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4318" r:id="rId2"/>
    <p:sldId id="296" r:id="rId3"/>
    <p:sldId id="4315" r:id="rId4"/>
    <p:sldId id="4307" r:id="rId5"/>
    <p:sldId id="3988" r:id="rId6"/>
    <p:sldId id="4317" r:id="rId7"/>
    <p:sldId id="4319" r:id="rId8"/>
    <p:sldId id="4313" r:id="rId9"/>
    <p:sldId id="267" r:id="rId10"/>
  </p:sldIdLst>
  <p:sldSz cx="9144000" cy="5143500" type="screen16x9"/>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k Lea" initials="IL" lastIdx="1" clrIdx="0">
    <p:extLst>
      <p:ext uri="{19B8F6BF-5375-455C-9EA6-DF929625EA0E}">
        <p15:presenceInfo xmlns:p15="http://schemas.microsoft.com/office/powerpoint/2012/main" userId="S::lea.isaak@luzern.com::c89f72fa-b5ce-45f8-93ff-90a5201a550f" providerId="AD"/>
      </p:ext>
    </p:extLst>
  </p:cmAuthor>
  <p:cmAuthor id="2" name="Miriam Nussbaumer" initials="MN" lastIdx="3" clrIdx="1">
    <p:extLst>
      <p:ext uri="{19B8F6BF-5375-455C-9EA6-DF929625EA0E}">
        <p15:presenceInfo xmlns:p15="http://schemas.microsoft.com/office/powerpoint/2012/main" userId="S::miriam.nussbaumer@valais.ch::6cc0565e-b164-4ffc-a873-83a7496242c3" providerId="AD"/>
      </p:ext>
    </p:extLst>
  </p:cmAuthor>
  <p:cmAuthor id="3" name="Sandra Tupani" initials="ST" lastIdx="1" clrIdx="2">
    <p:extLst>
      <p:ext uri="{19B8F6BF-5375-455C-9EA6-DF929625EA0E}">
        <p15:presenceInfo xmlns:p15="http://schemas.microsoft.com/office/powerpoint/2012/main" userId="2b3fe6f10b7482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41"/>
    <p:restoredTop sz="96405"/>
  </p:normalViewPr>
  <p:slideViewPr>
    <p:cSldViewPr>
      <p:cViewPr varScale="1">
        <p:scale>
          <a:sx n="144" d="100"/>
          <a:sy n="144" d="100"/>
        </p:scale>
        <p:origin x="1160" y="184"/>
      </p:cViewPr>
      <p:guideLst>
        <p:guide orient="horz" pos="1620"/>
        <p:guide pos="2880"/>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4302231" cy="339884"/>
          </a:xfrm>
          <a:prstGeom prst="rect">
            <a:avLst/>
          </a:prstGeom>
        </p:spPr>
        <p:txBody>
          <a:bodyPr vert="horz" lIns="90719" tIns="45358" rIns="90719" bIns="45358" rtlCol="0"/>
          <a:lstStyle>
            <a:lvl1pPr algn="l">
              <a:defRPr sz="1200"/>
            </a:lvl1pPr>
          </a:lstStyle>
          <a:p>
            <a:endParaRPr lang="de-CH" dirty="0"/>
          </a:p>
        </p:txBody>
      </p:sp>
      <p:sp>
        <p:nvSpPr>
          <p:cNvPr id="3" name="Datumsplatzhalter 2"/>
          <p:cNvSpPr>
            <a:spLocks noGrp="1"/>
          </p:cNvSpPr>
          <p:nvPr>
            <p:ph type="dt" sz="quarter" idx="1"/>
          </p:nvPr>
        </p:nvSpPr>
        <p:spPr>
          <a:xfrm>
            <a:off x="5623700" y="1"/>
            <a:ext cx="4302231" cy="339884"/>
          </a:xfrm>
          <a:prstGeom prst="rect">
            <a:avLst/>
          </a:prstGeom>
        </p:spPr>
        <p:txBody>
          <a:bodyPr vert="horz" lIns="90719" tIns="45358" rIns="90719" bIns="45358" rtlCol="0"/>
          <a:lstStyle>
            <a:lvl1pPr algn="r">
              <a:defRPr sz="1200"/>
            </a:lvl1pPr>
          </a:lstStyle>
          <a:p>
            <a:fld id="{A27BC362-05B5-42EA-A788-F5A3C4F6F816}" type="datetimeFigureOut">
              <a:rPr lang="de-CH" smtClean="0"/>
              <a:t>21.03.24</a:t>
            </a:fld>
            <a:endParaRPr lang="de-CH" dirty="0"/>
          </a:p>
        </p:txBody>
      </p:sp>
      <p:sp>
        <p:nvSpPr>
          <p:cNvPr id="4" name="Fußzeilenplatzhalter 3"/>
          <p:cNvSpPr>
            <a:spLocks noGrp="1"/>
          </p:cNvSpPr>
          <p:nvPr>
            <p:ph type="ftr" sz="quarter" idx="2"/>
          </p:nvPr>
        </p:nvSpPr>
        <p:spPr>
          <a:xfrm>
            <a:off x="3" y="6456613"/>
            <a:ext cx="4302231" cy="339884"/>
          </a:xfrm>
          <a:prstGeom prst="rect">
            <a:avLst/>
          </a:prstGeom>
        </p:spPr>
        <p:txBody>
          <a:bodyPr vert="horz" lIns="90719" tIns="45358" rIns="90719" bIns="45358" rtlCol="0" anchor="b"/>
          <a:lstStyle>
            <a:lvl1pPr algn="l">
              <a:defRPr sz="1200"/>
            </a:lvl1pPr>
          </a:lstStyle>
          <a:p>
            <a:endParaRPr lang="de-CH" dirty="0"/>
          </a:p>
        </p:txBody>
      </p:sp>
      <p:sp>
        <p:nvSpPr>
          <p:cNvPr id="5" name="Foliennummernplatzhalter 4"/>
          <p:cNvSpPr>
            <a:spLocks noGrp="1"/>
          </p:cNvSpPr>
          <p:nvPr>
            <p:ph type="sldNum" sz="quarter" idx="3"/>
          </p:nvPr>
        </p:nvSpPr>
        <p:spPr>
          <a:xfrm>
            <a:off x="5623700" y="6456613"/>
            <a:ext cx="4302231" cy="339884"/>
          </a:xfrm>
          <a:prstGeom prst="rect">
            <a:avLst/>
          </a:prstGeom>
        </p:spPr>
        <p:txBody>
          <a:bodyPr vert="horz" lIns="90719" tIns="45358" rIns="90719" bIns="45358" rtlCol="0" anchor="b"/>
          <a:lstStyle>
            <a:lvl1pPr algn="r">
              <a:defRPr sz="1200"/>
            </a:lvl1pPr>
          </a:lstStyle>
          <a:p>
            <a:fld id="{E966EAC4-A17E-407B-93FF-5E1B19495C1D}" type="slidenum">
              <a:rPr lang="de-CH" smtClean="0"/>
              <a:t>‹Nr.›</a:t>
            </a:fld>
            <a:endParaRPr lang="de-CH" dirty="0"/>
          </a:p>
        </p:txBody>
      </p:sp>
    </p:spTree>
    <p:extLst>
      <p:ext uri="{BB962C8B-B14F-4D97-AF65-F5344CB8AC3E}">
        <p14:creationId xmlns:p14="http://schemas.microsoft.com/office/powerpoint/2010/main" val="3518505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4302231" cy="339884"/>
          </a:xfrm>
          <a:prstGeom prst="rect">
            <a:avLst/>
          </a:prstGeom>
        </p:spPr>
        <p:txBody>
          <a:bodyPr vert="horz" lIns="90719" tIns="45358" rIns="90719" bIns="45358" rtlCol="0"/>
          <a:lstStyle>
            <a:lvl1pPr algn="l">
              <a:defRPr sz="1200"/>
            </a:lvl1pPr>
          </a:lstStyle>
          <a:p>
            <a:endParaRPr lang="de-CH" dirty="0"/>
          </a:p>
        </p:txBody>
      </p:sp>
      <p:sp>
        <p:nvSpPr>
          <p:cNvPr id="3" name="Datumsplatzhalter 2"/>
          <p:cNvSpPr>
            <a:spLocks noGrp="1"/>
          </p:cNvSpPr>
          <p:nvPr>
            <p:ph type="dt" idx="1"/>
          </p:nvPr>
        </p:nvSpPr>
        <p:spPr>
          <a:xfrm>
            <a:off x="5623700" y="1"/>
            <a:ext cx="4302231" cy="339884"/>
          </a:xfrm>
          <a:prstGeom prst="rect">
            <a:avLst/>
          </a:prstGeom>
        </p:spPr>
        <p:txBody>
          <a:bodyPr vert="horz" lIns="90719" tIns="45358" rIns="90719" bIns="45358" rtlCol="0"/>
          <a:lstStyle>
            <a:lvl1pPr algn="r">
              <a:defRPr sz="1200"/>
            </a:lvl1pPr>
          </a:lstStyle>
          <a:p>
            <a:fld id="{6450AC08-D237-49F3-BD1B-D87B42C52564}" type="datetimeFigureOut">
              <a:rPr lang="de-CH" smtClean="0"/>
              <a:t>21.03.24</a:t>
            </a:fld>
            <a:endParaRPr lang="de-CH" dirty="0"/>
          </a:p>
        </p:txBody>
      </p:sp>
      <p:sp>
        <p:nvSpPr>
          <p:cNvPr id="4" name="Folienbildplatzhalter 3"/>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0719" tIns="45358" rIns="90719" bIns="45358" rtlCol="0" anchor="ctr"/>
          <a:lstStyle/>
          <a:p>
            <a:endParaRPr lang="de-CH" dirty="0"/>
          </a:p>
        </p:txBody>
      </p:sp>
      <p:sp>
        <p:nvSpPr>
          <p:cNvPr id="5" name="Notizenplatzhalter 4"/>
          <p:cNvSpPr>
            <a:spLocks noGrp="1"/>
          </p:cNvSpPr>
          <p:nvPr>
            <p:ph type="body" sz="quarter" idx="3"/>
          </p:nvPr>
        </p:nvSpPr>
        <p:spPr>
          <a:xfrm>
            <a:off x="992823" y="3228896"/>
            <a:ext cx="7942580" cy="3058954"/>
          </a:xfrm>
          <a:prstGeom prst="rect">
            <a:avLst/>
          </a:prstGeom>
        </p:spPr>
        <p:txBody>
          <a:bodyPr vert="horz" lIns="90719" tIns="45358" rIns="90719" bIns="4535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3" y="6456613"/>
            <a:ext cx="4302231" cy="339884"/>
          </a:xfrm>
          <a:prstGeom prst="rect">
            <a:avLst/>
          </a:prstGeom>
        </p:spPr>
        <p:txBody>
          <a:bodyPr vert="horz" lIns="90719" tIns="45358" rIns="90719" bIns="45358" rtlCol="0" anchor="b"/>
          <a:lstStyle>
            <a:lvl1pPr algn="l">
              <a:defRPr sz="1200"/>
            </a:lvl1pPr>
          </a:lstStyle>
          <a:p>
            <a:endParaRPr lang="de-CH" dirty="0"/>
          </a:p>
        </p:txBody>
      </p:sp>
      <p:sp>
        <p:nvSpPr>
          <p:cNvPr id="7" name="Foliennummernplatzhalter 6"/>
          <p:cNvSpPr>
            <a:spLocks noGrp="1"/>
          </p:cNvSpPr>
          <p:nvPr>
            <p:ph type="sldNum" sz="quarter" idx="5"/>
          </p:nvPr>
        </p:nvSpPr>
        <p:spPr>
          <a:xfrm>
            <a:off x="5623700" y="6456613"/>
            <a:ext cx="4302231" cy="339884"/>
          </a:xfrm>
          <a:prstGeom prst="rect">
            <a:avLst/>
          </a:prstGeom>
        </p:spPr>
        <p:txBody>
          <a:bodyPr vert="horz" lIns="90719" tIns="45358" rIns="90719" bIns="45358" rtlCol="0" anchor="b"/>
          <a:lstStyle>
            <a:lvl1pPr algn="r">
              <a:defRPr sz="1200"/>
            </a:lvl1pPr>
          </a:lstStyle>
          <a:p>
            <a:fld id="{39C81F5F-4133-49DC-8562-D130228611A2}" type="slidenum">
              <a:rPr lang="de-CH" smtClean="0"/>
              <a:t>‹Nr.›</a:t>
            </a:fld>
            <a:endParaRPr lang="de-CH" dirty="0"/>
          </a:p>
        </p:txBody>
      </p:sp>
    </p:spTree>
    <p:extLst>
      <p:ext uri="{BB962C8B-B14F-4D97-AF65-F5344CB8AC3E}">
        <p14:creationId xmlns:p14="http://schemas.microsoft.com/office/powerpoint/2010/main" val="422899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9C81F5F-4133-49DC-8562-D130228611A2}" type="slidenum">
              <a:rPr lang="de-CH" smtClean="0"/>
              <a:t>1</a:t>
            </a:fld>
            <a:endParaRPr lang="de-CH" dirty="0"/>
          </a:p>
        </p:txBody>
      </p:sp>
    </p:spTree>
    <p:extLst>
      <p:ext uri="{BB962C8B-B14F-4D97-AF65-F5344CB8AC3E}">
        <p14:creationId xmlns:p14="http://schemas.microsoft.com/office/powerpoint/2010/main" val="314672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2</a:t>
            </a:fld>
            <a:endParaRPr lang="de-CH"/>
          </a:p>
        </p:txBody>
      </p:sp>
    </p:spTree>
    <p:extLst>
      <p:ext uri="{BB962C8B-B14F-4D97-AF65-F5344CB8AC3E}">
        <p14:creationId xmlns:p14="http://schemas.microsoft.com/office/powerpoint/2010/main" val="12213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3</a:t>
            </a:fld>
            <a:endParaRPr lang="de-CH" dirty="0"/>
          </a:p>
        </p:txBody>
      </p:sp>
    </p:spTree>
    <p:extLst>
      <p:ext uri="{BB962C8B-B14F-4D97-AF65-F5344CB8AC3E}">
        <p14:creationId xmlns:p14="http://schemas.microsoft.com/office/powerpoint/2010/main" val="233816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4</a:t>
            </a:fld>
            <a:endParaRPr lang="de-CH"/>
          </a:p>
        </p:txBody>
      </p:sp>
    </p:spTree>
    <p:extLst>
      <p:ext uri="{BB962C8B-B14F-4D97-AF65-F5344CB8AC3E}">
        <p14:creationId xmlns:p14="http://schemas.microsoft.com/office/powerpoint/2010/main" val="401340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5</a:t>
            </a:fld>
            <a:endParaRPr lang="de-CH" dirty="0"/>
          </a:p>
        </p:txBody>
      </p:sp>
    </p:spTree>
    <p:extLst>
      <p:ext uri="{BB962C8B-B14F-4D97-AF65-F5344CB8AC3E}">
        <p14:creationId xmlns:p14="http://schemas.microsoft.com/office/powerpoint/2010/main" val="203441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6</a:t>
            </a:fld>
            <a:endParaRPr lang="de-CH" dirty="0"/>
          </a:p>
        </p:txBody>
      </p:sp>
    </p:spTree>
    <p:extLst>
      <p:ext uri="{BB962C8B-B14F-4D97-AF65-F5344CB8AC3E}">
        <p14:creationId xmlns:p14="http://schemas.microsoft.com/office/powerpoint/2010/main" val="363273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7</a:t>
            </a:fld>
            <a:endParaRPr lang="de-CH" dirty="0"/>
          </a:p>
        </p:txBody>
      </p:sp>
    </p:spTree>
    <p:extLst>
      <p:ext uri="{BB962C8B-B14F-4D97-AF65-F5344CB8AC3E}">
        <p14:creationId xmlns:p14="http://schemas.microsoft.com/office/powerpoint/2010/main" val="387190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8</a:t>
            </a:fld>
            <a:endParaRPr lang="de-CH"/>
          </a:p>
        </p:txBody>
      </p:sp>
    </p:spTree>
    <p:extLst>
      <p:ext uri="{BB962C8B-B14F-4D97-AF65-F5344CB8AC3E}">
        <p14:creationId xmlns:p14="http://schemas.microsoft.com/office/powerpoint/2010/main" val="361263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7772400" cy="3428999"/>
          </a:xfrm>
        </p:spPr>
        <p:txBody>
          <a:bodyPr anchor="ctr">
            <a:noAutofit/>
          </a:bodyPr>
          <a:lstStyle>
            <a:lvl1pPr>
              <a:lnSpc>
                <a:spcPct val="100000"/>
              </a:lnSpc>
              <a:defRPr sz="8800" spc="-80" baseline="0">
                <a:solidFill>
                  <a:schemeClr val="tx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457200" y="3600450"/>
            <a:ext cx="6858000" cy="6858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E7674A28-4936-9B41-985A-E2FE1C310846}" type="datetime1">
              <a:rPr lang="fr-CH" smtClean="0"/>
              <a:t>21.03.24</a:t>
            </a:fld>
            <a:endParaRPr lang="de-CH" dirty="0"/>
          </a:p>
        </p:txBody>
      </p:sp>
      <p:sp>
        <p:nvSpPr>
          <p:cNvPr id="5" name="Footer Placeholder 4"/>
          <p:cNvSpPr>
            <a:spLocks noGrp="1"/>
          </p:cNvSpPr>
          <p:nvPr>
            <p:ph type="ftr" sz="quarter" idx="11"/>
          </p:nvPr>
        </p:nvSpPr>
        <p:spPr/>
        <p:txBody>
          <a:bodyPr/>
          <a:lstStyle/>
          <a:p>
            <a:r>
              <a:rPr lang="de-CH" dirty="0"/>
              <a:t>RDK </a:t>
            </a:r>
          </a:p>
        </p:txBody>
      </p:sp>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EC8A7F-A264-4A40-B47E-FC0CB1C7F125}" type="slidenum">
              <a:rPr lang="de-CH" smtClean="0"/>
              <a:t>‹Nr.›</a:t>
            </a:fld>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990F6D5-C8DD-C948-9EA1-43323CB6D140}" type="datetime1">
              <a:rPr lang="fr-CH" smtClean="0"/>
              <a:t>21.03.24</a:t>
            </a:fld>
            <a:endParaRPr lang="de-CH" dirty="0"/>
          </a:p>
        </p:txBody>
      </p:sp>
      <p:sp>
        <p:nvSpPr>
          <p:cNvPr id="5" name="Footer Placeholder 4"/>
          <p:cNvSpPr>
            <a:spLocks noGrp="1"/>
          </p:cNvSpPr>
          <p:nvPr>
            <p:ph type="ftr" sz="quarter" idx="11"/>
          </p:nvPr>
        </p:nvSpPr>
        <p:spPr/>
        <p:txBody>
          <a:bodyPr/>
          <a:lstStyle/>
          <a:p>
            <a:r>
              <a:rPr lang="de-CH" dirty="0"/>
              <a:t>RDK </a:t>
            </a:r>
          </a:p>
        </p:txBody>
      </p:sp>
      <p:sp>
        <p:nvSpPr>
          <p:cNvPr id="6" name="Slide Number Placeholder 5"/>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B4E262C-6D57-DD4C-8811-59420241FD36}" type="datetime1">
              <a:rPr lang="fr-CH" smtClean="0"/>
              <a:t>21.03.24</a:t>
            </a:fld>
            <a:endParaRPr lang="de-CH" dirty="0"/>
          </a:p>
        </p:txBody>
      </p:sp>
      <p:sp>
        <p:nvSpPr>
          <p:cNvPr id="5" name="Footer Placeholder 4"/>
          <p:cNvSpPr>
            <a:spLocks noGrp="1"/>
          </p:cNvSpPr>
          <p:nvPr>
            <p:ph type="ftr" sz="quarter" idx="11"/>
          </p:nvPr>
        </p:nvSpPr>
        <p:spPr/>
        <p:txBody>
          <a:bodyPr/>
          <a:lstStyle/>
          <a:p>
            <a:r>
              <a:rPr lang="de-CH" dirty="0"/>
              <a:t>RDK </a:t>
            </a:r>
          </a:p>
        </p:txBody>
      </p:sp>
      <p:sp>
        <p:nvSpPr>
          <p:cNvPr id="6" name="Slide Number Placeholder 5"/>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99A15B7-0AA4-2345-8750-241A876708D0}" type="datetime1">
              <a:rPr lang="fr-CH" smtClean="0"/>
              <a:t>21.03.24</a:t>
            </a:fld>
            <a:endParaRPr lang="de-CH" dirty="0"/>
          </a:p>
        </p:txBody>
      </p:sp>
      <p:sp>
        <p:nvSpPr>
          <p:cNvPr id="5" name="Footer Placeholder 4"/>
          <p:cNvSpPr>
            <a:spLocks noGrp="1"/>
          </p:cNvSpPr>
          <p:nvPr>
            <p:ph type="ftr" sz="quarter" idx="11"/>
          </p:nvPr>
        </p:nvSpPr>
        <p:spPr/>
        <p:txBody>
          <a:bodyPr/>
          <a:lstStyle/>
          <a:p>
            <a:r>
              <a:rPr lang="de-CH" dirty="0"/>
              <a:t>RDK </a:t>
            </a:r>
          </a:p>
        </p:txBody>
      </p:sp>
      <p:sp>
        <p:nvSpPr>
          <p:cNvPr id="6" name="Slide Number Placeholder 5"/>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1"/>
            <a:ext cx="7772400" cy="3240881"/>
          </a:xfrm>
        </p:spPr>
        <p:txBody>
          <a:bodyPr anchor="ctr">
            <a:noAutofit/>
          </a:bodyPr>
          <a:lstStyle>
            <a:lvl1pPr algn="l">
              <a:lnSpc>
                <a:spcPct val="100000"/>
              </a:lnSpc>
              <a:defRPr sz="8800" b="0" cap="all" spc="-80" baseline="0">
                <a:solidFill>
                  <a:schemeClr val="tx1"/>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457200" y="171451"/>
            <a:ext cx="7772400" cy="8001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Date Placeholder 6"/>
          <p:cNvSpPr>
            <a:spLocks noGrp="1"/>
          </p:cNvSpPr>
          <p:nvPr>
            <p:ph type="dt" sz="half" idx="10"/>
          </p:nvPr>
        </p:nvSpPr>
        <p:spPr/>
        <p:txBody>
          <a:bodyPr/>
          <a:lstStyle/>
          <a:p>
            <a:fld id="{F655E0FB-F31C-814F-9A54-F489E085B6C1}" type="datetime1">
              <a:rPr lang="fr-CH" smtClean="0"/>
              <a:t>21.03.24</a:t>
            </a:fld>
            <a:endParaRPr lang="de-CH" dirty="0"/>
          </a:p>
        </p:txBody>
      </p:sp>
      <p:sp>
        <p:nvSpPr>
          <p:cNvPr id="8" name="Slide Number Placeholder 7"/>
          <p:cNvSpPr>
            <a:spLocks noGrp="1"/>
          </p:cNvSpPr>
          <p:nvPr>
            <p:ph type="sldNum" sz="quarter" idx="11"/>
          </p:nvPr>
        </p:nvSpPr>
        <p:spPr/>
        <p:txBody>
          <a:bodyPr/>
          <a:lstStyle/>
          <a:p>
            <a:fld id="{7DEC8A7F-A264-4A40-B47E-FC0CB1C7F125}" type="slidenum">
              <a:rPr lang="de-CH" smtClean="0"/>
              <a:t>‹Nr.›</a:t>
            </a:fld>
            <a:endParaRPr lang="de-CH" dirty="0"/>
          </a:p>
        </p:txBody>
      </p:sp>
      <p:sp>
        <p:nvSpPr>
          <p:cNvPr id="9" name="Footer Placeholder 8"/>
          <p:cNvSpPr>
            <a:spLocks noGrp="1"/>
          </p:cNvSpPr>
          <p:nvPr>
            <p:ph type="ftr" sz="quarter" idx="12"/>
          </p:nvPr>
        </p:nvSpPr>
        <p:spPr/>
        <p:txBody>
          <a:bodyPr/>
          <a:lstStyle/>
          <a:p>
            <a:r>
              <a:rPr lang="de-CH" dirty="0"/>
              <a:t>RDK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163068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9016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34EA151-CE00-CB43-A761-FDF17F7B1870}" type="datetime1">
              <a:rPr lang="fr-CH" smtClean="0"/>
              <a:t>21.03.24</a:t>
            </a:fld>
            <a:endParaRPr lang="de-CH" dirty="0"/>
          </a:p>
        </p:txBody>
      </p:sp>
      <p:sp>
        <p:nvSpPr>
          <p:cNvPr id="6" name="Footer Placeholder 5"/>
          <p:cNvSpPr>
            <a:spLocks noGrp="1"/>
          </p:cNvSpPr>
          <p:nvPr>
            <p:ph type="ftr" sz="quarter" idx="11"/>
          </p:nvPr>
        </p:nvSpPr>
        <p:spPr/>
        <p:txBody>
          <a:bodyPr/>
          <a:lstStyle/>
          <a:p>
            <a:r>
              <a:rPr lang="de-CH" dirty="0"/>
              <a:t>RDK </a:t>
            </a:r>
          </a:p>
        </p:txBody>
      </p:sp>
      <p:sp>
        <p:nvSpPr>
          <p:cNvPr id="7" name="Slide Number Placeholder 6"/>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1627632" y="1179576"/>
            <a:ext cx="3291840" cy="47982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627632"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93208" y="1179576"/>
            <a:ext cx="3291840" cy="47982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de-DE"/>
              <a:t>Textmasterformat bearbeiten</a:t>
            </a:r>
          </a:p>
        </p:txBody>
      </p:sp>
      <p:sp>
        <p:nvSpPr>
          <p:cNvPr id="6" name="Content Placeholder 5"/>
          <p:cNvSpPr>
            <a:spLocks noGrp="1"/>
          </p:cNvSpPr>
          <p:nvPr>
            <p:ph sz="quarter" idx="4"/>
          </p:nvPr>
        </p:nvSpPr>
        <p:spPr>
          <a:xfrm>
            <a:off x="5093208"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42F6F3F-C6EE-0349-9972-79A4A5D2E5AD}" type="datetime1">
              <a:rPr lang="fr-CH" smtClean="0"/>
              <a:t>21.03.24</a:t>
            </a:fld>
            <a:endParaRPr lang="de-CH" dirty="0"/>
          </a:p>
        </p:txBody>
      </p:sp>
      <p:sp>
        <p:nvSpPr>
          <p:cNvPr id="8" name="Footer Placeholder 7"/>
          <p:cNvSpPr>
            <a:spLocks noGrp="1"/>
          </p:cNvSpPr>
          <p:nvPr>
            <p:ph type="ftr" sz="quarter" idx="11"/>
          </p:nvPr>
        </p:nvSpPr>
        <p:spPr/>
        <p:txBody>
          <a:bodyPr/>
          <a:lstStyle/>
          <a:p>
            <a:r>
              <a:rPr lang="de-CH" dirty="0"/>
              <a:t>RDK </a:t>
            </a:r>
          </a:p>
        </p:txBody>
      </p:sp>
      <p:sp>
        <p:nvSpPr>
          <p:cNvPr id="9" name="Slide Number Placeholder 8"/>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ED6B172A-DA97-B84A-835E-2D64EE4876A1}" type="datetime1">
              <a:rPr lang="fr-CH" smtClean="0"/>
              <a:t>21.03.24</a:t>
            </a:fld>
            <a:endParaRPr lang="de-CH" dirty="0"/>
          </a:p>
        </p:txBody>
      </p:sp>
      <p:sp>
        <p:nvSpPr>
          <p:cNvPr id="4" name="Footer Placeholder 3"/>
          <p:cNvSpPr>
            <a:spLocks noGrp="1"/>
          </p:cNvSpPr>
          <p:nvPr>
            <p:ph type="ftr" sz="quarter" idx="11"/>
          </p:nvPr>
        </p:nvSpPr>
        <p:spPr/>
        <p:txBody>
          <a:bodyPr/>
          <a:lstStyle/>
          <a:p>
            <a:r>
              <a:rPr lang="de-CH" dirty="0"/>
              <a:t>RDK </a:t>
            </a:r>
          </a:p>
        </p:txBody>
      </p:sp>
      <p:sp>
        <p:nvSpPr>
          <p:cNvPr id="5" name="Slide Number Placeholder 4"/>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E48EA-2FC8-DE49-82D5-D64935B9D811}" type="datetime1">
              <a:rPr lang="fr-CH" smtClean="0"/>
              <a:t>21.03.24</a:t>
            </a:fld>
            <a:endParaRPr lang="de-CH" dirty="0"/>
          </a:p>
        </p:txBody>
      </p:sp>
      <p:sp>
        <p:nvSpPr>
          <p:cNvPr id="3" name="Footer Placeholder 2"/>
          <p:cNvSpPr>
            <a:spLocks noGrp="1"/>
          </p:cNvSpPr>
          <p:nvPr>
            <p:ph type="ftr" sz="quarter" idx="11"/>
          </p:nvPr>
        </p:nvSpPr>
        <p:spPr/>
        <p:txBody>
          <a:bodyPr/>
          <a:lstStyle/>
          <a:p>
            <a:r>
              <a:rPr lang="de-CH" dirty="0"/>
              <a:t>RDK </a:t>
            </a:r>
          </a:p>
        </p:txBody>
      </p:sp>
      <p:sp>
        <p:nvSpPr>
          <p:cNvPr id="4" name="Slide Number Placeholder 3"/>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0150"/>
            <a:ext cx="5111750" cy="33604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1" y="1200150"/>
            <a:ext cx="3008313" cy="336042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FC8D6A2E-C34F-5B49-86E2-5CC7408BADB0}" type="datetime1">
              <a:rPr lang="fr-CH" smtClean="0"/>
              <a:t>21.03.24</a:t>
            </a:fld>
            <a:endParaRPr lang="de-CH" dirty="0"/>
          </a:p>
        </p:txBody>
      </p:sp>
      <p:sp>
        <p:nvSpPr>
          <p:cNvPr id="6" name="Footer Placeholder 5"/>
          <p:cNvSpPr>
            <a:spLocks noGrp="1"/>
          </p:cNvSpPr>
          <p:nvPr>
            <p:ph type="ftr" sz="quarter" idx="11"/>
          </p:nvPr>
        </p:nvSpPr>
        <p:spPr/>
        <p:txBody>
          <a:bodyPr/>
          <a:lstStyle/>
          <a:p>
            <a:r>
              <a:rPr lang="de-CH" dirty="0"/>
              <a:t>RDK </a:t>
            </a:r>
          </a:p>
        </p:txBody>
      </p:sp>
      <p:sp>
        <p:nvSpPr>
          <p:cNvPr id="7" name="Slide Number Placeholder 6"/>
          <p:cNvSpPr>
            <a:spLocks noGrp="1"/>
          </p:cNvSpPr>
          <p:nvPr>
            <p:ph type="sldNum" sz="quarter" idx="12"/>
          </p:nvPr>
        </p:nvSpPr>
        <p:spPr/>
        <p:txBody>
          <a:bodyPr/>
          <a:lstStyle/>
          <a:p>
            <a:fld id="{7DEC8A7F-A264-4A40-B47E-FC0CB1C7F125}" type="slidenum">
              <a:rPr lang="de-CH" smtClean="0"/>
              <a:t>‹Nr.›</a:t>
            </a:fld>
            <a:endParaRPr lang="de-CH" dirty="0"/>
          </a:p>
        </p:txBody>
      </p:sp>
      <p:sp>
        <p:nvSpPr>
          <p:cNvPr id="8" name="Title 7"/>
          <p:cNvSpPr>
            <a:spLocks noGrp="1"/>
          </p:cNvSpPr>
          <p:nvPr>
            <p:ph type="title"/>
          </p:nvPr>
        </p:nvSpPr>
        <p:spPr/>
        <p:txBody>
          <a:bodyPr/>
          <a:lstStyle/>
          <a:p>
            <a:r>
              <a:rPr lang="de-DE"/>
              <a:t>Titelmasterformat durch Klicken bearbeiten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363474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457200" y="4286250"/>
            <a:ext cx="8153400" cy="342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C941285A-0D4A-7B47-98F9-FE08DCEF0B09}" type="datetime1">
              <a:rPr lang="fr-CH" smtClean="0"/>
              <a:t>21.03.24</a:t>
            </a:fld>
            <a:endParaRPr lang="de-CH" dirty="0"/>
          </a:p>
        </p:txBody>
      </p:sp>
      <p:sp>
        <p:nvSpPr>
          <p:cNvPr id="6" name="Footer Placeholder 5"/>
          <p:cNvSpPr>
            <a:spLocks noGrp="1"/>
          </p:cNvSpPr>
          <p:nvPr>
            <p:ph type="ftr" sz="quarter" idx="11"/>
          </p:nvPr>
        </p:nvSpPr>
        <p:spPr/>
        <p:txBody>
          <a:bodyPr/>
          <a:lstStyle/>
          <a:p>
            <a:r>
              <a:rPr lang="de-CH" dirty="0"/>
              <a:t>RDK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EC8A7F-A264-4A40-B47E-FC0CB1C7F125}" type="slidenum">
              <a:rPr lang="de-CH" smtClean="0"/>
              <a:t>‹Nr.›</a:t>
            </a:fld>
            <a:endParaRPr lang="de-CH" dirty="0"/>
          </a:p>
        </p:txBody>
      </p:sp>
      <p:sp>
        <p:nvSpPr>
          <p:cNvPr id="8" name="Title 7"/>
          <p:cNvSpPr>
            <a:spLocks noGrp="1"/>
          </p:cNvSpPr>
          <p:nvPr>
            <p:ph type="title"/>
          </p:nvPr>
        </p:nvSpPr>
        <p:spPr>
          <a:xfrm>
            <a:off x="457200" y="3714750"/>
            <a:ext cx="8153400" cy="571500"/>
          </a:xfrm>
        </p:spPr>
        <p:txBody>
          <a:bodyPr anchor="t">
            <a:normAutofit/>
          </a:bodyPr>
          <a:lstStyle>
            <a:lvl1pPr>
              <a:defRPr sz="3200"/>
            </a:lvl1pPr>
          </a:lstStyle>
          <a:p>
            <a:r>
              <a:rPr lang="de-DE"/>
              <a:t>Titelmasterformat durch Klicken bearbeiten</a:t>
            </a:r>
            <a:endParaRPr lang="en-US" dirty="0"/>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539"/>
            <a:ext cx="5791200" cy="1028700"/>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57200" y="1314451"/>
            <a:ext cx="7620000" cy="328017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57200" y="4629151"/>
            <a:ext cx="3429000" cy="228600"/>
          </a:xfrm>
          <a:prstGeom prst="rect">
            <a:avLst/>
          </a:prstGeom>
        </p:spPr>
        <p:txBody>
          <a:bodyPr vert="horz" lIns="91440" tIns="45720" rIns="91440" bIns="0" rtlCol="0" anchor="b"/>
          <a:lstStyle>
            <a:lvl1pPr algn="l">
              <a:defRPr sz="1000">
                <a:solidFill>
                  <a:schemeClr val="tx1"/>
                </a:solidFill>
              </a:defRPr>
            </a:lvl1pPr>
          </a:lstStyle>
          <a:p>
            <a:fld id="{464BF9C7-0FE6-C144-BB54-173EF2E096FA}" type="datetime1">
              <a:rPr lang="fr-CH" smtClean="0"/>
              <a:t>21.03.24</a:t>
            </a:fld>
            <a:endParaRPr lang="de-CH" dirty="0"/>
          </a:p>
        </p:txBody>
      </p:sp>
      <p:sp>
        <p:nvSpPr>
          <p:cNvPr id="5" name="Footer Placeholder 4"/>
          <p:cNvSpPr>
            <a:spLocks noGrp="1"/>
          </p:cNvSpPr>
          <p:nvPr>
            <p:ph type="ftr" sz="quarter" idx="3"/>
          </p:nvPr>
        </p:nvSpPr>
        <p:spPr>
          <a:xfrm>
            <a:off x="457200" y="4869657"/>
            <a:ext cx="3429000" cy="212884"/>
          </a:xfrm>
          <a:prstGeom prst="rect">
            <a:avLst/>
          </a:prstGeom>
        </p:spPr>
        <p:txBody>
          <a:bodyPr vert="horz" lIns="91440" tIns="45720" rIns="91440" bIns="45720" rtlCol="0" anchor="t"/>
          <a:lstStyle>
            <a:lvl1pPr algn="l">
              <a:defRPr sz="1000">
                <a:solidFill>
                  <a:schemeClr val="tx1"/>
                </a:solidFill>
              </a:defRPr>
            </a:lvl1pPr>
          </a:lstStyle>
          <a:p>
            <a:r>
              <a:rPr lang="de-CH" dirty="0"/>
              <a:t>RDK </a:t>
            </a:r>
          </a:p>
        </p:txBody>
      </p:sp>
      <p:sp>
        <p:nvSpPr>
          <p:cNvPr id="6" name="Slide Number Placeholder 5"/>
          <p:cNvSpPr>
            <a:spLocks noGrp="1"/>
          </p:cNvSpPr>
          <p:nvPr>
            <p:ph type="sldNum" sz="quarter" idx="4"/>
          </p:nvPr>
        </p:nvSpPr>
        <p:spPr>
          <a:xfrm rot="16200000">
            <a:off x="8391843" y="4368483"/>
            <a:ext cx="986791" cy="365125"/>
          </a:xfrm>
          <a:prstGeom prst="rect">
            <a:avLst/>
          </a:prstGeom>
        </p:spPr>
        <p:txBody>
          <a:bodyPr vert="horz" lIns="91440" tIns="45720" rIns="91440" bIns="45720" rtlCol="0" anchor="ctr"/>
          <a:lstStyle>
            <a:lvl1pPr algn="l">
              <a:defRPr sz="2400" b="1">
                <a:solidFill>
                  <a:schemeClr val="tx2"/>
                </a:solidFill>
              </a:defRPr>
            </a:lvl1pPr>
          </a:lstStyle>
          <a:p>
            <a:fld id="{7DEC8A7F-A264-4A40-B47E-FC0CB1C7F125}" type="slidenum">
              <a:rPr lang="de-CH" smtClean="0"/>
              <a:t>‹Nr.›</a:t>
            </a:fld>
            <a:endParaRPr lang="de-CH" dirty="0"/>
          </a:p>
        </p:txBody>
      </p:sp>
      <p:sp>
        <p:nvSpPr>
          <p:cNvPr id="7" name="Rectangle 6"/>
          <p:cNvSpPr/>
          <p:nvPr/>
        </p:nvSpPr>
        <p:spPr>
          <a:xfrm>
            <a:off x="9001124" y="0"/>
            <a:ext cx="142876" cy="1028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028700"/>
            <a:ext cx="142876"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2.emf"/><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image" Target="../media/image7.jpeg"/><Relationship Id="rId2" Type="http://schemas.openxmlformats.org/officeDocument/2006/relationships/notesSlide" Target="../notesSlides/notesSlide2.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3.png"/><Relationship Id="rId15" Type="http://schemas.openxmlformats.org/officeDocument/2006/relationships/image" Target="../media/image9.jpeg"/><Relationship Id="rId10" Type="http://schemas.openxmlformats.org/officeDocument/2006/relationships/image" Target="../media/image8.png"/><Relationship Id="rId4" Type="http://schemas.openxmlformats.org/officeDocument/2006/relationships/image" Target="../media/image5.jpeg"/><Relationship Id="rId9" Type="http://schemas.openxmlformats.org/officeDocument/2006/relationships/image" Target="../media/image14.jpeg"/><Relationship Id="rId1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4314" y="171451"/>
            <a:ext cx="8507288" cy="3048372"/>
          </a:xfrm>
        </p:spPr>
        <p:txBody>
          <a:bodyPr/>
          <a:lstStyle/>
          <a:p>
            <a:pPr>
              <a:tabLst>
                <a:tab pos="85725" algn="l"/>
              </a:tabLst>
            </a:pPr>
            <a:r>
              <a:rPr lang="de-CH" dirty="0"/>
              <a:t>RDK</a:t>
            </a:r>
            <a:br>
              <a:rPr lang="de-CH" dirty="0"/>
            </a:br>
            <a:r>
              <a:rPr lang="de-CH" sz="1500" dirty="0"/>
              <a:t>	Konferenz der </a:t>
            </a:r>
            <a:r>
              <a:rPr lang="de-DE" sz="1500" dirty="0"/>
              <a:t>Regionalen tourismusdirektoren der Schweiz</a:t>
            </a:r>
            <a:br>
              <a:rPr lang="de-CH" sz="1500" dirty="0"/>
            </a:br>
            <a:r>
              <a:rPr lang="de-CH" sz="1500" dirty="0"/>
              <a:t>	</a:t>
            </a:r>
            <a:r>
              <a:rPr lang="fr-FR" sz="1500" dirty="0"/>
              <a:t>Conférence des directeurs d’offices de tourisme régionaux de suisse</a:t>
            </a:r>
            <a:br>
              <a:rPr lang="de-CH" sz="1500" dirty="0"/>
            </a:br>
            <a:r>
              <a:rPr lang="de-CH" sz="1500" dirty="0"/>
              <a:t>	</a:t>
            </a:r>
            <a:r>
              <a:rPr lang="it-IT" sz="1500" dirty="0"/>
              <a:t>conferenza dei direttori degli enti regionali svizzeri del turismo</a:t>
            </a:r>
            <a:br>
              <a:rPr lang="de-CH" sz="1500" dirty="0"/>
            </a:br>
            <a:r>
              <a:rPr lang="de-CH" sz="1500" dirty="0"/>
              <a:t>	</a:t>
            </a:r>
            <a:r>
              <a:rPr lang="rm-CH" sz="1500" dirty="0"/>
              <a:t>conferenza dals directurs regiunals svizzers dal turissem</a:t>
            </a:r>
            <a:endParaRPr lang="de-CH" sz="1500" dirty="0"/>
          </a:p>
        </p:txBody>
      </p:sp>
      <p:sp>
        <p:nvSpPr>
          <p:cNvPr id="3" name="Untertitel 2"/>
          <p:cNvSpPr>
            <a:spLocks noGrp="1"/>
          </p:cNvSpPr>
          <p:nvPr>
            <p:ph type="subTitle" idx="1"/>
          </p:nvPr>
        </p:nvSpPr>
        <p:spPr>
          <a:xfrm>
            <a:off x="457200" y="3075806"/>
            <a:ext cx="7355160" cy="792088"/>
          </a:xfrm>
        </p:spPr>
        <p:txBody>
          <a:bodyPr>
            <a:normAutofit/>
          </a:bodyPr>
          <a:lstStyle/>
          <a:p>
            <a:r>
              <a:rPr lang="de-CH" dirty="0" err="1"/>
              <a:t>Anniversaire</a:t>
            </a:r>
            <a:r>
              <a:rPr lang="de-CH" dirty="0"/>
              <a:t> des 10 ans de la CDR, 2024</a:t>
            </a:r>
          </a:p>
        </p:txBody>
      </p:sp>
      <p:grpSp>
        <p:nvGrpSpPr>
          <p:cNvPr id="9" name="Groupe 8">
            <a:extLst>
              <a:ext uri="{FF2B5EF4-FFF2-40B4-BE49-F238E27FC236}">
                <a16:creationId xmlns:a16="http://schemas.microsoft.com/office/drawing/2014/main" id="{16276D69-EACD-B1F7-6CB8-B0570E0BB322}"/>
              </a:ext>
            </a:extLst>
          </p:cNvPr>
          <p:cNvGrpSpPr/>
          <p:nvPr/>
        </p:nvGrpSpPr>
        <p:grpSpPr>
          <a:xfrm>
            <a:off x="758564" y="3939902"/>
            <a:ext cx="7125804" cy="1014918"/>
            <a:chOff x="758564" y="3939902"/>
            <a:chExt cx="7125804" cy="1014918"/>
          </a:xfrm>
        </p:grpSpPr>
        <p:grpSp>
          <p:nvGrpSpPr>
            <p:cNvPr id="6" name="Groupe 5">
              <a:extLst>
                <a:ext uri="{FF2B5EF4-FFF2-40B4-BE49-F238E27FC236}">
                  <a16:creationId xmlns:a16="http://schemas.microsoft.com/office/drawing/2014/main" id="{8A32D762-0008-BE11-100B-D78F3E866094}"/>
                </a:ext>
              </a:extLst>
            </p:cNvPr>
            <p:cNvGrpSpPr/>
            <p:nvPr/>
          </p:nvGrpSpPr>
          <p:grpSpPr>
            <a:xfrm>
              <a:off x="758564" y="3939902"/>
              <a:ext cx="7125804" cy="1014918"/>
              <a:chOff x="758564" y="3939902"/>
              <a:chExt cx="7125804" cy="1014918"/>
            </a:xfrm>
          </p:grpSpPr>
          <p:pic>
            <p:nvPicPr>
              <p:cNvPr id="23" name="Picture 4">
                <a:extLst>
                  <a:ext uri="{FF2B5EF4-FFF2-40B4-BE49-F238E27FC236}">
                    <a16:creationId xmlns:a16="http://schemas.microsoft.com/office/drawing/2014/main" id="{456E0BAC-8332-844B-83D2-1E9279AF8F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2960518" y="4067599"/>
                <a:ext cx="1010839" cy="31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a:extLst>
                  <a:ext uri="{FF2B5EF4-FFF2-40B4-BE49-F238E27FC236}">
                    <a16:creationId xmlns:a16="http://schemas.microsoft.com/office/drawing/2014/main" id="{3B3A2EEC-9C7D-3745-B205-1755E7F736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824214" y="3939902"/>
                <a:ext cx="864094" cy="5678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a:extLst>
                  <a:ext uri="{FF2B5EF4-FFF2-40B4-BE49-F238E27FC236}">
                    <a16:creationId xmlns:a16="http://schemas.microsoft.com/office/drawing/2014/main" id="{91647590-F3F0-0746-8007-38ED20BB1A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5382085" y="4585606"/>
                <a:ext cx="789490" cy="3083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a:extLst>
                  <a:ext uri="{FF2B5EF4-FFF2-40B4-BE49-F238E27FC236}">
                    <a16:creationId xmlns:a16="http://schemas.microsoft.com/office/drawing/2014/main" id="{A744346E-7A4E-AA4F-B4A2-158614E4C9C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850055" y="4069733"/>
                <a:ext cx="701949" cy="3081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Jura &amp; Drei-Seen-Land">
                <a:extLst>
                  <a:ext uri="{FF2B5EF4-FFF2-40B4-BE49-F238E27FC236}">
                    <a16:creationId xmlns:a16="http://schemas.microsoft.com/office/drawing/2014/main" id="{0BBB0E38-5651-A944-AF48-26636D23F02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8564" y="4622323"/>
                <a:ext cx="979004" cy="2349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a:extLst>
                  <a:ext uri="{FF2B5EF4-FFF2-40B4-BE49-F238E27FC236}">
                    <a16:creationId xmlns:a16="http://schemas.microsoft.com/office/drawing/2014/main" id="{EF03730D-EA4E-AF4D-8D16-9B6919456F3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1873864" y="4591712"/>
                <a:ext cx="952500" cy="29618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a:extLst>
                  <a:ext uri="{FF2B5EF4-FFF2-40B4-BE49-F238E27FC236}">
                    <a16:creationId xmlns:a16="http://schemas.microsoft.com/office/drawing/2014/main" id="{50FCC9DE-7DD4-874E-9C4B-45046AC902D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962660" y="4544194"/>
                <a:ext cx="1141163" cy="3912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a:extLst>
                  <a:ext uri="{FF2B5EF4-FFF2-40B4-BE49-F238E27FC236}">
                    <a16:creationId xmlns:a16="http://schemas.microsoft.com/office/drawing/2014/main" id="{D7D92EF7-A966-A844-B945-27A8413D121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4240119" y="4593180"/>
                <a:ext cx="1005670" cy="2932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6">
                <a:extLst>
                  <a:ext uri="{FF2B5EF4-FFF2-40B4-BE49-F238E27FC236}">
                    <a16:creationId xmlns:a16="http://schemas.microsoft.com/office/drawing/2014/main" id="{1E67A701-C017-A841-8805-26D79729F54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307871" y="4524787"/>
                <a:ext cx="499269" cy="43003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8">
                <a:extLst>
                  <a:ext uri="{FF2B5EF4-FFF2-40B4-BE49-F238E27FC236}">
                    <a16:creationId xmlns:a16="http://schemas.microsoft.com/office/drawing/2014/main" id="{38409FAB-454B-A54B-900F-68514F95854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926925" y="4585137"/>
                <a:ext cx="952500" cy="309332"/>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D9C230E4-7216-EB4B-A2D0-0144F2B90CF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13140" y="4100840"/>
                <a:ext cx="1171228" cy="245958"/>
              </a:xfrm>
              <a:prstGeom prst="rect">
                <a:avLst/>
              </a:prstGeom>
            </p:spPr>
          </p:pic>
          <p:pic>
            <p:nvPicPr>
              <p:cNvPr id="5" name="Image 4" descr="Une image contenant Police, Graphique, noir, logo&#10;&#10;Description générée automatiquement">
                <a:extLst>
                  <a:ext uri="{FF2B5EF4-FFF2-40B4-BE49-F238E27FC236}">
                    <a16:creationId xmlns:a16="http://schemas.microsoft.com/office/drawing/2014/main" id="{4BA378A9-84F7-6856-45CB-FD5DE1890AE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748744" y="4089123"/>
                <a:ext cx="692186" cy="269392"/>
              </a:xfrm>
              <a:prstGeom prst="rect">
                <a:avLst/>
              </a:prstGeom>
            </p:spPr>
          </p:pic>
        </p:grpSp>
        <p:pic>
          <p:nvPicPr>
            <p:cNvPr id="8" name="Image 7" descr="Une image contenant texte, Police, logo, blanc&#10;&#10;Description générée automatiquement">
              <a:extLst>
                <a:ext uri="{FF2B5EF4-FFF2-40B4-BE49-F238E27FC236}">
                  <a16:creationId xmlns:a16="http://schemas.microsoft.com/office/drawing/2014/main" id="{0F550AD3-E315-30A7-B581-ED21F49E2B98}"/>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270185" y="4028788"/>
              <a:ext cx="1179730" cy="388350"/>
            </a:xfrm>
            <a:prstGeom prst="rect">
              <a:avLst/>
            </a:prstGeom>
          </p:spPr>
        </p:pic>
      </p:grpSp>
    </p:spTree>
    <p:extLst>
      <p:ext uri="{BB962C8B-B14F-4D97-AF65-F5344CB8AC3E}">
        <p14:creationId xmlns:p14="http://schemas.microsoft.com/office/powerpoint/2010/main" val="190839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Karte enthält.&#10;&#10;Automatisch generierte Beschreibung">
            <a:extLst>
              <a:ext uri="{FF2B5EF4-FFF2-40B4-BE49-F238E27FC236}">
                <a16:creationId xmlns:a16="http://schemas.microsoft.com/office/drawing/2014/main" id="{2A0C608A-44DC-726F-2B9E-07CA65CA1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186482"/>
            <a:ext cx="6768752" cy="3816565"/>
          </a:xfrm>
          <a:prstGeom prst="rect">
            <a:avLst/>
          </a:prstGeom>
        </p:spPr>
      </p:pic>
      <p:sp>
        <p:nvSpPr>
          <p:cNvPr id="2" name="Titel 1"/>
          <p:cNvSpPr>
            <a:spLocks noGrp="1"/>
          </p:cNvSpPr>
          <p:nvPr>
            <p:ph type="title"/>
          </p:nvPr>
        </p:nvSpPr>
        <p:spPr>
          <a:xfrm>
            <a:off x="558754" y="590974"/>
            <a:ext cx="8117702" cy="540615"/>
          </a:xfrm>
        </p:spPr>
        <p:txBody>
          <a:bodyPr anchor="b">
            <a:normAutofit/>
          </a:bodyPr>
          <a:lstStyle/>
          <a:p>
            <a:r>
              <a:rPr lang="fr-FR" sz="2800" dirty="0"/>
              <a:t>L'association.</a:t>
            </a:r>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Inhaltsplatzhalter 2">
            <a:extLst>
              <a:ext uri="{FF2B5EF4-FFF2-40B4-BE49-F238E27FC236}">
                <a16:creationId xmlns:a16="http://schemas.microsoft.com/office/drawing/2014/main" id="{08BE0147-55E0-814C-B8E8-A9E579257136}"/>
              </a:ext>
            </a:extLst>
          </p:cNvPr>
          <p:cNvSpPr>
            <a:spLocks noGrp="1"/>
          </p:cNvSpPr>
          <p:nvPr>
            <p:ph idx="1"/>
          </p:nvPr>
        </p:nvSpPr>
        <p:spPr>
          <a:xfrm>
            <a:off x="395536" y="1347621"/>
            <a:ext cx="3096344" cy="648066"/>
          </a:xfrm>
        </p:spPr>
        <p:txBody>
          <a:bodyPr>
            <a:noAutofit/>
          </a:bodyPr>
          <a:lstStyle/>
          <a:p>
            <a:pPr marL="85725">
              <a:spcBef>
                <a:spcPts val="200"/>
              </a:spcBef>
              <a:spcAft>
                <a:spcPts val="200"/>
              </a:spcAft>
            </a:pPr>
            <a:r>
              <a:rPr lang="de-CH" sz="1400" dirty="0"/>
              <a:t>Conférence des </a:t>
            </a:r>
            <a:r>
              <a:rPr lang="de-CH" sz="1400" dirty="0" err="1"/>
              <a:t>directeurs</a:t>
            </a:r>
            <a:r>
              <a:rPr lang="de-CH" sz="1400" dirty="0"/>
              <a:t> </a:t>
            </a:r>
            <a:r>
              <a:rPr lang="de-CH" sz="1400" dirty="0" err="1"/>
              <a:t>d’offices</a:t>
            </a:r>
            <a:r>
              <a:rPr lang="de-CH" sz="1400" dirty="0"/>
              <a:t> de </a:t>
            </a:r>
            <a:r>
              <a:rPr lang="de-CH" sz="1400" dirty="0" err="1"/>
              <a:t>tourisme</a:t>
            </a:r>
            <a:r>
              <a:rPr lang="de-CH" sz="1400" dirty="0"/>
              <a:t> </a:t>
            </a:r>
            <a:r>
              <a:rPr lang="de-CH" sz="1400" dirty="0" err="1"/>
              <a:t>régionaux</a:t>
            </a:r>
            <a:r>
              <a:rPr lang="de-CH" sz="1400" dirty="0"/>
              <a:t> de Suisse (CDR) </a:t>
            </a:r>
          </a:p>
          <a:p>
            <a:pPr marL="714375" lvl="1" indent="-171450">
              <a:spcBef>
                <a:spcPts val="0"/>
              </a:spcBef>
              <a:spcAft>
                <a:spcPts val="200"/>
              </a:spcAft>
            </a:pPr>
            <a:r>
              <a:rPr lang="de-DE" sz="1400" dirty="0"/>
              <a:t>13 </a:t>
            </a:r>
            <a:r>
              <a:rPr lang="de-DE" sz="1400" dirty="0" err="1"/>
              <a:t>régions</a:t>
            </a:r>
            <a:endParaRPr lang="de-DE" sz="1400" dirty="0"/>
          </a:p>
          <a:p>
            <a:pPr marL="714375" lvl="1" indent="-171450">
              <a:spcBef>
                <a:spcPts val="0"/>
              </a:spcBef>
              <a:spcAft>
                <a:spcPts val="200"/>
              </a:spcAft>
            </a:pPr>
            <a:r>
              <a:rPr lang="de-DE" sz="1400" dirty="0"/>
              <a:t>Fondation en 2014</a:t>
            </a:r>
          </a:p>
          <a:p>
            <a:pPr marL="714375" lvl="1" indent="-171450">
              <a:spcBef>
                <a:spcPts val="0"/>
              </a:spcBef>
              <a:spcAft>
                <a:spcPts val="200"/>
              </a:spcAft>
            </a:pPr>
            <a:endParaRPr lang="de-DE" sz="1400" b="1" dirty="0"/>
          </a:p>
          <a:p>
            <a:pPr marL="85725" lvl="1" indent="0">
              <a:spcBef>
                <a:spcPts val="200"/>
              </a:spcBef>
              <a:spcAft>
                <a:spcPts val="200"/>
              </a:spcAft>
              <a:buNone/>
            </a:pPr>
            <a:endParaRPr lang="de-DE" sz="1400" b="0" dirty="0"/>
          </a:p>
          <a:p>
            <a:pPr marL="85725">
              <a:spcBef>
                <a:spcPts val="200"/>
              </a:spcBef>
              <a:spcAft>
                <a:spcPts val="200"/>
              </a:spcAft>
            </a:pPr>
            <a:endParaRPr lang="de-DE" sz="1400" b="0" dirty="0"/>
          </a:p>
        </p:txBody>
      </p:sp>
      <p:sp>
        <p:nvSpPr>
          <p:cNvPr id="11" name="Rechteck 10">
            <a:extLst>
              <a:ext uri="{FF2B5EF4-FFF2-40B4-BE49-F238E27FC236}">
                <a16:creationId xmlns:a16="http://schemas.microsoft.com/office/drawing/2014/main" id="{69C9AF91-1759-A5F9-8DA2-CF524F9D96D0}"/>
              </a:ext>
            </a:extLst>
          </p:cNvPr>
          <p:cNvSpPr/>
          <p:nvPr/>
        </p:nvSpPr>
        <p:spPr>
          <a:xfrm>
            <a:off x="2652554" y="4244426"/>
            <a:ext cx="839326" cy="199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1E4D8980-A935-5FBF-FB5A-6DF80164AD15}"/>
              </a:ext>
            </a:extLst>
          </p:cNvPr>
          <p:cNvSpPr/>
          <p:nvPr/>
        </p:nvSpPr>
        <p:spPr>
          <a:xfrm>
            <a:off x="2596413" y="4244426"/>
            <a:ext cx="951607" cy="245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Picture 16">
            <a:extLst>
              <a:ext uri="{FF2B5EF4-FFF2-40B4-BE49-F238E27FC236}">
                <a16:creationId xmlns:a16="http://schemas.microsoft.com/office/drawing/2014/main" id="{C10528AB-0140-135E-948A-446AB64ED3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243403" y="2006457"/>
            <a:ext cx="422983" cy="185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5843D8AA-609D-6D95-60B2-4F689CF32D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442697" y="1619259"/>
            <a:ext cx="615047" cy="40417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Jura &amp; Drei-Seen-Land">
            <a:extLst>
              <a:ext uri="{FF2B5EF4-FFF2-40B4-BE49-F238E27FC236}">
                <a16:creationId xmlns:a16="http://schemas.microsoft.com/office/drawing/2014/main" id="{CC58FB97-7604-5D74-41B2-2646412C739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32117" y="2256964"/>
            <a:ext cx="951607" cy="228386"/>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4" descr="Une image contenant Police, Graphique, noir, logo&#10;&#10;Description générée automatiquement">
            <a:extLst>
              <a:ext uri="{FF2B5EF4-FFF2-40B4-BE49-F238E27FC236}">
                <a16:creationId xmlns:a16="http://schemas.microsoft.com/office/drawing/2014/main" id="{232C5313-5BD9-1B66-3150-2D679EA4E19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99792" y="3998703"/>
            <a:ext cx="565793" cy="220201"/>
          </a:xfrm>
          <a:prstGeom prst="rect">
            <a:avLst/>
          </a:prstGeom>
        </p:spPr>
      </p:pic>
      <p:pic>
        <p:nvPicPr>
          <p:cNvPr id="30" name="Picture 4">
            <a:extLst>
              <a:ext uri="{FF2B5EF4-FFF2-40B4-BE49-F238E27FC236}">
                <a16:creationId xmlns:a16="http://schemas.microsoft.com/office/drawing/2014/main" id="{2FAD0DD5-7643-29E9-E564-DCB49CE2CCC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4612695" y="3139011"/>
            <a:ext cx="785476" cy="24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Image 7" descr="Une image contenant texte, Police, logo, blanc&#10;&#10;Description générée automatiquement">
            <a:extLst>
              <a:ext uri="{FF2B5EF4-FFF2-40B4-BE49-F238E27FC236}">
                <a16:creationId xmlns:a16="http://schemas.microsoft.com/office/drawing/2014/main" id="{FC6D8159-A750-C5CD-6541-DA0F7B9D7B7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05659" y="3116645"/>
            <a:ext cx="693794" cy="228387"/>
          </a:xfrm>
          <a:prstGeom prst="rect">
            <a:avLst/>
          </a:prstGeom>
        </p:spPr>
      </p:pic>
      <p:pic>
        <p:nvPicPr>
          <p:cNvPr id="32" name="Picture 22">
            <a:extLst>
              <a:ext uri="{FF2B5EF4-FFF2-40B4-BE49-F238E27FC236}">
                <a16:creationId xmlns:a16="http://schemas.microsoft.com/office/drawing/2014/main" id="{5191CA04-63F2-99A2-5B9B-48BDCE1EBD3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228184" y="1821346"/>
            <a:ext cx="1141163" cy="3912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8">
            <a:extLst>
              <a:ext uri="{FF2B5EF4-FFF2-40B4-BE49-F238E27FC236}">
                <a16:creationId xmlns:a16="http://schemas.microsoft.com/office/drawing/2014/main" id="{268900C0-B798-F681-8742-78A20FDF21CB}"/>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628747" y="1793304"/>
            <a:ext cx="571813" cy="1857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a:extLst>
              <a:ext uri="{FF2B5EF4-FFF2-40B4-BE49-F238E27FC236}">
                <a16:creationId xmlns:a16="http://schemas.microsoft.com/office/drawing/2014/main" id="{95BEB02E-4586-DFB2-6557-7C9E07285DC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5243403" y="2452222"/>
            <a:ext cx="859322" cy="267209"/>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 21">
            <a:extLst>
              <a:ext uri="{FF2B5EF4-FFF2-40B4-BE49-F238E27FC236}">
                <a16:creationId xmlns:a16="http://schemas.microsoft.com/office/drawing/2014/main" id="{AAC22293-AF50-4CF3-5AFD-5488B21DBA6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92372" y="3030429"/>
            <a:ext cx="1171228" cy="245958"/>
          </a:xfrm>
          <a:prstGeom prst="rect">
            <a:avLst/>
          </a:prstGeom>
        </p:spPr>
      </p:pic>
      <p:pic>
        <p:nvPicPr>
          <p:cNvPr id="36" name="Picture 26">
            <a:extLst>
              <a:ext uri="{FF2B5EF4-FFF2-40B4-BE49-F238E27FC236}">
                <a16:creationId xmlns:a16="http://schemas.microsoft.com/office/drawing/2014/main" id="{5A4C27C6-3CE4-5D21-DCFE-012BC2028DA0}"/>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4531365" y="3887472"/>
            <a:ext cx="499269" cy="4300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a:extLst>
              <a:ext uri="{FF2B5EF4-FFF2-40B4-BE49-F238E27FC236}">
                <a16:creationId xmlns:a16="http://schemas.microsoft.com/office/drawing/2014/main" id="{1EBC1B4B-02A6-77BE-8A44-A44FB19EF80A}"/>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p:blipFill>
        <p:spPr bwMode="auto">
          <a:xfrm>
            <a:off x="5751694" y="3788668"/>
            <a:ext cx="636849" cy="1857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660501D3-A44F-2A1A-2443-EE3771D8386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p:blipFill>
        <p:spPr bwMode="auto">
          <a:xfrm>
            <a:off x="3150860" y="3314220"/>
            <a:ext cx="629052" cy="24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0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ormAutofit/>
          </a:bodyPr>
          <a:lstStyle/>
          <a:p>
            <a:r>
              <a:rPr lang="de-CH" sz="2800" dirty="0"/>
              <a:t>Organisation de la </a:t>
            </a:r>
            <a:r>
              <a:rPr lang="de-CH" sz="2800" dirty="0" err="1"/>
              <a:t>cdr</a:t>
            </a:r>
            <a:r>
              <a:rPr lang="de-CH" sz="2800" dirty="0"/>
              <a:t>.</a:t>
            </a:r>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7F307BA6-425E-634A-8421-8D1EC844FB81}"/>
              </a:ext>
            </a:extLst>
          </p:cNvPr>
          <p:cNvSpPr>
            <a:spLocks noGrp="1"/>
          </p:cNvSpPr>
          <p:nvPr>
            <p:ph type="sldNum" sz="quarter" idx="12"/>
          </p:nvPr>
        </p:nvSpPr>
        <p:spPr>
          <a:xfrm>
            <a:off x="8391843" y="4654897"/>
            <a:ext cx="986791" cy="365125"/>
          </a:xfrm>
        </p:spPr>
        <p:txBody>
          <a:bodyPr/>
          <a:lstStyle/>
          <a:p>
            <a:fld id="{7DEC8A7F-A264-4A40-B47E-FC0CB1C7F125}" type="slidenum">
              <a:rPr lang="de-CH" sz="1200" smtClean="0">
                <a:solidFill>
                  <a:schemeClr val="tx1"/>
                </a:solidFill>
              </a:rPr>
              <a:t>3</a:t>
            </a:fld>
            <a:endParaRPr lang="de-CH" sz="1200" dirty="0">
              <a:solidFill>
                <a:schemeClr val="tx1"/>
              </a:solidFill>
            </a:endParaRPr>
          </a:p>
        </p:txBody>
      </p:sp>
      <p:pic>
        <p:nvPicPr>
          <p:cNvPr id="7" name="Grafik 6">
            <a:extLst>
              <a:ext uri="{FF2B5EF4-FFF2-40B4-BE49-F238E27FC236}">
                <a16:creationId xmlns:a16="http://schemas.microsoft.com/office/drawing/2014/main" id="{E99F59BD-C17B-B589-177B-B0D9B39ED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8784" y="1331009"/>
            <a:ext cx="7437872" cy="3136118"/>
          </a:xfrm>
          <a:prstGeom prst="rect">
            <a:avLst/>
          </a:prstGeom>
        </p:spPr>
      </p:pic>
    </p:spTree>
    <p:extLst>
      <p:ext uri="{BB962C8B-B14F-4D97-AF65-F5344CB8AC3E}">
        <p14:creationId xmlns:p14="http://schemas.microsoft.com/office/powerpoint/2010/main" val="319237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chor="b">
            <a:normAutofit/>
          </a:bodyPr>
          <a:lstStyle/>
          <a:p>
            <a:r>
              <a:rPr lang="de-CH" sz="2800" dirty="0" err="1"/>
              <a:t>Rôle</a:t>
            </a:r>
            <a:r>
              <a:rPr lang="de-CH" sz="2800" dirty="0"/>
              <a:t> &amp; </a:t>
            </a:r>
            <a:r>
              <a:rPr lang="de-CH" sz="2800" dirty="0" err="1"/>
              <a:t>mission</a:t>
            </a:r>
            <a:r>
              <a:rPr lang="de-CH" sz="2800" dirty="0"/>
              <a:t>.</a:t>
            </a:r>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Inhaltsplatzhalter 2">
            <a:extLst>
              <a:ext uri="{FF2B5EF4-FFF2-40B4-BE49-F238E27FC236}">
                <a16:creationId xmlns:a16="http://schemas.microsoft.com/office/drawing/2014/main" id="{5A310B19-1573-1B41-8317-F9E7B509711B}"/>
              </a:ext>
            </a:extLst>
          </p:cNvPr>
          <p:cNvSpPr>
            <a:spLocks noGrp="1"/>
          </p:cNvSpPr>
          <p:nvPr>
            <p:ph idx="1"/>
          </p:nvPr>
        </p:nvSpPr>
        <p:spPr>
          <a:xfrm>
            <a:off x="279133" y="1275605"/>
            <a:ext cx="7008728" cy="3672407"/>
          </a:xfrm>
        </p:spPr>
        <p:txBody>
          <a:bodyPr>
            <a:noAutofit/>
          </a:bodyPr>
          <a:lstStyle/>
          <a:p>
            <a:pPr marL="85725">
              <a:spcBef>
                <a:spcPts val="200"/>
              </a:spcBef>
              <a:spcAft>
                <a:spcPts val="200"/>
              </a:spcAft>
              <a:buClr>
                <a:srgbClr val="C00000"/>
              </a:buClr>
            </a:pPr>
            <a:r>
              <a:rPr lang="de-DE" sz="1200" dirty="0" err="1"/>
              <a:t>Missions</a:t>
            </a:r>
            <a:r>
              <a:rPr lang="de-DE" sz="1200" dirty="0"/>
              <a:t> </a:t>
            </a:r>
            <a:r>
              <a:rPr lang="de-DE" sz="1200" dirty="0" err="1"/>
              <a:t>prioritaires</a:t>
            </a:r>
            <a:endParaRPr lang="de-DE" sz="1200" dirty="0"/>
          </a:p>
          <a:p>
            <a:pPr marL="582613" lvl="1" indent="-177800"/>
            <a:r>
              <a:rPr lang="de-DE" sz="1200" dirty="0" err="1">
                <a:solidFill>
                  <a:srgbClr val="C00000"/>
                </a:solidFill>
              </a:rPr>
              <a:t>Échange</a:t>
            </a:r>
            <a:r>
              <a:rPr lang="de-DE" sz="1200" dirty="0">
                <a:solidFill>
                  <a:srgbClr val="C00000"/>
                </a:solidFill>
              </a:rPr>
              <a:t> </a:t>
            </a:r>
            <a:r>
              <a:rPr lang="de-DE" sz="1200" dirty="0" err="1">
                <a:solidFill>
                  <a:srgbClr val="C00000"/>
                </a:solidFill>
              </a:rPr>
              <a:t>d'expériences</a:t>
            </a:r>
            <a:r>
              <a:rPr lang="de-DE" sz="1200" b="0" dirty="0"/>
              <a:t> au sein des </a:t>
            </a:r>
            <a:r>
              <a:rPr lang="de-DE" sz="1200" b="0" dirty="0" err="1"/>
              <a:t>régions</a:t>
            </a:r>
            <a:r>
              <a:rPr lang="de-DE" sz="1200" b="0" dirty="0"/>
              <a:t> </a:t>
            </a:r>
            <a:r>
              <a:rPr lang="de-DE" sz="1200" b="0" dirty="0" err="1"/>
              <a:t>touristiques</a:t>
            </a:r>
            <a:r>
              <a:rPr lang="de-DE" sz="1200" b="0" dirty="0"/>
              <a:t> de Suisse</a:t>
            </a:r>
          </a:p>
          <a:p>
            <a:pPr marL="1200150" lvl="2" indent="-198438"/>
            <a:r>
              <a:rPr lang="de-DE" sz="1100" dirty="0"/>
              <a:t>4 </a:t>
            </a:r>
            <a:r>
              <a:rPr lang="de-DE" sz="1100" dirty="0" err="1"/>
              <a:t>réunions</a:t>
            </a:r>
            <a:r>
              <a:rPr lang="de-DE" sz="1100" dirty="0"/>
              <a:t> par an, </a:t>
            </a:r>
            <a:r>
              <a:rPr lang="de-DE" sz="1100" dirty="0" err="1"/>
              <a:t>dont</a:t>
            </a:r>
            <a:r>
              <a:rPr lang="de-DE" sz="1100" dirty="0"/>
              <a:t> </a:t>
            </a:r>
            <a:r>
              <a:rPr lang="de-DE" sz="1100" dirty="0" err="1"/>
              <a:t>une</a:t>
            </a:r>
            <a:r>
              <a:rPr lang="de-DE" sz="1100" dirty="0"/>
              <a:t> </a:t>
            </a:r>
            <a:r>
              <a:rPr lang="de-DE" sz="1100" dirty="0" err="1"/>
              <a:t>réunion</a:t>
            </a:r>
            <a:r>
              <a:rPr lang="de-DE" sz="1100" dirty="0"/>
              <a:t> </a:t>
            </a:r>
            <a:r>
              <a:rPr lang="de-DE" sz="1100" dirty="0" err="1"/>
              <a:t>stratégique</a:t>
            </a:r>
            <a:r>
              <a:rPr lang="de-DE" sz="1100" dirty="0"/>
              <a:t> (2 </a:t>
            </a:r>
            <a:r>
              <a:rPr lang="de-DE" sz="1100" dirty="0" err="1"/>
              <a:t>jours</a:t>
            </a:r>
            <a:r>
              <a:rPr lang="de-DE" sz="1100" dirty="0"/>
              <a:t>), </a:t>
            </a:r>
            <a:r>
              <a:rPr lang="de-DE" sz="1100" dirty="0" err="1"/>
              <a:t>avec</a:t>
            </a:r>
            <a:r>
              <a:rPr lang="de-DE" sz="1100" dirty="0"/>
              <a:t> </a:t>
            </a:r>
            <a:r>
              <a:rPr lang="de-DE" sz="1100" dirty="0" err="1"/>
              <a:t>pour</a:t>
            </a:r>
            <a:r>
              <a:rPr lang="de-DE" sz="1100" dirty="0"/>
              <a:t> </a:t>
            </a:r>
            <a:r>
              <a:rPr lang="de-DE" sz="1100" dirty="0" err="1"/>
              <a:t>objectif</a:t>
            </a:r>
            <a:r>
              <a:rPr lang="de-DE" sz="1100" dirty="0"/>
              <a:t> de </a:t>
            </a:r>
            <a:r>
              <a:rPr lang="de-DE" sz="1100" dirty="0" err="1"/>
              <a:t>traiter</a:t>
            </a:r>
            <a:r>
              <a:rPr lang="de-DE" sz="1100" dirty="0"/>
              <a:t> de </a:t>
            </a:r>
            <a:r>
              <a:rPr lang="de-DE" sz="1100" dirty="0" err="1"/>
              <a:t>manière</a:t>
            </a:r>
            <a:r>
              <a:rPr lang="de-DE" sz="1100" dirty="0"/>
              <a:t> </a:t>
            </a:r>
            <a:r>
              <a:rPr lang="de-DE" sz="1100" dirty="0" err="1"/>
              <a:t>approfondie</a:t>
            </a:r>
            <a:r>
              <a:rPr lang="de-DE" sz="1100" dirty="0"/>
              <a:t> </a:t>
            </a:r>
            <a:r>
              <a:rPr lang="de-DE" sz="1100" dirty="0" err="1"/>
              <a:t>un</a:t>
            </a:r>
            <a:r>
              <a:rPr lang="de-DE" sz="1100" dirty="0"/>
              <a:t> </a:t>
            </a:r>
            <a:r>
              <a:rPr lang="de-DE" sz="1100" dirty="0" err="1"/>
              <a:t>thème</a:t>
            </a:r>
            <a:r>
              <a:rPr lang="de-DE" sz="1100" dirty="0"/>
              <a:t> </a:t>
            </a:r>
            <a:r>
              <a:rPr lang="de-DE" sz="1100" dirty="0" err="1"/>
              <a:t>d'actualité</a:t>
            </a:r>
            <a:r>
              <a:rPr lang="de-DE" sz="1100" dirty="0"/>
              <a:t>.</a:t>
            </a:r>
          </a:p>
          <a:p>
            <a:pPr marL="1557338" lvl="2" indent="0">
              <a:buNone/>
            </a:pPr>
            <a:r>
              <a:rPr lang="de-DE" sz="900" dirty="0"/>
              <a:t>2019: </a:t>
            </a:r>
            <a:r>
              <a:rPr lang="de-DE" sz="900" dirty="0" err="1"/>
              <a:t>Numérisation</a:t>
            </a:r>
            <a:endParaRPr lang="de-DE" sz="900" dirty="0"/>
          </a:p>
          <a:p>
            <a:pPr marL="1557338" lvl="2" indent="0">
              <a:buNone/>
            </a:pPr>
            <a:r>
              <a:rPr lang="de-DE" sz="900" dirty="0"/>
              <a:t>2020: Organisation agile </a:t>
            </a:r>
            <a:r>
              <a:rPr lang="de-DE" sz="900" dirty="0" err="1"/>
              <a:t>face</a:t>
            </a:r>
            <a:r>
              <a:rPr lang="de-DE" sz="900" dirty="0"/>
              <a:t> à la </a:t>
            </a:r>
            <a:r>
              <a:rPr lang="de-DE" sz="900" dirty="0" err="1"/>
              <a:t>crise</a:t>
            </a:r>
            <a:endParaRPr lang="de-DE" sz="900" dirty="0"/>
          </a:p>
          <a:p>
            <a:pPr marL="1557338" lvl="2" indent="0">
              <a:buNone/>
            </a:pPr>
            <a:r>
              <a:rPr lang="de-DE" sz="900" dirty="0"/>
              <a:t>2021: </a:t>
            </a:r>
            <a:r>
              <a:rPr lang="de-DE" sz="900" dirty="0" err="1"/>
              <a:t>Collecte</a:t>
            </a:r>
            <a:r>
              <a:rPr lang="de-DE" sz="900" dirty="0"/>
              <a:t> de </a:t>
            </a:r>
            <a:r>
              <a:rPr lang="de-DE" sz="900" dirty="0" err="1"/>
              <a:t>données</a:t>
            </a:r>
            <a:endParaRPr lang="de-DE" sz="900" dirty="0"/>
          </a:p>
          <a:p>
            <a:pPr marL="1557338" lvl="2" indent="0">
              <a:buNone/>
            </a:pPr>
            <a:r>
              <a:rPr lang="de-DE" sz="900" dirty="0"/>
              <a:t>2022: </a:t>
            </a:r>
            <a:r>
              <a:rPr lang="de-DE" sz="900" dirty="0" err="1"/>
              <a:t>Collecte</a:t>
            </a:r>
            <a:r>
              <a:rPr lang="de-DE" sz="900" dirty="0"/>
              <a:t> de </a:t>
            </a:r>
            <a:r>
              <a:rPr lang="de-DE" sz="900" dirty="0" err="1"/>
              <a:t>données</a:t>
            </a:r>
            <a:r>
              <a:rPr lang="de-DE" sz="900" dirty="0"/>
              <a:t> &amp; </a:t>
            </a:r>
            <a:r>
              <a:rPr lang="de-DE" sz="900" dirty="0" err="1"/>
              <a:t>numérisation</a:t>
            </a:r>
            <a:endParaRPr lang="de-DE" sz="900" dirty="0"/>
          </a:p>
          <a:p>
            <a:pPr marL="1557338" lvl="2" indent="0">
              <a:buNone/>
            </a:pPr>
            <a:r>
              <a:rPr lang="de-DE" sz="900" dirty="0"/>
              <a:t>2023: </a:t>
            </a:r>
            <a:r>
              <a:rPr lang="de-DE" sz="900" dirty="0" err="1"/>
              <a:t>Durabilité</a:t>
            </a:r>
            <a:r>
              <a:rPr lang="de-DE" sz="900" dirty="0"/>
              <a:t>, </a:t>
            </a:r>
            <a:r>
              <a:rPr lang="de-DE" sz="900" dirty="0" err="1"/>
              <a:t>activation</a:t>
            </a:r>
            <a:r>
              <a:rPr lang="de-DE" sz="900" dirty="0"/>
              <a:t> </a:t>
            </a:r>
            <a:r>
              <a:rPr lang="de-DE" sz="900" dirty="0" err="1"/>
              <a:t>marchés</a:t>
            </a:r>
            <a:r>
              <a:rPr lang="de-DE" sz="900" dirty="0"/>
              <a:t> &amp; </a:t>
            </a:r>
            <a:r>
              <a:rPr lang="de-DE" sz="900" dirty="0" err="1"/>
              <a:t>setting</a:t>
            </a:r>
            <a:r>
              <a:rPr lang="de-DE" sz="900" dirty="0"/>
              <a:t> </a:t>
            </a:r>
            <a:r>
              <a:rPr lang="de-DE" sz="900" dirty="0" err="1"/>
              <a:t>thématique</a:t>
            </a:r>
            <a:endParaRPr lang="de-DE" sz="900" dirty="0"/>
          </a:p>
          <a:p>
            <a:pPr marL="1557338" lvl="2" indent="0">
              <a:buNone/>
            </a:pPr>
            <a:r>
              <a:rPr lang="de-DE" sz="900" dirty="0"/>
              <a:t>2024: 10e </a:t>
            </a:r>
            <a:r>
              <a:rPr lang="de-DE" sz="900" dirty="0" err="1"/>
              <a:t>anniversaire</a:t>
            </a:r>
            <a:r>
              <a:rPr lang="de-DE" sz="900" dirty="0"/>
              <a:t> de la CDR &amp; </a:t>
            </a:r>
            <a:r>
              <a:rPr lang="de-DE" sz="900" dirty="0" err="1"/>
              <a:t>sensibilisation</a:t>
            </a:r>
            <a:r>
              <a:rPr lang="de-DE" sz="900" dirty="0"/>
              <a:t> au </a:t>
            </a:r>
            <a:r>
              <a:rPr lang="de-DE" sz="900" dirty="0" err="1"/>
              <a:t>tourisme</a:t>
            </a:r>
            <a:endParaRPr lang="de-DE" sz="900" dirty="0"/>
          </a:p>
          <a:p>
            <a:pPr marL="1557338" lvl="2" indent="0">
              <a:buNone/>
            </a:pPr>
            <a:endParaRPr lang="de-DE" sz="900" dirty="0"/>
          </a:p>
          <a:p>
            <a:pPr marL="582613" lvl="1" indent="-177800"/>
            <a:r>
              <a:rPr lang="de-DE" sz="1200" dirty="0" err="1">
                <a:solidFill>
                  <a:srgbClr val="C00000"/>
                </a:solidFill>
              </a:rPr>
              <a:t>Dialogue</a:t>
            </a:r>
            <a:r>
              <a:rPr lang="de-DE" sz="1200" dirty="0"/>
              <a:t> </a:t>
            </a:r>
            <a:r>
              <a:rPr lang="de-DE" sz="1200" dirty="0" err="1"/>
              <a:t>avec</a:t>
            </a:r>
            <a:r>
              <a:rPr lang="de-DE" sz="1200" dirty="0"/>
              <a:t> </a:t>
            </a:r>
            <a:r>
              <a:rPr lang="de-DE" sz="1200" dirty="0" err="1"/>
              <a:t>les</a:t>
            </a:r>
            <a:r>
              <a:rPr lang="de-DE" sz="1200" dirty="0"/>
              <a:t> </a:t>
            </a:r>
            <a:r>
              <a:rPr lang="de-DE" sz="1200" dirty="0" err="1"/>
              <a:t>partenaires</a:t>
            </a:r>
            <a:r>
              <a:rPr lang="de-DE" sz="1200" dirty="0"/>
              <a:t> </a:t>
            </a:r>
            <a:r>
              <a:rPr lang="de-DE" sz="1200" dirty="0" err="1"/>
              <a:t>importants</a:t>
            </a:r>
            <a:r>
              <a:rPr lang="de-DE" sz="1200" dirty="0"/>
              <a:t> </a:t>
            </a:r>
            <a:r>
              <a:rPr lang="de-DE" sz="1200" dirty="0" err="1"/>
              <a:t>sur</a:t>
            </a:r>
            <a:r>
              <a:rPr lang="de-DE" sz="1200" dirty="0"/>
              <a:t> </a:t>
            </a:r>
            <a:r>
              <a:rPr lang="de-DE" sz="1200" dirty="0" err="1"/>
              <a:t>les</a:t>
            </a:r>
            <a:r>
              <a:rPr lang="de-DE" sz="1200" dirty="0"/>
              <a:t> </a:t>
            </a:r>
            <a:r>
              <a:rPr lang="de-DE" sz="1200" dirty="0" err="1"/>
              <a:t>questions</a:t>
            </a:r>
            <a:r>
              <a:rPr lang="de-DE" sz="1200" dirty="0"/>
              <a:t> </a:t>
            </a:r>
            <a:r>
              <a:rPr lang="de-DE" sz="1200" dirty="0" err="1"/>
              <a:t>stratégiques</a:t>
            </a:r>
            <a:r>
              <a:rPr lang="de-DE" sz="1200" dirty="0"/>
              <a:t>. </a:t>
            </a:r>
            <a:r>
              <a:rPr lang="de-DE" sz="1200" dirty="0" err="1">
                <a:solidFill>
                  <a:srgbClr val="C00000"/>
                </a:solidFill>
              </a:rPr>
              <a:t>Représenter</a:t>
            </a:r>
            <a:r>
              <a:rPr lang="de-DE" sz="1200" dirty="0">
                <a:solidFill>
                  <a:srgbClr val="C00000"/>
                </a:solidFill>
              </a:rPr>
              <a:t> </a:t>
            </a:r>
            <a:r>
              <a:rPr lang="de-DE" sz="1200" dirty="0" err="1">
                <a:solidFill>
                  <a:srgbClr val="C00000"/>
                </a:solidFill>
              </a:rPr>
              <a:t>les</a:t>
            </a:r>
            <a:r>
              <a:rPr lang="de-DE" sz="1200" dirty="0">
                <a:solidFill>
                  <a:srgbClr val="C00000"/>
                </a:solidFill>
              </a:rPr>
              <a:t> </a:t>
            </a:r>
            <a:r>
              <a:rPr lang="de-DE" sz="1200" dirty="0" err="1">
                <a:solidFill>
                  <a:srgbClr val="C00000"/>
                </a:solidFill>
              </a:rPr>
              <a:t>intérêts</a:t>
            </a:r>
            <a:r>
              <a:rPr lang="de-DE" sz="1200" dirty="0">
                <a:solidFill>
                  <a:srgbClr val="C00000"/>
                </a:solidFill>
              </a:rPr>
              <a:t> </a:t>
            </a:r>
            <a:r>
              <a:rPr lang="de-DE" sz="1200" dirty="0"/>
              <a:t>des </a:t>
            </a:r>
            <a:r>
              <a:rPr lang="de-DE" sz="1200" dirty="0" err="1"/>
              <a:t>régions</a:t>
            </a:r>
            <a:r>
              <a:rPr lang="de-DE" sz="1200" dirty="0"/>
              <a:t>, de </a:t>
            </a:r>
            <a:r>
              <a:rPr lang="de-DE" sz="1200" dirty="0" err="1"/>
              <a:t>leurs</a:t>
            </a:r>
            <a:r>
              <a:rPr lang="de-DE" sz="1200" dirty="0"/>
              <a:t> </a:t>
            </a:r>
            <a:r>
              <a:rPr lang="de-DE" sz="1200" dirty="0" err="1"/>
              <a:t>destinations</a:t>
            </a:r>
            <a:r>
              <a:rPr lang="de-DE" sz="1200" dirty="0"/>
              <a:t> et des </a:t>
            </a:r>
            <a:r>
              <a:rPr lang="de-DE" sz="1200" dirty="0" err="1"/>
              <a:t>prestataires</a:t>
            </a:r>
            <a:r>
              <a:rPr lang="de-DE" sz="1200" dirty="0"/>
              <a:t> au </a:t>
            </a:r>
            <a:r>
              <a:rPr lang="de-DE" sz="1200" dirty="0" err="1"/>
              <a:t>niveau</a:t>
            </a:r>
            <a:r>
              <a:rPr lang="de-DE" sz="1200" dirty="0"/>
              <a:t> national.</a:t>
            </a:r>
          </a:p>
          <a:p>
            <a:pPr marL="582613" lvl="1" indent="-177800"/>
            <a:endParaRPr lang="de-DE" sz="1200" dirty="0"/>
          </a:p>
          <a:p>
            <a:pPr marL="582613" lvl="1" indent="-177800"/>
            <a:r>
              <a:rPr lang="de-DE" sz="1200" dirty="0" err="1"/>
              <a:t>Enrichissement</a:t>
            </a:r>
            <a:r>
              <a:rPr lang="de-DE" sz="1200" dirty="0"/>
              <a:t> des </a:t>
            </a:r>
            <a:r>
              <a:rPr lang="de-DE" sz="1200" dirty="0" err="1"/>
              <a:t>compétences</a:t>
            </a:r>
            <a:r>
              <a:rPr lang="de-DE" sz="1200" dirty="0"/>
              <a:t> par </a:t>
            </a:r>
            <a:r>
              <a:rPr lang="de-DE" sz="1200" dirty="0" err="1"/>
              <a:t>une</a:t>
            </a:r>
            <a:r>
              <a:rPr lang="de-DE" sz="1200" dirty="0"/>
              <a:t> </a:t>
            </a:r>
            <a:r>
              <a:rPr lang="de-DE" sz="1200" dirty="0" err="1"/>
              <a:t>réflexion</a:t>
            </a:r>
            <a:r>
              <a:rPr lang="de-DE" sz="1200" dirty="0"/>
              <a:t> </a:t>
            </a:r>
            <a:r>
              <a:rPr lang="de-DE" sz="1200" dirty="0" err="1"/>
              <a:t>approfondie</a:t>
            </a:r>
            <a:r>
              <a:rPr lang="de-DE" sz="1200" dirty="0"/>
              <a:t> </a:t>
            </a:r>
            <a:r>
              <a:rPr lang="de-DE" sz="1200" dirty="0" err="1"/>
              <a:t>sur</a:t>
            </a:r>
            <a:r>
              <a:rPr lang="de-DE" sz="1200" dirty="0"/>
              <a:t> </a:t>
            </a:r>
            <a:r>
              <a:rPr lang="de-DE" sz="1200" dirty="0">
                <a:solidFill>
                  <a:srgbClr val="C00000"/>
                </a:solidFill>
              </a:rPr>
              <a:t>des </a:t>
            </a:r>
            <a:r>
              <a:rPr lang="de-DE" sz="1200" dirty="0" err="1">
                <a:solidFill>
                  <a:srgbClr val="C00000"/>
                </a:solidFill>
              </a:rPr>
              <a:t>thèmes</a:t>
            </a:r>
            <a:r>
              <a:rPr lang="de-DE" sz="1200" dirty="0">
                <a:solidFill>
                  <a:srgbClr val="C00000"/>
                </a:solidFill>
              </a:rPr>
              <a:t> </a:t>
            </a:r>
            <a:r>
              <a:rPr lang="de-DE" sz="1200" dirty="0" err="1">
                <a:solidFill>
                  <a:srgbClr val="C00000"/>
                </a:solidFill>
              </a:rPr>
              <a:t>importants</a:t>
            </a:r>
            <a:r>
              <a:rPr lang="de-DE" sz="1200" dirty="0">
                <a:solidFill>
                  <a:srgbClr val="C00000"/>
                </a:solidFill>
              </a:rPr>
              <a:t>. </a:t>
            </a:r>
            <a:r>
              <a:rPr lang="de-DE" sz="1200" dirty="0" err="1"/>
              <a:t>Réalisation</a:t>
            </a:r>
            <a:r>
              <a:rPr lang="de-DE" sz="1200" dirty="0"/>
              <a:t> de </a:t>
            </a:r>
            <a:r>
              <a:rPr lang="de-DE" sz="1200" dirty="0" err="1"/>
              <a:t>projets</a:t>
            </a:r>
            <a:r>
              <a:rPr lang="de-DE" sz="1200" dirty="0"/>
              <a:t> </a:t>
            </a:r>
            <a:r>
              <a:rPr lang="de-DE" sz="1200" dirty="0" err="1"/>
              <a:t>ou</a:t>
            </a:r>
            <a:r>
              <a:rPr lang="de-DE" sz="1200" dirty="0"/>
              <a:t> </a:t>
            </a:r>
            <a:r>
              <a:rPr lang="de-DE" sz="1200" dirty="0" err="1"/>
              <a:t>d'études</a:t>
            </a:r>
            <a:r>
              <a:rPr lang="de-DE" sz="1200" dirty="0"/>
              <a:t> </a:t>
            </a:r>
            <a:r>
              <a:rPr lang="de-DE" sz="1200" dirty="0" err="1"/>
              <a:t>communs</a:t>
            </a:r>
            <a:r>
              <a:rPr lang="de-DE" sz="1200" dirty="0"/>
              <a:t> par des </a:t>
            </a:r>
            <a:r>
              <a:rPr lang="de-DE" sz="1200" dirty="0" err="1">
                <a:solidFill>
                  <a:srgbClr val="C00000"/>
                </a:solidFill>
              </a:rPr>
              <a:t>groupes</a:t>
            </a:r>
            <a:r>
              <a:rPr lang="de-DE" sz="1200" dirty="0">
                <a:solidFill>
                  <a:srgbClr val="C00000"/>
                </a:solidFill>
              </a:rPr>
              <a:t> de </a:t>
            </a:r>
            <a:r>
              <a:rPr lang="de-DE" sz="1200" dirty="0" err="1">
                <a:solidFill>
                  <a:srgbClr val="C00000"/>
                </a:solidFill>
              </a:rPr>
              <a:t>travail</a:t>
            </a:r>
            <a:r>
              <a:rPr lang="de-DE" sz="1200" dirty="0">
                <a:solidFill>
                  <a:srgbClr val="C00000"/>
                </a:solidFill>
              </a:rPr>
              <a:t> </a:t>
            </a:r>
            <a:r>
              <a:rPr lang="de-DE" sz="1200" dirty="0" err="1"/>
              <a:t>qualifiés</a:t>
            </a:r>
            <a:r>
              <a:rPr lang="de-DE" sz="1200" dirty="0"/>
              <a:t>.</a:t>
            </a:r>
          </a:p>
          <a:p>
            <a:pPr marL="1200150" lvl="2" indent="-198438"/>
            <a:r>
              <a:rPr lang="de-DE" sz="1100" dirty="0" err="1"/>
              <a:t>études</a:t>
            </a:r>
            <a:r>
              <a:rPr lang="de-DE" sz="1100" dirty="0"/>
              <a:t> </a:t>
            </a:r>
            <a:r>
              <a:rPr lang="de-DE" sz="1100" dirty="0" err="1"/>
              <a:t>ou</a:t>
            </a:r>
            <a:r>
              <a:rPr lang="de-DE" sz="1100" dirty="0"/>
              <a:t> </a:t>
            </a:r>
            <a:r>
              <a:rPr lang="de-DE" sz="1100" dirty="0" err="1"/>
              <a:t>projets</a:t>
            </a:r>
            <a:r>
              <a:rPr lang="de-DE" sz="1100" dirty="0"/>
              <a:t> ad hoc </a:t>
            </a:r>
            <a:r>
              <a:rPr lang="de-DE" sz="1100" dirty="0" err="1"/>
              <a:t>sur</a:t>
            </a:r>
            <a:r>
              <a:rPr lang="de-DE" sz="1100" dirty="0"/>
              <a:t> des </a:t>
            </a:r>
            <a:r>
              <a:rPr lang="de-DE" sz="1100" dirty="0" err="1"/>
              <a:t>thèmes</a:t>
            </a:r>
            <a:r>
              <a:rPr lang="de-DE" sz="1100" dirty="0"/>
              <a:t> </a:t>
            </a:r>
            <a:r>
              <a:rPr lang="de-DE" sz="1100" dirty="0" err="1"/>
              <a:t>stratégiques</a:t>
            </a:r>
            <a:endParaRPr lang="de-DE" sz="1100" dirty="0"/>
          </a:p>
          <a:p>
            <a:pPr marL="1001712" lvl="2" indent="0">
              <a:buNone/>
            </a:pPr>
            <a:endParaRPr lang="de-DE" sz="1200" dirty="0">
              <a:solidFill>
                <a:srgbClr val="C00000"/>
              </a:solidFill>
            </a:endParaRPr>
          </a:p>
        </p:txBody>
      </p:sp>
      <p:pic>
        <p:nvPicPr>
          <p:cNvPr id="19" name="Image 18" descr="Une image contenant texte, personne&#10;&#10;Description générée automatiquement">
            <a:extLst>
              <a:ext uri="{FF2B5EF4-FFF2-40B4-BE49-F238E27FC236}">
                <a16:creationId xmlns:a16="http://schemas.microsoft.com/office/drawing/2014/main" id="{088CB2DD-7E10-3A4D-9C08-03903AEE0D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87895">
            <a:off x="8030845" y="3276682"/>
            <a:ext cx="769211" cy="1088016"/>
          </a:xfrm>
          <a:prstGeom prst="rect">
            <a:avLst/>
          </a:prstGeom>
        </p:spPr>
      </p:pic>
      <p:pic>
        <p:nvPicPr>
          <p:cNvPr id="4" name="Grafik 3">
            <a:extLst>
              <a:ext uri="{FF2B5EF4-FFF2-40B4-BE49-F238E27FC236}">
                <a16:creationId xmlns:a16="http://schemas.microsoft.com/office/drawing/2014/main" id="{DACA3F46-E90A-B8AE-29D6-230273B90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335" y="2771376"/>
            <a:ext cx="856541" cy="1203050"/>
          </a:xfrm>
          <a:prstGeom prst="rect">
            <a:avLst/>
          </a:prstGeom>
        </p:spPr>
      </p:pic>
      <p:pic>
        <p:nvPicPr>
          <p:cNvPr id="7" name="Grafik 6">
            <a:extLst>
              <a:ext uri="{FF2B5EF4-FFF2-40B4-BE49-F238E27FC236}">
                <a16:creationId xmlns:a16="http://schemas.microsoft.com/office/drawing/2014/main" id="{B30BE0E9-AB2B-FA38-1FA9-5501EBE04F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4303">
            <a:off x="7075012" y="1428390"/>
            <a:ext cx="881185" cy="1261696"/>
          </a:xfrm>
          <a:prstGeom prst="rect">
            <a:avLst/>
          </a:prstGeom>
        </p:spPr>
      </p:pic>
      <p:pic>
        <p:nvPicPr>
          <p:cNvPr id="10" name="Grafik 9" descr="Ein Bild, das Text, Menschliches Gesicht, Kleidung, Lächeln enthält.&#10;&#10;Automatisch generierte Beschreibung">
            <a:extLst>
              <a:ext uri="{FF2B5EF4-FFF2-40B4-BE49-F238E27FC236}">
                <a16:creationId xmlns:a16="http://schemas.microsoft.com/office/drawing/2014/main" id="{63733D23-8CE0-B586-44E8-C141A4A948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1304" y="1841952"/>
            <a:ext cx="885190" cy="1261696"/>
          </a:xfrm>
          <a:prstGeom prst="rect">
            <a:avLst/>
          </a:prstGeom>
        </p:spPr>
      </p:pic>
    </p:spTree>
    <p:extLst>
      <p:ext uri="{BB962C8B-B14F-4D97-AF65-F5344CB8AC3E}">
        <p14:creationId xmlns:p14="http://schemas.microsoft.com/office/powerpoint/2010/main" val="29531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ormAutofit/>
          </a:bodyPr>
          <a:lstStyle/>
          <a:p>
            <a:r>
              <a:rPr lang="de-CH" sz="2400" dirty="0" err="1"/>
              <a:t>Représentations</a:t>
            </a:r>
            <a:r>
              <a:rPr lang="de-CH" sz="2400" dirty="0"/>
              <a:t> au </a:t>
            </a:r>
            <a:r>
              <a:rPr lang="de-CH" sz="2400" dirty="0" err="1"/>
              <a:t>niveau</a:t>
            </a:r>
            <a:r>
              <a:rPr lang="de-CH" sz="2400" dirty="0"/>
              <a:t> national.</a:t>
            </a:r>
          </a:p>
        </p:txBody>
      </p:sp>
      <p:sp>
        <p:nvSpPr>
          <p:cNvPr id="3" name="Inhaltsplatzhalter 2"/>
          <p:cNvSpPr>
            <a:spLocks noGrp="1"/>
          </p:cNvSpPr>
          <p:nvPr>
            <p:ph idx="1"/>
          </p:nvPr>
        </p:nvSpPr>
        <p:spPr>
          <a:xfrm>
            <a:off x="395536" y="1203608"/>
            <a:ext cx="8280920" cy="365126"/>
          </a:xfrm>
        </p:spPr>
        <p:txBody>
          <a:bodyPr>
            <a:noAutofit/>
          </a:bodyPr>
          <a:lstStyle/>
          <a:p>
            <a:pPr marL="85725" lvl="1" indent="0">
              <a:spcBef>
                <a:spcPts val="200"/>
              </a:spcBef>
              <a:spcAft>
                <a:spcPts val="200"/>
              </a:spcAft>
              <a:buNone/>
            </a:pPr>
            <a:r>
              <a:rPr lang="de-DE" sz="1400" b="1" dirty="0" err="1"/>
              <a:t>Représentations</a:t>
            </a:r>
            <a:r>
              <a:rPr lang="de-DE" sz="1400" b="1" dirty="0"/>
              <a:t> des </a:t>
            </a:r>
            <a:r>
              <a:rPr lang="de-DE" sz="1400" b="1" dirty="0" err="1"/>
              <a:t>régions</a:t>
            </a:r>
            <a:r>
              <a:rPr lang="de-DE" sz="1400" b="1" dirty="0"/>
              <a:t> </a:t>
            </a:r>
            <a:r>
              <a:rPr lang="de-DE" sz="1400" b="1" dirty="0" err="1"/>
              <a:t>dans</a:t>
            </a:r>
            <a:r>
              <a:rPr lang="de-DE" sz="1400" b="1" dirty="0"/>
              <a:t> </a:t>
            </a:r>
            <a:r>
              <a:rPr lang="de-DE" sz="1400" b="1" dirty="0" err="1"/>
              <a:t>les</a:t>
            </a:r>
            <a:r>
              <a:rPr lang="de-DE" sz="1400" b="1" dirty="0"/>
              <a:t> </a:t>
            </a:r>
            <a:r>
              <a:rPr lang="de-DE" sz="1400" b="1" dirty="0" err="1"/>
              <a:t>instances</a:t>
            </a:r>
            <a:r>
              <a:rPr lang="de-DE" sz="1400" b="1" dirty="0"/>
              <a:t> nationales</a:t>
            </a:r>
          </a:p>
          <a:p>
            <a:pPr marL="85725" lvl="1" indent="0">
              <a:spcBef>
                <a:spcPts val="200"/>
              </a:spcBef>
              <a:spcAft>
                <a:spcPts val="200"/>
              </a:spcAft>
              <a:buNone/>
            </a:pPr>
            <a:endParaRPr lang="de-DE" sz="1400" b="1" dirty="0"/>
          </a:p>
          <a:p>
            <a:pPr marL="85725" lvl="1" indent="0">
              <a:spcBef>
                <a:spcPts val="200"/>
              </a:spcBef>
              <a:spcAft>
                <a:spcPts val="200"/>
              </a:spcAft>
              <a:buNone/>
            </a:pPr>
            <a:endParaRPr lang="de-DE" sz="1400" b="1" dirty="0"/>
          </a:p>
          <a:p>
            <a:pPr marL="85725" lvl="1" indent="0">
              <a:spcBef>
                <a:spcPts val="200"/>
              </a:spcBef>
              <a:spcAft>
                <a:spcPts val="200"/>
              </a:spcAft>
              <a:buNone/>
            </a:pPr>
            <a:endParaRPr lang="de-DE" sz="1400" b="1" dirty="0"/>
          </a:p>
          <a:p>
            <a:pPr marL="85725" lvl="1" indent="0">
              <a:spcBef>
                <a:spcPts val="200"/>
              </a:spcBef>
              <a:spcAft>
                <a:spcPts val="200"/>
              </a:spcAft>
              <a:buNone/>
            </a:pPr>
            <a:endParaRPr lang="de-DE" sz="1400" b="1" dirty="0"/>
          </a:p>
          <a:p>
            <a:pPr marL="85725" lvl="1" indent="0">
              <a:spcBef>
                <a:spcPts val="200"/>
              </a:spcBef>
              <a:spcAft>
                <a:spcPts val="200"/>
              </a:spcAft>
              <a:buNone/>
            </a:pPr>
            <a:r>
              <a:rPr lang="de-DE" sz="1400" b="1" dirty="0"/>
              <a:t>			</a:t>
            </a:r>
          </a:p>
          <a:p>
            <a:pPr marL="714375" lvl="1" indent="-171450">
              <a:spcBef>
                <a:spcPts val="0"/>
              </a:spcBef>
              <a:spcAft>
                <a:spcPts val="200"/>
              </a:spcAft>
              <a:tabLst>
                <a:tab pos="4043363" algn="l"/>
              </a:tabLst>
            </a:pPr>
            <a:endParaRPr lang="de-DE" sz="1250" dirty="0"/>
          </a:p>
          <a:p>
            <a:pPr marL="714375" lvl="1" indent="-171450">
              <a:spcBef>
                <a:spcPts val="0"/>
              </a:spcBef>
              <a:spcAft>
                <a:spcPts val="200"/>
              </a:spcAft>
              <a:tabLst>
                <a:tab pos="4043363" algn="l"/>
              </a:tabLst>
            </a:pPr>
            <a:endParaRPr lang="de-DE" sz="1250" dirty="0"/>
          </a:p>
          <a:p>
            <a:pPr marL="714375" lvl="1" indent="-171450">
              <a:spcBef>
                <a:spcPts val="0"/>
              </a:spcBef>
              <a:spcAft>
                <a:spcPts val="200"/>
              </a:spcAft>
              <a:tabLst>
                <a:tab pos="4043363" algn="l"/>
              </a:tabLst>
            </a:pPr>
            <a:endParaRPr lang="de-DE" sz="1250" dirty="0"/>
          </a:p>
          <a:p>
            <a:pPr marL="714375" lvl="1" indent="-171450">
              <a:spcBef>
                <a:spcPts val="0"/>
              </a:spcBef>
              <a:spcAft>
                <a:spcPts val="200"/>
              </a:spcAft>
              <a:tabLst>
                <a:tab pos="4043363" algn="l"/>
              </a:tabLst>
            </a:pPr>
            <a:endParaRPr lang="de-DE" sz="1250" dirty="0"/>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7F307BA6-425E-634A-8421-8D1EC844FB81}"/>
              </a:ext>
            </a:extLst>
          </p:cNvPr>
          <p:cNvSpPr>
            <a:spLocks noGrp="1"/>
          </p:cNvSpPr>
          <p:nvPr>
            <p:ph type="sldNum" sz="quarter" idx="12"/>
          </p:nvPr>
        </p:nvSpPr>
        <p:spPr>
          <a:xfrm>
            <a:off x="8391843" y="4654897"/>
            <a:ext cx="986791" cy="365125"/>
          </a:xfrm>
        </p:spPr>
        <p:txBody>
          <a:bodyPr/>
          <a:lstStyle/>
          <a:p>
            <a:fld id="{7DEC8A7F-A264-4A40-B47E-FC0CB1C7F125}" type="slidenum">
              <a:rPr lang="de-CH" sz="1200" smtClean="0">
                <a:solidFill>
                  <a:schemeClr val="tx1"/>
                </a:solidFill>
              </a:rPr>
              <a:t>5</a:t>
            </a:fld>
            <a:endParaRPr lang="de-CH" sz="1200" dirty="0">
              <a:solidFill>
                <a:schemeClr val="tx1"/>
              </a:solidFill>
            </a:endParaRPr>
          </a:p>
        </p:txBody>
      </p:sp>
      <p:pic>
        <p:nvPicPr>
          <p:cNvPr id="20" name="Grafik 19" descr="Ein Bild, das Logo, Symbol, Schrift, Grafiken enthält.&#10;&#10;Automatisch generierte Beschreibung">
            <a:extLst>
              <a:ext uri="{FF2B5EF4-FFF2-40B4-BE49-F238E27FC236}">
                <a16:creationId xmlns:a16="http://schemas.microsoft.com/office/drawing/2014/main" id="{2D474405-973F-6F7E-B0D7-56CA24FAB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9" y="1771561"/>
            <a:ext cx="1460504" cy="365126"/>
          </a:xfrm>
          <a:prstGeom prst="rect">
            <a:avLst/>
          </a:prstGeom>
          <a:ln>
            <a:noFill/>
          </a:ln>
          <a:effectLst>
            <a:outerShdw blurRad="292100" dist="139700" dir="2700000" algn="tl" rotWithShape="0">
              <a:srgbClr val="333333">
                <a:alpha val="65000"/>
              </a:srgbClr>
            </a:outerShdw>
          </a:effectLst>
        </p:spPr>
      </p:pic>
      <p:sp>
        <p:nvSpPr>
          <p:cNvPr id="21" name="Textfeld 20">
            <a:extLst>
              <a:ext uri="{FF2B5EF4-FFF2-40B4-BE49-F238E27FC236}">
                <a16:creationId xmlns:a16="http://schemas.microsoft.com/office/drawing/2014/main" id="{8C455BDF-B73B-C005-DEAF-83ACDF3DA7B5}"/>
              </a:ext>
            </a:extLst>
          </p:cNvPr>
          <p:cNvSpPr txBox="1"/>
          <p:nvPr/>
        </p:nvSpPr>
        <p:spPr>
          <a:xfrm>
            <a:off x="2106158" y="1807156"/>
            <a:ext cx="1385721" cy="276999"/>
          </a:xfrm>
          <a:prstGeom prst="rect">
            <a:avLst/>
          </a:prstGeom>
          <a:noFill/>
        </p:spPr>
        <p:txBody>
          <a:bodyPr wrap="square" rtlCol="0">
            <a:spAutoFit/>
          </a:bodyPr>
          <a:lstStyle/>
          <a:p>
            <a:r>
              <a:rPr lang="de-DE" sz="1200" dirty="0"/>
              <a:t>Comité </a:t>
            </a:r>
            <a:r>
              <a:rPr lang="de-DE" sz="1200" dirty="0" err="1"/>
              <a:t>directeur</a:t>
            </a:r>
            <a:endParaRPr lang="de-DE" sz="1200" dirty="0"/>
          </a:p>
        </p:txBody>
      </p:sp>
      <p:pic>
        <p:nvPicPr>
          <p:cNvPr id="23" name="Grafik 22" descr="Ein Bild, das Text, Schrift, Screenshot, weiß enthält.&#10;&#10;Automatisch generierte Beschreibung">
            <a:extLst>
              <a:ext uri="{FF2B5EF4-FFF2-40B4-BE49-F238E27FC236}">
                <a16:creationId xmlns:a16="http://schemas.microsoft.com/office/drawing/2014/main" id="{E7A85463-697F-A858-CA79-184B3A7FA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229" y="2463542"/>
            <a:ext cx="1460504" cy="518479"/>
          </a:xfrm>
          <a:prstGeom prst="rect">
            <a:avLst/>
          </a:prstGeom>
          <a:ln>
            <a:noFill/>
          </a:ln>
          <a:effectLst>
            <a:outerShdw blurRad="292100" dist="139700" dir="2700000" algn="tl" rotWithShape="0">
              <a:srgbClr val="333333">
                <a:alpha val="65000"/>
              </a:srgbClr>
            </a:outerShdw>
          </a:effectLst>
        </p:spPr>
      </p:pic>
      <p:sp>
        <p:nvSpPr>
          <p:cNvPr id="24" name="Textfeld 23">
            <a:extLst>
              <a:ext uri="{FF2B5EF4-FFF2-40B4-BE49-F238E27FC236}">
                <a16:creationId xmlns:a16="http://schemas.microsoft.com/office/drawing/2014/main" id="{9ACAD16A-3072-8240-C647-C5FF2A9625F9}"/>
              </a:ext>
            </a:extLst>
          </p:cNvPr>
          <p:cNvSpPr txBox="1"/>
          <p:nvPr/>
        </p:nvSpPr>
        <p:spPr>
          <a:xfrm>
            <a:off x="2106158" y="2520356"/>
            <a:ext cx="2033793" cy="276999"/>
          </a:xfrm>
          <a:prstGeom prst="rect">
            <a:avLst/>
          </a:prstGeom>
          <a:noFill/>
        </p:spPr>
        <p:txBody>
          <a:bodyPr wrap="square" rtlCol="0">
            <a:spAutoFit/>
          </a:bodyPr>
          <a:lstStyle/>
          <a:p>
            <a:r>
              <a:rPr lang="de-CH" sz="1200" i="0" u="none" strike="noStrike" dirty="0">
                <a:effectLst/>
                <a:latin typeface="Arial" panose="020B0604020202020204" pitchFamily="34" charset="0"/>
                <a:cs typeface="Arial" panose="020B0604020202020204" pitchFamily="34" charset="0"/>
              </a:rPr>
              <a:t>Conseil et Comité </a:t>
            </a:r>
            <a:r>
              <a:rPr lang="de-CH" sz="1200" i="0" u="none" strike="noStrike" dirty="0" err="1">
                <a:effectLst/>
                <a:latin typeface="Arial" panose="020B0604020202020204" pitchFamily="34" charset="0"/>
                <a:cs typeface="Arial" panose="020B0604020202020204" pitchFamily="34" charset="0"/>
              </a:rPr>
              <a:t>directeur</a:t>
            </a:r>
            <a:endParaRPr lang="de-CH" sz="1200" i="0" u="none" strike="noStrike" dirty="0">
              <a:effectLst/>
              <a:latin typeface="Arial" panose="020B0604020202020204" pitchFamily="34" charset="0"/>
              <a:cs typeface="Arial" panose="020B0604020202020204" pitchFamily="34" charset="0"/>
            </a:endParaRPr>
          </a:p>
        </p:txBody>
      </p:sp>
      <p:pic>
        <p:nvPicPr>
          <p:cNvPr id="30" name="Grafik 29" descr="Ein Bild, das Text, Schrift, Screenshot enthält.&#10;&#10;Automatisch generierte Beschreibung">
            <a:extLst>
              <a:ext uri="{FF2B5EF4-FFF2-40B4-BE49-F238E27FC236}">
                <a16:creationId xmlns:a16="http://schemas.microsoft.com/office/drawing/2014/main" id="{FA1E8660-BB97-19AF-62D5-8CB9D5057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03" y="3308876"/>
            <a:ext cx="1424817" cy="669664"/>
          </a:xfrm>
          <a:prstGeom prst="rect">
            <a:avLst/>
          </a:prstGeom>
          <a:ln>
            <a:noFill/>
          </a:ln>
          <a:effectLst>
            <a:outerShdw blurRad="292100" dist="139700" dir="2700000" algn="tl" rotWithShape="0">
              <a:srgbClr val="333333">
                <a:alpha val="65000"/>
              </a:srgbClr>
            </a:outerShdw>
          </a:effectLst>
        </p:spPr>
      </p:pic>
      <p:sp>
        <p:nvSpPr>
          <p:cNvPr id="31" name="Textfeld 30">
            <a:extLst>
              <a:ext uri="{FF2B5EF4-FFF2-40B4-BE49-F238E27FC236}">
                <a16:creationId xmlns:a16="http://schemas.microsoft.com/office/drawing/2014/main" id="{3E72EC1F-5C0A-BC1E-B2B8-7173B2D1052B}"/>
              </a:ext>
            </a:extLst>
          </p:cNvPr>
          <p:cNvSpPr txBox="1"/>
          <p:nvPr/>
        </p:nvSpPr>
        <p:spPr>
          <a:xfrm>
            <a:off x="2106159" y="3442128"/>
            <a:ext cx="2258096" cy="461665"/>
          </a:xfrm>
          <a:prstGeom prst="rect">
            <a:avLst/>
          </a:prstGeom>
          <a:noFill/>
        </p:spPr>
        <p:txBody>
          <a:bodyPr wrap="square" rtlCol="0">
            <a:spAutoFit/>
          </a:bodyPr>
          <a:lstStyle/>
          <a:p>
            <a:r>
              <a:rPr lang="de-DE" sz="1200" dirty="0" err="1"/>
              <a:t>Groupe</a:t>
            </a:r>
            <a:r>
              <a:rPr lang="de-DE" sz="1200" dirty="0"/>
              <a:t> </a:t>
            </a:r>
            <a:r>
              <a:rPr lang="de-DE" sz="1200" dirty="0" err="1"/>
              <a:t>d‘accompagnement</a:t>
            </a:r>
            <a:r>
              <a:rPr lang="de-DE" sz="1200" dirty="0"/>
              <a:t> </a:t>
            </a:r>
            <a:r>
              <a:rPr lang="de-DE" sz="1200" dirty="0" err="1"/>
              <a:t>Politique</a:t>
            </a:r>
            <a:r>
              <a:rPr lang="de-DE" sz="1200" dirty="0"/>
              <a:t> du </a:t>
            </a:r>
            <a:r>
              <a:rPr lang="de-DE" sz="1200" dirty="0" err="1"/>
              <a:t>tourisme</a:t>
            </a:r>
            <a:endParaRPr lang="de-DE" sz="1200" dirty="0"/>
          </a:p>
        </p:txBody>
      </p:sp>
      <p:pic>
        <p:nvPicPr>
          <p:cNvPr id="33" name="Grafik 32" descr="Ein Bild, das Text, Screenshot, Visitenkarte, Schrift enthält.&#10;&#10;Automatisch generierte Beschreibung">
            <a:extLst>
              <a:ext uri="{FF2B5EF4-FFF2-40B4-BE49-F238E27FC236}">
                <a16:creationId xmlns:a16="http://schemas.microsoft.com/office/drawing/2014/main" id="{57D72CDA-D0BF-DED8-4708-9B05F5F79FAD}"/>
              </a:ext>
            </a:extLst>
          </p:cNvPr>
          <p:cNvPicPr>
            <a:picLocks noChangeAspect="1"/>
          </p:cNvPicPr>
          <p:nvPr/>
        </p:nvPicPr>
        <p:blipFill rotWithShape="1">
          <a:blip r:embed="rId6">
            <a:extLst>
              <a:ext uri="{28A0092B-C50C-407E-A947-70E740481C1C}">
                <a14:useLocalDpi xmlns:a14="http://schemas.microsoft.com/office/drawing/2010/main" val="0"/>
              </a:ext>
            </a:extLst>
          </a:blip>
          <a:srcRect t="21188" b="26271"/>
          <a:stretch/>
        </p:blipFill>
        <p:spPr>
          <a:xfrm>
            <a:off x="4535996" y="1563638"/>
            <a:ext cx="1461862" cy="576064"/>
          </a:xfrm>
          <a:prstGeom prst="rect">
            <a:avLst/>
          </a:prstGeom>
          <a:ln>
            <a:noFill/>
          </a:ln>
          <a:effectLst>
            <a:outerShdw blurRad="292100" dist="139700" dir="2700000" algn="tl" rotWithShape="0">
              <a:srgbClr val="333333">
                <a:alpha val="65000"/>
              </a:srgbClr>
            </a:outerShdw>
          </a:effectLst>
        </p:spPr>
      </p:pic>
      <p:sp>
        <p:nvSpPr>
          <p:cNvPr id="34" name="Textfeld 33">
            <a:extLst>
              <a:ext uri="{FF2B5EF4-FFF2-40B4-BE49-F238E27FC236}">
                <a16:creationId xmlns:a16="http://schemas.microsoft.com/office/drawing/2014/main" id="{60AA7092-DC62-1520-2467-8B1FA5258173}"/>
              </a:ext>
            </a:extLst>
          </p:cNvPr>
          <p:cNvSpPr txBox="1"/>
          <p:nvPr/>
        </p:nvSpPr>
        <p:spPr>
          <a:xfrm>
            <a:off x="6300192" y="1831066"/>
            <a:ext cx="1460504" cy="276999"/>
          </a:xfrm>
          <a:prstGeom prst="rect">
            <a:avLst/>
          </a:prstGeom>
          <a:noFill/>
        </p:spPr>
        <p:txBody>
          <a:bodyPr wrap="square" rtlCol="0">
            <a:spAutoFit/>
          </a:bodyPr>
          <a:lstStyle/>
          <a:p>
            <a:r>
              <a:rPr lang="de-DE" sz="1200" dirty="0"/>
              <a:t>Comité </a:t>
            </a:r>
            <a:r>
              <a:rPr lang="de-DE" sz="1200" dirty="0" err="1"/>
              <a:t>directeur</a:t>
            </a:r>
            <a:endParaRPr lang="de-DE" sz="1200" dirty="0"/>
          </a:p>
        </p:txBody>
      </p:sp>
      <p:pic>
        <p:nvPicPr>
          <p:cNvPr id="36" name="Grafik 35" descr="Ein Bild, das Text, Screenshot, Schrift enthält.&#10;&#10;Automatisch generierte Beschreibung">
            <a:extLst>
              <a:ext uri="{FF2B5EF4-FFF2-40B4-BE49-F238E27FC236}">
                <a16:creationId xmlns:a16="http://schemas.microsoft.com/office/drawing/2014/main" id="{19564CD4-C52C-7F67-40AE-FAA352C156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904" y="4305395"/>
            <a:ext cx="1430214" cy="669600"/>
          </a:xfrm>
          <a:prstGeom prst="rect">
            <a:avLst/>
          </a:prstGeom>
          <a:ln>
            <a:noFill/>
          </a:ln>
          <a:effectLst>
            <a:outerShdw blurRad="292100" dist="139700" dir="2700000" algn="tl" rotWithShape="0">
              <a:srgbClr val="333333">
                <a:alpha val="65000"/>
              </a:srgbClr>
            </a:outerShdw>
          </a:effectLst>
        </p:spPr>
      </p:pic>
      <p:sp>
        <p:nvSpPr>
          <p:cNvPr id="37" name="Textfeld 36">
            <a:extLst>
              <a:ext uri="{FF2B5EF4-FFF2-40B4-BE49-F238E27FC236}">
                <a16:creationId xmlns:a16="http://schemas.microsoft.com/office/drawing/2014/main" id="{7FEE4A18-5893-D156-F79B-7D9537EB224B}"/>
              </a:ext>
            </a:extLst>
          </p:cNvPr>
          <p:cNvSpPr txBox="1"/>
          <p:nvPr/>
        </p:nvSpPr>
        <p:spPr>
          <a:xfrm>
            <a:off x="2106159" y="4540468"/>
            <a:ext cx="1184270" cy="276999"/>
          </a:xfrm>
          <a:prstGeom prst="rect">
            <a:avLst/>
          </a:prstGeom>
          <a:noFill/>
        </p:spPr>
        <p:txBody>
          <a:bodyPr wrap="square" rtlCol="0">
            <a:spAutoFit/>
          </a:bodyPr>
          <a:lstStyle/>
          <a:p>
            <a:r>
              <a:rPr lang="de-DE" sz="1200" dirty="0"/>
              <a:t>POL-HESTA</a:t>
            </a:r>
          </a:p>
        </p:txBody>
      </p:sp>
      <p:pic>
        <p:nvPicPr>
          <p:cNvPr id="39" name="Grafik 38" descr="Ein Bild, das Schrift, Logo, Symbol, Text enthält.&#10;&#10;Automatisch generierte Beschreibung">
            <a:extLst>
              <a:ext uri="{FF2B5EF4-FFF2-40B4-BE49-F238E27FC236}">
                <a16:creationId xmlns:a16="http://schemas.microsoft.com/office/drawing/2014/main" id="{2D843F6C-02A1-CF77-A657-2606B548B3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7605" y="2463542"/>
            <a:ext cx="1418927" cy="363600"/>
          </a:xfrm>
          <a:prstGeom prst="rect">
            <a:avLst/>
          </a:prstGeom>
          <a:ln>
            <a:noFill/>
          </a:ln>
          <a:effectLst>
            <a:outerShdw blurRad="292100" dist="139700" dir="2700000" algn="tl" rotWithShape="0">
              <a:srgbClr val="333333">
                <a:alpha val="65000"/>
              </a:srgbClr>
            </a:outerShdw>
          </a:effectLst>
        </p:spPr>
      </p:pic>
      <p:sp>
        <p:nvSpPr>
          <p:cNvPr id="40" name="Textfeld 39">
            <a:extLst>
              <a:ext uri="{FF2B5EF4-FFF2-40B4-BE49-F238E27FC236}">
                <a16:creationId xmlns:a16="http://schemas.microsoft.com/office/drawing/2014/main" id="{DA623A35-D64D-5BF9-F0AA-D00644D3E30F}"/>
              </a:ext>
            </a:extLst>
          </p:cNvPr>
          <p:cNvSpPr txBox="1"/>
          <p:nvPr/>
        </p:nvSpPr>
        <p:spPr>
          <a:xfrm>
            <a:off x="6312402" y="2410089"/>
            <a:ext cx="1787990" cy="276999"/>
          </a:xfrm>
          <a:prstGeom prst="rect">
            <a:avLst/>
          </a:prstGeom>
          <a:noFill/>
        </p:spPr>
        <p:txBody>
          <a:bodyPr wrap="square" rtlCol="0">
            <a:spAutoFit/>
          </a:bodyPr>
          <a:lstStyle/>
          <a:p>
            <a:r>
              <a:rPr lang="de-DE" sz="1200" dirty="0"/>
              <a:t>Comité </a:t>
            </a:r>
            <a:r>
              <a:rPr lang="de-DE" sz="1200" dirty="0" err="1"/>
              <a:t>directeur</a:t>
            </a:r>
            <a:endParaRPr lang="de-DE" sz="1200" dirty="0"/>
          </a:p>
        </p:txBody>
      </p:sp>
      <p:pic>
        <p:nvPicPr>
          <p:cNvPr id="42" name="Grafik 41" descr="Ein Bild, das Grafiken, Kunst, Design enthält.&#10;&#10;Automatisch generierte Beschreibung">
            <a:extLst>
              <a:ext uri="{FF2B5EF4-FFF2-40B4-BE49-F238E27FC236}">
                <a16:creationId xmlns:a16="http://schemas.microsoft.com/office/drawing/2014/main" id="{B7FD5216-8913-DD17-CE94-F5B07FA65B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9746" y="3231436"/>
            <a:ext cx="1094643" cy="669664"/>
          </a:xfrm>
          <a:prstGeom prst="rect">
            <a:avLst/>
          </a:prstGeom>
          <a:ln>
            <a:noFill/>
          </a:ln>
          <a:effectLst>
            <a:outerShdw blurRad="292100" dist="139700" dir="2700000" algn="tl" rotWithShape="0">
              <a:srgbClr val="333333">
                <a:alpha val="65000"/>
              </a:srgbClr>
            </a:outerShdw>
          </a:effectLst>
        </p:spPr>
      </p:pic>
      <p:sp>
        <p:nvSpPr>
          <p:cNvPr id="43" name="Textfeld 42">
            <a:extLst>
              <a:ext uri="{FF2B5EF4-FFF2-40B4-BE49-F238E27FC236}">
                <a16:creationId xmlns:a16="http://schemas.microsoft.com/office/drawing/2014/main" id="{72766199-71F6-667C-5283-F3667C5602F2}"/>
              </a:ext>
            </a:extLst>
          </p:cNvPr>
          <p:cNvSpPr txBox="1"/>
          <p:nvPr/>
        </p:nvSpPr>
        <p:spPr>
          <a:xfrm>
            <a:off x="6300191" y="3534459"/>
            <a:ext cx="1460503" cy="276999"/>
          </a:xfrm>
          <a:prstGeom prst="rect">
            <a:avLst/>
          </a:prstGeom>
          <a:noFill/>
        </p:spPr>
        <p:txBody>
          <a:bodyPr wrap="square" rtlCol="0">
            <a:spAutoFit/>
          </a:bodyPr>
          <a:lstStyle/>
          <a:p>
            <a:r>
              <a:rPr lang="de-DE" sz="1200" dirty="0"/>
              <a:t>Comité </a:t>
            </a:r>
            <a:r>
              <a:rPr lang="de-DE" sz="1200" dirty="0" err="1"/>
              <a:t>directeur</a:t>
            </a:r>
            <a:endParaRPr lang="de-DE" sz="1200" dirty="0"/>
          </a:p>
        </p:txBody>
      </p:sp>
      <p:sp>
        <p:nvSpPr>
          <p:cNvPr id="5" name="Textfeld 4">
            <a:extLst>
              <a:ext uri="{FF2B5EF4-FFF2-40B4-BE49-F238E27FC236}">
                <a16:creationId xmlns:a16="http://schemas.microsoft.com/office/drawing/2014/main" id="{470F0ED4-BAB0-8F9D-C835-5246359D9DA9}"/>
              </a:ext>
            </a:extLst>
          </p:cNvPr>
          <p:cNvSpPr txBox="1"/>
          <p:nvPr/>
        </p:nvSpPr>
        <p:spPr>
          <a:xfrm>
            <a:off x="6312401" y="4490257"/>
            <a:ext cx="1460503" cy="276999"/>
          </a:xfrm>
          <a:prstGeom prst="rect">
            <a:avLst/>
          </a:prstGeom>
          <a:noFill/>
        </p:spPr>
        <p:txBody>
          <a:bodyPr wrap="square" rtlCol="0">
            <a:spAutoFit/>
          </a:bodyPr>
          <a:lstStyle/>
          <a:p>
            <a:r>
              <a:rPr lang="de-DE" sz="1200" dirty="0"/>
              <a:t>Comité </a:t>
            </a:r>
            <a:r>
              <a:rPr lang="de-DE" sz="1200" dirty="0" err="1"/>
              <a:t>consultatif</a:t>
            </a:r>
            <a:endParaRPr lang="de-DE" sz="1200" dirty="0"/>
          </a:p>
        </p:txBody>
      </p:sp>
      <p:pic>
        <p:nvPicPr>
          <p:cNvPr id="10" name="Grafik 9" descr="Ein Bild, das Text, Logo, Schrift, Grafiken enthält.&#10;&#10;Automatisch generierte Beschreibung">
            <a:extLst>
              <a:ext uri="{FF2B5EF4-FFF2-40B4-BE49-F238E27FC236}">
                <a16:creationId xmlns:a16="http://schemas.microsoft.com/office/drawing/2014/main" id="{B0AD8118-E506-2E16-97BD-C1126DDC2C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0289" y="4305395"/>
            <a:ext cx="493558" cy="618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094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ormAutofit/>
          </a:bodyPr>
          <a:lstStyle/>
          <a:p>
            <a:r>
              <a:rPr lang="de-CH" sz="2800" dirty="0"/>
              <a:t>Aperçu des </a:t>
            </a:r>
            <a:r>
              <a:rPr lang="de-CH" sz="2800" dirty="0" err="1"/>
              <a:t>projets</a:t>
            </a:r>
            <a:r>
              <a:rPr lang="de-CH" sz="2800" dirty="0"/>
              <a:t>.</a:t>
            </a:r>
          </a:p>
        </p:txBody>
      </p:sp>
      <p:sp>
        <p:nvSpPr>
          <p:cNvPr id="3" name="Inhaltsplatzhalter 2"/>
          <p:cNvSpPr>
            <a:spLocks noGrp="1"/>
          </p:cNvSpPr>
          <p:nvPr>
            <p:ph idx="1"/>
          </p:nvPr>
        </p:nvSpPr>
        <p:spPr>
          <a:xfrm>
            <a:off x="395536" y="1131590"/>
            <a:ext cx="8280920" cy="197166"/>
          </a:xfrm>
        </p:spPr>
        <p:txBody>
          <a:bodyPr>
            <a:noAutofit/>
          </a:bodyPr>
          <a:lstStyle/>
          <a:p>
            <a:pPr marL="85725">
              <a:spcBef>
                <a:spcPts val="200"/>
              </a:spcBef>
              <a:spcAft>
                <a:spcPts val="200"/>
              </a:spcAft>
            </a:pPr>
            <a:r>
              <a:rPr lang="de-DE" sz="1400" dirty="0" err="1"/>
              <a:t>Projets</a:t>
            </a:r>
            <a:r>
              <a:rPr lang="de-DE" sz="1400" dirty="0"/>
              <a:t> </a:t>
            </a:r>
            <a:r>
              <a:rPr lang="de-DE" sz="1400" dirty="0" err="1"/>
              <a:t>actuels</a:t>
            </a:r>
            <a:r>
              <a:rPr lang="de-DE" sz="1400" dirty="0"/>
              <a:t>.</a:t>
            </a:r>
            <a:endParaRPr lang="de-DE" sz="1200" dirty="0"/>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7F307BA6-425E-634A-8421-8D1EC844FB81}"/>
              </a:ext>
            </a:extLst>
          </p:cNvPr>
          <p:cNvSpPr>
            <a:spLocks noGrp="1"/>
          </p:cNvSpPr>
          <p:nvPr>
            <p:ph type="sldNum" sz="quarter" idx="12"/>
          </p:nvPr>
        </p:nvSpPr>
        <p:spPr>
          <a:xfrm>
            <a:off x="110923" y="4725827"/>
            <a:ext cx="644653" cy="365125"/>
          </a:xfrm>
        </p:spPr>
        <p:txBody>
          <a:bodyPr/>
          <a:lstStyle/>
          <a:p>
            <a:fld id="{7DEC8A7F-A264-4A40-B47E-FC0CB1C7F125}" type="slidenum">
              <a:rPr lang="de-CH" sz="1200" smtClean="0">
                <a:solidFill>
                  <a:schemeClr val="tx1"/>
                </a:solidFill>
              </a:rPr>
              <a:t>6</a:t>
            </a:fld>
            <a:endParaRPr lang="de-CH" sz="1200" dirty="0">
              <a:solidFill>
                <a:schemeClr val="tx1"/>
              </a:solidFill>
            </a:endParaRPr>
          </a:p>
        </p:txBody>
      </p:sp>
      <p:sp>
        <p:nvSpPr>
          <p:cNvPr id="5" name="Inhaltsplatzhalter 2">
            <a:extLst>
              <a:ext uri="{FF2B5EF4-FFF2-40B4-BE49-F238E27FC236}">
                <a16:creationId xmlns:a16="http://schemas.microsoft.com/office/drawing/2014/main" id="{6BCF7F23-9634-FF11-7556-B5A9C7840122}"/>
              </a:ext>
            </a:extLst>
          </p:cNvPr>
          <p:cNvSpPr txBox="1">
            <a:spLocks/>
          </p:cNvSpPr>
          <p:nvPr/>
        </p:nvSpPr>
        <p:spPr>
          <a:xfrm>
            <a:off x="295847" y="1573820"/>
            <a:ext cx="8643515" cy="33741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C00000"/>
              </a:buClr>
              <a:buFont typeface="Arial" pitchFamily="34" charset="0"/>
              <a:buChar char="•"/>
            </a:pPr>
            <a:r>
              <a:rPr lang="de-DE" sz="1400" b="0" dirty="0" err="1"/>
              <a:t>Sensibilisation</a:t>
            </a:r>
            <a:r>
              <a:rPr lang="de-DE" sz="1400" b="0" dirty="0"/>
              <a:t> au </a:t>
            </a:r>
            <a:r>
              <a:rPr lang="de-DE" sz="1400" b="0" dirty="0" err="1"/>
              <a:t>tourisme</a:t>
            </a:r>
            <a:endParaRPr lang="de-DE" sz="1400" b="0" dirty="0"/>
          </a:p>
          <a:p>
            <a:pPr lvl="1" indent="0">
              <a:buClr>
                <a:srgbClr val="C00000"/>
              </a:buClr>
              <a:buNone/>
            </a:pPr>
            <a:r>
              <a:rPr lang="de-DE" sz="1100" b="0" dirty="0"/>
              <a:t>Le </a:t>
            </a:r>
            <a:r>
              <a:rPr lang="de-DE" sz="1100" b="0" dirty="0" err="1"/>
              <a:t>tourisme</a:t>
            </a:r>
            <a:r>
              <a:rPr lang="de-DE" sz="1100" b="0" dirty="0"/>
              <a:t> a </a:t>
            </a:r>
            <a:r>
              <a:rPr lang="de-DE" sz="1100" b="0" dirty="0" err="1"/>
              <a:t>souvent</a:t>
            </a:r>
            <a:r>
              <a:rPr lang="de-DE" sz="1100" b="0" dirty="0"/>
              <a:t> deux </a:t>
            </a:r>
            <a:r>
              <a:rPr lang="de-DE" sz="1100" b="0" dirty="0" err="1"/>
              <a:t>côtés</a:t>
            </a:r>
            <a:r>
              <a:rPr lang="de-DE" sz="1100" b="0" dirty="0"/>
              <a:t> de la </a:t>
            </a:r>
            <a:r>
              <a:rPr lang="de-DE" sz="1100" b="0" dirty="0" err="1"/>
              <a:t>médaille</a:t>
            </a:r>
            <a:r>
              <a:rPr lang="de-DE" sz="1100" b="0" dirty="0"/>
              <a:t>. Nous </a:t>
            </a:r>
            <a:r>
              <a:rPr lang="de-DE" sz="1100" b="0" dirty="0" err="1"/>
              <a:t>sommes</a:t>
            </a:r>
            <a:r>
              <a:rPr lang="de-DE" sz="1100" b="0" dirty="0"/>
              <a:t> </a:t>
            </a:r>
            <a:r>
              <a:rPr lang="de-DE" sz="1100" b="0" dirty="0" err="1"/>
              <a:t>heureux</a:t>
            </a:r>
            <a:r>
              <a:rPr lang="de-DE" sz="1100" b="0" dirty="0"/>
              <a:t> </a:t>
            </a:r>
            <a:r>
              <a:rPr lang="de-DE" sz="1100" b="0" dirty="0" err="1"/>
              <a:t>d'accueillir</a:t>
            </a:r>
            <a:r>
              <a:rPr lang="de-DE" sz="1100" b="0" dirty="0"/>
              <a:t> des </a:t>
            </a:r>
            <a:r>
              <a:rPr lang="de-DE" sz="1100" b="0" dirty="0" err="1"/>
              <a:t>visiteurs</a:t>
            </a:r>
            <a:r>
              <a:rPr lang="de-DE" sz="1100" b="0" dirty="0"/>
              <a:t> </a:t>
            </a:r>
            <a:r>
              <a:rPr lang="de-DE" sz="1100" b="0" dirty="0" err="1"/>
              <a:t>qui</a:t>
            </a:r>
            <a:r>
              <a:rPr lang="de-DE" sz="1100" b="0" dirty="0"/>
              <a:t> </a:t>
            </a:r>
            <a:r>
              <a:rPr lang="de-DE" sz="1100" b="0" dirty="0" err="1"/>
              <a:t>apprécient</a:t>
            </a:r>
            <a:r>
              <a:rPr lang="de-DE" sz="1100" b="0" dirty="0"/>
              <a:t> </a:t>
            </a:r>
            <a:r>
              <a:rPr lang="de-DE" sz="1100" b="0" dirty="0" err="1"/>
              <a:t>notre</a:t>
            </a:r>
            <a:r>
              <a:rPr lang="de-DE" sz="1100" b="0" dirty="0"/>
              <a:t> belle Suisse, </a:t>
            </a:r>
            <a:r>
              <a:rPr lang="de-DE" sz="1100" b="0" dirty="0" err="1"/>
              <a:t>mais</a:t>
            </a:r>
            <a:r>
              <a:rPr lang="de-DE" sz="1100" b="0" dirty="0"/>
              <a:t> </a:t>
            </a:r>
            <a:r>
              <a:rPr lang="de-DE" sz="1100" b="0" dirty="0" err="1"/>
              <a:t>nous</a:t>
            </a:r>
            <a:r>
              <a:rPr lang="de-DE" sz="1100" b="0" dirty="0"/>
              <a:t> </a:t>
            </a:r>
            <a:r>
              <a:rPr lang="de-DE" sz="1100" b="0" dirty="0" err="1"/>
              <a:t>les</a:t>
            </a:r>
            <a:r>
              <a:rPr lang="de-DE" sz="1100" b="0" dirty="0"/>
              <a:t> </a:t>
            </a:r>
            <a:r>
              <a:rPr lang="de-DE" sz="1100" b="0" dirty="0" err="1"/>
              <a:t>accueillons</a:t>
            </a:r>
            <a:r>
              <a:rPr lang="de-DE" sz="1100" b="0" dirty="0"/>
              <a:t> </a:t>
            </a:r>
            <a:r>
              <a:rPr lang="de-DE" sz="1100" b="0" dirty="0" err="1"/>
              <a:t>aussi</a:t>
            </a:r>
            <a:r>
              <a:rPr lang="de-DE" sz="1100" b="0" dirty="0"/>
              <a:t> </a:t>
            </a:r>
            <a:r>
              <a:rPr lang="de-DE" sz="1100" b="0" dirty="0" err="1"/>
              <a:t>avec</a:t>
            </a:r>
            <a:r>
              <a:rPr lang="de-DE" sz="1100" b="0" dirty="0"/>
              <a:t> des </a:t>
            </a:r>
            <a:r>
              <a:rPr lang="de-DE" sz="1100" b="0" dirty="0" err="1"/>
              <a:t>craintes</a:t>
            </a:r>
            <a:r>
              <a:rPr lang="de-DE" sz="1100" b="0" dirty="0"/>
              <a:t> et </a:t>
            </a:r>
            <a:r>
              <a:rPr lang="de-DE" sz="1100" b="0" dirty="0" err="1"/>
              <a:t>une</a:t>
            </a:r>
            <a:r>
              <a:rPr lang="de-DE" sz="1100" b="0" dirty="0"/>
              <a:t> </a:t>
            </a:r>
            <a:r>
              <a:rPr lang="de-DE" sz="1100" b="0" dirty="0" err="1"/>
              <a:t>certaine</a:t>
            </a:r>
            <a:r>
              <a:rPr lang="de-DE" sz="1100" b="0" dirty="0"/>
              <a:t> </a:t>
            </a:r>
            <a:r>
              <a:rPr lang="de-DE" sz="1100" b="0" dirty="0" err="1"/>
              <a:t>incompréhension</a:t>
            </a:r>
            <a:r>
              <a:rPr lang="de-DE" sz="1100" b="0" dirty="0"/>
              <a:t>. Le </a:t>
            </a:r>
            <a:r>
              <a:rPr lang="de-DE" sz="1100" b="0" dirty="0" err="1"/>
              <a:t>tourisme</a:t>
            </a:r>
            <a:r>
              <a:rPr lang="de-DE" sz="1100" b="0" dirty="0"/>
              <a:t> de </a:t>
            </a:r>
            <a:r>
              <a:rPr lang="de-DE" sz="1100" b="0" dirty="0" err="1"/>
              <a:t>masse</a:t>
            </a:r>
            <a:r>
              <a:rPr lang="de-DE" sz="1100" b="0" dirty="0"/>
              <a:t> </a:t>
            </a:r>
            <a:r>
              <a:rPr lang="de-DE" sz="1100" b="0" dirty="0" err="1"/>
              <a:t>existe</a:t>
            </a:r>
            <a:r>
              <a:rPr lang="de-DE" sz="1100" b="0" dirty="0"/>
              <a:t>-t-</a:t>
            </a:r>
            <a:r>
              <a:rPr lang="de-DE" sz="1100" b="0" dirty="0" err="1"/>
              <a:t>il</a:t>
            </a:r>
            <a:r>
              <a:rPr lang="de-DE" sz="1100" b="0" dirty="0"/>
              <a:t> </a:t>
            </a:r>
            <a:r>
              <a:rPr lang="de-DE" sz="1100" b="0" dirty="0" err="1"/>
              <a:t>vraiment</a:t>
            </a:r>
            <a:r>
              <a:rPr lang="de-DE" sz="1100" b="0" dirty="0"/>
              <a:t> en Suisse </a:t>
            </a:r>
            <a:r>
              <a:rPr lang="de-DE" sz="1100" b="0" dirty="0" err="1"/>
              <a:t>ou</a:t>
            </a:r>
            <a:r>
              <a:rPr lang="de-DE" sz="1100" b="0" dirty="0"/>
              <a:t> </a:t>
            </a:r>
            <a:r>
              <a:rPr lang="de-DE" sz="1100" b="0" dirty="0" err="1"/>
              <a:t>s'agit-il</a:t>
            </a:r>
            <a:r>
              <a:rPr lang="de-DE" sz="1100" b="0" dirty="0"/>
              <a:t> </a:t>
            </a:r>
            <a:r>
              <a:rPr lang="de-DE" sz="1100" b="0" dirty="0" err="1"/>
              <a:t>plutôt</a:t>
            </a:r>
            <a:r>
              <a:rPr lang="de-DE" sz="1100" b="0" dirty="0"/>
              <a:t> </a:t>
            </a:r>
            <a:r>
              <a:rPr lang="de-DE" sz="1100" b="0" dirty="0" err="1"/>
              <a:t>d'un</a:t>
            </a:r>
            <a:r>
              <a:rPr lang="de-DE" sz="1100" b="0" dirty="0"/>
              <a:t> </a:t>
            </a:r>
            <a:r>
              <a:rPr lang="de-DE" sz="1100" b="0" dirty="0" err="1"/>
              <a:t>écart</a:t>
            </a:r>
            <a:r>
              <a:rPr lang="de-DE" sz="1100" b="0" dirty="0"/>
              <a:t> entre la </a:t>
            </a:r>
            <a:r>
              <a:rPr lang="de-DE" sz="1100" b="0" dirty="0" err="1"/>
              <a:t>perception</a:t>
            </a:r>
            <a:r>
              <a:rPr lang="de-DE" sz="1100" b="0" dirty="0"/>
              <a:t> et la </a:t>
            </a:r>
            <a:r>
              <a:rPr lang="de-DE" sz="1100" b="0" dirty="0" err="1"/>
              <a:t>réalité</a:t>
            </a:r>
            <a:r>
              <a:rPr lang="de-DE" sz="1100" b="0" dirty="0"/>
              <a:t> ? La CDR </a:t>
            </a:r>
            <a:r>
              <a:rPr lang="de-DE" sz="1100" b="0" dirty="0" err="1"/>
              <a:t>avec</a:t>
            </a:r>
            <a:r>
              <a:rPr lang="de-DE" sz="1100" b="0" dirty="0"/>
              <a:t> ST </a:t>
            </a:r>
            <a:r>
              <a:rPr lang="de-DE" sz="1100" b="0" dirty="0" err="1"/>
              <a:t>prennent</a:t>
            </a:r>
            <a:r>
              <a:rPr lang="de-DE" sz="1100" b="0" dirty="0"/>
              <a:t> au </a:t>
            </a:r>
            <a:r>
              <a:rPr lang="de-DE" sz="1100" b="0" dirty="0" err="1"/>
              <a:t>sérieux</a:t>
            </a:r>
            <a:r>
              <a:rPr lang="de-DE" sz="1100" b="0" dirty="0"/>
              <a:t> </a:t>
            </a:r>
            <a:r>
              <a:rPr lang="de-DE" sz="1100" b="0" dirty="0" err="1"/>
              <a:t>les</a:t>
            </a:r>
            <a:r>
              <a:rPr lang="de-DE" sz="1100" b="0" dirty="0"/>
              <a:t> </a:t>
            </a:r>
            <a:r>
              <a:rPr lang="de-DE" sz="1100" b="0" dirty="0" err="1"/>
              <a:t>préoccupations</a:t>
            </a:r>
            <a:r>
              <a:rPr lang="de-DE" sz="1100" b="0" dirty="0"/>
              <a:t> et </a:t>
            </a:r>
            <a:r>
              <a:rPr lang="de-DE" sz="1100" b="0" dirty="0" err="1"/>
              <a:t>les</a:t>
            </a:r>
            <a:r>
              <a:rPr lang="de-DE" sz="1100" b="0" dirty="0"/>
              <a:t> </a:t>
            </a:r>
            <a:r>
              <a:rPr lang="de-DE" sz="1100" b="0" dirty="0" err="1"/>
              <a:t>défis</a:t>
            </a:r>
            <a:r>
              <a:rPr lang="de-DE" sz="1100" b="0" dirty="0"/>
              <a:t> de </a:t>
            </a:r>
            <a:r>
              <a:rPr lang="de-DE" sz="1100" b="0" dirty="0" err="1"/>
              <a:t>cette</a:t>
            </a:r>
            <a:r>
              <a:rPr lang="de-DE" sz="1100" b="0" dirty="0"/>
              <a:t> </a:t>
            </a:r>
            <a:r>
              <a:rPr lang="de-DE" sz="1100" b="0" dirty="0" err="1"/>
              <a:t>thématique</a:t>
            </a:r>
            <a:r>
              <a:rPr lang="de-DE" sz="1100" b="0" dirty="0"/>
              <a:t> et </a:t>
            </a:r>
            <a:r>
              <a:rPr lang="de-DE" sz="1100" b="0" dirty="0" err="1"/>
              <a:t>nous</a:t>
            </a:r>
            <a:r>
              <a:rPr lang="de-DE" sz="1100" b="0" dirty="0"/>
              <a:t> </a:t>
            </a:r>
            <a:r>
              <a:rPr lang="de-DE" sz="1100" b="0" dirty="0" err="1"/>
              <a:t>nous</a:t>
            </a:r>
            <a:r>
              <a:rPr lang="de-DE" sz="1100" b="0" dirty="0"/>
              <a:t> </a:t>
            </a:r>
            <a:r>
              <a:rPr lang="de-DE" sz="1100" b="0" dirty="0" err="1"/>
              <a:t>engageons</a:t>
            </a:r>
            <a:r>
              <a:rPr lang="de-DE" sz="1100" b="0" dirty="0"/>
              <a:t> </a:t>
            </a:r>
            <a:r>
              <a:rPr lang="de-DE" sz="1100" b="0" dirty="0" err="1"/>
              <a:t>ensemble</a:t>
            </a:r>
            <a:r>
              <a:rPr lang="de-DE" sz="1100" b="0" dirty="0"/>
              <a:t> en 2024 </a:t>
            </a:r>
            <a:r>
              <a:rPr lang="de-DE" sz="1100" b="0" dirty="0" err="1"/>
              <a:t>dans</a:t>
            </a:r>
            <a:r>
              <a:rPr lang="de-DE" sz="1100" b="0" dirty="0"/>
              <a:t> </a:t>
            </a:r>
            <a:r>
              <a:rPr lang="de-DE" sz="1100" b="0" dirty="0" err="1"/>
              <a:t>un</a:t>
            </a:r>
            <a:r>
              <a:rPr lang="de-DE" sz="1100" b="0" dirty="0"/>
              <a:t> </a:t>
            </a:r>
            <a:r>
              <a:rPr lang="de-DE" sz="1100" b="0" dirty="0" err="1"/>
              <a:t>projet</a:t>
            </a:r>
            <a:r>
              <a:rPr lang="de-DE" sz="1100" b="0" dirty="0"/>
              <a:t> </a:t>
            </a:r>
            <a:r>
              <a:rPr lang="de-DE" sz="1100" b="0" dirty="0" err="1"/>
              <a:t>d'acceptation</a:t>
            </a:r>
            <a:r>
              <a:rPr lang="de-DE" sz="1100" b="0" dirty="0"/>
              <a:t> du </a:t>
            </a:r>
            <a:r>
              <a:rPr lang="de-DE" sz="1100" b="0" dirty="0" err="1"/>
              <a:t>tourisme</a:t>
            </a:r>
            <a:r>
              <a:rPr lang="de-DE" sz="1100" b="0" dirty="0"/>
              <a:t>/de </a:t>
            </a:r>
            <a:r>
              <a:rPr lang="de-DE" sz="1100" b="0" dirty="0" err="1"/>
              <a:t>sensibilisation</a:t>
            </a:r>
            <a:r>
              <a:rPr lang="de-DE" sz="1100" b="0" dirty="0"/>
              <a:t> au </a:t>
            </a:r>
            <a:r>
              <a:rPr lang="de-DE" sz="1100" b="0" dirty="0" err="1"/>
              <a:t>tourisme</a:t>
            </a:r>
            <a:r>
              <a:rPr lang="de-DE" sz="1100" b="0" dirty="0"/>
              <a:t>, </a:t>
            </a:r>
            <a:r>
              <a:rPr lang="de-DE" sz="1100" b="0" dirty="0" err="1"/>
              <a:t>tant</a:t>
            </a:r>
            <a:r>
              <a:rPr lang="de-DE" sz="1100" b="0" dirty="0"/>
              <a:t> </a:t>
            </a:r>
            <a:r>
              <a:rPr lang="de-DE" sz="1100" b="0" dirty="0" err="1"/>
              <a:t>vers</a:t>
            </a:r>
            <a:r>
              <a:rPr lang="de-DE" sz="1100" b="0" dirty="0"/>
              <a:t> </a:t>
            </a:r>
            <a:r>
              <a:rPr lang="de-DE" sz="1100" b="0" dirty="0" err="1"/>
              <a:t>l'extérieur</a:t>
            </a:r>
            <a:r>
              <a:rPr lang="de-DE" sz="1100" b="0" dirty="0"/>
              <a:t>, vis-à-vis de nos </a:t>
            </a:r>
            <a:r>
              <a:rPr lang="de-DE" sz="1100" b="0" dirty="0" err="1"/>
              <a:t>hôtes</a:t>
            </a:r>
            <a:r>
              <a:rPr lang="de-DE" sz="1100" b="0" dirty="0"/>
              <a:t>, </a:t>
            </a:r>
            <a:r>
              <a:rPr lang="de-DE" sz="1100" b="0" dirty="0" err="1"/>
              <a:t>que</a:t>
            </a:r>
            <a:r>
              <a:rPr lang="de-DE" sz="1100" b="0" dirty="0"/>
              <a:t> </a:t>
            </a:r>
            <a:r>
              <a:rPr lang="de-DE" sz="1100" b="0" dirty="0" err="1"/>
              <a:t>vers</a:t>
            </a:r>
            <a:r>
              <a:rPr lang="de-DE" sz="1100" b="0" dirty="0"/>
              <a:t> </a:t>
            </a:r>
            <a:r>
              <a:rPr lang="de-DE" sz="1100" b="0" dirty="0" err="1"/>
              <a:t>l'intérieur</a:t>
            </a:r>
            <a:r>
              <a:rPr lang="de-DE" sz="1100" b="0" dirty="0"/>
              <a:t>, vis-à-vis des </a:t>
            </a:r>
            <a:r>
              <a:rPr lang="de-DE" sz="1100" b="0" dirty="0" err="1"/>
              <a:t>différents</a:t>
            </a:r>
            <a:r>
              <a:rPr lang="de-DE" sz="1100" b="0" dirty="0"/>
              <a:t> </a:t>
            </a:r>
            <a:r>
              <a:rPr lang="de-DE" sz="1100" b="0" dirty="0" err="1"/>
              <a:t>partenaires</a:t>
            </a:r>
            <a:r>
              <a:rPr lang="de-DE" sz="1100" b="0" dirty="0"/>
              <a:t> et </a:t>
            </a:r>
            <a:r>
              <a:rPr lang="de-DE" sz="1100" b="0" dirty="0" err="1"/>
              <a:t>prestataires</a:t>
            </a:r>
            <a:r>
              <a:rPr lang="de-DE" sz="1100" b="0" dirty="0"/>
              <a:t>.</a:t>
            </a:r>
          </a:p>
          <a:p>
            <a:pPr lvl="1" indent="0">
              <a:buClr>
                <a:srgbClr val="C00000"/>
              </a:buClr>
              <a:buNone/>
            </a:pPr>
            <a:endParaRPr lang="de-DE" sz="1100" b="0" dirty="0"/>
          </a:p>
          <a:p>
            <a:pPr marL="342900" indent="-342900">
              <a:buClr>
                <a:srgbClr val="C00000"/>
              </a:buClr>
              <a:buFont typeface="Arial" pitchFamily="34" charset="0"/>
              <a:buChar char="•"/>
            </a:pPr>
            <a:r>
              <a:rPr lang="de-DE" sz="1400" b="0" dirty="0"/>
              <a:t>Radar de </a:t>
            </a:r>
            <a:r>
              <a:rPr lang="de-DE" sz="1400" b="0" dirty="0" err="1"/>
              <a:t>qualité</a:t>
            </a:r>
            <a:r>
              <a:rPr lang="de-DE" sz="1400" b="0" dirty="0"/>
              <a:t> </a:t>
            </a:r>
            <a:r>
              <a:rPr lang="de-DE" sz="1400" b="0" dirty="0" err="1"/>
              <a:t>d'interaction</a:t>
            </a:r>
            <a:endParaRPr lang="de-DE" sz="1400" b="0" dirty="0"/>
          </a:p>
          <a:p>
            <a:pPr lvl="1" indent="0">
              <a:buClr>
                <a:srgbClr val="C00000"/>
              </a:buClr>
              <a:buNone/>
            </a:pPr>
            <a:r>
              <a:rPr lang="de-DE" sz="1100" b="0" dirty="0"/>
              <a:t>Dans le </a:t>
            </a:r>
            <a:r>
              <a:rPr lang="de-DE" sz="1100" b="0" dirty="0" err="1"/>
              <a:t>contexte</a:t>
            </a:r>
            <a:r>
              <a:rPr lang="de-DE" sz="1100" b="0" dirty="0"/>
              <a:t> des </a:t>
            </a:r>
            <a:r>
              <a:rPr lang="de-DE" sz="1100" b="0" dirty="0" err="1"/>
              <a:t>attentes</a:t>
            </a:r>
            <a:r>
              <a:rPr lang="de-DE" sz="1100" b="0" dirty="0"/>
              <a:t> </a:t>
            </a:r>
            <a:r>
              <a:rPr lang="de-DE" sz="1100" b="0" dirty="0" err="1"/>
              <a:t>élevées</a:t>
            </a:r>
            <a:r>
              <a:rPr lang="de-DE" sz="1100" b="0" dirty="0"/>
              <a:t> des </a:t>
            </a:r>
            <a:r>
              <a:rPr lang="de-DE" sz="1100" b="0" dirty="0" err="1"/>
              <a:t>clients</a:t>
            </a:r>
            <a:r>
              <a:rPr lang="de-DE" sz="1100" b="0" dirty="0"/>
              <a:t>, de </a:t>
            </a:r>
            <a:r>
              <a:rPr lang="de-DE" sz="1100" b="0" dirty="0" err="1"/>
              <a:t>l'importance</a:t>
            </a:r>
            <a:r>
              <a:rPr lang="de-DE" sz="1100" b="0" dirty="0"/>
              <a:t> </a:t>
            </a:r>
            <a:r>
              <a:rPr lang="de-DE" sz="1100" b="0" dirty="0" err="1"/>
              <a:t>croissante</a:t>
            </a:r>
            <a:r>
              <a:rPr lang="de-DE" sz="1100" b="0" dirty="0"/>
              <a:t> de la </a:t>
            </a:r>
            <a:r>
              <a:rPr lang="de-DE" sz="1100" b="0" dirty="0" err="1"/>
              <a:t>qualité</a:t>
            </a:r>
            <a:r>
              <a:rPr lang="de-DE" sz="1100" b="0" dirty="0"/>
              <a:t> de </a:t>
            </a:r>
            <a:r>
              <a:rPr lang="de-DE" sz="1100" b="0" dirty="0" err="1"/>
              <a:t>l'expérience</a:t>
            </a:r>
            <a:r>
              <a:rPr lang="de-DE" sz="1100" b="0" dirty="0"/>
              <a:t> et du </a:t>
            </a:r>
            <a:r>
              <a:rPr lang="de-DE" sz="1100" b="0" dirty="0" err="1"/>
              <a:t>défi</a:t>
            </a:r>
            <a:r>
              <a:rPr lang="de-DE" sz="1100" b="0" dirty="0"/>
              <a:t> de </a:t>
            </a:r>
            <a:r>
              <a:rPr lang="de-DE" sz="1100" b="0" dirty="0" err="1"/>
              <a:t>convaincre</a:t>
            </a:r>
            <a:r>
              <a:rPr lang="de-DE" sz="1100" b="0" dirty="0"/>
              <a:t> </a:t>
            </a:r>
            <a:r>
              <a:rPr lang="de-DE" sz="1100" b="0" dirty="0" err="1"/>
              <a:t>avec</a:t>
            </a:r>
            <a:r>
              <a:rPr lang="de-DE" sz="1100" b="0" dirty="0"/>
              <a:t> des </a:t>
            </a:r>
            <a:r>
              <a:rPr lang="de-DE" sz="1100" b="0" dirty="0" err="1"/>
              <a:t>stratégies</a:t>
            </a:r>
            <a:r>
              <a:rPr lang="de-DE" sz="1100" b="0" dirty="0"/>
              <a:t> de </a:t>
            </a:r>
            <a:r>
              <a:rPr lang="de-DE" sz="1100" b="0" dirty="0" err="1"/>
              <a:t>qualité</a:t>
            </a:r>
            <a:r>
              <a:rPr lang="de-DE" sz="1100" b="0" dirty="0"/>
              <a:t> </a:t>
            </a:r>
            <a:r>
              <a:rPr lang="de-DE" sz="1100" b="0" dirty="0" err="1"/>
              <a:t>dans</a:t>
            </a:r>
            <a:r>
              <a:rPr lang="de-DE" sz="1100" b="0" dirty="0"/>
              <a:t> le </a:t>
            </a:r>
            <a:r>
              <a:rPr lang="de-DE" sz="1100" b="0" dirty="0" err="1"/>
              <a:t>tourisme</a:t>
            </a:r>
            <a:r>
              <a:rPr lang="de-DE" sz="1100" b="0" dirty="0"/>
              <a:t> </a:t>
            </a:r>
            <a:r>
              <a:rPr lang="de-DE" sz="1100" b="0" dirty="0" err="1"/>
              <a:t>suisse</a:t>
            </a:r>
            <a:r>
              <a:rPr lang="de-DE" sz="1100" b="0" dirty="0"/>
              <a:t>, la </a:t>
            </a:r>
            <a:r>
              <a:rPr lang="de-DE" sz="1100" b="0" dirty="0" err="1"/>
              <a:t>qualité</a:t>
            </a:r>
            <a:r>
              <a:rPr lang="de-DE" sz="1100" b="0" dirty="0"/>
              <a:t> de </a:t>
            </a:r>
            <a:r>
              <a:rPr lang="de-DE" sz="1100" b="0" dirty="0" err="1"/>
              <a:t>l'interaction</a:t>
            </a:r>
            <a:r>
              <a:rPr lang="de-DE" sz="1100" b="0" dirty="0"/>
              <a:t> (QI) </a:t>
            </a:r>
            <a:r>
              <a:rPr lang="de-DE" sz="1100" b="0" dirty="0" err="1"/>
              <a:t>est</a:t>
            </a:r>
            <a:r>
              <a:rPr lang="de-DE" sz="1100" b="0" dirty="0"/>
              <a:t> </a:t>
            </a:r>
            <a:r>
              <a:rPr lang="de-DE" sz="1100" b="0" dirty="0" err="1"/>
              <a:t>d'une</a:t>
            </a:r>
            <a:r>
              <a:rPr lang="de-DE" sz="1100" b="0" dirty="0"/>
              <a:t> </a:t>
            </a:r>
            <a:r>
              <a:rPr lang="de-DE" sz="1100" b="0" dirty="0" err="1"/>
              <a:t>importance</a:t>
            </a:r>
            <a:r>
              <a:rPr lang="de-DE" sz="1100" b="0" dirty="0"/>
              <a:t> </a:t>
            </a:r>
            <a:r>
              <a:rPr lang="de-DE" sz="1100" b="0" dirty="0" err="1"/>
              <a:t>centrale</a:t>
            </a:r>
            <a:r>
              <a:rPr lang="de-DE" sz="1100" b="0" dirty="0"/>
              <a:t>. </a:t>
            </a:r>
            <a:r>
              <a:rPr lang="de-DE" sz="1100" b="0" dirty="0" err="1"/>
              <a:t>L'abondance</a:t>
            </a:r>
            <a:r>
              <a:rPr lang="de-DE" sz="1100" b="0" dirty="0"/>
              <a:t> </a:t>
            </a:r>
            <a:r>
              <a:rPr lang="de-DE" sz="1100" b="0" dirty="0" err="1"/>
              <a:t>croissante</a:t>
            </a:r>
            <a:r>
              <a:rPr lang="de-DE" sz="1100" b="0" dirty="0"/>
              <a:t> des </a:t>
            </a:r>
            <a:r>
              <a:rPr lang="de-DE" sz="1100" b="0" dirty="0" err="1"/>
              <a:t>évaluations</a:t>
            </a:r>
            <a:r>
              <a:rPr lang="de-DE" sz="1100" b="0" dirty="0"/>
              <a:t> des </a:t>
            </a:r>
            <a:r>
              <a:rPr lang="de-DE" sz="1100" b="0" dirty="0" err="1"/>
              <a:t>hôtes</a:t>
            </a:r>
            <a:r>
              <a:rPr lang="de-DE" sz="1100" b="0" dirty="0"/>
              <a:t> en </a:t>
            </a:r>
            <a:r>
              <a:rPr lang="de-DE" sz="1100" b="0" dirty="0" err="1"/>
              <a:t>ligne</a:t>
            </a:r>
            <a:r>
              <a:rPr lang="de-DE" sz="1100" b="0" dirty="0"/>
              <a:t> </a:t>
            </a:r>
            <a:r>
              <a:rPr lang="de-DE" sz="1100" b="0" dirty="0" err="1"/>
              <a:t>représente</a:t>
            </a:r>
            <a:r>
              <a:rPr lang="de-DE" sz="1100" b="0" dirty="0"/>
              <a:t> </a:t>
            </a:r>
            <a:r>
              <a:rPr lang="de-DE" sz="1100" b="0" dirty="0" err="1"/>
              <a:t>un</a:t>
            </a:r>
            <a:r>
              <a:rPr lang="de-DE" sz="1100" b="0" dirty="0"/>
              <a:t> </a:t>
            </a:r>
            <a:r>
              <a:rPr lang="de-DE" sz="1100" b="0" dirty="0" err="1"/>
              <a:t>grand</a:t>
            </a:r>
            <a:r>
              <a:rPr lang="de-DE" sz="1100" b="0" dirty="0"/>
              <a:t> </a:t>
            </a:r>
            <a:r>
              <a:rPr lang="de-DE" sz="1100" b="0" dirty="0" err="1"/>
              <a:t>potentiel</a:t>
            </a:r>
            <a:r>
              <a:rPr lang="de-DE" sz="1100" b="0" dirty="0"/>
              <a:t> </a:t>
            </a:r>
            <a:r>
              <a:rPr lang="de-DE" sz="1100" b="0" dirty="0" err="1"/>
              <a:t>pour</a:t>
            </a:r>
            <a:r>
              <a:rPr lang="de-DE" sz="1100" b="0" dirty="0"/>
              <a:t> </a:t>
            </a:r>
            <a:r>
              <a:rPr lang="de-DE" sz="1100" b="0" dirty="0" err="1"/>
              <a:t>une</a:t>
            </a:r>
            <a:r>
              <a:rPr lang="de-DE" sz="1100" b="0" dirty="0"/>
              <a:t> </a:t>
            </a:r>
            <a:r>
              <a:rPr lang="de-DE" sz="1100" b="0" dirty="0" err="1"/>
              <a:t>évaluation</a:t>
            </a:r>
            <a:r>
              <a:rPr lang="de-DE" sz="1100" b="0" dirty="0"/>
              <a:t> </a:t>
            </a:r>
            <a:r>
              <a:rPr lang="de-DE" sz="1100" b="0" dirty="0" err="1"/>
              <a:t>systématique</a:t>
            </a:r>
            <a:r>
              <a:rPr lang="de-DE" sz="1100" b="0" dirty="0"/>
              <a:t> et </a:t>
            </a:r>
            <a:r>
              <a:rPr lang="de-DE" sz="1100" b="0" dirty="0" err="1"/>
              <a:t>automatisée</a:t>
            </a:r>
            <a:r>
              <a:rPr lang="de-DE" sz="1100" b="0" dirty="0"/>
              <a:t> de la </a:t>
            </a:r>
            <a:r>
              <a:rPr lang="de-DE" sz="1100" b="0" dirty="0" err="1"/>
              <a:t>satisfaction</a:t>
            </a:r>
            <a:r>
              <a:rPr lang="de-DE" sz="1100" b="0" dirty="0"/>
              <a:t> des </a:t>
            </a:r>
            <a:r>
              <a:rPr lang="de-DE" sz="1100" b="0" dirty="0" err="1"/>
              <a:t>hôtes</a:t>
            </a:r>
            <a:r>
              <a:rPr lang="de-DE" sz="1100" b="0" dirty="0"/>
              <a:t> en </a:t>
            </a:r>
            <a:r>
              <a:rPr lang="de-DE" sz="1100" b="0" dirty="0" err="1"/>
              <a:t>termes</a:t>
            </a:r>
            <a:r>
              <a:rPr lang="de-DE" sz="1100" b="0" dirty="0"/>
              <a:t> de QI. </a:t>
            </a:r>
            <a:r>
              <a:rPr lang="de-DE" sz="1100" b="0" dirty="0" err="1"/>
              <a:t>Jusqu'à</a:t>
            </a:r>
            <a:r>
              <a:rPr lang="de-DE" sz="1100" b="0" dirty="0"/>
              <a:t> </a:t>
            </a:r>
            <a:r>
              <a:rPr lang="de-DE" sz="1100" b="0" dirty="0" err="1"/>
              <a:t>présent</a:t>
            </a:r>
            <a:r>
              <a:rPr lang="de-DE" sz="1100" b="0" dirty="0"/>
              <a:t>, </a:t>
            </a:r>
            <a:r>
              <a:rPr lang="de-DE" sz="1100" b="0" dirty="0" err="1"/>
              <a:t>il</a:t>
            </a:r>
            <a:r>
              <a:rPr lang="de-DE" sz="1100" b="0" dirty="0"/>
              <a:t> </a:t>
            </a:r>
            <a:r>
              <a:rPr lang="de-DE" sz="1100" b="0" dirty="0" err="1"/>
              <a:t>n'existe</a:t>
            </a:r>
            <a:r>
              <a:rPr lang="de-DE" sz="1100" b="0" dirty="0"/>
              <a:t> </a:t>
            </a:r>
            <a:r>
              <a:rPr lang="de-DE" sz="1100" b="0" dirty="0" err="1"/>
              <a:t>toutefois</a:t>
            </a:r>
            <a:r>
              <a:rPr lang="de-DE" sz="1100" b="0" dirty="0"/>
              <a:t> </a:t>
            </a:r>
            <a:r>
              <a:rPr lang="de-DE" sz="1100" b="0" dirty="0" err="1"/>
              <a:t>pas</a:t>
            </a:r>
            <a:r>
              <a:rPr lang="de-DE" sz="1100" b="0" dirty="0"/>
              <a:t> de </a:t>
            </a:r>
            <a:r>
              <a:rPr lang="de-DE" sz="1100" b="0" dirty="0" err="1"/>
              <a:t>telle</a:t>
            </a:r>
            <a:r>
              <a:rPr lang="de-DE" sz="1100" b="0" dirty="0"/>
              <a:t> </a:t>
            </a:r>
            <a:r>
              <a:rPr lang="de-DE" sz="1100" b="0" dirty="0" err="1"/>
              <a:t>possibilité</a:t>
            </a:r>
            <a:r>
              <a:rPr lang="de-DE" sz="1100" b="0" dirty="0"/>
              <a:t> de </a:t>
            </a:r>
            <a:r>
              <a:rPr lang="de-DE" sz="1100" b="0" dirty="0" err="1"/>
              <a:t>saisir</a:t>
            </a:r>
            <a:r>
              <a:rPr lang="de-DE" sz="1100" b="0" dirty="0"/>
              <a:t> </a:t>
            </a:r>
            <a:r>
              <a:rPr lang="de-DE" sz="1100" b="0" dirty="0" err="1"/>
              <a:t>ou</a:t>
            </a:r>
            <a:r>
              <a:rPr lang="de-DE" sz="1100" b="0" dirty="0"/>
              <a:t> de </a:t>
            </a:r>
            <a:r>
              <a:rPr lang="de-DE" sz="1100" b="0" dirty="0" err="1"/>
              <a:t>mesurer</a:t>
            </a:r>
            <a:r>
              <a:rPr lang="de-DE" sz="1100" b="0" dirty="0"/>
              <a:t> la QI </a:t>
            </a:r>
            <a:r>
              <a:rPr lang="de-DE" sz="1100" b="0" dirty="0" err="1"/>
              <a:t>dans</a:t>
            </a:r>
            <a:r>
              <a:rPr lang="de-DE" sz="1100" b="0" dirty="0"/>
              <a:t> le </a:t>
            </a:r>
            <a:r>
              <a:rPr lang="de-DE" sz="1100" b="0" dirty="0" err="1"/>
              <a:t>tourisme</a:t>
            </a:r>
            <a:r>
              <a:rPr lang="de-DE" sz="1100" b="0" dirty="0"/>
              <a:t> </a:t>
            </a:r>
            <a:r>
              <a:rPr lang="de-DE" sz="1100" b="0" dirty="0" err="1"/>
              <a:t>suisse</a:t>
            </a:r>
            <a:r>
              <a:rPr lang="de-DE" sz="1100" b="0" dirty="0"/>
              <a:t>. </a:t>
            </a:r>
            <a:r>
              <a:rPr lang="de-DE" sz="1100" b="0" dirty="0" err="1"/>
              <a:t>Depuis</a:t>
            </a:r>
            <a:r>
              <a:rPr lang="de-DE" sz="1100" b="0" dirty="0"/>
              <a:t> 2022, la CDR </a:t>
            </a:r>
            <a:r>
              <a:rPr lang="de-DE" sz="1100" b="0" dirty="0" err="1"/>
              <a:t>s'engage</a:t>
            </a:r>
            <a:r>
              <a:rPr lang="de-DE" sz="1100" b="0" dirty="0"/>
              <a:t> </a:t>
            </a:r>
            <a:r>
              <a:rPr lang="de-DE" sz="1100" b="0" dirty="0" err="1"/>
              <a:t>avec</a:t>
            </a:r>
            <a:r>
              <a:rPr lang="de-DE" sz="1100" b="0" dirty="0"/>
              <a:t> </a:t>
            </a:r>
            <a:r>
              <a:rPr lang="de-DE" sz="1100" b="0" dirty="0" err="1"/>
              <a:t>l'Université</a:t>
            </a:r>
            <a:r>
              <a:rPr lang="de-DE" sz="1100" b="0" dirty="0"/>
              <a:t> de Berne (CRED-T) et la Haute </a:t>
            </a:r>
            <a:r>
              <a:rPr lang="de-DE" sz="1100" b="0" dirty="0" err="1"/>
              <a:t>école</a:t>
            </a:r>
            <a:r>
              <a:rPr lang="de-DE" sz="1100" b="0" dirty="0"/>
              <a:t> </a:t>
            </a:r>
            <a:r>
              <a:rPr lang="de-DE" sz="1100" b="0" dirty="0" err="1"/>
              <a:t>spécialisée</a:t>
            </a:r>
            <a:r>
              <a:rPr lang="de-DE" sz="1100" b="0" dirty="0"/>
              <a:t> </a:t>
            </a:r>
            <a:r>
              <a:rPr lang="de-DE" sz="1100" b="0" dirty="0" err="1"/>
              <a:t>bernoise</a:t>
            </a:r>
            <a:r>
              <a:rPr lang="de-DE" sz="1100" b="0" dirty="0"/>
              <a:t> </a:t>
            </a:r>
            <a:r>
              <a:rPr lang="de-DE" sz="1100" b="0" dirty="0" err="1"/>
              <a:t>dans</a:t>
            </a:r>
            <a:r>
              <a:rPr lang="de-DE" sz="1100" b="0" dirty="0"/>
              <a:t> </a:t>
            </a:r>
            <a:r>
              <a:rPr lang="de-DE" sz="1100" b="0" dirty="0" err="1"/>
              <a:t>un</a:t>
            </a:r>
            <a:r>
              <a:rPr lang="de-DE" sz="1100" b="0" dirty="0"/>
              <a:t> </a:t>
            </a:r>
            <a:r>
              <a:rPr lang="de-DE" sz="1100" b="0" dirty="0" err="1"/>
              <a:t>projet</a:t>
            </a:r>
            <a:r>
              <a:rPr lang="de-DE" sz="1100" b="0" dirty="0"/>
              <a:t> </a:t>
            </a:r>
            <a:r>
              <a:rPr lang="de-DE" sz="1100" b="0" dirty="0" err="1"/>
              <a:t>qui</a:t>
            </a:r>
            <a:r>
              <a:rPr lang="de-DE" sz="1100" b="0" dirty="0"/>
              <a:t> a </a:t>
            </a:r>
            <a:r>
              <a:rPr lang="de-DE" sz="1100" b="0" dirty="0" err="1"/>
              <a:t>pour</a:t>
            </a:r>
            <a:r>
              <a:rPr lang="de-DE" sz="1100" b="0" dirty="0"/>
              <a:t> but de </a:t>
            </a:r>
            <a:r>
              <a:rPr lang="de-DE" sz="1100" b="0" dirty="0" err="1"/>
              <a:t>combler</a:t>
            </a:r>
            <a:r>
              <a:rPr lang="de-DE" sz="1100" b="0" dirty="0"/>
              <a:t> </a:t>
            </a:r>
            <a:r>
              <a:rPr lang="de-DE" sz="1100" b="0" dirty="0" err="1"/>
              <a:t>cette</a:t>
            </a:r>
            <a:r>
              <a:rPr lang="de-DE" sz="1100" b="0" dirty="0"/>
              <a:t> </a:t>
            </a:r>
            <a:r>
              <a:rPr lang="de-DE" sz="1100" b="0" dirty="0" err="1"/>
              <a:t>lacune</a:t>
            </a:r>
            <a:r>
              <a:rPr lang="de-DE" sz="1100" b="0" dirty="0"/>
              <a:t>. Ensemble, </a:t>
            </a:r>
            <a:r>
              <a:rPr lang="de-DE" sz="1100" b="0" dirty="0" err="1"/>
              <a:t>ils</a:t>
            </a:r>
            <a:r>
              <a:rPr lang="de-DE" sz="1100" b="0" dirty="0"/>
              <a:t> </a:t>
            </a:r>
            <a:r>
              <a:rPr lang="de-DE" sz="1100" b="0" dirty="0" err="1"/>
              <a:t>contribuent</a:t>
            </a:r>
            <a:r>
              <a:rPr lang="de-DE" sz="1100" b="0" dirty="0"/>
              <a:t> à </a:t>
            </a:r>
            <a:r>
              <a:rPr lang="de-DE" sz="1100" b="0" dirty="0" err="1"/>
              <a:t>définir</a:t>
            </a:r>
            <a:r>
              <a:rPr lang="de-DE" sz="1100" b="0" dirty="0"/>
              <a:t> le QI, à le </a:t>
            </a:r>
            <a:r>
              <a:rPr lang="de-DE" sz="1100" b="0" dirty="0" err="1"/>
              <a:t>saisir</a:t>
            </a:r>
            <a:r>
              <a:rPr lang="de-DE" sz="1100" b="0" dirty="0"/>
              <a:t> et à le </a:t>
            </a:r>
            <a:r>
              <a:rPr lang="de-DE" sz="1100" b="0" dirty="0" err="1"/>
              <a:t>mesurer</a:t>
            </a:r>
            <a:r>
              <a:rPr lang="de-DE" sz="1100" b="0" dirty="0"/>
              <a:t> de </a:t>
            </a:r>
            <a:r>
              <a:rPr lang="de-DE" sz="1100" b="0" dirty="0" err="1"/>
              <a:t>manière</a:t>
            </a:r>
            <a:r>
              <a:rPr lang="de-DE" sz="1100" b="0" dirty="0"/>
              <a:t> </a:t>
            </a:r>
            <a:r>
              <a:rPr lang="de-DE" sz="1100" b="0" dirty="0" err="1"/>
              <a:t>automatique</a:t>
            </a:r>
            <a:r>
              <a:rPr lang="de-DE" sz="1100" b="0" dirty="0"/>
              <a:t>, </a:t>
            </a:r>
            <a:r>
              <a:rPr lang="de-DE" sz="1100" b="0" dirty="0" err="1"/>
              <a:t>complète</a:t>
            </a:r>
            <a:r>
              <a:rPr lang="de-DE" sz="1100" b="0" dirty="0"/>
              <a:t> et </a:t>
            </a:r>
            <a:r>
              <a:rPr lang="de-DE" sz="1100" b="0" dirty="0" err="1"/>
              <a:t>systématique</a:t>
            </a:r>
            <a:r>
              <a:rPr lang="de-DE" sz="1100" b="0" dirty="0"/>
              <a:t>, </a:t>
            </a:r>
            <a:r>
              <a:rPr lang="de-DE" sz="1100" b="0" dirty="0" err="1"/>
              <a:t>ainsi</a:t>
            </a:r>
            <a:r>
              <a:rPr lang="de-DE" sz="1100" b="0" dirty="0"/>
              <a:t> </a:t>
            </a:r>
            <a:r>
              <a:rPr lang="de-DE" sz="1100" b="0" dirty="0" err="1"/>
              <a:t>qu'à</a:t>
            </a:r>
            <a:r>
              <a:rPr lang="de-DE" sz="1100" b="0" dirty="0"/>
              <a:t> mieux le </a:t>
            </a:r>
            <a:r>
              <a:rPr lang="de-DE" sz="1100" b="0" dirty="0" err="1"/>
              <a:t>comprendre</a:t>
            </a:r>
            <a:r>
              <a:rPr lang="de-DE" sz="1100" b="0" dirty="0"/>
              <a:t> </a:t>
            </a:r>
            <a:r>
              <a:rPr lang="de-DE" sz="1100" b="0" dirty="0" err="1"/>
              <a:t>grâce</a:t>
            </a:r>
            <a:r>
              <a:rPr lang="de-DE" sz="1100" b="0" dirty="0"/>
              <a:t> à des </a:t>
            </a:r>
            <a:r>
              <a:rPr lang="de-DE" sz="1100" b="0" dirty="0" err="1"/>
              <a:t>analyses</a:t>
            </a:r>
            <a:r>
              <a:rPr lang="de-DE" sz="1100" b="0" dirty="0"/>
              <a:t> </a:t>
            </a:r>
            <a:r>
              <a:rPr lang="de-DE" sz="1100" b="0" dirty="0" err="1"/>
              <a:t>ciblées</a:t>
            </a:r>
            <a:r>
              <a:rPr lang="de-DE" sz="1100" b="0" dirty="0"/>
              <a:t> et, </a:t>
            </a:r>
            <a:r>
              <a:rPr lang="de-DE" sz="1100" b="0" dirty="0" err="1"/>
              <a:t>finalement</a:t>
            </a:r>
            <a:r>
              <a:rPr lang="de-DE" sz="1100" b="0" dirty="0"/>
              <a:t>, à </a:t>
            </a:r>
            <a:r>
              <a:rPr lang="de-DE" sz="1100" b="0" dirty="0" err="1"/>
              <a:t>améliorer</a:t>
            </a:r>
            <a:r>
              <a:rPr lang="de-DE" sz="1100" b="0" dirty="0"/>
              <a:t> </a:t>
            </a:r>
            <a:r>
              <a:rPr lang="de-DE" sz="1100" b="0" dirty="0" err="1"/>
              <a:t>l'offre</a:t>
            </a:r>
            <a:r>
              <a:rPr lang="de-DE" sz="1100" b="0" dirty="0"/>
              <a:t> </a:t>
            </a:r>
            <a:r>
              <a:rPr lang="de-DE" sz="1100" b="0" dirty="0" err="1"/>
              <a:t>touristique</a:t>
            </a:r>
            <a:r>
              <a:rPr lang="de-DE" sz="1100" b="0" dirty="0"/>
              <a:t> en </a:t>
            </a:r>
            <a:r>
              <a:rPr lang="de-DE" sz="1100" b="0" dirty="0" err="1"/>
              <a:t>conséquence</a:t>
            </a:r>
            <a:r>
              <a:rPr lang="de-DE" sz="1100" b="0" dirty="0"/>
              <a:t>.</a:t>
            </a:r>
          </a:p>
        </p:txBody>
      </p:sp>
    </p:spTree>
    <p:extLst>
      <p:ext uri="{BB962C8B-B14F-4D97-AF65-F5344CB8AC3E}">
        <p14:creationId xmlns:p14="http://schemas.microsoft.com/office/powerpoint/2010/main" val="45435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ormAutofit/>
          </a:bodyPr>
          <a:lstStyle/>
          <a:p>
            <a:r>
              <a:rPr lang="de-CH" sz="2800" dirty="0"/>
              <a:t>Aperçu des </a:t>
            </a:r>
            <a:r>
              <a:rPr lang="de-CH" sz="2800" dirty="0" err="1"/>
              <a:t>projets</a:t>
            </a:r>
            <a:r>
              <a:rPr lang="de-CH" sz="2800" dirty="0"/>
              <a:t>.</a:t>
            </a:r>
          </a:p>
        </p:txBody>
      </p:sp>
      <p:sp>
        <p:nvSpPr>
          <p:cNvPr id="3" name="Inhaltsplatzhalter 2"/>
          <p:cNvSpPr>
            <a:spLocks noGrp="1"/>
          </p:cNvSpPr>
          <p:nvPr>
            <p:ph idx="1"/>
          </p:nvPr>
        </p:nvSpPr>
        <p:spPr>
          <a:xfrm>
            <a:off x="395536" y="1131590"/>
            <a:ext cx="8280920" cy="197166"/>
          </a:xfrm>
        </p:spPr>
        <p:txBody>
          <a:bodyPr>
            <a:noAutofit/>
          </a:bodyPr>
          <a:lstStyle/>
          <a:p>
            <a:pPr marL="85725">
              <a:spcBef>
                <a:spcPts val="200"/>
              </a:spcBef>
              <a:spcAft>
                <a:spcPts val="200"/>
              </a:spcAft>
            </a:pPr>
            <a:r>
              <a:rPr lang="de-DE" sz="1400" dirty="0" err="1"/>
              <a:t>Projets</a:t>
            </a:r>
            <a:r>
              <a:rPr lang="de-DE" sz="1400" dirty="0"/>
              <a:t> </a:t>
            </a:r>
            <a:r>
              <a:rPr lang="de-DE" sz="1400" dirty="0" err="1"/>
              <a:t>actuels</a:t>
            </a:r>
            <a:r>
              <a:rPr lang="de-DE" sz="1400" dirty="0"/>
              <a:t>.</a:t>
            </a:r>
            <a:endParaRPr lang="de-DE" sz="1200" dirty="0"/>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7F307BA6-425E-634A-8421-8D1EC844FB81}"/>
              </a:ext>
            </a:extLst>
          </p:cNvPr>
          <p:cNvSpPr>
            <a:spLocks noGrp="1"/>
          </p:cNvSpPr>
          <p:nvPr>
            <p:ph type="sldNum" sz="quarter" idx="12"/>
          </p:nvPr>
        </p:nvSpPr>
        <p:spPr>
          <a:xfrm>
            <a:off x="110923" y="4725827"/>
            <a:ext cx="644653" cy="365125"/>
          </a:xfrm>
        </p:spPr>
        <p:txBody>
          <a:bodyPr/>
          <a:lstStyle/>
          <a:p>
            <a:fld id="{7DEC8A7F-A264-4A40-B47E-FC0CB1C7F125}" type="slidenum">
              <a:rPr lang="de-CH" sz="1200" smtClean="0">
                <a:solidFill>
                  <a:schemeClr val="tx1"/>
                </a:solidFill>
              </a:rPr>
              <a:t>7</a:t>
            </a:fld>
            <a:endParaRPr lang="de-CH" sz="1200" dirty="0">
              <a:solidFill>
                <a:schemeClr val="tx1"/>
              </a:solidFill>
            </a:endParaRPr>
          </a:p>
        </p:txBody>
      </p:sp>
      <p:sp>
        <p:nvSpPr>
          <p:cNvPr id="5" name="Inhaltsplatzhalter 2">
            <a:extLst>
              <a:ext uri="{FF2B5EF4-FFF2-40B4-BE49-F238E27FC236}">
                <a16:creationId xmlns:a16="http://schemas.microsoft.com/office/drawing/2014/main" id="{6BCF7F23-9634-FF11-7556-B5A9C7840122}"/>
              </a:ext>
            </a:extLst>
          </p:cNvPr>
          <p:cNvSpPr txBox="1">
            <a:spLocks/>
          </p:cNvSpPr>
          <p:nvPr/>
        </p:nvSpPr>
        <p:spPr>
          <a:xfrm>
            <a:off x="250242" y="1419622"/>
            <a:ext cx="8643515" cy="33741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C00000"/>
              </a:buClr>
              <a:buFont typeface="Arial" pitchFamily="34" charset="0"/>
              <a:buChar char="•"/>
            </a:pPr>
            <a:r>
              <a:rPr lang="de-DE" sz="1400" b="0" dirty="0" err="1"/>
              <a:t>Statistiques</a:t>
            </a:r>
            <a:r>
              <a:rPr lang="de-DE" sz="1400" b="0" dirty="0"/>
              <a:t>/</a:t>
            </a:r>
            <a:r>
              <a:rPr lang="de-DE" sz="1400" b="0" dirty="0" err="1"/>
              <a:t>collecte</a:t>
            </a:r>
            <a:r>
              <a:rPr lang="de-DE" sz="1400" b="0" dirty="0"/>
              <a:t> de </a:t>
            </a:r>
            <a:r>
              <a:rPr lang="de-DE" sz="1400" b="0" dirty="0" err="1"/>
              <a:t>données</a:t>
            </a:r>
            <a:endParaRPr lang="de-DE" sz="1400" b="0" dirty="0"/>
          </a:p>
          <a:p>
            <a:pPr lvl="1" indent="0">
              <a:buClr>
                <a:srgbClr val="C00000"/>
              </a:buClr>
              <a:buNone/>
            </a:pPr>
            <a:r>
              <a:rPr lang="de-CH" sz="1100" b="0" dirty="0"/>
              <a:t>Dans le </a:t>
            </a:r>
            <a:r>
              <a:rPr lang="de-CH" sz="1100" b="0" dirty="0" err="1"/>
              <a:t>secteur</a:t>
            </a:r>
            <a:r>
              <a:rPr lang="de-CH" sz="1100" b="0" dirty="0"/>
              <a:t> du </a:t>
            </a:r>
            <a:r>
              <a:rPr lang="de-CH" sz="1100" b="0" dirty="0" err="1"/>
              <a:t>tourisme</a:t>
            </a:r>
            <a:r>
              <a:rPr lang="de-CH" sz="1100" b="0" dirty="0"/>
              <a:t> </a:t>
            </a:r>
            <a:r>
              <a:rPr lang="de-CH" sz="1100" b="0" dirty="0" err="1"/>
              <a:t>suisse</a:t>
            </a:r>
            <a:r>
              <a:rPr lang="de-CH" sz="1100" b="0" dirty="0"/>
              <a:t>, </a:t>
            </a:r>
            <a:r>
              <a:rPr lang="de-CH" sz="1100" b="0" dirty="0" err="1"/>
              <a:t>il</a:t>
            </a:r>
            <a:r>
              <a:rPr lang="de-CH" sz="1100" b="0" dirty="0"/>
              <a:t> </a:t>
            </a:r>
            <a:r>
              <a:rPr lang="de-CH" sz="1100" b="0" dirty="0" err="1"/>
              <a:t>existe</a:t>
            </a:r>
            <a:r>
              <a:rPr lang="de-CH" sz="1100" b="0" dirty="0"/>
              <a:t> </a:t>
            </a:r>
            <a:r>
              <a:rPr lang="de-CH" sz="1100" b="0" dirty="0" err="1"/>
              <a:t>un</a:t>
            </a:r>
            <a:r>
              <a:rPr lang="de-CH" sz="1100" b="0" dirty="0"/>
              <a:t> </a:t>
            </a:r>
            <a:r>
              <a:rPr lang="de-CH" sz="1100" b="0" dirty="0" err="1"/>
              <a:t>potentiel</a:t>
            </a:r>
            <a:r>
              <a:rPr lang="de-CH" sz="1100" b="0" dirty="0"/>
              <a:t> </a:t>
            </a:r>
            <a:r>
              <a:rPr lang="de-CH" sz="1100" b="0" dirty="0" err="1"/>
              <a:t>considérable</a:t>
            </a:r>
            <a:r>
              <a:rPr lang="de-CH" sz="1100" b="0" dirty="0"/>
              <a:t> </a:t>
            </a:r>
            <a:r>
              <a:rPr lang="de-CH" sz="1100" b="0" dirty="0" err="1"/>
              <a:t>d'amélioration</a:t>
            </a:r>
            <a:r>
              <a:rPr lang="de-CH" sz="1100" b="0" dirty="0"/>
              <a:t> des </a:t>
            </a:r>
            <a:r>
              <a:rPr lang="de-CH" sz="1100" b="0" dirty="0" err="1"/>
              <a:t>offres</a:t>
            </a:r>
            <a:r>
              <a:rPr lang="de-CH" sz="1100" b="0" dirty="0"/>
              <a:t> </a:t>
            </a:r>
            <a:r>
              <a:rPr lang="de-CH" sz="1100" b="0" dirty="0" err="1"/>
              <a:t>existantes</a:t>
            </a:r>
            <a:r>
              <a:rPr lang="de-CH" sz="1100" b="0" dirty="0"/>
              <a:t> </a:t>
            </a:r>
            <a:r>
              <a:rPr lang="de-CH" sz="1100" b="0" dirty="0" err="1"/>
              <a:t>grâce</a:t>
            </a:r>
            <a:r>
              <a:rPr lang="de-CH" sz="1100" b="0" dirty="0"/>
              <a:t> à </a:t>
            </a:r>
            <a:r>
              <a:rPr lang="de-CH" sz="1100" b="0" dirty="0" err="1"/>
              <a:t>l'utilisation</a:t>
            </a:r>
            <a:r>
              <a:rPr lang="de-CH" sz="1100" b="0" dirty="0"/>
              <a:t> </a:t>
            </a:r>
            <a:r>
              <a:rPr lang="de-CH" sz="1100" b="0" dirty="0" err="1"/>
              <a:t>systématique</a:t>
            </a:r>
            <a:r>
              <a:rPr lang="de-CH" sz="1100" b="0" dirty="0"/>
              <a:t> des </a:t>
            </a:r>
            <a:r>
              <a:rPr lang="de-CH" sz="1100" b="0" dirty="0" err="1"/>
              <a:t>données</a:t>
            </a:r>
            <a:r>
              <a:rPr lang="de-CH" sz="1100" b="0" dirty="0"/>
              <a:t> à des </a:t>
            </a:r>
            <a:r>
              <a:rPr lang="de-CH" sz="1100" b="0" dirty="0" err="1"/>
              <a:t>fins</a:t>
            </a:r>
            <a:r>
              <a:rPr lang="de-CH" sz="1100" b="0" dirty="0"/>
              <a:t> </a:t>
            </a:r>
            <a:r>
              <a:rPr lang="de-CH" sz="1100" b="0" dirty="0" err="1"/>
              <a:t>d'analyse</a:t>
            </a:r>
            <a:r>
              <a:rPr lang="de-CH" sz="1100" b="0" dirty="0"/>
              <a:t> et de </a:t>
            </a:r>
            <a:r>
              <a:rPr lang="de-CH" sz="1100" b="0" dirty="0" err="1"/>
              <a:t>commercialisation</a:t>
            </a:r>
            <a:r>
              <a:rPr lang="de-CH" sz="1100" b="0" dirty="0"/>
              <a:t>. </a:t>
            </a:r>
            <a:r>
              <a:rPr lang="de-CH" sz="1100" b="0" dirty="0" err="1"/>
              <a:t>Les</a:t>
            </a:r>
            <a:r>
              <a:rPr lang="de-CH" sz="1100" b="0" dirty="0"/>
              <a:t> </a:t>
            </a:r>
            <a:r>
              <a:rPr lang="de-CH" sz="1100" b="0" dirty="0" err="1"/>
              <a:t>obstacles</a:t>
            </a:r>
            <a:r>
              <a:rPr lang="de-CH" sz="1100" b="0" dirty="0"/>
              <a:t> se </a:t>
            </a:r>
            <a:r>
              <a:rPr lang="de-CH" sz="1100" b="0" dirty="0" err="1"/>
              <a:t>situent</a:t>
            </a:r>
            <a:r>
              <a:rPr lang="de-CH" sz="1100" b="0" dirty="0"/>
              <a:t> en </a:t>
            </a:r>
            <a:r>
              <a:rPr lang="de-CH" sz="1100" b="0" dirty="0" err="1"/>
              <a:t>partie</a:t>
            </a:r>
            <a:r>
              <a:rPr lang="de-CH" sz="1100" b="0" dirty="0"/>
              <a:t> du </a:t>
            </a:r>
            <a:r>
              <a:rPr lang="de-CH" sz="1100" b="0" dirty="0" err="1"/>
              <a:t>côté</a:t>
            </a:r>
            <a:r>
              <a:rPr lang="de-CH" sz="1100" b="0" dirty="0"/>
              <a:t> </a:t>
            </a:r>
            <a:r>
              <a:rPr lang="de-CH" sz="1100" b="0" dirty="0" err="1"/>
              <a:t>technique</a:t>
            </a:r>
            <a:r>
              <a:rPr lang="de-CH" sz="1100" b="0" dirty="0"/>
              <a:t> et du manque de </a:t>
            </a:r>
            <a:r>
              <a:rPr lang="de-CH" sz="1100" b="0" dirty="0" err="1"/>
              <a:t>savoir-faire</a:t>
            </a:r>
            <a:r>
              <a:rPr lang="de-CH" sz="1100" b="0" dirty="0"/>
              <a:t> </a:t>
            </a:r>
            <a:r>
              <a:rPr lang="de-CH" sz="1100" b="0" dirty="0" err="1"/>
              <a:t>dans</a:t>
            </a:r>
            <a:r>
              <a:rPr lang="de-CH" sz="1100" b="0" dirty="0"/>
              <a:t> la </a:t>
            </a:r>
            <a:r>
              <a:rPr lang="de-CH" sz="1100" b="0" dirty="0" err="1"/>
              <a:t>branche</a:t>
            </a:r>
            <a:r>
              <a:rPr lang="de-CH" sz="1100" b="0" dirty="0"/>
              <a:t>. </a:t>
            </a:r>
            <a:r>
              <a:rPr lang="de-CH" sz="1100" b="0" dirty="0" err="1"/>
              <a:t>Les</a:t>
            </a:r>
            <a:r>
              <a:rPr lang="de-CH" sz="1100" b="0" dirty="0"/>
              <a:t> </a:t>
            </a:r>
            <a:r>
              <a:rPr lang="de-CH" sz="1100" b="0" dirty="0" err="1"/>
              <a:t>principaux</a:t>
            </a:r>
            <a:r>
              <a:rPr lang="de-CH" sz="1100" b="0" dirty="0"/>
              <a:t> </a:t>
            </a:r>
            <a:r>
              <a:rPr lang="de-CH" sz="1100" b="0" dirty="0" err="1"/>
              <a:t>obstacles</a:t>
            </a:r>
            <a:r>
              <a:rPr lang="de-CH" sz="1100" b="0" dirty="0"/>
              <a:t> </a:t>
            </a:r>
            <a:r>
              <a:rPr lang="de-CH" sz="1100" b="0" dirty="0" err="1"/>
              <a:t>sont</a:t>
            </a:r>
            <a:r>
              <a:rPr lang="de-CH" sz="1100" b="0" dirty="0"/>
              <a:t> </a:t>
            </a:r>
            <a:r>
              <a:rPr lang="de-CH" sz="1100" b="0" dirty="0" err="1"/>
              <a:t>toutefois</a:t>
            </a:r>
            <a:r>
              <a:rPr lang="de-CH" sz="1100" b="0" dirty="0"/>
              <a:t> </a:t>
            </a:r>
            <a:r>
              <a:rPr lang="de-CH" sz="1100" b="0" dirty="0" err="1"/>
              <a:t>liés</a:t>
            </a:r>
            <a:r>
              <a:rPr lang="de-CH" sz="1100" b="0" dirty="0"/>
              <a:t> à la </a:t>
            </a:r>
            <a:r>
              <a:rPr lang="de-CH" sz="1100" b="0" dirty="0" err="1"/>
              <a:t>fragmentation</a:t>
            </a:r>
            <a:r>
              <a:rPr lang="de-CH" sz="1100" b="0" dirty="0"/>
              <a:t> du </a:t>
            </a:r>
            <a:r>
              <a:rPr lang="de-CH" sz="1100" b="0" dirty="0" err="1"/>
              <a:t>secteur</a:t>
            </a:r>
            <a:r>
              <a:rPr lang="de-CH" sz="1100" b="0" dirty="0"/>
              <a:t>, à </a:t>
            </a:r>
            <a:r>
              <a:rPr lang="de-CH" sz="1100" b="0" dirty="0" err="1"/>
              <a:t>l'absence</a:t>
            </a:r>
            <a:r>
              <a:rPr lang="de-CH" sz="1100" b="0" dirty="0"/>
              <a:t> de </a:t>
            </a:r>
            <a:r>
              <a:rPr lang="de-CH" sz="1100" b="0" dirty="0" err="1"/>
              <a:t>stratégie</a:t>
            </a:r>
            <a:r>
              <a:rPr lang="de-CH" sz="1100" b="0" dirty="0"/>
              <a:t> nationale de </a:t>
            </a:r>
            <a:r>
              <a:rPr lang="de-CH" sz="1100" b="0" dirty="0" err="1"/>
              <a:t>collecte</a:t>
            </a:r>
            <a:r>
              <a:rPr lang="de-CH" sz="1100" b="0" dirty="0"/>
              <a:t> des </a:t>
            </a:r>
            <a:r>
              <a:rPr lang="de-CH" sz="1100" b="0" dirty="0" err="1"/>
              <a:t>données</a:t>
            </a:r>
            <a:r>
              <a:rPr lang="de-CH" sz="1100" b="0" dirty="0"/>
              <a:t> et à la </a:t>
            </a:r>
            <a:r>
              <a:rPr lang="de-CH" sz="1100" b="0" dirty="0" err="1"/>
              <a:t>faible</a:t>
            </a:r>
            <a:r>
              <a:rPr lang="de-CH" sz="1100" b="0" dirty="0"/>
              <a:t> </a:t>
            </a:r>
            <a:r>
              <a:rPr lang="de-CH" sz="1100" b="0" dirty="0" err="1"/>
              <a:t>volonté</a:t>
            </a:r>
            <a:r>
              <a:rPr lang="de-CH" sz="1100" b="0" dirty="0"/>
              <a:t> de </a:t>
            </a:r>
            <a:r>
              <a:rPr lang="de-CH" sz="1100" b="0" dirty="0" err="1"/>
              <a:t>coopération</a:t>
            </a:r>
            <a:r>
              <a:rPr lang="de-CH" sz="1100" b="0" dirty="0"/>
              <a:t> entre </a:t>
            </a:r>
            <a:r>
              <a:rPr lang="de-CH" sz="1100" b="0" dirty="0" err="1"/>
              <a:t>les</a:t>
            </a:r>
            <a:r>
              <a:rPr lang="de-CH" sz="1100" b="0" dirty="0"/>
              <a:t> </a:t>
            </a:r>
            <a:r>
              <a:rPr lang="de-CH" sz="1100" b="0" dirty="0" err="1"/>
              <a:t>différents</a:t>
            </a:r>
            <a:r>
              <a:rPr lang="de-CH" sz="1100" b="0" dirty="0"/>
              <a:t> </a:t>
            </a:r>
            <a:r>
              <a:rPr lang="de-CH" sz="1100" b="0" dirty="0" err="1"/>
              <a:t>acteurs</a:t>
            </a:r>
            <a:r>
              <a:rPr lang="de-CH" sz="1100" b="0" dirty="0"/>
              <a:t>. Dans </a:t>
            </a:r>
            <a:r>
              <a:rPr lang="de-CH" sz="1100" b="0" dirty="0" err="1"/>
              <a:t>ce</a:t>
            </a:r>
            <a:r>
              <a:rPr lang="de-CH" sz="1100" b="0" dirty="0"/>
              <a:t> </a:t>
            </a:r>
            <a:r>
              <a:rPr lang="de-CH" sz="1100" b="0" dirty="0" err="1"/>
              <a:t>contexte</a:t>
            </a:r>
            <a:r>
              <a:rPr lang="de-CH" sz="1100" b="0" dirty="0"/>
              <a:t>, la CDR a </a:t>
            </a:r>
            <a:r>
              <a:rPr lang="de-CH" sz="1100" b="0" dirty="0" err="1"/>
              <a:t>lancé</a:t>
            </a:r>
            <a:r>
              <a:rPr lang="de-CH" sz="1100" b="0" dirty="0"/>
              <a:t> </a:t>
            </a:r>
            <a:r>
              <a:rPr lang="de-CH" sz="1100" b="0" dirty="0" err="1"/>
              <a:t>un</a:t>
            </a:r>
            <a:r>
              <a:rPr lang="de-CH" sz="1100" b="0" dirty="0"/>
              <a:t> </a:t>
            </a:r>
            <a:r>
              <a:rPr lang="de-CH" sz="1100" b="0" dirty="0" err="1"/>
              <a:t>projet</a:t>
            </a:r>
            <a:r>
              <a:rPr lang="de-CH" sz="1100" b="0" dirty="0"/>
              <a:t> </a:t>
            </a:r>
            <a:r>
              <a:rPr lang="de-CH" sz="1100" b="0" dirty="0" err="1"/>
              <a:t>Innotour</a:t>
            </a:r>
            <a:r>
              <a:rPr lang="de-CH" sz="1100" b="0" dirty="0"/>
              <a:t> en </a:t>
            </a:r>
            <a:r>
              <a:rPr lang="de-CH" sz="1100" b="0" dirty="0" err="1"/>
              <a:t>étroite</a:t>
            </a:r>
            <a:r>
              <a:rPr lang="de-CH" sz="1100" b="0" dirty="0"/>
              <a:t> </a:t>
            </a:r>
            <a:r>
              <a:rPr lang="de-CH" sz="1100" b="0" dirty="0" err="1"/>
              <a:t>concertation</a:t>
            </a:r>
            <a:r>
              <a:rPr lang="de-CH" sz="1100" b="0" dirty="0"/>
              <a:t> </a:t>
            </a:r>
            <a:r>
              <a:rPr lang="de-CH" sz="1100" b="0" dirty="0" err="1"/>
              <a:t>avec</a:t>
            </a:r>
            <a:r>
              <a:rPr lang="de-CH" sz="1100" b="0" dirty="0"/>
              <a:t> le </a:t>
            </a:r>
            <a:r>
              <a:rPr lang="de-CH" sz="1100" b="0" dirty="0" err="1"/>
              <a:t>comité</a:t>
            </a:r>
            <a:r>
              <a:rPr lang="de-CH" sz="1100" b="0" dirty="0"/>
              <a:t> de la FST (</a:t>
            </a:r>
            <a:r>
              <a:rPr lang="de-CH" sz="1100" b="0" dirty="0" err="1"/>
              <a:t>HotellerieSuisse</a:t>
            </a:r>
            <a:r>
              <a:rPr lang="de-CH" sz="1100" b="0" dirty="0"/>
              <a:t>, Gastro-Suisse, </a:t>
            </a:r>
            <a:r>
              <a:rPr lang="de-CH" sz="1100" b="0" dirty="0" err="1"/>
              <a:t>Remontées</a:t>
            </a:r>
            <a:r>
              <a:rPr lang="de-CH" sz="1100" b="0" dirty="0"/>
              <a:t> </a:t>
            </a:r>
            <a:r>
              <a:rPr lang="de-CH" sz="1100" b="0" dirty="0" err="1"/>
              <a:t>mécaniques</a:t>
            </a:r>
            <a:r>
              <a:rPr lang="de-CH" sz="1100" b="0" dirty="0"/>
              <a:t> </a:t>
            </a:r>
            <a:r>
              <a:rPr lang="de-CH" sz="1100" b="0" dirty="0" err="1"/>
              <a:t>suisses</a:t>
            </a:r>
            <a:r>
              <a:rPr lang="de-CH" sz="1100" b="0" dirty="0"/>
              <a:t>, CFF, TP, </a:t>
            </a:r>
            <a:r>
              <a:rPr lang="de-CH" sz="1100" b="0" dirty="0" err="1"/>
              <a:t>Parahôtellerie</a:t>
            </a:r>
            <a:r>
              <a:rPr lang="de-CH" sz="1100" b="0" dirty="0"/>
              <a:t>) </a:t>
            </a:r>
            <a:r>
              <a:rPr lang="de-CH" sz="1100" b="0" dirty="0" err="1"/>
              <a:t>afin</a:t>
            </a:r>
            <a:r>
              <a:rPr lang="de-CH" sz="1100" b="0" dirty="0"/>
              <a:t> </a:t>
            </a:r>
            <a:r>
              <a:rPr lang="de-CH" sz="1100" b="0" dirty="0" err="1"/>
              <a:t>d'élaborer</a:t>
            </a:r>
            <a:r>
              <a:rPr lang="de-CH" sz="1100" b="0" dirty="0"/>
              <a:t> </a:t>
            </a:r>
            <a:r>
              <a:rPr lang="de-CH" sz="1100" b="0" dirty="0" err="1"/>
              <a:t>un</a:t>
            </a:r>
            <a:r>
              <a:rPr lang="de-CH" sz="1100" b="0" dirty="0"/>
              <a:t> </a:t>
            </a:r>
            <a:r>
              <a:rPr lang="de-CH" sz="1100" b="0" dirty="0" err="1"/>
              <a:t>état</a:t>
            </a:r>
            <a:r>
              <a:rPr lang="de-CH" sz="1100" b="0" dirty="0"/>
              <a:t> des </a:t>
            </a:r>
            <a:r>
              <a:rPr lang="de-CH" sz="1100" b="0" dirty="0" err="1"/>
              <a:t>lieux</a:t>
            </a:r>
            <a:r>
              <a:rPr lang="de-CH" sz="1100" b="0" dirty="0"/>
              <a:t> </a:t>
            </a:r>
            <a:r>
              <a:rPr lang="de-CH" sz="1100" b="0" dirty="0" err="1"/>
              <a:t>pour</a:t>
            </a:r>
            <a:r>
              <a:rPr lang="de-CH" sz="1100" b="0" dirty="0"/>
              <a:t> le </a:t>
            </a:r>
            <a:r>
              <a:rPr lang="de-CH" sz="1100" b="0" dirty="0" err="1"/>
              <a:t>développement</a:t>
            </a:r>
            <a:r>
              <a:rPr lang="de-CH" sz="1100" b="0" dirty="0"/>
              <a:t> </a:t>
            </a:r>
            <a:r>
              <a:rPr lang="de-CH" sz="1100" b="0" dirty="0" err="1"/>
              <a:t>d'un</a:t>
            </a:r>
            <a:r>
              <a:rPr lang="de-CH" sz="1100" b="0" dirty="0"/>
              <a:t> </a:t>
            </a:r>
            <a:r>
              <a:rPr lang="de-CH" sz="1100" b="0" dirty="0" err="1"/>
              <a:t>paysage</a:t>
            </a:r>
            <a:r>
              <a:rPr lang="de-CH" sz="1100" b="0" dirty="0"/>
              <a:t> de </a:t>
            </a:r>
            <a:r>
              <a:rPr lang="de-CH" sz="1100" b="0" dirty="0" err="1"/>
              <a:t>données</a:t>
            </a:r>
            <a:r>
              <a:rPr lang="de-CH" sz="1100" b="0" dirty="0"/>
              <a:t> </a:t>
            </a:r>
            <a:r>
              <a:rPr lang="de-CH" sz="1100" b="0" dirty="0" err="1"/>
              <a:t>orienté</a:t>
            </a:r>
            <a:r>
              <a:rPr lang="de-CH" sz="1100" b="0" dirty="0"/>
              <a:t> </a:t>
            </a:r>
            <a:r>
              <a:rPr lang="de-CH" sz="1100" b="0" dirty="0" err="1"/>
              <a:t>vers</a:t>
            </a:r>
            <a:r>
              <a:rPr lang="de-CH" sz="1100" b="0" dirty="0"/>
              <a:t> </a:t>
            </a:r>
            <a:r>
              <a:rPr lang="de-CH" sz="1100" b="0" dirty="0" err="1"/>
              <a:t>l'avenir</a:t>
            </a:r>
            <a:r>
              <a:rPr lang="de-CH" sz="1100" b="0" dirty="0"/>
              <a:t> en Suisse, au </a:t>
            </a:r>
            <a:r>
              <a:rPr lang="de-CH" sz="1100" b="0" dirty="0" err="1"/>
              <a:t>service</a:t>
            </a:r>
            <a:r>
              <a:rPr lang="de-CH" sz="1100" b="0" dirty="0"/>
              <a:t> des </a:t>
            </a:r>
            <a:r>
              <a:rPr lang="de-CH" sz="1100" b="0" dirty="0" err="1"/>
              <a:t>acteurs</a:t>
            </a:r>
            <a:r>
              <a:rPr lang="de-CH" sz="1100" b="0" dirty="0"/>
              <a:t> du </a:t>
            </a:r>
            <a:r>
              <a:rPr lang="de-CH" sz="1100" b="0" dirty="0" err="1"/>
              <a:t>tourisme</a:t>
            </a:r>
            <a:r>
              <a:rPr lang="de-CH" sz="1100" b="0" dirty="0"/>
              <a:t> en Suisse.</a:t>
            </a:r>
          </a:p>
          <a:p>
            <a:pPr lvl="1" indent="0">
              <a:buClr>
                <a:srgbClr val="C00000"/>
              </a:buClr>
              <a:buNone/>
            </a:pPr>
            <a:endParaRPr lang="de-DE" sz="1400" b="0" dirty="0"/>
          </a:p>
          <a:p>
            <a:pPr marL="342900" indent="-342900">
              <a:buClr>
                <a:srgbClr val="C00000"/>
              </a:buClr>
              <a:buFont typeface="Arial" pitchFamily="34" charset="0"/>
              <a:buChar char="•"/>
            </a:pPr>
            <a:r>
              <a:rPr lang="de-DE" sz="1400" b="0" dirty="0"/>
              <a:t>Ticket de </a:t>
            </a:r>
            <a:r>
              <a:rPr lang="de-DE" sz="1400" b="0" dirty="0" err="1"/>
              <a:t>mobilité</a:t>
            </a:r>
            <a:r>
              <a:rPr lang="de-DE" sz="1400" b="0" dirty="0"/>
              <a:t> nationale</a:t>
            </a:r>
          </a:p>
          <a:p>
            <a:pPr lvl="1" indent="0">
              <a:buClr>
                <a:srgbClr val="C00000"/>
              </a:buClr>
              <a:buNone/>
            </a:pPr>
            <a:r>
              <a:rPr lang="de-CH" sz="1100" b="0" dirty="0"/>
              <a:t>A </a:t>
            </a:r>
            <a:r>
              <a:rPr lang="de-CH" sz="1100" b="0" dirty="0" err="1"/>
              <a:t>l'initiative</a:t>
            </a:r>
            <a:r>
              <a:rPr lang="de-CH" sz="1100" b="0" dirty="0"/>
              <a:t> de la Conférence des CDR (</a:t>
            </a:r>
            <a:r>
              <a:rPr lang="de-CH" sz="1100" b="0" dirty="0" err="1"/>
              <a:t>direction</a:t>
            </a:r>
            <a:r>
              <a:rPr lang="de-CH" sz="1100" b="0" dirty="0"/>
              <a:t> du </a:t>
            </a:r>
            <a:r>
              <a:rPr lang="de-CH" sz="1100" b="0" dirty="0" err="1"/>
              <a:t>projet</a:t>
            </a:r>
            <a:r>
              <a:rPr lang="de-CH" sz="1100" b="0" dirty="0"/>
              <a:t>) en </a:t>
            </a:r>
            <a:r>
              <a:rPr lang="de-CH" sz="1100" b="0" dirty="0" err="1"/>
              <a:t>collaboration</a:t>
            </a:r>
            <a:r>
              <a:rPr lang="de-CH" sz="1100" b="0" dirty="0"/>
              <a:t> </a:t>
            </a:r>
            <a:r>
              <a:rPr lang="de-CH" sz="1100" b="0" dirty="0" err="1"/>
              <a:t>avec</a:t>
            </a:r>
            <a:r>
              <a:rPr lang="de-CH" sz="1100" b="0" dirty="0"/>
              <a:t> Alliance </a:t>
            </a:r>
            <a:r>
              <a:rPr lang="de-CH" sz="1100" b="0" dirty="0" err="1"/>
              <a:t>SwissPass</a:t>
            </a:r>
            <a:r>
              <a:rPr lang="de-CH" sz="1100" b="0" dirty="0"/>
              <a:t>, </a:t>
            </a:r>
            <a:r>
              <a:rPr lang="de-CH" sz="1100" b="0" dirty="0" err="1"/>
              <a:t>HotellerieSuisse</a:t>
            </a:r>
            <a:r>
              <a:rPr lang="de-CH" sz="1100" b="0" dirty="0"/>
              <a:t>, Suisse </a:t>
            </a:r>
            <a:r>
              <a:rPr lang="de-CH" sz="1100" b="0" dirty="0" err="1"/>
              <a:t>Tourisme</a:t>
            </a:r>
            <a:r>
              <a:rPr lang="de-CH" sz="1100" b="0" dirty="0"/>
              <a:t> et </a:t>
            </a:r>
            <a:r>
              <a:rPr lang="de-CH" sz="1100" b="0" dirty="0" err="1"/>
              <a:t>l'Université</a:t>
            </a:r>
            <a:r>
              <a:rPr lang="de-CH" sz="1100" b="0" dirty="0"/>
              <a:t> de Saint-</a:t>
            </a:r>
            <a:r>
              <a:rPr lang="de-CH" sz="1100" b="0" dirty="0" err="1"/>
              <a:t>Gall</a:t>
            </a:r>
            <a:r>
              <a:rPr lang="de-CH" sz="1100" b="0" dirty="0"/>
              <a:t> (</a:t>
            </a:r>
            <a:r>
              <a:rPr lang="de-CH" sz="1100" b="0" dirty="0" err="1"/>
              <a:t>dans</a:t>
            </a:r>
            <a:r>
              <a:rPr lang="de-CH" sz="1100" b="0" dirty="0"/>
              <a:t> le </a:t>
            </a:r>
            <a:r>
              <a:rPr lang="de-CH" sz="1100" b="0" dirty="0" err="1"/>
              <a:t>cadre</a:t>
            </a:r>
            <a:r>
              <a:rPr lang="de-CH" sz="1100" b="0" dirty="0"/>
              <a:t> du </a:t>
            </a:r>
            <a:r>
              <a:rPr lang="de-CH" sz="1100" b="0" dirty="0" err="1"/>
              <a:t>projet</a:t>
            </a:r>
            <a:r>
              <a:rPr lang="de-CH" sz="1100" b="0" dirty="0"/>
              <a:t> </a:t>
            </a:r>
            <a:r>
              <a:rPr lang="de-CH" sz="1100" b="0" dirty="0" err="1"/>
              <a:t>phare</a:t>
            </a:r>
            <a:r>
              <a:rPr lang="de-CH" sz="1100" b="0" dirty="0"/>
              <a:t> </a:t>
            </a:r>
            <a:r>
              <a:rPr lang="de-CH" sz="1100" b="0" dirty="0" err="1"/>
              <a:t>d'Innosuisse</a:t>
            </a:r>
            <a:r>
              <a:rPr lang="de-CH" sz="1100" b="0" dirty="0"/>
              <a:t> "Resilient </a:t>
            </a:r>
            <a:r>
              <a:rPr lang="de-CH" sz="1100" b="0" dirty="0" err="1"/>
              <a:t>Tourism</a:t>
            </a:r>
            <a:r>
              <a:rPr lang="de-CH" sz="1100" b="0" dirty="0"/>
              <a:t>"), </a:t>
            </a:r>
            <a:r>
              <a:rPr lang="de-CH" sz="1100" b="0" dirty="0" err="1"/>
              <a:t>il</a:t>
            </a:r>
            <a:r>
              <a:rPr lang="de-CH" sz="1100" b="0" dirty="0"/>
              <a:t> </a:t>
            </a:r>
            <a:r>
              <a:rPr lang="de-CH" sz="1100" b="0" dirty="0" err="1"/>
              <a:t>s'agit</a:t>
            </a:r>
            <a:r>
              <a:rPr lang="de-CH" sz="1100" b="0" dirty="0"/>
              <a:t> de </a:t>
            </a:r>
            <a:r>
              <a:rPr lang="de-CH" sz="1100" b="0" dirty="0" err="1"/>
              <a:t>donner</a:t>
            </a:r>
            <a:r>
              <a:rPr lang="de-CH" sz="1100" b="0" dirty="0"/>
              <a:t> </a:t>
            </a:r>
            <a:r>
              <a:rPr lang="de-CH" sz="1100" b="0" dirty="0" err="1"/>
              <a:t>un</a:t>
            </a:r>
            <a:r>
              <a:rPr lang="de-CH" sz="1100" b="0" dirty="0"/>
              <a:t> </a:t>
            </a:r>
            <a:r>
              <a:rPr lang="de-CH" sz="1100" b="0" dirty="0" err="1"/>
              <a:t>signal</a:t>
            </a:r>
            <a:r>
              <a:rPr lang="de-CH" sz="1100" b="0" dirty="0"/>
              <a:t> et de </a:t>
            </a:r>
            <a:r>
              <a:rPr lang="de-CH" sz="1100" b="0" dirty="0" err="1"/>
              <a:t>créer</a:t>
            </a:r>
            <a:r>
              <a:rPr lang="de-CH" sz="1100" b="0" dirty="0"/>
              <a:t> </a:t>
            </a:r>
            <a:r>
              <a:rPr lang="de-CH" sz="1100" b="0" dirty="0" err="1"/>
              <a:t>une</a:t>
            </a:r>
            <a:r>
              <a:rPr lang="de-CH" sz="1100" b="0" dirty="0"/>
              <a:t> </a:t>
            </a:r>
            <a:r>
              <a:rPr lang="de-CH" sz="1100" b="0" dirty="0" err="1"/>
              <a:t>offre</a:t>
            </a:r>
            <a:r>
              <a:rPr lang="de-CH" sz="1100" b="0" dirty="0"/>
              <a:t> de </a:t>
            </a:r>
            <a:r>
              <a:rPr lang="de-CH" sz="1100" b="0" dirty="0" err="1"/>
              <a:t>mobilité</a:t>
            </a:r>
            <a:r>
              <a:rPr lang="de-CH" sz="1100" b="0" dirty="0"/>
              <a:t> nationale </a:t>
            </a:r>
            <a:r>
              <a:rPr lang="de-CH" sz="1100" b="0" dirty="0" err="1"/>
              <a:t>unique</a:t>
            </a:r>
            <a:r>
              <a:rPr lang="de-CH" sz="1100" b="0" dirty="0"/>
              <a:t> au </a:t>
            </a:r>
            <a:r>
              <a:rPr lang="de-CH" sz="1100" b="0" dirty="0" err="1"/>
              <a:t>monde</a:t>
            </a:r>
            <a:r>
              <a:rPr lang="de-CH" sz="1100" b="0" dirty="0"/>
              <a:t>, </a:t>
            </a:r>
            <a:r>
              <a:rPr lang="de-CH" sz="1100" b="0" dirty="0" err="1"/>
              <a:t>qui</a:t>
            </a:r>
            <a:r>
              <a:rPr lang="de-CH" sz="1100" b="0" dirty="0"/>
              <a:t> </a:t>
            </a:r>
            <a:r>
              <a:rPr lang="de-CH" sz="1100" b="0" dirty="0" err="1"/>
              <a:t>inclut</a:t>
            </a:r>
            <a:r>
              <a:rPr lang="de-CH" sz="1100" b="0" dirty="0"/>
              <a:t> </a:t>
            </a:r>
            <a:r>
              <a:rPr lang="de-CH" sz="1100" b="0" dirty="0" err="1"/>
              <a:t>un</a:t>
            </a:r>
            <a:r>
              <a:rPr lang="de-CH" sz="1100" b="0" dirty="0"/>
              <a:t> </a:t>
            </a:r>
            <a:r>
              <a:rPr lang="de-CH" sz="1100" b="0" dirty="0" err="1"/>
              <a:t>voyage</a:t>
            </a:r>
            <a:r>
              <a:rPr lang="de-CH" sz="1100" b="0" dirty="0"/>
              <a:t> aller et retour en </a:t>
            </a:r>
            <a:r>
              <a:rPr lang="de-CH" sz="1100" b="0" dirty="0" err="1"/>
              <a:t>transports</a:t>
            </a:r>
            <a:r>
              <a:rPr lang="de-CH" sz="1100" b="0" dirty="0"/>
              <a:t> </a:t>
            </a:r>
            <a:r>
              <a:rPr lang="de-CH" sz="1100" b="0" dirty="0" err="1"/>
              <a:t>publics</a:t>
            </a:r>
            <a:r>
              <a:rPr lang="de-CH" sz="1100" b="0" dirty="0"/>
              <a:t> </a:t>
            </a:r>
            <a:r>
              <a:rPr lang="de-CH" sz="1100" b="0" dirty="0" err="1"/>
              <a:t>respectueux</a:t>
            </a:r>
            <a:r>
              <a:rPr lang="de-CH" sz="1100" b="0" dirty="0"/>
              <a:t> du </a:t>
            </a:r>
            <a:r>
              <a:rPr lang="de-CH" sz="1100" b="0" dirty="0" err="1"/>
              <a:t>climat</a:t>
            </a:r>
            <a:r>
              <a:rPr lang="de-CH" sz="1100" b="0" dirty="0"/>
              <a:t> </a:t>
            </a:r>
            <a:r>
              <a:rPr lang="de-CH" sz="1100" b="0" dirty="0" err="1"/>
              <a:t>pour</a:t>
            </a:r>
            <a:r>
              <a:rPr lang="de-CH" sz="1100" b="0" dirty="0"/>
              <a:t> le plus </a:t>
            </a:r>
            <a:r>
              <a:rPr lang="de-CH" sz="1100" b="0" dirty="0" err="1"/>
              <a:t>grand</a:t>
            </a:r>
            <a:r>
              <a:rPr lang="de-CH" sz="1100" b="0" dirty="0"/>
              <a:t> </a:t>
            </a:r>
            <a:r>
              <a:rPr lang="de-CH" sz="1100" b="0" dirty="0" err="1"/>
              <a:t>nombre</a:t>
            </a:r>
            <a:r>
              <a:rPr lang="de-CH" sz="1100" b="0" dirty="0"/>
              <a:t> possible de </a:t>
            </a:r>
            <a:r>
              <a:rPr lang="de-CH" sz="1100" b="0" dirty="0" err="1"/>
              <a:t>clients</a:t>
            </a:r>
            <a:r>
              <a:rPr lang="de-CH" sz="1100" b="0" dirty="0"/>
              <a:t> </a:t>
            </a:r>
            <a:r>
              <a:rPr lang="de-CH" sz="1100" b="0" dirty="0" err="1"/>
              <a:t>passant</a:t>
            </a:r>
            <a:r>
              <a:rPr lang="de-CH" sz="1100" b="0" dirty="0"/>
              <a:t> la </a:t>
            </a:r>
            <a:r>
              <a:rPr lang="de-CH" sz="1100" b="0" dirty="0" err="1"/>
              <a:t>nuit</a:t>
            </a:r>
            <a:r>
              <a:rPr lang="de-CH" sz="1100" b="0" dirty="0"/>
              <a:t> en Suisse. Après </a:t>
            </a:r>
            <a:r>
              <a:rPr lang="de-CH" sz="1100" b="0" dirty="0" err="1"/>
              <a:t>une</a:t>
            </a:r>
            <a:r>
              <a:rPr lang="de-CH" sz="1100" b="0" dirty="0"/>
              <a:t> </a:t>
            </a:r>
            <a:r>
              <a:rPr lang="de-CH" sz="1100" b="0" dirty="0" err="1"/>
              <a:t>enquête</a:t>
            </a:r>
            <a:r>
              <a:rPr lang="de-CH" sz="1100" b="0" dirty="0"/>
              <a:t> </a:t>
            </a:r>
            <a:r>
              <a:rPr lang="de-CH" sz="1100" b="0" dirty="0" err="1"/>
              <a:t>auprès</a:t>
            </a:r>
            <a:r>
              <a:rPr lang="de-CH" sz="1100" b="0" dirty="0"/>
              <a:t> de </a:t>
            </a:r>
            <a:r>
              <a:rPr lang="de-CH" sz="1100" b="0" dirty="0" err="1"/>
              <a:t>l'hôtellerie</a:t>
            </a:r>
            <a:r>
              <a:rPr lang="de-CH" sz="1100" b="0" dirty="0"/>
              <a:t> </a:t>
            </a:r>
            <a:r>
              <a:rPr lang="de-CH" sz="1100" b="0" dirty="0" err="1"/>
              <a:t>suisse</a:t>
            </a:r>
            <a:r>
              <a:rPr lang="de-CH" sz="1100" b="0" dirty="0"/>
              <a:t>, </a:t>
            </a:r>
            <a:r>
              <a:rPr lang="de-CH" sz="1100" b="0" dirty="0" err="1"/>
              <a:t>il</a:t>
            </a:r>
            <a:r>
              <a:rPr lang="de-CH" sz="1100" b="0" dirty="0"/>
              <a:t> </a:t>
            </a:r>
            <a:r>
              <a:rPr lang="de-CH" sz="1100" b="0" dirty="0" err="1"/>
              <a:t>s'est</a:t>
            </a:r>
            <a:r>
              <a:rPr lang="de-CH" sz="1100" b="0" dirty="0"/>
              <a:t> </a:t>
            </a:r>
            <a:r>
              <a:rPr lang="de-CH" sz="1100" b="0" dirty="0" err="1"/>
              <a:t>avéré</a:t>
            </a:r>
            <a:r>
              <a:rPr lang="de-CH" sz="1100" b="0" dirty="0"/>
              <a:t> </a:t>
            </a:r>
            <a:r>
              <a:rPr lang="de-CH" sz="1100" b="0" dirty="0" err="1"/>
              <a:t>qu'une</a:t>
            </a:r>
            <a:r>
              <a:rPr lang="de-CH" sz="1100" b="0" dirty="0"/>
              <a:t> </a:t>
            </a:r>
            <a:r>
              <a:rPr lang="de-CH" sz="1100" b="0" dirty="0" err="1"/>
              <a:t>solution</a:t>
            </a:r>
            <a:r>
              <a:rPr lang="de-CH" sz="1100" b="0" dirty="0"/>
              <a:t> de </a:t>
            </a:r>
            <a:r>
              <a:rPr lang="de-CH" sz="1100" b="0" dirty="0" err="1"/>
              <a:t>mobilité</a:t>
            </a:r>
            <a:r>
              <a:rPr lang="de-CH" sz="1100" b="0" dirty="0"/>
              <a:t> nationale à </a:t>
            </a:r>
            <a:r>
              <a:rPr lang="de-CH" sz="1100" b="0" dirty="0" err="1"/>
              <a:t>l'échelle</a:t>
            </a:r>
            <a:r>
              <a:rPr lang="de-CH" sz="1100" b="0" dirty="0"/>
              <a:t> de la Suisse </a:t>
            </a:r>
            <a:r>
              <a:rPr lang="de-CH" sz="1100" b="0" dirty="0" err="1"/>
              <a:t>pour</a:t>
            </a:r>
            <a:r>
              <a:rPr lang="de-CH" sz="1100" b="0" dirty="0"/>
              <a:t> </a:t>
            </a:r>
            <a:r>
              <a:rPr lang="de-CH" sz="1100" b="0" dirty="0" err="1"/>
              <a:t>les</a:t>
            </a:r>
            <a:r>
              <a:rPr lang="de-CH" sz="1100" b="0" dirty="0"/>
              <a:t> </a:t>
            </a:r>
            <a:r>
              <a:rPr lang="de-CH" sz="1100" b="0" dirty="0" err="1"/>
              <a:t>hôtes</a:t>
            </a:r>
            <a:r>
              <a:rPr lang="de-CH" sz="1100" b="0" dirty="0"/>
              <a:t> </a:t>
            </a:r>
            <a:r>
              <a:rPr lang="de-CH" sz="1100" b="0" dirty="0" err="1"/>
              <a:t>hébergés</a:t>
            </a:r>
            <a:r>
              <a:rPr lang="de-CH" sz="1100" b="0" dirty="0"/>
              <a:t> </a:t>
            </a:r>
            <a:r>
              <a:rPr lang="de-CH" sz="1100" b="0" dirty="0" err="1"/>
              <a:t>était</a:t>
            </a:r>
            <a:r>
              <a:rPr lang="de-CH" sz="1100" b="0" dirty="0"/>
              <a:t> </a:t>
            </a:r>
            <a:r>
              <a:rPr lang="de-CH" sz="1100" b="0" dirty="0" err="1"/>
              <a:t>pour</a:t>
            </a:r>
            <a:r>
              <a:rPr lang="de-CH" sz="1100" b="0" dirty="0"/>
              <a:t> </a:t>
            </a:r>
            <a:r>
              <a:rPr lang="de-CH" sz="1100" b="0" dirty="0" err="1"/>
              <a:t>l'instant</a:t>
            </a:r>
            <a:r>
              <a:rPr lang="de-CH" sz="1100" b="0" dirty="0"/>
              <a:t> difficile à </a:t>
            </a:r>
            <a:r>
              <a:rPr lang="de-CH" sz="1100" b="0" dirty="0" err="1"/>
              <a:t>mettre</a:t>
            </a:r>
            <a:r>
              <a:rPr lang="de-CH" sz="1100" b="0" dirty="0"/>
              <a:t> en </a:t>
            </a:r>
            <a:r>
              <a:rPr lang="de-CH" sz="1100" b="0" dirty="0" err="1"/>
              <a:t>œuvre</a:t>
            </a:r>
            <a:r>
              <a:rPr lang="de-CH" sz="1100" b="0" dirty="0"/>
              <a:t> </a:t>
            </a:r>
            <a:r>
              <a:rPr lang="de-CH" sz="1100" b="0" dirty="0" err="1"/>
              <a:t>sans</a:t>
            </a:r>
            <a:r>
              <a:rPr lang="de-CH" sz="1100" b="0" dirty="0"/>
              <a:t> le </a:t>
            </a:r>
            <a:r>
              <a:rPr lang="de-CH" sz="1100" b="0" dirty="0" err="1"/>
              <a:t>soutien</a:t>
            </a:r>
            <a:r>
              <a:rPr lang="de-CH" sz="1100" b="0" dirty="0"/>
              <a:t> des </a:t>
            </a:r>
            <a:r>
              <a:rPr lang="de-CH" sz="1100" b="0" dirty="0" err="1"/>
              <a:t>pouvoirs</a:t>
            </a:r>
            <a:r>
              <a:rPr lang="de-CH" sz="1100" b="0" dirty="0"/>
              <a:t> </a:t>
            </a:r>
            <a:r>
              <a:rPr lang="de-CH" sz="1100" b="0" dirty="0" err="1"/>
              <a:t>publics</a:t>
            </a:r>
            <a:r>
              <a:rPr lang="de-CH" sz="1100" b="0" dirty="0"/>
              <a:t>. C'est </a:t>
            </a:r>
            <a:r>
              <a:rPr lang="de-CH" sz="1100" b="0" dirty="0" err="1"/>
              <a:t>pourquoi</a:t>
            </a:r>
            <a:r>
              <a:rPr lang="de-CH" sz="1100" b="0" dirty="0"/>
              <a:t> </a:t>
            </a:r>
            <a:r>
              <a:rPr lang="de-CH" sz="1100" b="0" dirty="0" err="1"/>
              <a:t>une</a:t>
            </a:r>
            <a:r>
              <a:rPr lang="de-CH" sz="1100" b="0" dirty="0"/>
              <a:t> </a:t>
            </a:r>
            <a:r>
              <a:rPr lang="de-CH" sz="1100" b="0" dirty="0" err="1"/>
              <a:t>procédure</a:t>
            </a:r>
            <a:r>
              <a:rPr lang="de-CH" sz="1100" b="0" dirty="0"/>
              <a:t> en </a:t>
            </a:r>
            <a:r>
              <a:rPr lang="de-CH" sz="1100" b="0" dirty="0" err="1"/>
              <a:t>petites</a:t>
            </a:r>
            <a:r>
              <a:rPr lang="de-CH" sz="1100" b="0" dirty="0"/>
              <a:t> </a:t>
            </a:r>
            <a:r>
              <a:rPr lang="de-CH" sz="1100" b="0" dirty="0" err="1"/>
              <a:t>étapes</a:t>
            </a:r>
            <a:r>
              <a:rPr lang="de-CH" sz="1100" b="0" dirty="0"/>
              <a:t> </a:t>
            </a:r>
            <a:r>
              <a:rPr lang="de-CH" sz="1100" b="0" dirty="0" err="1"/>
              <a:t>est</a:t>
            </a:r>
            <a:r>
              <a:rPr lang="de-CH" sz="1100" b="0" dirty="0"/>
              <a:t> à </a:t>
            </a:r>
            <a:r>
              <a:rPr lang="de-CH" sz="1100" b="0" dirty="0" err="1"/>
              <a:t>l'étude</a:t>
            </a:r>
            <a:r>
              <a:rPr lang="de-CH" sz="1100" b="0" dirty="0"/>
              <a:t>, </a:t>
            </a:r>
            <a:r>
              <a:rPr lang="de-CH" sz="1100" b="0" dirty="0" err="1"/>
              <a:t>avec</a:t>
            </a:r>
            <a:r>
              <a:rPr lang="de-CH" sz="1100" b="0" dirty="0"/>
              <a:t> </a:t>
            </a:r>
            <a:r>
              <a:rPr lang="de-CH" sz="1100" b="0" dirty="0" err="1"/>
              <a:t>actuellement</a:t>
            </a:r>
            <a:r>
              <a:rPr lang="de-CH" sz="1100" b="0" dirty="0"/>
              <a:t> </a:t>
            </a:r>
            <a:r>
              <a:rPr lang="de-CH" sz="1100" b="0" dirty="0" err="1"/>
              <a:t>un</a:t>
            </a:r>
            <a:r>
              <a:rPr lang="de-CH" sz="1100" b="0" dirty="0"/>
              <a:t> </a:t>
            </a:r>
            <a:r>
              <a:rPr lang="de-CH" sz="1100" b="0" dirty="0" err="1"/>
              <a:t>projet</a:t>
            </a:r>
            <a:r>
              <a:rPr lang="de-CH" sz="1100" b="0" dirty="0"/>
              <a:t> </a:t>
            </a:r>
            <a:r>
              <a:rPr lang="de-CH" sz="1100" b="0" dirty="0" err="1"/>
              <a:t>pilote</a:t>
            </a:r>
            <a:r>
              <a:rPr lang="de-CH" sz="1100" b="0" dirty="0"/>
              <a:t> </a:t>
            </a:r>
            <a:r>
              <a:rPr lang="de-CH" sz="1100" b="0" dirty="0" err="1"/>
              <a:t>cantonal</a:t>
            </a:r>
            <a:r>
              <a:rPr lang="de-CH" sz="1100" b="0" dirty="0"/>
              <a:t>.</a:t>
            </a:r>
          </a:p>
        </p:txBody>
      </p:sp>
    </p:spTree>
    <p:extLst>
      <p:ext uri="{BB962C8B-B14F-4D97-AF65-F5344CB8AC3E}">
        <p14:creationId xmlns:p14="http://schemas.microsoft.com/office/powerpoint/2010/main" val="69814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chor="b">
            <a:normAutofit/>
          </a:bodyPr>
          <a:lstStyle/>
          <a:p>
            <a:r>
              <a:rPr lang="de-DE" sz="2800" dirty="0" err="1"/>
              <a:t>Quelques</a:t>
            </a:r>
            <a:r>
              <a:rPr lang="de-DE" sz="2800" dirty="0"/>
              <a:t> </a:t>
            </a:r>
            <a:r>
              <a:rPr lang="de-DE" sz="2800" dirty="0" err="1"/>
              <a:t>succès</a:t>
            </a:r>
            <a:r>
              <a:rPr lang="de-DE" sz="2800" dirty="0"/>
              <a:t> de la CDR.</a:t>
            </a:r>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Inhaltsplatzhalter 2">
            <a:extLst>
              <a:ext uri="{FF2B5EF4-FFF2-40B4-BE49-F238E27FC236}">
                <a16:creationId xmlns:a16="http://schemas.microsoft.com/office/drawing/2014/main" id="{5A310B19-1573-1B41-8317-F9E7B509711B}"/>
              </a:ext>
            </a:extLst>
          </p:cNvPr>
          <p:cNvSpPr>
            <a:spLocks noGrp="1"/>
          </p:cNvSpPr>
          <p:nvPr>
            <p:ph idx="1"/>
          </p:nvPr>
        </p:nvSpPr>
        <p:spPr>
          <a:xfrm>
            <a:off x="295847" y="1419622"/>
            <a:ext cx="8643515" cy="3374194"/>
          </a:xfrm>
        </p:spPr>
        <p:txBody>
          <a:bodyPr>
            <a:noAutofit/>
          </a:bodyPr>
          <a:lstStyle/>
          <a:p>
            <a:pPr marL="342900" indent="-342900">
              <a:buClr>
                <a:srgbClr val="C00000"/>
              </a:buClr>
              <a:buFont typeface="Arial" panose="020B0604020202020204" pitchFamily="34" charset="0"/>
              <a:buChar char="•"/>
            </a:pPr>
            <a:r>
              <a:rPr lang="de-DE" sz="1300" b="0" dirty="0"/>
              <a:t>La CDR a </a:t>
            </a:r>
            <a:r>
              <a:rPr lang="de-DE" sz="1300" b="0" dirty="0" err="1"/>
              <a:t>initié</a:t>
            </a:r>
            <a:r>
              <a:rPr lang="de-DE" sz="1300" b="0" dirty="0"/>
              <a:t>, en </a:t>
            </a:r>
            <a:r>
              <a:rPr lang="de-DE" sz="1300" b="0" dirty="0" err="1"/>
              <a:t>étroite</a:t>
            </a:r>
            <a:r>
              <a:rPr lang="de-DE" sz="1300" b="0" dirty="0"/>
              <a:t> </a:t>
            </a:r>
            <a:r>
              <a:rPr lang="de-DE" sz="1300" b="0" dirty="0" err="1"/>
              <a:t>collaboration</a:t>
            </a:r>
            <a:r>
              <a:rPr lang="de-DE" sz="1300" b="0" dirty="0"/>
              <a:t> </a:t>
            </a:r>
            <a:r>
              <a:rPr lang="de-DE" sz="1300" b="0" dirty="0" err="1"/>
              <a:t>avec</a:t>
            </a:r>
            <a:r>
              <a:rPr lang="de-DE" sz="1300" b="0" dirty="0"/>
              <a:t> </a:t>
            </a:r>
            <a:r>
              <a:rPr lang="de-DE" sz="1300" b="0" dirty="0" err="1"/>
              <a:t>l'Alliance</a:t>
            </a:r>
            <a:r>
              <a:rPr lang="de-DE" sz="1300" b="0" dirty="0"/>
              <a:t> du </a:t>
            </a:r>
            <a:r>
              <a:rPr lang="de-DE" sz="1300" b="0" dirty="0" err="1"/>
              <a:t>tourisme</a:t>
            </a:r>
            <a:r>
              <a:rPr lang="de-DE" sz="1300" b="0" dirty="0"/>
              <a:t>, la </a:t>
            </a:r>
            <a:r>
              <a:rPr lang="de-DE" sz="1300" b="0" dirty="0" err="1"/>
              <a:t>contribution</a:t>
            </a:r>
            <a:r>
              <a:rPr lang="de-DE" sz="1300" b="0" dirty="0"/>
              <a:t> Recovery de la </a:t>
            </a:r>
            <a:r>
              <a:rPr lang="de-DE" sz="1300" b="0" dirty="0" err="1"/>
              <a:t>Confédération</a:t>
            </a:r>
            <a:r>
              <a:rPr lang="de-DE" sz="1300" b="0" dirty="0"/>
              <a:t> à </a:t>
            </a:r>
            <a:r>
              <a:rPr lang="de-DE" sz="1300" b="0" dirty="0" err="1"/>
              <a:t>l'allègement</a:t>
            </a:r>
            <a:r>
              <a:rPr lang="de-DE" sz="1300" b="0" dirty="0"/>
              <a:t> des </a:t>
            </a:r>
            <a:r>
              <a:rPr lang="de-DE" sz="1300" b="0" dirty="0" err="1"/>
              <a:t>charges</a:t>
            </a:r>
            <a:r>
              <a:rPr lang="de-DE" sz="1300" b="0" dirty="0"/>
              <a:t> des </a:t>
            </a:r>
            <a:r>
              <a:rPr lang="de-DE" sz="1300" b="0" dirty="0" err="1"/>
              <a:t>régions</a:t>
            </a:r>
            <a:r>
              <a:rPr lang="de-DE" sz="1300" b="0" dirty="0"/>
              <a:t> et de </a:t>
            </a:r>
            <a:r>
              <a:rPr lang="de-DE" sz="1300" b="0" dirty="0" err="1"/>
              <a:t>leurs</a:t>
            </a:r>
            <a:r>
              <a:rPr lang="de-DE" sz="1300" b="0" dirty="0"/>
              <a:t> </a:t>
            </a:r>
            <a:r>
              <a:rPr lang="de-DE" sz="1300" b="0" dirty="0" err="1"/>
              <a:t>partenaires</a:t>
            </a:r>
            <a:r>
              <a:rPr lang="de-DE" sz="1300" b="0" dirty="0"/>
              <a:t> </a:t>
            </a:r>
            <a:r>
              <a:rPr lang="de-DE" sz="1300" b="0" dirty="0" err="1"/>
              <a:t>touristiques</a:t>
            </a:r>
            <a:r>
              <a:rPr lang="de-DE" sz="1300" b="0" dirty="0"/>
              <a:t> à </a:t>
            </a:r>
            <a:r>
              <a:rPr lang="de-DE" sz="1300" b="0" dirty="0" err="1"/>
              <a:t>hauteur</a:t>
            </a:r>
            <a:r>
              <a:rPr lang="de-DE" sz="1300" b="0" dirty="0"/>
              <a:t> de </a:t>
            </a:r>
            <a:r>
              <a:rPr lang="de-DE" sz="1300" b="0" dirty="0">
                <a:solidFill>
                  <a:srgbClr val="C00000"/>
                </a:solidFill>
              </a:rPr>
              <a:t>CHF 20 </a:t>
            </a:r>
            <a:r>
              <a:rPr lang="de-DE" sz="1300" b="0" dirty="0" err="1">
                <a:solidFill>
                  <a:srgbClr val="C00000"/>
                </a:solidFill>
              </a:rPr>
              <a:t>millions</a:t>
            </a:r>
            <a:r>
              <a:rPr lang="de-DE" sz="1300" b="0" dirty="0">
                <a:solidFill>
                  <a:srgbClr val="C00000"/>
                </a:solidFill>
              </a:rPr>
              <a:t> </a:t>
            </a:r>
            <a:r>
              <a:rPr lang="de-DE" sz="1300" b="0" dirty="0" err="1"/>
              <a:t>pour</a:t>
            </a:r>
            <a:r>
              <a:rPr lang="de-DE" sz="1300" b="0" dirty="0"/>
              <a:t> la </a:t>
            </a:r>
            <a:r>
              <a:rPr lang="de-DE" sz="1300" b="0" dirty="0" err="1"/>
              <a:t>période</a:t>
            </a:r>
            <a:r>
              <a:rPr lang="de-DE" sz="1300" b="0" dirty="0"/>
              <a:t> 2020 et 2021 et de </a:t>
            </a:r>
            <a:r>
              <a:rPr lang="de-DE" sz="1300" b="0" dirty="0">
                <a:solidFill>
                  <a:srgbClr val="C00000"/>
                </a:solidFill>
              </a:rPr>
              <a:t>CHF 15 </a:t>
            </a:r>
            <a:r>
              <a:rPr lang="de-DE" sz="1300" b="0" dirty="0" err="1">
                <a:solidFill>
                  <a:srgbClr val="C00000"/>
                </a:solidFill>
              </a:rPr>
              <a:t>millions</a:t>
            </a:r>
            <a:r>
              <a:rPr lang="de-DE" sz="1300" b="0" dirty="0">
                <a:solidFill>
                  <a:srgbClr val="C00000"/>
                </a:solidFill>
              </a:rPr>
              <a:t> </a:t>
            </a:r>
            <a:r>
              <a:rPr lang="de-DE" sz="1300" b="0" dirty="0" err="1"/>
              <a:t>pour</a:t>
            </a:r>
            <a:r>
              <a:rPr lang="de-DE" sz="1300" b="0" dirty="0"/>
              <a:t> la </a:t>
            </a:r>
            <a:r>
              <a:rPr lang="de-DE" sz="1300" b="0" dirty="0" err="1"/>
              <a:t>période</a:t>
            </a:r>
            <a:r>
              <a:rPr lang="de-DE" sz="1300" b="0" dirty="0"/>
              <a:t> 2022 et 2023 à Suisse </a:t>
            </a:r>
            <a:r>
              <a:rPr lang="de-DE" sz="1300" b="0" dirty="0" err="1"/>
              <a:t>Tourisme</a:t>
            </a:r>
            <a:r>
              <a:rPr lang="de-DE" sz="1300" b="0" dirty="0"/>
              <a:t>.</a:t>
            </a:r>
          </a:p>
          <a:p>
            <a:pPr marL="342900" indent="-342900">
              <a:buClr>
                <a:srgbClr val="C00000"/>
              </a:buClr>
              <a:buFont typeface="Arial" panose="020B0604020202020204" pitchFamily="34" charset="0"/>
              <a:buChar char="•"/>
            </a:pPr>
            <a:r>
              <a:rPr lang="de-DE" sz="1300" b="0" dirty="0" err="1"/>
              <a:t>Plusieurs</a:t>
            </a:r>
            <a:r>
              <a:rPr lang="de-DE" sz="1300" b="0" dirty="0"/>
              <a:t> </a:t>
            </a:r>
            <a:r>
              <a:rPr lang="de-DE" sz="1300" b="0" dirty="0" err="1">
                <a:solidFill>
                  <a:srgbClr val="C00000"/>
                </a:solidFill>
              </a:rPr>
              <a:t>projets</a:t>
            </a:r>
            <a:r>
              <a:rPr lang="de-DE" sz="1300" b="0" dirty="0"/>
              <a:t> </a:t>
            </a:r>
            <a:r>
              <a:rPr lang="de-DE" sz="1300" b="0" dirty="0" err="1"/>
              <a:t>importants</a:t>
            </a:r>
            <a:r>
              <a:rPr lang="de-DE" sz="1300" b="0" dirty="0"/>
              <a:t> </a:t>
            </a:r>
            <a:r>
              <a:rPr lang="de-DE" sz="1300" b="0" dirty="0" err="1"/>
              <a:t>ont</a:t>
            </a:r>
            <a:r>
              <a:rPr lang="de-DE" sz="1300" b="0" dirty="0"/>
              <a:t> </a:t>
            </a:r>
            <a:r>
              <a:rPr lang="de-DE" sz="1300" b="0" dirty="0" err="1"/>
              <a:t>été</a:t>
            </a:r>
            <a:r>
              <a:rPr lang="de-DE" sz="1300" b="0" dirty="0"/>
              <a:t> et </a:t>
            </a:r>
            <a:r>
              <a:rPr lang="de-DE" sz="1300" b="0" dirty="0" err="1"/>
              <a:t>seront</a:t>
            </a:r>
            <a:r>
              <a:rPr lang="de-DE" sz="1300" b="0" dirty="0"/>
              <a:t> </a:t>
            </a:r>
            <a:r>
              <a:rPr lang="de-DE" sz="1300" b="0" dirty="0" err="1"/>
              <a:t>menés</a:t>
            </a:r>
            <a:r>
              <a:rPr lang="de-DE" sz="1300" b="0" dirty="0"/>
              <a:t> à </a:t>
            </a:r>
            <a:r>
              <a:rPr lang="de-DE" sz="1300" b="0" dirty="0" err="1"/>
              <a:t>bien</a:t>
            </a:r>
            <a:r>
              <a:rPr lang="de-DE" sz="1300" b="0" dirty="0"/>
              <a:t> </a:t>
            </a:r>
            <a:r>
              <a:rPr lang="de-DE" sz="1300" b="0" dirty="0" err="1"/>
              <a:t>avec</a:t>
            </a:r>
            <a:r>
              <a:rPr lang="de-DE" sz="1300" b="0" dirty="0"/>
              <a:t> </a:t>
            </a:r>
            <a:r>
              <a:rPr lang="de-DE" sz="1300" b="0" dirty="0" err="1"/>
              <a:t>les</a:t>
            </a:r>
            <a:r>
              <a:rPr lang="de-DE" sz="1300" b="0" dirty="0"/>
              <a:t> </a:t>
            </a:r>
            <a:r>
              <a:rPr lang="de-DE" sz="1300" b="0" dirty="0" err="1"/>
              <a:t>acteurs</a:t>
            </a:r>
            <a:r>
              <a:rPr lang="de-DE" sz="1300" b="0" dirty="0"/>
              <a:t> </a:t>
            </a:r>
            <a:r>
              <a:rPr lang="de-DE" sz="1300" b="0" dirty="0" err="1"/>
              <a:t>concernés</a:t>
            </a:r>
            <a:r>
              <a:rPr lang="de-DE" sz="1300" b="0" dirty="0"/>
              <a:t> et </a:t>
            </a:r>
            <a:r>
              <a:rPr lang="de-DE" sz="1300" b="0" dirty="0" err="1"/>
              <a:t>leur</a:t>
            </a:r>
            <a:r>
              <a:rPr lang="de-DE" sz="1300" b="0" dirty="0"/>
              <a:t> </a:t>
            </a:r>
            <a:r>
              <a:rPr lang="de-DE" sz="1300" b="0" dirty="0" err="1"/>
              <a:t>financement</a:t>
            </a:r>
            <a:r>
              <a:rPr lang="de-DE" sz="1300" b="0" dirty="0"/>
              <a:t> </a:t>
            </a:r>
            <a:r>
              <a:rPr lang="de-DE" sz="1300" b="0" dirty="0" err="1"/>
              <a:t>est</a:t>
            </a:r>
            <a:r>
              <a:rPr lang="de-DE" sz="1300" b="0" dirty="0"/>
              <a:t> </a:t>
            </a:r>
            <a:r>
              <a:rPr lang="de-DE" sz="1300" b="0" dirty="0" err="1"/>
              <a:t>assuré</a:t>
            </a:r>
            <a:r>
              <a:rPr lang="de-DE" sz="1300" b="0" dirty="0"/>
              <a:t>.</a:t>
            </a:r>
          </a:p>
          <a:p>
            <a:pPr marL="342900" indent="-342900">
              <a:buClr>
                <a:srgbClr val="C00000"/>
              </a:buClr>
              <a:buFont typeface="Arial" panose="020B0604020202020204" pitchFamily="34" charset="0"/>
              <a:buChar char="•"/>
            </a:pPr>
            <a:r>
              <a:rPr lang="de-DE" sz="1300" b="0" dirty="0"/>
              <a:t>La CDR </a:t>
            </a:r>
            <a:r>
              <a:rPr lang="de-DE" sz="1300" b="0" dirty="0" err="1"/>
              <a:t>participe</a:t>
            </a:r>
            <a:r>
              <a:rPr lang="de-DE" sz="1300" b="0" dirty="0"/>
              <a:t> </a:t>
            </a:r>
            <a:r>
              <a:rPr lang="de-DE" sz="1300" b="0" dirty="0" err="1"/>
              <a:t>également</a:t>
            </a:r>
            <a:r>
              <a:rPr lang="de-DE" sz="1300" b="0" dirty="0"/>
              <a:t> très </a:t>
            </a:r>
            <a:r>
              <a:rPr lang="de-DE" sz="1300" b="0" dirty="0" err="1"/>
              <a:t>activement</a:t>
            </a:r>
            <a:r>
              <a:rPr lang="de-DE" sz="1300" b="0" dirty="0"/>
              <a:t> à </a:t>
            </a:r>
            <a:r>
              <a:rPr lang="de-DE" sz="1300" b="0" dirty="0" err="1"/>
              <a:t>différents</a:t>
            </a:r>
            <a:r>
              <a:rPr lang="de-DE" sz="1300" b="0" dirty="0"/>
              <a:t> </a:t>
            </a:r>
            <a:r>
              <a:rPr lang="de-DE" sz="1300" b="0" dirty="0" err="1">
                <a:solidFill>
                  <a:schemeClr val="tx2"/>
                </a:solidFill>
              </a:rPr>
              <a:t>groupes</a:t>
            </a:r>
            <a:r>
              <a:rPr lang="de-DE" sz="1300" b="0" dirty="0">
                <a:solidFill>
                  <a:schemeClr val="tx2"/>
                </a:solidFill>
              </a:rPr>
              <a:t> de </a:t>
            </a:r>
            <a:r>
              <a:rPr lang="de-DE" sz="1300" b="0" dirty="0" err="1">
                <a:solidFill>
                  <a:schemeClr val="tx2"/>
                </a:solidFill>
              </a:rPr>
              <a:t>projets</a:t>
            </a:r>
            <a:r>
              <a:rPr lang="de-DE" sz="1300" b="0" dirty="0">
                <a:solidFill>
                  <a:schemeClr val="tx2"/>
                </a:solidFill>
              </a:rPr>
              <a:t> externes</a:t>
            </a:r>
            <a:r>
              <a:rPr lang="de-DE" sz="1300" b="0" dirty="0"/>
              <a:t> </a:t>
            </a:r>
            <a:r>
              <a:rPr lang="de-DE" sz="1300" b="0" dirty="0" err="1"/>
              <a:t>importants</a:t>
            </a:r>
            <a:r>
              <a:rPr lang="de-DE" sz="1300" b="0" dirty="0"/>
              <a:t> </a:t>
            </a:r>
            <a:r>
              <a:rPr lang="de-DE" sz="1300" b="0" dirty="0" err="1"/>
              <a:t>pour</a:t>
            </a:r>
            <a:r>
              <a:rPr lang="de-DE" sz="1300" b="0" dirty="0"/>
              <a:t> le </a:t>
            </a:r>
            <a:r>
              <a:rPr lang="de-DE" sz="1300" b="0" dirty="0" err="1"/>
              <a:t>tourisme</a:t>
            </a:r>
            <a:r>
              <a:rPr lang="de-DE" sz="1300" b="0" dirty="0"/>
              <a:t> </a:t>
            </a:r>
            <a:r>
              <a:rPr lang="de-DE" sz="1300" b="0" dirty="0" err="1"/>
              <a:t>suisse</a:t>
            </a:r>
            <a:r>
              <a:rPr lang="de-DE" sz="1300" b="0" dirty="0"/>
              <a:t>.</a:t>
            </a:r>
          </a:p>
          <a:p>
            <a:pPr marL="342900" indent="-342900">
              <a:buClr>
                <a:srgbClr val="C00000"/>
              </a:buClr>
              <a:buFont typeface="Arial" panose="020B0604020202020204" pitchFamily="34" charset="0"/>
              <a:buChar char="•"/>
            </a:pPr>
            <a:r>
              <a:rPr lang="de-DE" sz="1300" b="0" dirty="0"/>
              <a:t>La </a:t>
            </a:r>
            <a:r>
              <a:rPr lang="de-DE" sz="1300" b="0" dirty="0" err="1"/>
              <a:t>collaboration</a:t>
            </a:r>
            <a:r>
              <a:rPr lang="de-DE" sz="1300" b="0" dirty="0"/>
              <a:t> au sein de la CDR </a:t>
            </a:r>
            <a:r>
              <a:rPr lang="de-DE" sz="1300" b="0" dirty="0" err="1"/>
              <a:t>est</a:t>
            </a:r>
            <a:r>
              <a:rPr lang="de-DE" sz="1300" b="0" dirty="0"/>
              <a:t> </a:t>
            </a:r>
            <a:r>
              <a:rPr lang="de-DE" sz="1300" b="0" dirty="0" err="1"/>
              <a:t>excellente</a:t>
            </a:r>
            <a:r>
              <a:rPr lang="de-DE" sz="1300" b="0" dirty="0"/>
              <a:t>. Le </a:t>
            </a:r>
            <a:r>
              <a:rPr lang="de-DE" sz="1300" b="0" dirty="0" err="1"/>
              <a:t>rôle</a:t>
            </a:r>
            <a:r>
              <a:rPr lang="de-DE" sz="1300" b="0" dirty="0"/>
              <a:t> de </a:t>
            </a:r>
            <a:r>
              <a:rPr lang="de-DE" sz="1300" b="0" dirty="0" err="1"/>
              <a:t>l'association</a:t>
            </a:r>
            <a:r>
              <a:rPr lang="de-DE" sz="1300" b="0" dirty="0"/>
              <a:t> </a:t>
            </a:r>
            <a:r>
              <a:rPr lang="de-DE" sz="1300" b="0" dirty="0" err="1"/>
              <a:t>est</a:t>
            </a:r>
            <a:r>
              <a:rPr lang="de-DE" sz="1300" b="0" dirty="0"/>
              <a:t> </a:t>
            </a:r>
            <a:r>
              <a:rPr lang="de-DE" sz="1300" b="0" dirty="0" err="1">
                <a:solidFill>
                  <a:schemeClr val="tx2"/>
                </a:solidFill>
              </a:rPr>
              <a:t>valorisé</a:t>
            </a:r>
            <a:r>
              <a:rPr lang="de-DE" sz="1300" b="0" dirty="0">
                <a:solidFill>
                  <a:schemeClr val="tx2"/>
                </a:solidFill>
              </a:rPr>
              <a:t> au </a:t>
            </a:r>
            <a:r>
              <a:rPr lang="de-DE" sz="1300" b="0" dirty="0" err="1">
                <a:solidFill>
                  <a:schemeClr val="tx2"/>
                </a:solidFill>
              </a:rPr>
              <a:t>niveau</a:t>
            </a:r>
            <a:r>
              <a:rPr lang="de-DE" sz="1300" b="0" dirty="0">
                <a:solidFill>
                  <a:schemeClr val="tx2"/>
                </a:solidFill>
              </a:rPr>
              <a:t> national et </a:t>
            </a:r>
            <a:r>
              <a:rPr lang="de-DE" sz="1300" b="0" dirty="0" err="1">
                <a:solidFill>
                  <a:schemeClr val="tx2"/>
                </a:solidFill>
              </a:rPr>
              <a:t>sa</a:t>
            </a:r>
            <a:r>
              <a:rPr lang="de-DE" sz="1300" b="0" dirty="0">
                <a:solidFill>
                  <a:schemeClr val="tx2"/>
                </a:solidFill>
              </a:rPr>
              <a:t> </a:t>
            </a:r>
            <a:r>
              <a:rPr lang="de-DE" sz="1300" b="0" dirty="0" err="1">
                <a:solidFill>
                  <a:schemeClr val="tx2"/>
                </a:solidFill>
              </a:rPr>
              <a:t>voix</a:t>
            </a:r>
            <a:r>
              <a:rPr lang="de-DE" sz="1300" b="0" dirty="0">
                <a:solidFill>
                  <a:schemeClr val="tx2"/>
                </a:solidFill>
              </a:rPr>
              <a:t> </a:t>
            </a:r>
            <a:r>
              <a:rPr lang="de-DE" sz="1300" b="0" dirty="0" err="1">
                <a:solidFill>
                  <a:schemeClr val="tx2"/>
                </a:solidFill>
              </a:rPr>
              <a:t>est</a:t>
            </a:r>
            <a:r>
              <a:rPr lang="de-DE" sz="1300" b="0" dirty="0">
                <a:solidFill>
                  <a:schemeClr val="tx2"/>
                </a:solidFill>
              </a:rPr>
              <a:t> </a:t>
            </a:r>
            <a:r>
              <a:rPr lang="de-DE" sz="1300" b="0" dirty="0" err="1">
                <a:solidFill>
                  <a:schemeClr val="tx2"/>
                </a:solidFill>
              </a:rPr>
              <a:t>entendue</a:t>
            </a:r>
            <a:r>
              <a:rPr lang="de-DE" sz="1300" b="0" dirty="0">
                <a:solidFill>
                  <a:schemeClr val="tx2"/>
                </a:solidFill>
              </a:rPr>
              <a:t>.</a:t>
            </a:r>
          </a:p>
          <a:p>
            <a:pPr marL="342900" indent="-342900">
              <a:buClr>
                <a:srgbClr val="C00000"/>
              </a:buClr>
              <a:buFont typeface="Arial" panose="020B0604020202020204" pitchFamily="34" charset="0"/>
              <a:buChar char="•"/>
            </a:pPr>
            <a:r>
              <a:rPr lang="de-DE" sz="1300" b="0" dirty="0" err="1"/>
              <a:t>Plusieurs</a:t>
            </a:r>
            <a:r>
              <a:rPr lang="de-DE" sz="1300" b="0" dirty="0"/>
              <a:t> </a:t>
            </a:r>
            <a:r>
              <a:rPr lang="de-DE" sz="1300" b="0" dirty="0" err="1">
                <a:solidFill>
                  <a:srgbClr val="C00000"/>
                </a:solidFill>
              </a:rPr>
              <a:t>études</a:t>
            </a:r>
            <a:r>
              <a:rPr lang="de-DE" sz="1300" b="0" dirty="0">
                <a:solidFill>
                  <a:srgbClr val="C00000"/>
                </a:solidFill>
              </a:rPr>
              <a:t> de </a:t>
            </a:r>
            <a:r>
              <a:rPr lang="de-DE" sz="1300" b="0" dirty="0" err="1">
                <a:solidFill>
                  <a:srgbClr val="C00000"/>
                </a:solidFill>
              </a:rPr>
              <a:t>marché</a:t>
            </a:r>
            <a:r>
              <a:rPr lang="de-DE" sz="1300" b="0" dirty="0">
                <a:solidFill>
                  <a:srgbClr val="C00000"/>
                </a:solidFill>
              </a:rPr>
              <a:t> et </a:t>
            </a:r>
            <a:r>
              <a:rPr lang="de-DE" sz="1300" b="0" dirty="0" err="1">
                <a:solidFill>
                  <a:srgbClr val="C00000"/>
                </a:solidFill>
              </a:rPr>
              <a:t>projets</a:t>
            </a:r>
            <a:r>
              <a:rPr lang="de-DE" sz="1300" b="0" dirty="0">
                <a:solidFill>
                  <a:srgbClr val="C00000"/>
                </a:solidFill>
              </a:rPr>
              <a:t> </a:t>
            </a:r>
            <a:r>
              <a:rPr lang="de-DE" sz="1300" b="0" dirty="0" err="1"/>
              <a:t>importants</a:t>
            </a:r>
            <a:r>
              <a:rPr lang="de-DE" sz="1300" b="0" dirty="0"/>
              <a:t> </a:t>
            </a:r>
            <a:r>
              <a:rPr lang="de-DE" sz="1300" b="0" dirty="0" err="1"/>
              <a:t>ont</a:t>
            </a:r>
            <a:r>
              <a:rPr lang="de-DE" sz="1300" b="0" dirty="0"/>
              <a:t> </a:t>
            </a:r>
            <a:r>
              <a:rPr lang="de-DE" sz="1300" b="0" dirty="0" err="1"/>
              <a:t>été</a:t>
            </a:r>
            <a:r>
              <a:rPr lang="de-DE" sz="1300" b="0" dirty="0"/>
              <a:t> </a:t>
            </a:r>
            <a:r>
              <a:rPr lang="de-DE" sz="1300" b="0" dirty="0" err="1"/>
              <a:t>réalisés</a:t>
            </a:r>
            <a:r>
              <a:rPr lang="de-DE" sz="1300" b="0" dirty="0"/>
              <a:t> en </a:t>
            </a:r>
            <a:r>
              <a:rPr lang="de-DE" sz="1300" b="0" dirty="0" err="1"/>
              <a:t>collaboration</a:t>
            </a:r>
            <a:r>
              <a:rPr lang="de-DE" sz="1300" b="0" dirty="0"/>
              <a:t> </a:t>
            </a:r>
            <a:r>
              <a:rPr lang="de-DE" sz="1300" b="0" dirty="0" err="1"/>
              <a:t>avec</a:t>
            </a:r>
            <a:r>
              <a:rPr lang="de-DE" sz="1300" b="0" dirty="0"/>
              <a:t> </a:t>
            </a:r>
            <a:r>
              <a:rPr lang="de-DE" sz="1300" b="0" dirty="0" err="1"/>
              <a:t>les</a:t>
            </a:r>
            <a:r>
              <a:rPr lang="de-DE" sz="1300" b="0" dirty="0"/>
              <a:t> </a:t>
            </a:r>
            <a:r>
              <a:rPr lang="de-DE" sz="1300" b="0" dirty="0" err="1"/>
              <a:t>acteurs</a:t>
            </a:r>
            <a:r>
              <a:rPr lang="de-DE" sz="1300" b="0" dirty="0"/>
              <a:t> </a:t>
            </a:r>
            <a:r>
              <a:rPr lang="de-DE" sz="1300" b="0" dirty="0" err="1"/>
              <a:t>concernés</a:t>
            </a:r>
            <a:r>
              <a:rPr lang="de-DE" sz="1300" b="0" dirty="0"/>
              <a:t>. </a:t>
            </a:r>
          </a:p>
          <a:p>
            <a:pPr marL="342900" indent="-342900">
              <a:buClr>
                <a:srgbClr val="C00000"/>
              </a:buClr>
              <a:buFont typeface="Arial" panose="020B0604020202020204" pitchFamily="34" charset="0"/>
              <a:buChar char="•"/>
            </a:pPr>
            <a:r>
              <a:rPr lang="de-DE" sz="1300" b="0" dirty="0" err="1"/>
              <a:t>Les</a:t>
            </a:r>
            <a:r>
              <a:rPr lang="de-DE" sz="1300" b="0" dirty="0"/>
              <a:t> </a:t>
            </a:r>
            <a:r>
              <a:rPr lang="de-DE" sz="1300" b="0" dirty="0" err="1"/>
              <a:t>régions</a:t>
            </a:r>
            <a:r>
              <a:rPr lang="de-DE" sz="1300" b="0" dirty="0"/>
              <a:t> </a:t>
            </a:r>
            <a:r>
              <a:rPr lang="de-DE" sz="1300" b="0" dirty="0" err="1"/>
              <a:t>entretiennent</a:t>
            </a:r>
            <a:r>
              <a:rPr lang="de-DE" sz="1300" b="0" dirty="0"/>
              <a:t> </a:t>
            </a:r>
            <a:r>
              <a:rPr lang="de-DE" sz="1300" b="0" dirty="0" err="1"/>
              <a:t>une</a:t>
            </a:r>
            <a:r>
              <a:rPr lang="de-DE" sz="1300" b="0" dirty="0"/>
              <a:t> </a:t>
            </a:r>
            <a:r>
              <a:rPr lang="de-DE" sz="1300" b="0" dirty="0" err="1">
                <a:solidFill>
                  <a:srgbClr val="C00000"/>
                </a:solidFill>
              </a:rPr>
              <a:t>communication</a:t>
            </a:r>
            <a:r>
              <a:rPr lang="de-DE" sz="1300" b="0" dirty="0">
                <a:solidFill>
                  <a:srgbClr val="C00000"/>
                </a:solidFill>
              </a:rPr>
              <a:t> ouverte </a:t>
            </a:r>
            <a:r>
              <a:rPr lang="de-DE" sz="1300" b="0" dirty="0"/>
              <a:t>et </a:t>
            </a:r>
            <a:r>
              <a:rPr lang="de-DE" sz="1300" b="0" dirty="0" err="1"/>
              <a:t>un</a:t>
            </a:r>
            <a:r>
              <a:rPr lang="de-DE" sz="1300" b="0" dirty="0"/>
              <a:t> </a:t>
            </a:r>
            <a:r>
              <a:rPr lang="de-DE" sz="1300" b="0" dirty="0" err="1">
                <a:solidFill>
                  <a:srgbClr val="C00000"/>
                </a:solidFill>
              </a:rPr>
              <a:t>échange</a:t>
            </a:r>
            <a:r>
              <a:rPr lang="de-DE" sz="1300" b="0" dirty="0">
                <a:solidFill>
                  <a:srgbClr val="C00000"/>
                </a:solidFill>
              </a:rPr>
              <a:t> </a:t>
            </a:r>
            <a:r>
              <a:rPr lang="de-DE" sz="1300" b="0" dirty="0" err="1">
                <a:solidFill>
                  <a:srgbClr val="C00000"/>
                </a:solidFill>
              </a:rPr>
              <a:t>actif</a:t>
            </a:r>
            <a:r>
              <a:rPr lang="de-DE" sz="1300" b="0" dirty="0">
                <a:solidFill>
                  <a:srgbClr val="C00000"/>
                </a:solidFill>
              </a:rPr>
              <a:t> </a:t>
            </a:r>
            <a:r>
              <a:rPr lang="de-DE" sz="1300" b="0" dirty="0" err="1">
                <a:solidFill>
                  <a:srgbClr val="C00000"/>
                </a:solidFill>
              </a:rPr>
              <a:t>d'expériences</a:t>
            </a:r>
            <a:r>
              <a:rPr lang="de-DE" sz="1300" b="0" dirty="0">
                <a:solidFill>
                  <a:srgbClr val="C00000"/>
                </a:solidFill>
              </a:rPr>
              <a:t> </a:t>
            </a:r>
            <a:r>
              <a:rPr lang="de-DE" sz="1300" b="0" dirty="0" err="1"/>
              <a:t>sur</a:t>
            </a:r>
            <a:r>
              <a:rPr lang="de-DE" sz="1300" b="0" dirty="0"/>
              <a:t> </a:t>
            </a:r>
            <a:r>
              <a:rPr lang="de-DE" sz="1300" b="0" dirty="0" err="1"/>
              <a:t>les</a:t>
            </a:r>
            <a:r>
              <a:rPr lang="de-DE" sz="1300" b="0" dirty="0"/>
              <a:t> </a:t>
            </a:r>
            <a:r>
              <a:rPr lang="de-DE" sz="1300" b="0" dirty="0" err="1"/>
              <a:t>défis</a:t>
            </a:r>
            <a:r>
              <a:rPr lang="de-DE" sz="1300" b="0" dirty="0"/>
              <a:t> et </a:t>
            </a:r>
            <a:r>
              <a:rPr lang="de-DE" sz="1300" b="0" dirty="0" err="1"/>
              <a:t>les</a:t>
            </a:r>
            <a:r>
              <a:rPr lang="de-DE" sz="1300" b="0" dirty="0"/>
              <a:t> </a:t>
            </a:r>
            <a:r>
              <a:rPr lang="de-DE" sz="1300" b="0" dirty="0" err="1"/>
              <a:t>succès</a:t>
            </a:r>
            <a:r>
              <a:rPr lang="de-DE" sz="1300" b="0" dirty="0"/>
              <a:t> </a:t>
            </a:r>
            <a:r>
              <a:rPr lang="de-DE" sz="1300" b="0" dirty="0" err="1"/>
              <a:t>dans</a:t>
            </a:r>
            <a:r>
              <a:rPr lang="de-DE" sz="1300" b="0" dirty="0"/>
              <a:t> </a:t>
            </a:r>
            <a:r>
              <a:rPr lang="de-DE" sz="1300" b="0" dirty="0" err="1"/>
              <a:t>les</a:t>
            </a:r>
            <a:r>
              <a:rPr lang="de-DE" sz="1300" b="0" dirty="0"/>
              <a:t> </a:t>
            </a:r>
            <a:r>
              <a:rPr lang="de-DE" sz="1300" b="0" dirty="0" err="1"/>
              <a:t>différentes</a:t>
            </a:r>
            <a:r>
              <a:rPr lang="de-DE" sz="1300" b="0" dirty="0"/>
              <a:t> </a:t>
            </a:r>
            <a:r>
              <a:rPr lang="de-DE" sz="1300" b="0" dirty="0" err="1"/>
              <a:t>régions</a:t>
            </a:r>
            <a:r>
              <a:rPr lang="de-DE" sz="1300" b="0" dirty="0"/>
              <a:t>, </a:t>
            </a:r>
            <a:r>
              <a:rPr lang="de-DE" sz="1300" b="0" dirty="0" err="1"/>
              <a:t>également</a:t>
            </a:r>
            <a:r>
              <a:rPr lang="de-DE" sz="1300" b="0" dirty="0"/>
              <a:t> à </a:t>
            </a:r>
            <a:r>
              <a:rPr lang="de-DE" sz="1300" b="0" dirty="0" err="1"/>
              <a:t>l'aide</a:t>
            </a:r>
            <a:r>
              <a:rPr lang="de-DE" sz="1300" b="0" dirty="0"/>
              <a:t> </a:t>
            </a:r>
            <a:r>
              <a:rPr lang="de-DE" sz="1300" b="0" dirty="0" err="1"/>
              <a:t>d'exemples</a:t>
            </a:r>
            <a:r>
              <a:rPr lang="de-DE" sz="1300" b="0" dirty="0"/>
              <a:t> de </a:t>
            </a:r>
            <a:r>
              <a:rPr lang="de-DE" sz="1300" b="0" dirty="0" err="1"/>
              <a:t>bonnes</a:t>
            </a:r>
            <a:r>
              <a:rPr lang="de-DE" sz="1300" b="0" dirty="0"/>
              <a:t> </a:t>
            </a:r>
            <a:r>
              <a:rPr lang="de-DE" sz="1300" b="0" dirty="0" err="1"/>
              <a:t>pratiques</a:t>
            </a:r>
            <a:r>
              <a:rPr lang="de-DE" sz="1300" b="0" dirty="0"/>
              <a:t>.</a:t>
            </a:r>
            <a:endParaRPr lang="de-DE" sz="1300" b="0" dirty="0">
              <a:solidFill>
                <a:srgbClr val="C00000"/>
              </a:solidFill>
            </a:endParaRPr>
          </a:p>
        </p:txBody>
      </p:sp>
    </p:spTree>
    <p:extLst>
      <p:ext uri="{BB962C8B-B14F-4D97-AF65-F5344CB8AC3E}">
        <p14:creationId xmlns:p14="http://schemas.microsoft.com/office/powerpoint/2010/main" val="404366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4314" y="171451"/>
            <a:ext cx="8507288" cy="3048372"/>
          </a:xfrm>
        </p:spPr>
        <p:txBody>
          <a:bodyPr/>
          <a:lstStyle/>
          <a:p>
            <a:pPr>
              <a:tabLst>
                <a:tab pos="85725" algn="l"/>
              </a:tabLst>
            </a:pPr>
            <a:r>
              <a:rPr lang="de-CH" dirty="0"/>
              <a:t>RDK</a:t>
            </a:r>
            <a:br>
              <a:rPr lang="de-CH" dirty="0"/>
            </a:br>
            <a:r>
              <a:rPr lang="de-CH" sz="1500" dirty="0"/>
              <a:t>	Konferenz der </a:t>
            </a:r>
            <a:r>
              <a:rPr lang="de-DE" sz="1500" dirty="0"/>
              <a:t>Regionalen tourismusdirektoren der Schweiz</a:t>
            </a:r>
            <a:br>
              <a:rPr lang="de-CH" sz="1500" dirty="0"/>
            </a:br>
            <a:r>
              <a:rPr lang="de-CH" sz="1500" dirty="0"/>
              <a:t>	</a:t>
            </a:r>
            <a:r>
              <a:rPr lang="fr-FR" sz="1500" dirty="0"/>
              <a:t>Conférence des directeurs d’offices de tourisme régionaux de suisse</a:t>
            </a:r>
            <a:br>
              <a:rPr lang="de-CH" sz="1500" dirty="0"/>
            </a:br>
            <a:r>
              <a:rPr lang="de-CH" sz="1500" dirty="0"/>
              <a:t>	</a:t>
            </a:r>
            <a:r>
              <a:rPr lang="it-IT" sz="1500" dirty="0"/>
              <a:t>conferenza dei direttori degli enti regionali svizzeri del turismo</a:t>
            </a:r>
            <a:br>
              <a:rPr lang="de-CH" sz="1500" dirty="0"/>
            </a:br>
            <a:r>
              <a:rPr lang="de-CH" sz="1500" dirty="0"/>
              <a:t>	</a:t>
            </a:r>
            <a:r>
              <a:rPr lang="rm-CH" sz="1500" dirty="0"/>
              <a:t>conferenza dals directurs regiunals svizzers dal turissem</a:t>
            </a:r>
          </a:p>
        </p:txBody>
      </p:sp>
      <p:sp>
        <p:nvSpPr>
          <p:cNvPr id="3" name="Untertitel 2"/>
          <p:cNvSpPr>
            <a:spLocks noGrp="1"/>
          </p:cNvSpPr>
          <p:nvPr>
            <p:ph type="subTitle" idx="1"/>
          </p:nvPr>
        </p:nvSpPr>
        <p:spPr>
          <a:xfrm>
            <a:off x="457200" y="3182094"/>
            <a:ext cx="6858000" cy="685800"/>
          </a:xfrm>
        </p:spPr>
        <p:txBody>
          <a:bodyPr/>
          <a:lstStyle/>
          <a:p>
            <a:r>
              <a:rPr lang="de-CH" dirty="0"/>
              <a:t>Merci </a:t>
            </a:r>
            <a:r>
              <a:rPr lang="de-CH" dirty="0" err="1"/>
              <a:t>beaucoup</a:t>
            </a:r>
            <a:r>
              <a:rPr lang="de-CH"/>
              <a:t>!</a:t>
            </a:r>
            <a:endParaRPr lang="de-CH" dirty="0"/>
          </a:p>
        </p:txBody>
      </p:sp>
      <p:sp>
        <p:nvSpPr>
          <p:cNvPr id="5" name="Espace réservé du numéro de diapositive 4">
            <a:extLst>
              <a:ext uri="{FF2B5EF4-FFF2-40B4-BE49-F238E27FC236}">
                <a16:creationId xmlns:a16="http://schemas.microsoft.com/office/drawing/2014/main" id="{5590C110-9887-EF41-911F-8CD1F8FA4E2B}"/>
              </a:ext>
            </a:extLst>
          </p:cNvPr>
          <p:cNvSpPr>
            <a:spLocks noGrp="1"/>
          </p:cNvSpPr>
          <p:nvPr>
            <p:ph type="sldNum" sz="quarter" idx="12"/>
          </p:nvPr>
        </p:nvSpPr>
        <p:spPr>
          <a:xfrm>
            <a:off x="8553761" y="4589075"/>
            <a:ext cx="986791" cy="365125"/>
          </a:xfrm>
        </p:spPr>
        <p:txBody>
          <a:bodyPr/>
          <a:lstStyle/>
          <a:p>
            <a:fld id="{7DEC8A7F-A264-4A40-B47E-FC0CB1C7F125}" type="slidenum">
              <a:rPr lang="de-CH" sz="1200" smtClean="0"/>
              <a:t>9</a:t>
            </a:fld>
            <a:endParaRPr lang="de-CH" sz="1200" dirty="0"/>
          </a:p>
        </p:txBody>
      </p:sp>
      <p:grpSp>
        <p:nvGrpSpPr>
          <p:cNvPr id="4" name="Groupe 8">
            <a:extLst>
              <a:ext uri="{FF2B5EF4-FFF2-40B4-BE49-F238E27FC236}">
                <a16:creationId xmlns:a16="http://schemas.microsoft.com/office/drawing/2014/main" id="{58A808CC-A53A-FCD2-6B9E-C44F5098A10C}"/>
              </a:ext>
            </a:extLst>
          </p:cNvPr>
          <p:cNvGrpSpPr/>
          <p:nvPr/>
        </p:nvGrpSpPr>
        <p:grpSpPr>
          <a:xfrm>
            <a:off x="758564" y="3939902"/>
            <a:ext cx="7125804" cy="1014918"/>
            <a:chOff x="758564" y="3939902"/>
            <a:chExt cx="7125804" cy="1014918"/>
          </a:xfrm>
        </p:grpSpPr>
        <p:grpSp>
          <p:nvGrpSpPr>
            <p:cNvPr id="6" name="Groupe 5">
              <a:extLst>
                <a:ext uri="{FF2B5EF4-FFF2-40B4-BE49-F238E27FC236}">
                  <a16:creationId xmlns:a16="http://schemas.microsoft.com/office/drawing/2014/main" id="{3D1C6F72-40DD-AEA1-ABB9-1559EFE95801}"/>
                </a:ext>
              </a:extLst>
            </p:cNvPr>
            <p:cNvGrpSpPr/>
            <p:nvPr/>
          </p:nvGrpSpPr>
          <p:grpSpPr>
            <a:xfrm>
              <a:off x="758564" y="3939902"/>
              <a:ext cx="7125804" cy="1014918"/>
              <a:chOff x="758564" y="3939902"/>
              <a:chExt cx="7125804" cy="1014918"/>
            </a:xfrm>
          </p:grpSpPr>
          <p:pic>
            <p:nvPicPr>
              <p:cNvPr id="8" name="Picture 4">
                <a:extLst>
                  <a:ext uri="{FF2B5EF4-FFF2-40B4-BE49-F238E27FC236}">
                    <a16:creationId xmlns:a16="http://schemas.microsoft.com/office/drawing/2014/main" id="{AC7D718F-4F68-5287-32A2-7760A71145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960518" y="4067599"/>
                <a:ext cx="1010839" cy="31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2C747579-29A5-10C3-E3C9-E78D1F213A7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24214" y="3939902"/>
                <a:ext cx="864094" cy="5678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2A34C23E-1C60-7AF4-8A8C-4035E5A417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382085" y="4585606"/>
                <a:ext cx="789490" cy="3083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a:extLst>
                  <a:ext uri="{FF2B5EF4-FFF2-40B4-BE49-F238E27FC236}">
                    <a16:creationId xmlns:a16="http://schemas.microsoft.com/office/drawing/2014/main" id="{B1C40172-F50E-74B9-C8AC-E9090AC276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50055" y="4069733"/>
                <a:ext cx="701949" cy="308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Jura &amp; Drei-Seen-Land">
                <a:extLst>
                  <a:ext uri="{FF2B5EF4-FFF2-40B4-BE49-F238E27FC236}">
                    <a16:creationId xmlns:a16="http://schemas.microsoft.com/office/drawing/2014/main" id="{73719CAF-BC54-527B-C4CC-7D28EED49C6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8564" y="4622323"/>
                <a:ext cx="979004" cy="2349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a:extLst>
                  <a:ext uri="{FF2B5EF4-FFF2-40B4-BE49-F238E27FC236}">
                    <a16:creationId xmlns:a16="http://schemas.microsoft.com/office/drawing/2014/main" id="{6259A159-0478-940F-0DA9-D841E77DD86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1873864" y="4591712"/>
                <a:ext cx="952500" cy="2961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a:extLst>
                  <a:ext uri="{FF2B5EF4-FFF2-40B4-BE49-F238E27FC236}">
                    <a16:creationId xmlns:a16="http://schemas.microsoft.com/office/drawing/2014/main" id="{2AF49804-2AA0-C325-E46C-34EC68C8EFB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962660" y="4544194"/>
                <a:ext cx="1141163" cy="3912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a:extLst>
                  <a:ext uri="{FF2B5EF4-FFF2-40B4-BE49-F238E27FC236}">
                    <a16:creationId xmlns:a16="http://schemas.microsoft.com/office/drawing/2014/main" id="{E5A5508A-C01F-CAA4-A626-DBE1E7C334F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4240119" y="4593180"/>
                <a:ext cx="1005670" cy="2932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6">
                <a:extLst>
                  <a:ext uri="{FF2B5EF4-FFF2-40B4-BE49-F238E27FC236}">
                    <a16:creationId xmlns:a16="http://schemas.microsoft.com/office/drawing/2014/main" id="{D5593A5A-6325-5154-850D-942D37916C5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307871" y="4524787"/>
                <a:ext cx="499269" cy="4300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a:extLst>
                  <a:ext uri="{FF2B5EF4-FFF2-40B4-BE49-F238E27FC236}">
                    <a16:creationId xmlns:a16="http://schemas.microsoft.com/office/drawing/2014/main" id="{7981B255-2E55-FEC2-7CBA-86E2AD2F3B2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926925" y="4585137"/>
                <a:ext cx="952500" cy="30933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21">
                <a:extLst>
                  <a:ext uri="{FF2B5EF4-FFF2-40B4-BE49-F238E27FC236}">
                    <a16:creationId xmlns:a16="http://schemas.microsoft.com/office/drawing/2014/main" id="{3DF539E5-6017-3D49-9340-6161BC6DAA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13140" y="4100840"/>
                <a:ext cx="1171228" cy="245958"/>
              </a:xfrm>
              <a:prstGeom prst="rect">
                <a:avLst/>
              </a:prstGeom>
            </p:spPr>
          </p:pic>
          <p:pic>
            <p:nvPicPr>
              <p:cNvPr id="19" name="Image 4" descr="Une image contenant Police, Graphique, noir, logo&#10;&#10;Description générée automatiquement">
                <a:extLst>
                  <a:ext uri="{FF2B5EF4-FFF2-40B4-BE49-F238E27FC236}">
                    <a16:creationId xmlns:a16="http://schemas.microsoft.com/office/drawing/2014/main" id="{4B884226-F334-A5D3-87F0-5AC297B80CC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748744" y="4089123"/>
                <a:ext cx="692186" cy="269392"/>
              </a:xfrm>
              <a:prstGeom prst="rect">
                <a:avLst/>
              </a:prstGeom>
            </p:spPr>
          </p:pic>
        </p:grpSp>
        <p:pic>
          <p:nvPicPr>
            <p:cNvPr id="7" name="Image 7" descr="Une image contenant texte, Police, logo, blanc&#10;&#10;Description générée automatiquement">
              <a:extLst>
                <a:ext uri="{FF2B5EF4-FFF2-40B4-BE49-F238E27FC236}">
                  <a16:creationId xmlns:a16="http://schemas.microsoft.com/office/drawing/2014/main" id="{212A7375-5E32-A28B-0628-C2FF4C27C5EF}"/>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270185" y="4028788"/>
              <a:ext cx="1179730" cy="388350"/>
            </a:xfrm>
            <a:prstGeom prst="rect">
              <a:avLst/>
            </a:prstGeom>
          </p:spPr>
        </p:pic>
      </p:grpSp>
    </p:spTree>
    <p:extLst>
      <p:ext uri="{BB962C8B-B14F-4D97-AF65-F5344CB8AC3E}">
        <p14:creationId xmlns:p14="http://schemas.microsoft.com/office/powerpoint/2010/main" val="2141788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z">
  <a:themeElements>
    <a:clrScheme name="Essenz">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z">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0</TotalTime>
  <Words>1076</Words>
  <Application>Microsoft Macintosh PowerPoint</Application>
  <PresentationFormat>Bildschirmpräsentation (16:9)</PresentationFormat>
  <Paragraphs>76</Paragraphs>
  <Slides>9</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Arial Black</vt:lpstr>
      <vt:lpstr>Calibri</vt:lpstr>
      <vt:lpstr>Essenz</vt:lpstr>
      <vt:lpstr>RDK  Konferenz der Regionalen tourismusdirektoren der Schweiz  Conférence des directeurs d’offices de tourisme régionaux de suisse  conferenza dei direttori degli enti regionali svizzeri del turismo  conferenza dals directurs regiunals svizzers dal turissem</vt:lpstr>
      <vt:lpstr>L'association.</vt:lpstr>
      <vt:lpstr>Organisation de la cdr.</vt:lpstr>
      <vt:lpstr>Rôle &amp; mission.</vt:lpstr>
      <vt:lpstr>Représentations au niveau national.</vt:lpstr>
      <vt:lpstr>Aperçu des projets.</vt:lpstr>
      <vt:lpstr>Aperçu des projets.</vt:lpstr>
      <vt:lpstr>Quelques succès de la CDR.</vt:lpstr>
      <vt:lpstr>RDK  Konferenz der Regionalen tourismusdirektoren der Schweiz  Conférence des directeurs d’offices de tourisme régionaux de suisse  conferenza dei direttori degli enti regionali svizzeri del turismo  conferenza dals directurs regiunals svizzers dal turissem</vt:lpstr>
    </vt:vector>
  </TitlesOfParts>
  <Company>Luzern Tourismus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RDK  Konferenz der Regionalen tourismusdirektoren der schweiz  Conference des directeurs d’offices de tourisme regionaux de suisse  conferenza dei direttori degli enti regionali svizzeri del turismo  conferenza dals directurs regiunals svizzers dal turissem</dc:title>
  <dc:creator>Isaak Lea</dc:creator>
  <cp:lastModifiedBy>Miriam Nussbaumer</cp:lastModifiedBy>
  <cp:revision>700</cp:revision>
  <cp:lastPrinted>2021-11-15T10:48:10Z</cp:lastPrinted>
  <dcterms:created xsi:type="dcterms:W3CDTF">2018-12-03T17:17:28Z</dcterms:created>
  <dcterms:modified xsi:type="dcterms:W3CDTF">2024-03-21T09:04:31Z</dcterms:modified>
</cp:coreProperties>
</file>