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83" r:id="rId6"/>
    <p:sldId id="480" r:id="rId7"/>
    <p:sldId id="500" r:id="rId8"/>
    <p:sldId id="523" r:id="rId9"/>
  </p:sldIdLst>
  <p:sldSz cx="12192000" cy="6858000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age Thomas BFS" initials="TFA" lastIdx="2" clrIdx="1">
    <p:extLst>
      <p:ext uri="{19B8F6BF-5375-455C-9EA6-DF929625EA0E}">
        <p15:presenceInfo xmlns:p15="http://schemas.microsoft.com/office/powerpoint/2012/main" userId="Farage Thomas BFS" providerId="None"/>
      </p:ext>
    </p:extLst>
  </p:cmAuthor>
  <p:cmAuthor id="2" name="Portenier Isabelle BFS" initials="PIB" lastIdx="13" clrIdx="2">
    <p:extLst>
      <p:ext uri="{19B8F6BF-5375-455C-9EA6-DF929625EA0E}">
        <p15:presenceInfo xmlns:p15="http://schemas.microsoft.com/office/powerpoint/2012/main" userId="Portenier Isabelle BF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024" cy="497359"/>
          </a:xfrm>
          <a:prstGeom prst="rect">
            <a:avLst/>
          </a:prstGeom>
        </p:spPr>
        <p:txBody>
          <a:bodyPr vert="horz" lIns="91278" tIns="45638" rIns="91278" bIns="456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7891" y="3"/>
            <a:ext cx="2945024" cy="497359"/>
          </a:xfrm>
          <a:prstGeom prst="rect">
            <a:avLst/>
          </a:prstGeom>
        </p:spPr>
        <p:txBody>
          <a:bodyPr vert="horz" lIns="91278" tIns="45638" rIns="91278" bIns="45638" rtlCol="0"/>
          <a:lstStyle>
            <a:lvl1pPr algn="r">
              <a:defRPr sz="1200"/>
            </a:lvl1pPr>
          </a:lstStyle>
          <a:p>
            <a:fld id="{E695D70A-5A77-4FFE-BA58-199D71DB2E6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643"/>
            <a:ext cx="2945024" cy="497359"/>
          </a:xfrm>
          <a:prstGeom prst="rect">
            <a:avLst/>
          </a:prstGeom>
        </p:spPr>
        <p:txBody>
          <a:bodyPr vert="horz" lIns="91278" tIns="45638" rIns="91278" bIns="456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7891" y="9408643"/>
            <a:ext cx="2945024" cy="497359"/>
          </a:xfrm>
          <a:prstGeom prst="rect">
            <a:avLst/>
          </a:prstGeom>
        </p:spPr>
        <p:txBody>
          <a:bodyPr vert="horz" lIns="91278" tIns="45638" rIns="91278" bIns="45638" rtlCol="0" anchor="b"/>
          <a:lstStyle>
            <a:lvl1pPr algn="r">
              <a:defRPr sz="1200"/>
            </a:lvl1pPr>
          </a:lstStyle>
          <a:p>
            <a:fld id="{AF8B6916-9EEF-48E4-B9FE-698C21A1F4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4283" cy="497020"/>
          </a:xfrm>
          <a:prstGeom prst="rect">
            <a:avLst/>
          </a:prstGeom>
        </p:spPr>
        <p:txBody>
          <a:bodyPr vert="horz" lIns="91414" tIns="45709" rIns="91414" bIns="4570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50" y="0"/>
            <a:ext cx="2944283" cy="497020"/>
          </a:xfrm>
          <a:prstGeom prst="rect">
            <a:avLst/>
          </a:prstGeom>
        </p:spPr>
        <p:txBody>
          <a:bodyPr vert="horz" lIns="91414" tIns="45709" rIns="91414" bIns="45709" rtlCol="0"/>
          <a:lstStyle>
            <a:lvl1pPr algn="r">
              <a:defRPr sz="1200"/>
            </a:lvl1pPr>
          </a:lstStyle>
          <a:p>
            <a:fld id="{EF9438F2-30E6-491A-99A3-B3482BC527F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9" rIns="91414" bIns="4570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67266"/>
            <a:ext cx="5435600" cy="3900488"/>
          </a:xfrm>
          <a:prstGeom prst="rect">
            <a:avLst/>
          </a:prstGeom>
        </p:spPr>
        <p:txBody>
          <a:bodyPr vert="horz" lIns="91414" tIns="45709" rIns="91414" bIns="4570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408982"/>
            <a:ext cx="2944283" cy="497019"/>
          </a:xfrm>
          <a:prstGeom prst="rect">
            <a:avLst/>
          </a:prstGeom>
        </p:spPr>
        <p:txBody>
          <a:bodyPr vert="horz" lIns="91414" tIns="45709" rIns="91414" bIns="4570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7019"/>
          </a:xfrm>
          <a:prstGeom prst="rect">
            <a:avLst/>
          </a:prstGeom>
        </p:spPr>
        <p:txBody>
          <a:bodyPr vert="horz" lIns="91414" tIns="45709" rIns="91414" bIns="45709" rtlCol="0" anchor="b"/>
          <a:lstStyle>
            <a:lvl1pPr algn="r">
              <a:defRPr sz="1200"/>
            </a:lvl1pPr>
          </a:lstStyle>
          <a:p>
            <a:fld id="{ED1FD653-2284-4F75-BB76-5289AE94618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771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D653-2284-4F75-BB76-5289AE94618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414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D653-2284-4F75-BB76-5289AE94618D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311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FD653-2284-4F75-BB76-5289AE94618D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16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600" y="3434400"/>
            <a:ext cx="10425600" cy="1845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marL="0" marR="0" lvl="0" indent="0" algn="l" defTabSz="914377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/>
              <a:t>Modifiez le style des sous-titres du masque</a:t>
            </a:r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584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9276" y="1426039"/>
            <a:ext cx="10431925" cy="461665"/>
          </a:xfrm>
        </p:spPr>
        <p:txBody>
          <a:bodyPr/>
          <a:lstStyle>
            <a:lvl1pPr>
              <a:defRPr sz="3000"/>
            </a:lvl1pPr>
          </a:lstStyle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639" y="2492377"/>
            <a:ext cx="10427564" cy="2039020"/>
          </a:xfrm>
        </p:spPr>
        <p:txBody>
          <a:bodyPr/>
          <a:lstStyle>
            <a:lvl1pPr>
              <a:lnSpc>
                <a:spcPts val="3100"/>
              </a:lnSpc>
              <a:defRPr sz="2700"/>
            </a:lvl1pPr>
            <a:lvl2pPr>
              <a:lnSpc>
                <a:spcPts val="2800"/>
              </a:lnSpc>
              <a:defRPr/>
            </a:lvl2pPr>
            <a:lvl3pPr marL="536561" indent="-176209">
              <a:lnSpc>
                <a:spcPts val="2400"/>
              </a:lnSpc>
              <a:defRPr/>
            </a:lvl3pPr>
            <a:lvl4pPr marL="895328" indent="-176209">
              <a:lnSpc>
                <a:spcPts val="2200"/>
              </a:lnSpc>
              <a:defRPr/>
            </a:lvl4pPr>
            <a:lvl5pPr marL="1255682" indent="-176209">
              <a:lnSpc>
                <a:spcPts val="2200"/>
              </a:lnSpc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279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9276" y="1419944"/>
            <a:ext cx="10431925" cy="461665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3641" y="2492377"/>
            <a:ext cx="4852977" cy="2436564"/>
          </a:xfrm>
        </p:spPr>
        <p:txBody>
          <a:bodyPr/>
          <a:lstStyle>
            <a:lvl1pPr>
              <a:lnSpc>
                <a:spcPts val="3100"/>
              </a:lnSpc>
              <a:defRPr sz="2700"/>
            </a:lvl1pPr>
            <a:lvl2pPr>
              <a:lnSpc>
                <a:spcPts val="2800"/>
              </a:lnSpc>
              <a:defRPr/>
            </a:lvl2pPr>
            <a:lvl3pPr marL="536561" indent="-176209">
              <a:lnSpc>
                <a:spcPts val="2400"/>
              </a:lnSpc>
              <a:defRPr/>
            </a:lvl3pPr>
            <a:lvl4pPr marL="895328" indent="-176209">
              <a:lnSpc>
                <a:spcPts val="2200"/>
              </a:lnSpc>
              <a:defRPr/>
            </a:lvl4pPr>
            <a:lvl5pPr marL="1255682" indent="-176209">
              <a:lnSpc>
                <a:spcPts val="2200"/>
              </a:lnSpc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638229" y="2492377"/>
            <a:ext cx="4852977" cy="2436564"/>
          </a:xfrm>
        </p:spPr>
        <p:txBody>
          <a:bodyPr/>
          <a:lstStyle>
            <a:lvl1pPr>
              <a:lnSpc>
                <a:spcPts val="3100"/>
              </a:lnSpc>
              <a:defRPr sz="2700"/>
            </a:lvl1pPr>
            <a:lvl2pPr>
              <a:lnSpc>
                <a:spcPts val="2800"/>
              </a:lnSpc>
              <a:defRPr/>
            </a:lvl2pPr>
            <a:lvl3pPr marL="536561" indent="-176209">
              <a:lnSpc>
                <a:spcPts val="2400"/>
              </a:lnSpc>
              <a:defRPr/>
            </a:lvl3pPr>
            <a:lvl4pPr marL="895328" indent="-176209">
              <a:lnSpc>
                <a:spcPts val="2200"/>
              </a:lnSpc>
              <a:defRPr/>
            </a:lvl4pPr>
            <a:lvl5pPr marL="1255682" indent="-176209">
              <a:lnSpc>
                <a:spcPts val="2200"/>
              </a:lnSpc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597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links Text, rechts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9276" y="1419944"/>
            <a:ext cx="10431925" cy="461665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455664" y="2498471"/>
            <a:ext cx="5035536" cy="3138026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Bild / Grafik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456864" y="5767207"/>
            <a:ext cx="5035536" cy="292223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Legende</a:t>
            </a:r>
            <a:endParaRPr lang="de-CH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63641" y="2498473"/>
            <a:ext cx="4852977" cy="2436564"/>
          </a:xfrm>
        </p:spPr>
        <p:txBody>
          <a:bodyPr/>
          <a:lstStyle>
            <a:lvl1pPr>
              <a:lnSpc>
                <a:spcPts val="3100"/>
              </a:lnSpc>
              <a:defRPr sz="2700"/>
            </a:lvl1pPr>
            <a:lvl2pPr>
              <a:lnSpc>
                <a:spcPts val="2800"/>
              </a:lnSpc>
              <a:defRPr/>
            </a:lvl2pPr>
            <a:lvl3pPr marL="536561" indent="-176209">
              <a:lnSpc>
                <a:spcPts val="2400"/>
              </a:lnSpc>
              <a:defRPr/>
            </a:lvl3pPr>
            <a:lvl4pPr marL="895328" indent="-176209">
              <a:lnSpc>
                <a:spcPts val="2200"/>
              </a:lnSpc>
              <a:defRPr/>
            </a:lvl4pPr>
            <a:lvl5pPr marL="1255682" indent="-176209">
              <a:lnSpc>
                <a:spcPts val="2200"/>
              </a:lnSpc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7244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Grafiken links un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9276" y="1419944"/>
            <a:ext cx="10431925" cy="461665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455664" y="2492375"/>
            <a:ext cx="5035536" cy="3138026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Bild / Grafik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456864" y="5767207"/>
            <a:ext cx="5035536" cy="292223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Legende</a:t>
            </a:r>
            <a:endParaRPr lang="de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059264" y="2492375"/>
            <a:ext cx="4859952" cy="3138026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Bild / Grafik</a:t>
            </a:r>
            <a:endParaRPr lang="de-CH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060464" y="5767207"/>
            <a:ext cx="4858752" cy="292223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758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Grafik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9276" y="1419944"/>
            <a:ext cx="10431925" cy="461665"/>
          </a:xfrm>
        </p:spPr>
        <p:txBody>
          <a:bodyPr/>
          <a:lstStyle/>
          <a:p>
            <a:r>
              <a:rPr lang="de-DE" dirty="0"/>
              <a:t>Titel durch Klicken einfügen</a:t>
            </a:r>
            <a:endParaRPr lang="de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059264" y="2492375"/>
            <a:ext cx="10431936" cy="3138026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Bild / Grafik</a:t>
            </a:r>
            <a:endParaRPr lang="de-CH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060464" y="5767207"/>
            <a:ext cx="10491456" cy="292223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0"/>
              </a:spcAft>
              <a:defRPr sz="1800"/>
            </a:lvl1pPr>
          </a:lstStyle>
          <a:p>
            <a:pPr lvl="0"/>
            <a:r>
              <a:rPr lang="de-DE" dirty="0"/>
              <a:t>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57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9276" y="1419941"/>
            <a:ext cx="10431925" cy="46166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Formatvorlage des Titels durch Klicken bearbeiten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275" y="2492375"/>
            <a:ext cx="10427564" cy="101515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Formatvorlage des Untertitels durch Klicken bearbeiten</a:t>
            </a:r>
            <a:endParaRPr lang="de-CH" dirty="0"/>
          </a:p>
          <a:p>
            <a:pPr marL="0" indent="0">
              <a:buNone/>
            </a:pPr>
            <a:endParaRPr lang="de-DE" sz="320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163" y="3263935"/>
            <a:ext cx="1929388" cy="853442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>
            <a:off x="0" y="6319237"/>
            <a:ext cx="12192000" cy="1381"/>
          </a:xfrm>
          <a:prstGeom prst="line">
            <a:avLst/>
          </a:prstGeom>
          <a:ln w="12700" cap="rnd">
            <a:solidFill>
              <a:schemeClr val="accent5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10749552" y="6312993"/>
            <a:ext cx="741649" cy="265730"/>
          </a:xfrm>
          <a:prstGeom prst="rect">
            <a:avLst/>
          </a:prstGeom>
          <a:noFill/>
        </p:spPr>
        <p:txBody>
          <a:bodyPr wrap="square" lIns="180000" tIns="54000" rIns="0" bIns="72000" rtlCol="0">
            <a:spAutoFit/>
          </a:bodyPr>
          <a:lstStyle/>
          <a:p>
            <a:pPr algn="r"/>
            <a:fld id="{30E58333-A1F8-4666-9740-645AE11C00D2}" type="slidenum">
              <a:rPr lang="de-CH" sz="9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pPr algn="r"/>
              <a:t>‹N°›</a:t>
            </a:fld>
            <a:endParaRPr lang="de-CH" sz="9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1062048" y="6320191"/>
            <a:ext cx="9593760" cy="265730"/>
          </a:xfrm>
          <a:prstGeom prst="rect">
            <a:avLst/>
          </a:prstGeom>
          <a:noFill/>
        </p:spPr>
        <p:txBody>
          <a:bodyPr wrap="square" lIns="0" tIns="54000" rIns="0" bIns="72000" rtlCol="0">
            <a:spAutoFit/>
          </a:bodyPr>
          <a:lstStyle/>
          <a:p>
            <a:r>
              <a:rPr lang="de-CH" sz="9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RDK– 20.06.2023</a:t>
            </a:r>
            <a:endParaRPr lang="de-CH" sz="900" baseline="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-12438" y="0"/>
            <a:ext cx="12204439" cy="1018032"/>
            <a:chOff x="-9329" y="0"/>
            <a:chExt cx="9153329" cy="1018032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791"/>
            <a:stretch/>
          </p:blipFill>
          <p:spPr>
            <a:xfrm>
              <a:off x="-9329" y="0"/>
              <a:ext cx="7483151" cy="1018032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33" r="3441"/>
            <a:stretch/>
          </p:blipFill>
          <p:spPr>
            <a:xfrm>
              <a:off x="4813085" y="0"/>
              <a:ext cx="4330915" cy="101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24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61" r:id="rId6"/>
  </p:sldLayoutIdLst>
  <p:hf hdr="0" dt="0"/>
  <p:txStyles>
    <p:titleStyle>
      <a:lvl1pPr algn="l" defTabSz="914377" rtl="0" eaLnBrk="1" latinLnBrk="0" hangingPunct="1">
        <a:lnSpc>
          <a:spcPts val="3600"/>
        </a:lnSpc>
        <a:spcBef>
          <a:spcPct val="0"/>
        </a:spcBef>
        <a:buNone/>
        <a:defRPr sz="3000" b="1" kern="1200" baseline="0">
          <a:solidFill>
            <a:schemeClr val="accent5">
              <a:lumMod val="60000"/>
              <a:lumOff val="40000"/>
            </a:schemeClr>
          </a:solidFill>
          <a:latin typeface="+mn-lt"/>
          <a:ea typeface="+mj-ea"/>
          <a:cs typeface="+mj-cs"/>
        </a:defRPr>
      </a:lvl1pPr>
    </p:titleStyle>
    <p:bodyStyle>
      <a:lvl1pPr marL="0" marR="0" indent="0" algn="l" defTabSz="914377" rtl="0" eaLnBrk="1" fontAlgn="auto" latinLnBrk="0" hangingPunct="1">
        <a:lnSpc>
          <a:spcPts val="3200"/>
        </a:lnSpc>
        <a:spcBef>
          <a:spcPts val="0"/>
        </a:spcBef>
        <a:spcAft>
          <a:spcPts val="1200"/>
        </a:spcAft>
        <a:buClrTx/>
        <a:buSzTx/>
        <a:buFont typeface="Wingdings" panose="05000000000000000000" pitchFamily="2" charset="2"/>
        <a:buNone/>
        <a:tabLst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70" userDrawn="1">
          <p15:clr>
            <a:srgbClr val="F26B43"/>
          </p15:clr>
        </p15:guide>
        <p15:guide id="2" pos="37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32"/>
          <p:cNvSpPr>
            <a:spLocks noGrp="1"/>
          </p:cNvSpPr>
          <p:nvPr>
            <p:ph type="subTitle" idx="1"/>
          </p:nvPr>
        </p:nvSpPr>
        <p:spPr>
          <a:xfrm>
            <a:off x="1372225" y="3902357"/>
            <a:ext cx="7819200" cy="1845000"/>
          </a:xfrm>
        </p:spPr>
        <p:txBody>
          <a:bodyPr/>
          <a:lstStyle/>
          <a:p>
            <a:endParaRPr lang="de-CH" altLang="en-US" dirty="0"/>
          </a:p>
          <a:p>
            <a:endParaRPr lang="de-CH" altLang="en-US" dirty="0"/>
          </a:p>
        </p:txBody>
      </p:sp>
      <p:sp>
        <p:nvSpPr>
          <p:cNvPr id="32" name="Titel 31"/>
          <p:cNvSpPr>
            <a:spLocks noGrp="1"/>
          </p:cNvSpPr>
          <p:nvPr>
            <p:ph type="title"/>
          </p:nvPr>
        </p:nvSpPr>
        <p:spPr>
          <a:xfrm>
            <a:off x="1367480" y="1338213"/>
            <a:ext cx="8974383" cy="2308324"/>
          </a:xfrm>
        </p:spPr>
        <p:txBody>
          <a:bodyPr/>
          <a:lstStyle/>
          <a:p>
            <a:br>
              <a:rPr lang="de-CH" altLang="en-US" sz="5400" dirty="0"/>
            </a:br>
            <a:br>
              <a:rPr lang="de-CH" altLang="en-US" sz="5400" dirty="0"/>
            </a:br>
            <a:br>
              <a:rPr lang="de-CH" altLang="en-US" sz="4000" dirty="0"/>
            </a:br>
            <a:br>
              <a:rPr lang="de-CH" altLang="en-US" sz="4000" dirty="0"/>
            </a:br>
            <a:r>
              <a:rPr lang="de-CH" altLang="en-US" sz="4000" dirty="0"/>
              <a:t>RDK 20.06.2023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58128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8220075" y="2222693"/>
            <a:ext cx="3419475" cy="40410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r>
              <a:rPr lang="fr-CH" dirty="0" err="1">
                <a:solidFill>
                  <a:schemeClr val="tx1"/>
                </a:solidFill>
              </a:rPr>
              <a:t>Akteur</a:t>
            </a:r>
            <a:r>
              <a:rPr lang="fr-CH" dirty="0">
                <a:solidFill>
                  <a:schemeClr val="tx1"/>
                </a:solidFill>
              </a:rPr>
              <a:t>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570018" y="2875339"/>
            <a:ext cx="4713318" cy="316351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endParaRPr lang="fr-CH" dirty="0"/>
          </a:p>
          <a:p>
            <a:pPr algn="ctr"/>
            <a:r>
              <a:rPr lang="fr-CH" sz="1400" dirty="0" err="1">
                <a:solidFill>
                  <a:schemeClr val="tx1"/>
                </a:solidFill>
              </a:rPr>
              <a:t>Bedürfnisse</a:t>
            </a:r>
            <a:r>
              <a:rPr lang="fr-CH" sz="1400" dirty="0">
                <a:solidFill>
                  <a:schemeClr val="tx1"/>
                </a:solidFill>
              </a:rPr>
              <a:t> der Partner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4973" y="1028413"/>
            <a:ext cx="10431925" cy="428002"/>
          </a:xfrm>
        </p:spPr>
        <p:txBody>
          <a:bodyPr/>
          <a:lstStyle/>
          <a:p>
            <a:r>
              <a:rPr lang="fr-CH" sz="2800" dirty="0"/>
              <a:t>0. </a:t>
            </a:r>
            <a:r>
              <a:rPr lang="fr-CH" sz="2800" dirty="0" err="1"/>
              <a:t>Einführung</a:t>
            </a:r>
            <a:r>
              <a:rPr lang="fr-CH" sz="2800" dirty="0"/>
              <a:t> : Vision - </a:t>
            </a:r>
            <a:r>
              <a:rPr lang="fr-CH" sz="2800" dirty="0" err="1"/>
              <a:t>Informationssystem</a:t>
            </a:r>
            <a:r>
              <a:rPr lang="fr-CH" sz="2800" dirty="0"/>
              <a:t> HESTA (DRAFT)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657888" y="3546474"/>
            <a:ext cx="2416439" cy="13779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  <a:p>
            <a:pPr algn="ctr"/>
            <a:endParaRPr lang="fr-CH" dirty="0">
              <a:solidFill>
                <a:schemeClr val="tx1"/>
              </a:solidFill>
            </a:endParaRPr>
          </a:p>
          <a:p>
            <a:pPr algn="ctr"/>
            <a:endParaRPr lang="fr-CH" sz="1400" dirty="0">
              <a:solidFill>
                <a:schemeClr val="tx1"/>
              </a:solidFill>
            </a:endParaRPr>
          </a:p>
          <a:p>
            <a:pPr algn="ctr"/>
            <a:endParaRPr lang="fr-CH" sz="1400" dirty="0">
              <a:solidFill>
                <a:schemeClr val="tx1"/>
              </a:solidFill>
            </a:endParaRPr>
          </a:p>
          <a:p>
            <a:pPr algn="ctr"/>
            <a:r>
              <a:rPr lang="fr-CH" sz="1400" dirty="0">
                <a:solidFill>
                  <a:schemeClr val="tx1"/>
                </a:solidFill>
              </a:rPr>
              <a:t>BFS/HESTA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76938" y="3552825"/>
            <a:ext cx="2385968" cy="567364"/>
          </a:xfrm>
          <a:prstGeom prst="rect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7792" y="4932736"/>
            <a:ext cx="2406535" cy="57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/>
              <a:t>Teilnehmer</a:t>
            </a:r>
            <a:r>
              <a:rPr lang="fr-CH" sz="1400" dirty="0"/>
              <a:t> 1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077348" y="3545039"/>
            <a:ext cx="704850" cy="1380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400" dirty="0" err="1"/>
              <a:t>Teilnehmer</a:t>
            </a:r>
            <a:r>
              <a:rPr lang="fr-CH" sz="1400" dirty="0"/>
              <a:t> 2</a:t>
            </a:r>
          </a:p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048429" y="3546474"/>
            <a:ext cx="599934" cy="137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400" dirty="0" err="1"/>
              <a:t>Andere</a:t>
            </a:r>
            <a:r>
              <a:rPr lang="fr-CH" sz="1400" dirty="0"/>
              <a:t> BFS </a:t>
            </a:r>
          </a:p>
          <a:p>
            <a:pPr algn="ctr"/>
            <a:endParaRPr lang="fr-CH" sz="1400" dirty="0"/>
          </a:p>
        </p:txBody>
      </p:sp>
      <p:sp>
        <p:nvSpPr>
          <p:cNvPr id="6" name="Flèche vers le bas 5"/>
          <p:cNvSpPr/>
          <p:nvPr/>
        </p:nvSpPr>
        <p:spPr>
          <a:xfrm rot="10800000">
            <a:off x="3807605" y="3891216"/>
            <a:ext cx="233298" cy="468834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rganigramme : Disque magnétique 12"/>
          <p:cNvSpPr/>
          <p:nvPr/>
        </p:nvSpPr>
        <p:spPr>
          <a:xfrm>
            <a:off x="4536302" y="3795600"/>
            <a:ext cx="863221" cy="791180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rganigramme : Disque magnétique 13"/>
          <p:cNvSpPr/>
          <p:nvPr/>
        </p:nvSpPr>
        <p:spPr>
          <a:xfrm>
            <a:off x="6467455" y="3564189"/>
            <a:ext cx="270835" cy="309198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rganigramme : Disque magnétique 14"/>
          <p:cNvSpPr/>
          <p:nvPr/>
        </p:nvSpPr>
        <p:spPr>
          <a:xfrm>
            <a:off x="3316957" y="4586780"/>
            <a:ext cx="270835" cy="309198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rganigramme : Disque magnétique 15"/>
          <p:cNvSpPr/>
          <p:nvPr/>
        </p:nvSpPr>
        <p:spPr>
          <a:xfrm>
            <a:off x="5690078" y="5023641"/>
            <a:ext cx="270835" cy="309198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1" t="20105" r="27643" b="20333"/>
          <a:stretch/>
        </p:blipFill>
        <p:spPr>
          <a:xfrm>
            <a:off x="3807604" y="1488865"/>
            <a:ext cx="538589" cy="733828"/>
          </a:xfrm>
          <a:prstGeom prst="rect">
            <a:avLst/>
          </a:prstGeom>
        </p:spPr>
      </p:pic>
      <p:sp>
        <p:nvSpPr>
          <p:cNvPr id="20" name="Organigramme : Disque magnétique 19"/>
          <p:cNvSpPr/>
          <p:nvPr/>
        </p:nvSpPr>
        <p:spPr>
          <a:xfrm>
            <a:off x="4209989" y="2018972"/>
            <a:ext cx="270835" cy="309198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1" t="20105" r="27643" b="20333"/>
          <a:stretch/>
        </p:blipFill>
        <p:spPr>
          <a:xfrm>
            <a:off x="4686094" y="1694969"/>
            <a:ext cx="538589" cy="733828"/>
          </a:xfrm>
          <a:prstGeom prst="rect">
            <a:avLst/>
          </a:prstGeom>
        </p:spPr>
      </p:pic>
      <p:cxnSp>
        <p:nvCxnSpPr>
          <p:cNvPr id="25" name="Connecteur droit 24"/>
          <p:cNvCxnSpPr>
            <a:stCxn id="20" idx="3"/>
          </p:cNvCxnSpPr>
          <p:nvPr/>
        </p:nvCxnSpPr>
        <p:spPr>
          <a:xfrm flipH="1">
            <a:off x="4345406" y="2328170"/>
            <a:ext cx="1" cy="19058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rganigramme : Carte perforée 22"/>
          <p:cNvSpPr/>
          <p:nvPr/>
        </p:nvSpPr>
        <p:spPr>
          <a:xfrm>
            <a:off x="4229077" y="2447627"/>
            <a:ext cx="251747" cy="322235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400" dirty="0"/>
              <a:t>HTML</a:t>
            </a:r>
            <a:endParaRPr lang="en-US" sz="4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99"/>
          <a:stretch/>
        </p:blipFill>
        <p:spPr>
          <a:xfrm flipH="1">
            <a:off x="5925458" y="1942604"/>
            <a:ext cx="624152" cy="4857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9" name="Connecteur droit avec flèche 28"/>
          <p:cNvCxnSpPr/>
          <p:nvPr/>
        </p:nvCxnSpPr>
        <p:spPr>
          <a:xfrm>
            <a:off x="4335900" y="4234013"/>
            <a:ext cx="18721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cxnSpLocks/>
          </p:cNvCxnSpPr>
          <p:nvPr/>
        </p:nvCxnSpPr>
        <p:spPr>
          <a:xfrm>
            <a:off x="5136023" y="2222693"/>
            <a:ext cx="77345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Carte perforée 25"/>
          <p:cNvSpPr/>
          <p:nvPr/>
        </p:nvSpPr>
        <p:spPr>
          <a:xfrm>
            <a:off x="5433329" y="2018972"/>
            <a:ext cx="251747" cy="322235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400" dirty="0"/>
              <a:t>HTML</a:t>
            </a:r>
            <a:endParaRPr lang="en-US" sz="400" dirty="0"/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5221706" y="2608744"/>
            <a:ext cx="10253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27" idx="2"/>
          </p:cNvCxnSpPr>
          <p:nvPr/>
        </p:nvCxnSpPr>
        <p:spPr>
          <a:xfrm flipV="1">
            <a:off x="6237534" y="2428379"/>
            <a:ext cx="0" cy="1803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5231231" y="2608744"/>
            <a:ext cx="0" cy="11868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rganigramme : Carte perforée 49"/>
          <p:cNvSpPr/>
          <p:nvPr/>
        </p:nvSpPr>
        <p:spPr>
          <a:xfrm>
            <a:off x="5585729" y="2457122"/>
            <a:ext cx="251747" cy="322235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400" dirty="0"/>
              <a:t>HTML</a:t>
            </a:r>
            <a:endParaRPr lang="en-US" sz="400" dirty="0"/>
          </a:p>
        </p:txBody>
      </p:sp>
      <p:sp>
        <p:nvSpPr>
          <p:cNvPr id="53" name="Rectangle 52"/>
          <p:cNvSpPr/>
          <p:nvPr/>
        </p:nvSpPr>
        <p:spPr>
          <a:xfrm flipH="1">
            <a:off x="-37599" y="1488865"/>
            <a:ext cx="22498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PHASE 1</a:t>
            </a:r>
          </a:p>
        </p:txBody>
      </p:sp>
      <p:sp>
        <p:nvSpPr>
          <p:cNvPr id="54" name="Organigramme : Disque magnétique 53"/>
          <p:cNvSpPr/>
          <p:nvPr/>
        </p:nvSpPr>
        <p:spPr>
          <a:xfrm>
            <a:off x="9422627" y="4134627"/>
            <a:ext cx="1092973" cy="1770873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5491369" y="4769756"/>
            <a:ext cx="3888000" cy="1126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cxnSpLocks/>
          </p:cNvCxnSpPr>
          <p:nvPr/>
        </p:nvCxnSpPr>
        <p:spPr>
          <a:xfrm flipH="1" flipV="1">
            <a:off x="5481844" y="4191191"/>
            <a:ext cx="9525" cy="57856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endCxn id="13" idx="4"/>
          </p:cNvCxnSpPr>
          <p:nvPr/>
        </p:nvCxnSpPr>
        <p:spPr>
          <a:xfrm flipH="1">
            <a:off x="5399523" y="4191190"/>
            <a:ext cx="8232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 flipH="1">
            <a:off x="7652567" y="1602620"/>
            <a:ext cx="22498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PHASE 2</a:t>
            </a:r>
          </a:p>
        </p:txBody>
      </p:sp>
      <p:cxnSp>
        <p:nvCxnSpPr>
          <p:cNvPr id="77" name="Connecteur droit 76"/>
          <p:cNvCxnSpPr>
            <a:stCxn id="15" idx="3"/>
          </p:cNvCxnSpPr>
          <p:nvPr/>
        </p:nvCxnSpPr>
        <p:spPr>
          <a:xfrm>
            <a:off x="3452375" y="4895978"/>
            <a:ext cx="14618" cy="75234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3466993" y="5648325"/>
            <a:ext cx="591237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16" idx="4"/>
          </p:cNvCxnSpPr>
          <p:nvPr/>
        </p:nvCxnSpPr>
        <p:spPr>
          <a:xfrm flipV="1">
            <a:off x="5960913" y="5172075"/>
            <a:ext cx="3420000" cy="616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èche vers le haut 81"/>
          <p:cNvSpPr/>
          <p:nvPr/>
        </p:nvSpPr>
        <p:spPr>
          <a:xfrm>
            <a:off x="9818746" y="3652702"/>
            <a:ext cx="304322" cy="441370"/>
          </a:xfrm>
          <a:prstGeom prst="up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Imag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18" y="2547242"/>
            <a:ext cx="1941580" cy="1092139"/>
          </a:xfrm>
          <a:prstGeom prst="rect">
            <a:avLst/>
          </a:prstGeom>
        </p:spPr>
      </p:pic>
      <p:cxnSp>
        <p:nvCxnSpPr>
          <p:cNvPr id="85" name="Connecteur droit 84"/>
          <p:cNvCxnSpPr/>
          <p:nvPr/>
        </p:nvCxnSpPr>
        <p:spPr>
          <a:xfrm>
            <a:off x="7476215" y="1655753"/>
            <a:ext cx="0" cy="4608000"/>
          </a:xfrm>
          <a:prstGeom prst="line">
            <a:avLst/>
          </a:prstGeom>
          <a:ln w="25400" cmpd="dbl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4"/>
          <p:cNvSpPr/>
          <p:nvPr/>
        </p:nvSpPr>
        <p:spPr bwMode="auto">
          <a:xfrm>
            <a:off x="147363" y="2018972"/>
            <a:ext cx="2045808" cy="1213108"/>
          </a:xfrm>
          <a:prstGeom prst="rect">
            <a:avLst/>
          </a:prstGeom>
          <a:solidFill>
            <a:srgbClr val="E0F0FF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5663" fontAlgn="base">
              <a:spcBef>
                <a:spcPct val="0"/>
              </a:spcBef>
              <a:spcAft>
                <a:spcPct val="0"/>
              </a:spcAft>
            </a:pPr>
            <a:r>
              <a:rPr lang="de-CH" sz="1000" dirty="0">
                <a:solidFill>
                  <a:srgbClr val="00B050"/>
                </a:solidFill>
                <a:latin typeface="Arial" charset="0"/>
              </a:rPr>
              <a:t>1. Priorität (2019-2021)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>
                <a:solidFill>
                  <a:srgbClr val="00B050"/>
                </a:solidFill>
                <a:latin typeface="Arial" charset="0"/>
              </a:rPr>
              <a:t>Evaluation Bedürfnisse der Partner (ok)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>
                <a:solidFill>
                  <a:srgbClr val="00B050"/>
                </a:solidFill>
              </a:rPr>
              <a:t>Konzept und Pilotprojekt automatische Erhebung HESTA (2020-2021)</a:t>
            </a:r>
          </a:p>
        </p:txBody>
      </p:sp>
      <p:sp>
        <p:nvSpPr>
          <p:cNvPr id="87" name="Rechteck 34"/>
          <p:cNvSpPr/>
          <p:nvPr/>
        </p:nvSpPr>
        <p:spPr bwMode="auto">
          <a:xfrm>
            <a:off x="139473" y="3440276"/>
            <a:ext cx="2072767" cy="886060"/>
          </a:xfrm>
          <a:prstGeom prst="rect">
            <a:avLst/>
          </a:prstGeom>
          <a:solidFill>
            <a:srgbClr val="E0F0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5663" fontAlgn="base">
              <a:spcBef>
                <a:spcPct val="0"/>
              </a:spcBef>
              <a:spcAft>
                <a:spcPct val="0"/>
              </a:spcAft>
            </a:pPr>
            <a:r>
              <a:rPr lang="de-CH" sz="1000" dirty="0"/>
              <a:t>2. Priorität (2020-2021)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>
                <a:solidFill>
                  <a:srgbClr val="00B050"/>
                </a:solidFill>
              </a:rPr>
              <a:t>Identifikation weiterer Variablen (z.B. Reisemotiv</a:t>
            </a:r>
            <a:r>
              <a:rPr lang="de-CH" sz="1000" dirty="0"/>
              <a:t>)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/>
              <a:t>Aufnehmen monetärer Variablen</a:t>
            </a:r>
          </a:p>
        </p:txBody>
      </p:sp>
      <p:sp>
        <p:nvSpPr>
          <p:cNvPr id="88" name="Rechteck 36"/>
          <p:cNvSpPr/>
          <p:nvPr/>
        </p:nvSpPr>
        <p:spPr bwMode="auto">
          <a:xfrm>
            <a:off x="153324" y="4527183"/>
            <a:ext cx="2039847" cy="1736569"/>
          </a:xfrm>
          <a:prstGeom prst="rect">
            <a:avLst/>
          </a:prstGeom>
          <a:solidFill>
            <a:srgbClr val="E0F0FF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855663" fontAlgn="base">
              <a:spcBef>
                <a:spcPct val="0"/>
              </a:spcBef>
              <a:spcAft>
                <a:spcPct val="0"/>
              </a:spcAft>
            </a:pPr>
            <a:r>
              <a:rPr lang="de-CH" sz="1000" dirty="0"/>
              <a:t>3. Priorität (2020-2023)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>
                <a:solidFill>
                  <a:srgbClr val="00B050"/>
                </a:solidFill>
              </a:rPr>
              <a:t>Analyse methodischer Spielraum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>
                <a:solidFill>
                  <a:srgbClr val="00B050"/>
                </a:solidFill>
              </a:rPr>
              <a:t>Analyse Potential beschleunigte Erstellung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/>
              <a:t>Identifikation Potential Kostenreduktion</a:t>
            </a:r>
          </a:p>
          <a:p>
            <a:pPr marL="285750" indent="-285750" defTabSz="85566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CH" sz="1000" dirty="0"/>
              <a:t>Analyse «Gap» zwischen Bedürfnisse und verfügbaren Statistiken/Daten</a:t>
            </a:r>
          </a:p>
        </p:txBody>
      </p:sp>
      <p:sp>
        <p:nvSpPr>
          <p:cNvPr id="94" name="Flèche vers le bas 93"/>
          <p:cNvSpPr/>
          <p:nvPr/>
        </p:nvSpPr>
        <p:spPr>
          <a:xfrm>
            <a:off x="1087320" y="3271566"/>
            <a:ext cx="249837" cy="159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èche vers le bas 94"/>
          <p:cNvSpPr/>
          <p:nvPr/>
        </p:nvSpPr>
        <p:spPr>
          <a:xfrm>
            <a:off x="1087320" y="4367998"/>
            <a:ext cx="249837" cy="159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à coins arrondis 1"/>
          <p:cNvSpPr/>
          <p:nvPr/>
        </p:nvSpPr>
        <p:spPr>
          <a:xfrm>
            <a:off x="3775331" y="2203500"/>
            <a:ext cx="588341" cy="164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>
                <a:solidFill>
                  <a:schemeClr val="tx1"/>
                </a:solidFill>
              </a:rPr>
              <a:t>PMS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03052" y="6376666"/>
            <a:ext cx="253388" cy="2460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ZoneTexte 55"/>
          <p:cNvSpPr txBox="1"/>
          <p:nvPr/>
        </p:nvSpPr>
        <p:spPr>
          <a:xfrm>
            <a:off x="2556440" y="6321497"/>
            <a:ext cx="2257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Erforderliche Daten</a:t>
            </a:r>
          </a:p>
          <a:p>
            <a:r>
              <a:rPr lang="de-CH" sz="1000" dirty="0"/>
              <a:t>zur offiziellen Statistik</a:t>
            </a:r>
            <a:endParaRPr lang="fr-CH" sz="1000" dirty="0"/>
          </a:p>
        </p:txBody>
      </p:sp>
      <p:sp>
        <p:nvSpPr>
          <p:cNvPr id="57" name="Rectangle 56"/>
          <p:cNvSpPr/>
          <p:nvPr/>
        </p:nvSpPr>
        <p:spPr>
          <a:xfrm>
            <a:off x="4065359" y="6372227"/>
            <a:ext cx="255095" cy="266593"/>
          </a:xfrm>
          <a:prstGeom prst="rect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ZoneTexte 58"/>
          <p:cNvSpPr txBox="1"/>
          <p:nvPr/>
        </p:nvSpPr>
        <p:spPr>
          <a:xfrm>
            <a:off x="4320454" y="6345218"/>
            <a:ext cx="2147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Zusätzliche </a:t>
            </a:r>
            <a:r>
              <a:rPr lang="fr-CH" sz="1000" dirty="0" err="1"/>
              <a:t>Daten</a:t>
            </a:r>
            <a:r>
              <a:rPr lang="fr-CH" sz="1000" dirty="0"/>
              <a:t> </a:t>
            </a:r>
            <a:r>
              <a:rPr lang="fr-CH" sz="1000" dirty="0" err="1"/>
              <a:t>für</a:t>
            </a:r>
            <a:r>
              <a:rPr lang="fr-CH" sz="1000" dirty="0"/>
              <a:t> </a:t>
            </a:r>
          </a:p>
          <a:p>
            <a:r>
              <a:rPr lang="fr-CH" sz="1000" dirty="0"/>
              <a:t>HESTA-</a:t>
            </a:r>
            <a:r>
              <a:rPr lang="fr-CH" sz="1000" dirty="0" err="1"/>
              <a:t>Finanzierungspartner</a:t>
            </a:r>
            <a:endParaRPr lang="fr-CH" sz="1000" dirty="0"/>
          </a:p>
        </p:txBody>
      </p:sp>
      <p:sp>
        <p:nvSpPr>
          <p:cNvPr id="60" name="Flèche vers le bas 59"/>
          <p:cNvSpPr/>
          <p:nvPr/>
        </p:nvSpPr>
        <p:spPr>
          <a:xfrm rot="10800000">
            <a:off x="6475524" y="6387284"/>
            <a:ext cx="148171" cy="224802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ZoneTexte 60"/>
          <p:cNvSpPr txBox="1"/>
          <p:nvPr/>
        </p:nvSpPr>
        <p:spPr>
          <a:xfrm>
            <a:off x="6623695" y="6313070"/>
            <a:ext cx="63312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Zusätzliche Daten zu den amtlichen statistischen Daten (HESTA).</a:t>
            </a:r>
          </a:p>
          <a:p>
            <a:r>
              <a:rPr lang="de-CH" sz="1000" dirty="0"/>
              <a:t>Verstärkte Nutzung von Dateien aus den PMS ermöglicht die zusätzlichen </a:t>
            </a:r>
          </a:p>
          <a:p>
            <a:r>
              <a:rPr lang="de-CH" sz="1000" dirty="0"/>
              <a:t>Daten statistisch zu verarbeiten und als offizielle Statistik zu publizieren</a:t>
            </a:r>
            <a:endParaRPr lang="fr-CH" sz="1600" b="1" dirty="0"/>
          </a:p>
          <a:p>
            <a:endParaRPr lang="fr-CH" sz="1600" b="1" dirty="0"/>
          </a:p>
          <a:p>
            <a:endParaRPr lang="fr-CH" sz="1600" b="1" dirty="0"/>
          </a:p>
          <a:p>
            <a:endParaRPr lang="en-US" sz="1600" b="1" dirty="0"/>
          </a:p>
        </p:txBody>
      </p:sp>
      <p:sp>
        <p:nvSpPr>
          <p:cNvPr id="63" name="Flèche vers le bas 62"/>
          <p:cNvSpPr/>
          <p:nvPr/>
        </p:nvSpPr>
        <p:spPr>
          <a:xfrm rot="16200000">
            <a:off x="3561992" y="3710310"/>
            <a:ext cx="177866" cy="321019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èche vers le bas 63"/>
          <p:cNvSpPr/>
          <p:nvPr/>
        </p:nvSpPr>
        <p:spPr>
          <a:xfrm rot="16200000">
            <a:off x="3561990" y="4235246"/>
            <a:ext cx="177866" cy="321019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ptagone 3"/>
          <p:cNvSpPr/>
          <p:nvPr/>
        </p:nvSpPr>
        <p:spPr>
          <a:xfrm>
            <a:off x="3881356" y="2523235"/>
            <a:ext cx="269208" cy="22681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  <a:endParaRPr lang="en-US" dirty="0"/>
          </a:p>
        </p:txBody>
      </p:sp>
      <p:sp>
        <p:nvSpPr>
          <p:cNvPr id="65" name="Heptagone 64"/>
          <p:cNvSpPr/>
          <p:nvPr/>
        </p:nvSpPr>
        <p:spPr>
          <a:xfrm>
            <a:off x="6423181" y="2482384"/>
            <a:ext cx="269208" cy="22681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  <a:endParaRPr lang="en-US" dirty="0"/>
          </a:p>
        </p:txBody>
      </p:sp>
      <p:sp>
        <p:nvSpPr>
          <p:cNvPr id="66" name="Flèche vers le bas 11">
            <a:extLst>
              <a:ext uri="{FF2B5EF4-FFF2-40B4-BE49-F238E27FC236}">
                <a16:creationId xmlns:a16="http://schemas.microsoft.com/office/drawing/2014/main" id="{EADB8929-BDA4-49B6-8480-65C78CBBDC89}"/>
              </a:ext>
            </a:extLst>
          </p:cNvPr>
          <p:cNvSpPr/>
          <p:nvPr/>
        </p:nvSpPr>
        <p:spPr>
          <a:xfrm rot="5400000">
            <a:off x="5836647" y="3743006"/>
            <a:ext cx="233298" cy="468834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652C8756-A35B-4C85-9498-2E24B9454CB1}"/>
              </a:ext>
            </a:extLst>
          </p:cNvPr>
          <p:cNvSpPr/>
          <p:nvPr/>
        </p:nvSpPr>
        <p:spPr>
          <a:xfrm>
            <a:off x="1664485" y="4020294"/>
            <a:ext cx="6920918" cy="923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/>
              <a:t>Pro PLZ: </a:t>
            </a:r>
            <a:r>
              <a:rPr lang="fr-CH" sz="1600" dirty="0" err="1"/>
              <a:t>Herkunft</a:t>
            </a:r>
            <a:r>
              <a:rPr lang="fr-CH" sz="1600" dirty="0"/>
              <a:t> der </a:t>
            </a:r>
            <a:r>
              <a:rPr lang="fr-CH" sz="1600" dirty="0" err="1"/>
              <a:t>Gäste</a:t>
            </a:r>
            <a:r>
              <a:rPr lang="fr-CH" sz="1600" dirty="0"/>
              <a:t> , </a:t>
            </a:r>
            <a:r>
              <a:rPr lang="fr-CH" sz="1600" dirty="0" err="1"/>
              <a:t>Reisemotiv</a:t>
            </a:r>
            <a:br>
              <a:rPr lang="fr-CH" sz="1600" dirty="0"/>
            </a:br>
            <a:r>
              <a:rPr lang="fr-CH" sz="1600" dirty="0"/>
              <a:t> </a:t>
            </a:r>
            <a:r>
              <a:rPr lang="fr-CH" sz="1600" dirty="0" err="1"/>
              <a:t>Buchungskanal</a:t>
            </a:r>
            <a:r>
              <a:rPr lang="fr-CH" sz="1600" dirty="0"/>
              <a:t>, </a:t>
            </a:r>
            <a:r>
              <a:rPr lang="fr-CH" sz="1600" dirty="0" err="1"/>
              <a:t>Umsatz</a:t>
            </a:r>
            <a:r>
              <a:rPr lang="fr-CH" sz="1600" dirty="0"/>
              <a:t> pro </a:t>
            </a:r>
            <a:r>
              <a:rPr lang="fr-CH" sz="1600" dirty="0" err="1"/>
              <a:t>Kategorie</a:t>
            </a:r>
            <a:r>
              <a:rPr lang="fr-CH" sz="1600" dirty="0"/>
              <a:t> – </a:t>
            </a:r>
            <a:r>
              <a:rPr lang="fr-CH" sz="1600" dirty="0" err="1"/>
              <a:t>Beherbegung</a:t>
            </a:r>
            <a:r>
              <a:rPr lang="fr-CH" sz="1600" dirty="0"/>
              <a:t> / Gastro /</a:t>
            </a:r>
            <a:r>
              <a:rPr lang="fr-CH" sz="1600" dirty="0" err="1"/>
              <a:t>Xtra</a:t>
            </a:r>
            <a:endParaRPr lang="fr-CH" sz="16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AB0DAEC-9EDF-425E-B15F-23F4B24A4751}"/>
              </a:ext>
            </a:extLst>
          </p:cNvPr>
          <p:cNvSpPr/>
          <p:nvPr/>
        </p:nvSpPr>
        <p:spPr>
          <a:xfrm>
            <a:off x="1686187" y="2952225"/>
            <a:ext cx="6920918" cy="769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/>
              <a:t>Reduzierung der Kosten und der Lieferzeit</a:t>
            </a:r>
            <a:br>
              <a:rPr lang="fr-CH" sz="1600" dirty="0"/>
            </a:br>
            <a:r>
              <a:rPr lang="de-CH" sz="1600" dirty="0"/>
              <a:t>Reduzierung der Belastung der Befragten</a:t>
            </a:r>
            <a:endParaRPr lang="fr-CH" sz="1600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1" t="20105" r="27643" b="20333"/>
          <a:stretch/>
        </p:blipFill>
        <p:spPr>
          <a:xfrm>
            <a:off x="145577" y="2187802"/>
            <a:ext cx="473340" cy="644926"/>
          </a:xfrm>
          <a:prstGeom prst="rect">
            <a:avLst/>
          </a:prstGeom>
        </p:spPr>
      </p:pic>
      <p:sp>
        <p:nvSpPr>
          <p:cNvPr id="36" name="Ellipse 35"/>
          <p:cNvSpPr/>
          <p:nvPr/>
        </p:nvSpPr>
        <p:spPr>
          <a:xfrm>
            <a:off x="1803738" y="3161119"/>
            <a:ext cx="419100" cy="3714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701510" y="4157995"/>
            <a:ext cx="419100" cy="371475"/>
          </a:xfrm>
          <a:prstGeom prst="ellipse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Titel 1"/>
          <p:cNvSpPr>
            <a:spLocks noGrp="1"/>
          </p:cNvSpPr>
          <p:nvPr>
            <p:ph type="title"/>
          </p:nvPr>
        </p:nvSpPr>
        <p:spPr>
          <a:xfrm>
            <a:off x="1437125" y="1226724"/>
            <a:ext cx="11220947" cy="923330"/>
          </a:xfrm>
        </p:spPr>
        <p:txBody>
          <a:bodyPr/>
          <a:lstStyle/>
          <a:p>
            <a:r>
              <a:rPr lang="fr-CH" sz="3200" dirty="0"/>
              <a:t>1. </a:t>
            </a:r>
            <a:r>
              <a:rPr lang="fr-CH" sz="3200" dirty="0" err="1"/>
              <a:t>Erste</a:t>
            </a:r>
            <a:r>
              <a:rPr lang="fr-CH" sz="3200" dirty="0"/>
              <a:t> </a:t>
            </a:r>
            <a:r>
              <a:rPr lang="fr-CH" sz="3200" dirty="0" err="1"/>
              <a:t>Priorität</a:t>
            </a:r>
            <a:r>
              <a:rPr lang="fr-CH" sz="3200" dirty="0"/>
              <a:t>: </a:t>
            </a:r>
            <a:r>
              <a:rPr lang="fr-CH" sz="3200" dirty="0" err="1"/>
              <a:t>Automatisierte</a:t>
            </a:r>
            <a:r>
              <a:rPr lang="fr-CH" sz="3200" dirty="0"/>
              <a:t> </a:t>
            </a:r>
            <a:r>
              <a:rPr lang="fr-CH" sz="3200" dirty="0" err="1"/>
              <a:t>Betriebe</a:t>
            </a:r>
            <a:r>
              <a:rPr lang="fr-CH" sz="3200" dirty="0"/>
              <a:t> (≈900▲) </a:t>
            </a:r>
            <a:br>
              <a:rPr lang="en-US" dirty="0"/>
            </a:br>
            <a:endParaRPr lang="fr-CH" sz="2800" dirty="0"/>
          </a:p>
        </p:txBody>
      </p:sp>
      <p:sp>
        <p:nvSpPr>
          <p:cNvPr id="85" name="Organigramme : Disque magnétique 84">
            <a:extLst>
              <a:ext uri="{FF2B5EF4-FFF2-40B4-BE49-F238E27FC236}">
                <a16:creationId xmlns:a16="http://schemas.microsoft.com/office/drawing/2014/main" id="{D3466248-4E89-4C64-BF33-FD14EB262E5E}"/>
              </a:ext>
            </a:extLst>
          </p:cNvPr>
          <p:cNvSpPr/>
          <p:nvPr/>
        </p:nvSpPr>
        <p:spPr>
          <a:xfrm>
            <a:off x="585253" y="2643027"/>
            <a:ext cx="270835" cy="309198"/>
          </a:xfrm>
          <a:prstGeom prst="flowChartMagneticDisk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à coins arrondis 1">
            <a:extLst>
              <a:ext uri="{FF2B5EF4-FFF2-40B4-BE49-F238E27FC236}">
                <a16:creationId xmlns:a16="http://schemas.microsoft.com/office/drawing/2014/main" id="{EF0BD557-9D63-4AEC-9242-034902D5EFE4}"/>
              </a:ext>
            </a:extLst>
          </p:cNvPr>
          <p:cNvSpPr/>
          <p:nvPr/>
        </p:nvSpPr>
        <p:spPr>
          <a:xfrm>
            <a:off x="150595" y="2827555"/>
            <a:ext cx="588341" cy="164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>
                <a:solidFill>
                  <a:schemeClr val="tx1"/>
                </a:solidFill>
              </a:rPr>
              <a:t>PMS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DF909B7B-7B8A-480B-B16F-D9516FE8C56B}"/>
              </a:ext>
            </a:extLst>
          </p:cNvPr>
          <p:cNvCxnSpPr>
            <a:cxnSpLocks/>
          </p:cNvCxnSpPr>
          <p:nvPr/>
        </p:nvCxnSpPr>
        <p:spPr>
          <a:xfrm>
            <a:off x="347386" y="3324114"/>
            <a:ext cx="125310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5912620F-C8EC-40A8-A9E6-7886DA4A62F5}"/>
              </a:ext>
            </a:extLst>
          </p:cNvPr>
          <p:cNvCxnSpPr>
            <a:cxnSpLocks/>
          </p:cNvCxnSpPr>
          <p:nvPr/>
        </p:nvCxnSpPr>
        <p:spPr>
          <a:xfrm flipH="1">
            <a:off x="338740" y="2991699"/>
            <a:ext cx="8646" cy="16437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665EC696-F6EA-42B6-B1AB-D955E41DA6F2}"/>
              </a:ext>
            </a:extLst>
          </p:cNvPr>
          <p:cNvCxnSpPr>
            <a:cxnSpLocks/>
          </p:cNvCxnSpPr>
          <p:nvPr/>
        </p:nvCxnSpPr>
        <p:spPr>
          <a:xfrm flipV="1">
            <a:off x="320048" y="4505894"/>
            <a:ext cx="1317099" cy="1272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en L 22">
            <a:extLst>
              <a:ext uri="{FF2B5EF4-FFF2-40B4-BE49-F238E27FC236}">
                <a16:creationId xmlns:a16="http://schemas.microsoft.com/office/drawing/2014/main" id="{6186ECD1-3078-4ED4-B49D-8DC02C2CFAEB}"/>
              </a:ext>
            </a:extLst>
          </p:cNvPr>
          <p:cNvSpPr/>
          <p:nvPr/>
        </p:nvSpPr>
        <p:spPr>
          <a:xfrm rot="18008557">
            <a:off x="815766" y="4429488"/>
            <a:ext cx="251328" cy="20016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3" name="Forme en L 102">
            <a:extLst>
              <a:ext uri="{FF2B5EF4-FFF2-40B4-BE49-F238E27FC236}">
                <a16:creationId xmlns:a16="http://schemas.microsoft.com/office/drawing/2014/main" id="{6E17AB40-8BCE-40E6-9C48-C80FB29D3F7D}"/>
              </a:ext>
            </a:extLst>
          </p:cNvPr>
          <p:cNvSpPr/>
          <p:nvPr/>
        </p:nvSpPr>
        <p:spPr>
          <a:xfrm rot="18008557">
            <a:off x="846167" y="3187253"/>
            <a:ext cx="251328" cy="20016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32E6D6B8-551F-45CD-A474-01DFAB194435}"/>
              </a:ext>
            </a:extLst>
          </p:cNvPr>
          <p:cNvSpPr/>
          <p:nvPr/>
        </p:nvSpPr>
        <p:spPr>
          <a:xfrm>
            <a:off x="9437204" y="2885191"/>
            <a:ext cx="2686982" cy="9233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600" dirty="0"/>
          </a:p>
          <a:p>
            <a:pPr algn="ctr"/>
            <a:r>
              <a:rPr lang="fr-CH" sz="1600" dirty="0"/>
              <a:t>HESTA</a:t>
            </a:r>
          </a:p>
          <a:p>
            <a:pPr algn="ctr"/>
            <a:r>
              <a:rPr lang="fr-CH" sz="1600" dirty="0"/>
              <a:t>HESTA-Flash(s)</a:t>
            </a:r>
            <a:br>
              <a:rPr lang="fr-CH" sz="1600" dirty="0"/>
            </a:br>
            <a:r>
              <a:rPr lang="fr-CH" sz="1600" dirty="0"/>
              <a:t> </a:t>
            </a:r>
            <a:r>
              <a:rPr lang="fr-CH" sz="1600" dirty="0" err="1"/>
              <a:t>Monetäre</a:t>
            </a:r>
            <a:r>
              <a:rPr lang="fr-CH" sz="1600" dirty="0"/>
              <a:t> </a:t>
            </a:r>
            <a:r>
              <a:rPr lang="fr-CH" sz="1600" dirty="0" err="1"/>
              <a:t>Indikatoren</a:t>
            </a:r>
            <a:endParaRPr lang="fr-CH" sz="1600" dirty="0"/>
          </a:p>
          <a:p>
            <a:pPr algn="ctr"/>
            <a:endParaRPr lang="fr-CH" dirty="0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4B85311E-C3D5-4881-9529-065B5FA5D3DB}"/>
              </a:ext>
            </a:extLst>
          </p:cNvPr>
          <p:cNvSpPr/>
          <p:nvPr/>
        </p:nvSpPr>
        <p:spPr>
          <a:xfrm>
            <a:off x="8724656" y="3203242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9" name="Flèche : droite 118">
            <a:extLst>
              <a:ext uri="{FF2B5EF4-FFF2-40B4-BE49-F238E27FC236}">
                <a16:creationId xmlns:a16="http://schemas.microsoft.com/office/drawing/2014/main" id="{7F737FC0-AD7B-46C6-B5EA-98882F685F81}"/>
              </a:ext>
            </a:extLst>
          </p:cNvPr>
          <p:cNvSpPr/>
          <p:nvPr/>
        </p:nvSpPr>
        <p:spPr>
          <a:xfrm>
            <a:off x="8678495" y="5496043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0" name="Rectangle : avec coins arrondis en diagonale 119">
            <a:extLst>
              <a:ext uri="{FF2B5EF4-FFF2-40B4-BE49-F238E27FC236}">
                <a16:creationId xmlns:a16="http://schemas.microsoft.com/office/drawing/2014/main" id="{16FFD98B-6D84-48F6-A099-3DE11E726634}"/>
              </a:ext>
            </a:extLst>
          </p:cNvPr>
          <p:cNvSpPr/>
          <p:nvPr/>
        </p:nvSpPr>
        <p:spPr>
          <a:xfrm>
            <a:off x="9437204" y="3961167"/>
            <a:ext cx="2686982" cy="9233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Monetäre</a:t>
            </a:r>
            <a:r>
              <a:rPr lang="fr-CH" sz="1600" dirty="0"/>
              <a:t> </a:t>
            </a:r>
            <a:r>
              <a:rPr lang="fr-CH" sz="1600" dirty="0" err="1"/>
              <a:t>Indikatoren</a:t>
            </a:r>
            <a:r>
              <a:rPr lang="fr-CH" sz="1600" dirty="0"/>
              <a:t> +</a:t>
            </a:r>
            <a:br>
              <a:rPr lang="fr-CH" sz="1600" dirty="0"/>
            </a:br>
            <a:r>
              <a:rPr lang="fr-CH" sz="1600" dirty="0" err="1"/>
              <a:t>Experimentelle</a:t>
            </a:r>
            <a:r>
              <a:rPr lang="fr-CH" sz="1600" dirty="0"/>
              <a:t> </a:t>
            </a:r>
            <a:r>
              <a:rPr lang="fr-CH" sz="1600" dirty="0" err="1"/>
              <a:t>Statistiken</a:t>
            </a:r>
            <a:endParaRPr lang="fr-CH" dirty="0"/>
          </a:p>
        </p:txBody>
      </p:sp>
      <p:sp>
        <p:nvSpPr>
          <p:cNvPr id="46" name="Vague 45">
            <a:extLst>
              <a:ext uri="{FF2B5EF4-FFF2-40B4-BE49-F238E27FC236}">
                <a16:creationId xmlns:a16="http://schemas.microsoft.com/office/drawing/2014/main" id="{D0725849-F6BA-48CD-9673-08CB580A4E07}"/>
              </a:ext>
            </a:extLst>
          </p:cNvPr>
          <p:cNvSpPr/>
          <p:nvPr/>
        </p:nvSpPr>
        <p:spPr>
          <a:xfrm>
            <a:off x="1686187" y="2643027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2019</a:t>
            </a:r>
          </a:p>
        </p:txBody>
      </p:sp>
      <p:sp>
        <p:nvSpPr>
          <p:cNvPr id="122" name="Vague 121">
            <a:extLst>
              <a:ext uri="{FF2B5EF4-FFF2-40B4-BE49-F238E27FC236}">
                <a16:creationId xmlns:a16="http://schemas.microsoft.com/office/drawing/2014/main" id="{677B84FB-E23B-4956-8949-566D59885E07}"/>
              </a:ext>
            </a:extLst>
          </p:cNvPr>
          <p:cNvSpPr/>
          <p:nvPr/>
        </p:nvSpPr>
        <p:spPr>
          <a:xfrm>
            <a:off x="1664485" y="3749392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2023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00A6AA72-F9FB-4A24-8311-984B68A69617}"/>
              </a:ext>
            </a:extLst>
          </p:cNvPr>
          <p:cNvSpPr/>
          <p:nvPr/>
        </p:nvSpPr>
        <p:spPr>
          <a:xfrm>
            <a:off x="1627464" y="5359511"/>
            <a:ext cx="6920918" cy="769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Buchungsstatus</a:t>
            </a:r>
            <a:r>
              <a:rPr lang="fr-CH" sz="1600" dirty="0"/>
              <a:t>/-niveau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56779400-D4B2-4EBA-9C08-B6DE0B18D373}"/>
              </a:ext>
            </a:extLst>
          </p:cNvPr>
          <p:cNvSpPr/>
          <p:nvPr/>
        </p:nvSpPr>
        <p:spPr>
          <a:xfrm>
            <a:off x="1709142" y="5485427"/>
            <a:ext cx="419100" cy="371475"/>
          </a:xfrm>
          <a:prstGeom prst="ellipse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Vague 126">
            <a:extLst>
              <a:ext uri="{FF2B5EF4-FFF2-40B4-BE49-F238E27FC236}">
                <a16:creationId xmlns:a16="http://schemas.microsoft.com/office/drawing/2014/main" id="{664D1500-453B-45EA-BDA9-FD7A1429F812}"/>
              </a:ext>
            </a:extLst>
          </p:cNvPr>
          <p:cNvSpPr/>
          <p:nvPr/>
        </p:nvSpPr>
        <p:spPr>
          <a:xfrm>
            <a:off x="1627464" y="4996768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202X</a:t>
            </a:r>
          </a:p>
        </p:txBody>
      </p:sp>
      <p:cxnSp>
        <p:nvCxnSpPr>
          <p:cNvPr id="142" name="Connecteur droit 141">
            <a:extLst>
              <a:ext uri="{FF2B5EF4-FFF2-40B4-BE49-F238E27FC236}">
                <a16:creationId xmlns:a16="http://schemas.microsoft.com/office/drawing/2014/main" id="{06E94F1E-0651-4282-9D18-ACA82F4DA2F1}"/>
              </a:ext>
            </a:extLst>
          </p:cNvPr>
          <p:cNvCxnSpPr>
            <a:cxnSpLocks/>
          </p:cNvCxnSpPr>
          <p:nvPr/>
        </p:nvCxnSpPr>
        <p:spPr>
          <a:xfrm flipH="1">
            <a:off x="322499" y="4615854"/>
            <a:ext cx="18482" cy="105531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08B69DA2-F1D3-414A-8F9E-9484C910ACEE}"/>
              </a:ext>
            </a:extLst>
          </p:cNvPr>
          <p:cNvCxnSpPr>
            <a:cxnSpLocks/>
          </p:cNvCxnSpPr>
          <p:nvPr/>
        </p:nvCxnSpPr>
        <p:spPr>
          <a:xfrm>
            <a:off x="322499" y="5686318"/>
            <a:ext cx="1278000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 : avec coins arrondis en diagonale 154">
            <a:extLst>
              <a:ext uri="{FF2B5EF4-FFF2-40B4-BE49-F238E27FC236}">
                <a16:creationId xmlns:a16="http://schemas.microsoft.com/office/drawing/2014/main" id="{FCC64316-AE32-42AD-B56D-B41D4BEAE94A}"/>
              </a:ext>
            </a:extLst>
          </p:cNvPr>
          <p:cNvSpPr/>
          <p:nvPr/>
        </p:nvSpPr>
        <p:spPr>
          <a:xfrm>
            <a:off x="9401770" y="5306815"/>
            <a:ext cx="2686982" cy="7924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Experimentelle</a:t>
            </a:r>
            <a:r>
              <a:rPr lang="fr-CH" sz="1600" dirty="0"/>
              <a:t> </a:t>
            </a:r>
            <a:r>
              <a:rPr lang="fr-CH" sz="1600" dirty="0" err="1"/>
              <a:t>Statistiken</a:t>
            </a:r>
            <a:endParaRPr lang="fr-CH" sz="1600" dirty="0"/>
          </a:p>
          <a:p>
            <a:pPr algn="ctr"/>
            <a:r>
              <a:rPr lang="fr-CH" sz="1600" dirty="0"/>
              <a:t>«short-</a:t>
            </a:r>
            <a:r>
              <a:rPr lang="fr-CH" sz="1600" dirty="0" err="1"/>
              <a:t>term</a:t>
            </a:r>
            <a:r>
              <a:rPr lang="fr-CH" sz="1600" dirty="0"/>
              <a:t> </a:t>
            </a:r>
            <a:r>
              <a:rPr lang="fr-CH" sz="1600" dirty="0" err="1"/>
              <a:t>forecasts</a:t>
            </a:r>
            <a:r>
              <a:rPr lang="fr-CH" sz="1600" dirty="0"/>
              <a:t>»</a:t>
            </a:r>
            <a:endParaRPr lang="fr-CH" dirty="0"/>
          </a:p>
        </p:txBody>
      </p:sp>
      <p:sp>
        <p:nvSpPr>
          <p:cNvPr id="157" name="Flèche : droite 156">
            <a:extLst>
              <a:ext uri="{FF2B5EF4-FFF2-40B4-BE49-F238E27FC236}">
                <a16:creationId xmlns:a16="http://schemas.microsoft.com/office/drawing/2014/main" id="{3213F881-994F-4508-AD06-D2DC4C3E7FF4}"/>
              </a:ext>
            </a:extLst>
          </p:cNvPr>
          <p:cNvSpPr/>
          <p:nvPr/>
        </p:nvSpPr>
        <p:spPr>
          <a:xfrm>
            <a:off x="8683433" y="4232913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9" name="Forme en L 158">
            <a:extLst>
              <a:ext uri="{FF2B5EF4-FFF2-40B4-BE49-F238E27FC236}">
                <a16:creationId xmlns:a16="http://schemas.microsoft.com/office/drawing/2014/main" id="{82725AD1-A8E0-44A1-9D2A-A58D1267B738}"/>
              </a:ext>
            </a:extLst>
          </p:cNvPr>
          <p:cNvSpPr/>
          <p:nvPr/>
        </p:nvSpPr>
        <p:spPr>
          <a:xfrm rot="18008557">
            <a:off x="8803456" y="3017881"/>
            <a:ext cx="251328" cy="20016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2" name="Forme en L 161">
            <a:extLst>
              <a:ext uri="{FF2B5EF4-FFF2-40B4-BE49-F238E27FC236}">
                <a16:creationId xmlns:a16="http://schemas.microsoft.com/office/drawing/2014/main" id="{2EE8C6B9-CC88-48F5-9792-DA9E8DFD5568}"/>
              </a:ext>
            </a:extLst>
          </p:cNvPr>
          <p:cNvSpPr/>
          <p:nvPr/>
        </p:nvSpPr>
        <p:spPr>
          <a:xfrm rot="18008557">
            <a:off x="8794112" y="4053438"/>
            <a:ext cx="251328" cy="17855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3" name="Forme en L 162">
            <a:extLst>
              <a:ext uri="{FF2B5EF4-FFF2-40B4-BE49-F238E27FC236}">
                <a16:creationId xmlns:a16="http://schemas.microsoft.com/office/drawing/2014/main" id="{D00C505B-B0E9-4A74-9C74-C6EF42D062BD}"/>
              </a:ext>
            </a:extLst>
          </p:cNvPr>
          <p:cNvSpPr/>
          <p:nvPr/>
        </p:nvSpPr>
        <p:spPr>
          <a:xfrm rot="18008557">
            <a:off x="8849412" y="5291156"/>
            <a:ext cx="251328" cy="17855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3B77CACD-A3A9-41AE-BD69-84A169B769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700" b="-8578"/>
          <a:stretch/>
        </p:blipFill>
        <p:spPr>
          <a:xfrm>
            <a:off x="4096240" y="1825514"/>
            <a:ext cx="4738527" cy="72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7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 66">
            <a:extLst>
              <a:ext uri="{FF2B5EF4-FFF2-40B4-BE49-F238E27FC236}">
                <a16:creationId xmlns:a16="http://schemas.microsoft.com/office/drawing/2014/main" id="{3AD78D72-66D0-4221-A4C6-F334A7360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80" y="2749846"/>
            <a:ext cx="658107" cy="416208"/>
          </a:xfrm>
          <a:prstGeom prst="rect">
            <a:avLst/>
          </a:prstGeom>
        </p:spPr>
      </p:pic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652C8756-A35B-4C85-9498-2E24B9454CB1}"/>
              </a:ext>
            </a:extLst>
          </p:cNvPr>
          <p:cNvSpPr/>
          <p:nvPr/>
        </p:nvSpPr>
        <p:spPr>
          <a:xfrm>
            <a:off x="1664485" y="4020294"/>
            <a:ext cx="6920918" cy="923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/>
              <a:t>Pro PLZ: </a:t>
            </a:r>
            <a:r>
              <a:rPr lang="fr-CH" sz="1600" dirty="0" err="1"/>
              <a:t>Herkunft</a:t>
            </a:r>
            <a:r>
              <a:rPr lang="fr-CH" sz="1600" dirty="0"/>
              <a:t> der </a:t>
            </a:r>
            <a:r>
              <a:rPr lang="fr-CH" sz="1600" dirty="0" err="1"/>
              <a:t>Gäste</a:t>
            </a:r>
            <a:r>
              <a:rPr lang="fr-CH" sz="1600" dirty="0"/>
              <a:t> , </a:t>
            </a:r>
            <a:r>
              <a:rPr lang="fr-CH" sz="1600" dirty="0" err="1"/>
              <a:t>Reisemotiv</a:t>
            </a:r>
            <a:br>
              <a:rPr lang="fr-CH" sz="1600" dirty="0"/>
            </a:br>
            <a:r>
              <a:rPr lang="fr-CH" sz="1600" dirty="0"/>
              <a:t> </a:t>
            </a:r>
            <a:r>
              <a:rPr lang="fr-CH" sz="1600" dirty="0" err="1"/>
              <a:t>Buchungskanal</a:t>
            </a:r>
            <a:r>
              <a:rPr lang="fr-CH" sz="1600" dirty="0"/>
              <a:t>, </a:t>
            </a:r>
            <a:r>
              <a:rPr lang="fr-CH" sz="1600" dirty="0" err="1"/>
              <a:t>Umsatz</a:t>
            </a:r>
            <a:r>
              <a:rPr lang="fr-CH" sz="1600" dirty="0"/>
              <a:t> pro </a:t>
            </a:r>
            <a:r>
              <a:rPr lang="fr-CH" sz="1600" dirty="0" err="1"/>
              <a:t>Kategorie</a:t>
            </a:r>
            <a:r>
              <a:rPr lang="fr-CH" sz="1600" dirty="0"/>
              <a:t> – </a:t>
            </a:r>
            <a:r>
              <a:rPr lang="fr-CH" sz="1600" dirty="0" err="1"/>
              <a:t>Beherbegung</a:t>
            </a:r>
            <a:r>
              <a:rPr lang="fr-CH" sz="1600" dirty="0"/>
              <a:t> / Gastro /</a:t>
            </a:r>
            <a:r>
              <a:rPr lang="fr-CH" sz="1600" dirty="0" err="1"/>
              <a:t>Xtra</a:t>
            </a:r>
            <a:endParaRPr lang="fr-CH" sz="16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AB0DAEC-9EDF-425E-B15F-23F4B24A4751}"/>
              </a:ext>
            </a:extLst>
          </p:cNvPr>
          <p:cNvSpPr/>
          <p:nvPr/>
        </p:nvSpPr>
        <p:spPr>
          <a:xfrm>
            <a:off x="1686187" y="2952225"/>
            <a:ext cx="6920918" cy="769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/>
              <a:t>Reduzierung der Kosten und der Lieferzeit</a:t>
            </a:r>
            <a:br>
              <a:rPr lang="fr-CH" sz="1600" dirty="0"/>
            </a:br>
            <a:r>
              <a:rPr lang="de-CH" sz="1600" dirty="0"/>
              <a:t>Reduzierung der Belastung der Befragten</a:t>
            </a:r>
            <a:endParaRPr lang="fr-CH" sz="1600" dirty="0"/>
          </a:p>
        </p:txBody>
      </p:sp>
      <p:sp>
        <p:nvSpPr>
          <p:cNvPr id="36" name="Ellipse 35"/>
          <p:cNvSpPr/>
          <p:nvPr/>
        </p:nvSpPr>
        <p:spPr>
          <a:xfrm>
            <a:off x="1803738" y="3161119"/>
            <a:ext cx="419100" cy="3714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701510" y="4157995"/>
            <a:ext cx="419100" cy="371475"/>
          </a:xfrm>
          <a:prstGeom prst="ellipse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Titel 1"/>
          <p:cNvSpPr>
            <a:spLocks noGrp="1"/>
          </p:cNvSpPr>
          <p:nvPr>
            <p:ph type="title"/>
          </p:nvPr>
        </p:nvSpPr>
        <p:spPr>
          <a:xfrm>
            <a:off x="1437125" y="1226724"/>
            <a:ext cx="11220947" cy="1351332"/>
          </a:xfrm>
        </p:spPr>
        <p:txBody>
          <a:bodyPr/>
          <a:lstStyle/>
          <a:p>
            <a:r>
              <a:rPr lang="fr-CH" sz="3200" dirty="0"/>
              <a:t>2. </a:t>
            </a:r>
            <a:r>
              <a:rPr lang="de-CH" sz="3200" dirty="0"/>
              <a:t>Zweite Priorität: </a:t>
            </a:r>
            <a:r>
              <a:rPr lang="de-CH" sz="3200"/>
              <a:t>Nicht-automatisierte Betriebe </a:t>
            </a:r>
            <a:r>
              <a:rPr lang="de-CH" sz="3200" dirty="0"/>
              <a:t>- Kantonale/regionale Portale</a:t>
            </a:r>
            <a:br>
              <a:rPr lang="en-US" dirty="0"/>
            </a:br>
            <a:endParaRPr lang="fr-CH" sz="2800" dirty="0"/>
          </a:p>
        </p:txBody>
      </p: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FAC52F6-BEE5-4D75-ADEE-391F6EF537BF}"/>
              </a:ext>
            </a:extLst>
          </p:cNvPr>
          <p:cNvCxnSpPr>
            <a:cxnSpLocks/>
          </p:cNvCxnSpPr>
          <p:nvPr/>
        </p:nvCxnSpPr>
        <p:spPr>
          <a:xfrm flipH="1">
            <a:off x="444765" y="2992231"/>
            <a:ext cx="1" cy="3318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DF909B7B-7B8A-480B-B16F-D9516FE8C56B}"/>
              </a:ext>
            </a:extLst>
          </p:cNvPr>
          <p:cNvCxnSpPr>
            <a:cxnSpLocks/>
          </p:cNvCxnSpPr>
          <p:nvPr/>
        </p:nvCxnSpPr>
        <p:spPr>
          <a:xfrm flipV="1">
            <a:off x="444765" y="3324114"/>
            <a:ext cx="1182699" cy="25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5912620F-C8EC-40A8-A9E6-7886DA4A62F5}"/>
              </a:ext>
            </a:extLst>
          </p:cNvPr>
          <p:cNvCxnSpPr>
            <a:cxnSpLocks/>
          </p:cNvCxnSpPr>
          <p:nvPr/>
        </p:nvCxnSpPr>
        <p:spPr>
          <a:xfrm flipH="1">
            <a:off x="338740" y="2991699"/>
            <a:ext cx="8646" cy="16437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665EC696-F6EA-42B6-B1AB-D955E41DA6F2}"/>
              </a:ext>
            </a:extLst>
          </p:cNvPr>
          <p:cNvCxnSpPr>
            <a:cxnSpLocks/>
          </p:cNvCxnSpPr>
          <p:nvPr/>
        </p:nvCxnSpPr>
        <p:spPr>
          <a:xfrm flipV="1">
            <a:off x="338740" y="4622746"/>
            <a:ext cx="1317099" cy="1272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orme en L 102">
            <a:extLst>
              <a:ext uri="{FF2B5EF4-FFF2-40B4-BE49-F238E27FC236}">
                <a16:creationId xmlns:a16="http://schemas.microsoft.com/office/drawing/2014/main" id="{6E17AB40-8BCE-40E6-9C48-C80FB29D3F7D}"/>
              </a:ext>
            </a:extLst>
          </p:cNvPr>
          <p:cNvSpPr/>
          <p:nvPr/>
        </p:nvSpPr>
        <p:spPr>
          <a:xfrm rot="18008557">
            <a:off x="870239" y="3169988"/>
            <a:ext cx="251328" cy="20016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 : avec coins arrondis en diagonale 26">
            <a:extLst>
              <a:ext uri="{FF2B5EF4-FFF2-40B4-BE49-F238E27FC236}">
                <a16:creationId xmlns:a16="http://schemas.microsoft.com/office/drawing/2014/main" id="{32E6D6B8-551F-45CD-A474-01DFAB194435}"/>
              </a:ext>
            </a:extLst>
          </p:cNvPr>
          <p:cNvSpPr/>
          <p:nvPr/>
        </p:nvSpPr>
        <p:spPr>
          <a:xfrm>
            <a:off x="9437204" y="2885191"/>
            <a:ext cx="2686982" cy="9233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600" dirty="0"/>
          </a:p>
          <a:p>
            <a:pPr algn="ctr"/>
            <a:r>
              <a:rPr lang="fr-CH" sz="1600" dirty="0"/>
              <a:t>HESTA</a:t>
            </a:r>
          </a:p>
          <a:p>
            <a:pPr algn="ctr"/>
            <a:r>
              <a:rPr lang="fr-CH" sz="1600" dirty="0"/>
              <a:t>HESTA-Flash(s)</a:t>
            </a:r>
            <a:br>
              <a:rPr lang="fr-CH" sz="1600" dirty="0"/>
            </a:br>
            <a:r>
              <a:rPr lang="fr-CH" sz="1600" dirty="0"/>
              <a:t> </a:t>
            </a:r>
            <a:r>
              <a:rPr lang="fr-CH" sz="1600" dirty="0" err="1"/>
              <a:t>Monetäre</a:t>
            </a:r>
            <a:r>
              <a:rPr lang="fr-CH" sz="1600" dirty="0"/>
              <a:t> </a:t>
            </a:r>
            <a:r>
              <a:rPr lang="fr-CH" sz="1600" dirty="0" err="1"/>
              <a:t>Indikatoren</a:t>
            </a:r>
            <a:endParaRPr lang="fr-CH" sz="1600" dirty="0"/>
          </a:p>
          <a:p>
            <a:pPr algn="ctr"/>
            <a:endParaRPr lang="fr-CH" dirty="0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4B85311E-C3D5-4881-9529-065B5FA5D3DB}"/>
              </a:ext>
            </a:extLst>
          </p:cNvPr>
          <p:cNvSpPr/>
          <p:nvPr/>
        </p:nvSpPr>
        <p:spPr>
          <a:xfrm>
            <a:off x="8724656" y="3203242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9" name="Flèche : droite 118">
            <a:extLst>
              <a:ext uri="{FF2B5EF4-FFF2-40B4-BE49-F238E27FC236}">
                <a16:creationId xmlns:a16="http://schemas.microsoft.com/office/drawing/2014/main" id="{7F737FC0-AD7B-46C6-B5EA-98882F685F81}"/>
              </a:ext>
            </a:extLst>
          </p:cNvPr>
          <p:cNvSpPr/>
          <p:nvPr/>
        </p:nvSpPr>
        <p:spPr>
          <a:xfrm>
            <a:off x="8678495" y="5496043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0" name="Rectangle : avec coins arrondis en diagonale 119">
            <a:extLst>
              <a:ext uri="{FF2B5EF4-FFF2-40B4-BE49-F238E27FC236}">
                <a16:creationId xmlns:a16="http://schemas.microsoft.com/office/drawing/2014/main" id="{16FFD98B-6D84-48F6-A099-3DE11E726634}"/>
              </a:ext>
            </a:extLst>
          </p:cNvPr>
          <p:cNvSpPr/>
          <p:nvPr/>
        </p:nvSpPr>
        <p:spPr>
          <a:xfrm>
            <a:off x="9437204" y="3961167"/>
            <a:ext cx="2686982" cy="9233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Monetäre</a:t>
            </a:r>
            <a:r>
              <a:rPr lang="fr-CH" sz="1600" dirty="0"/>
              <a:t> </a:t>
            </a:r>
            <a:r>
              <a:rPr lang="fr-CH" sz="1600" dirty="0" err="1"/>
              <a:t>Indikatoren</a:t>
            </a:r>
            <a:r>
              <a:rPr lang="fr-CH" sz="1600" dirty="0"/>
              <a:t> +</a:t>
            </a:r>
            <a:br>
              <a:rPr lang="fr-CH" sz="1600" dirty="0"/>
            </a:br>
            <a:r>
              <a:rPr lang="fr-CH" sz="1600" dirty="0" err="1"/>
              <a:t>Experimentelle</a:t>
            </a:r>
            <a:r>
              <a:rPr lang="fr-CH" sz="1600" dirty="0"/>
              <a:t> </a:t>
            </a:r>
            <a:r>
              <a:rPr lang="fr-CH" sz="1600" dirty="0" err="1"/>
              <a:t>Statistiken</a:t>
            </a:r>
            <a:endParaRPr lang="fr-CH" dirty="0"/>
          </a:p>
        </p:txBody>
      </p:sp>
      <p:sp>
        <p:nvSpPr>
          <p:cNvPr id="46" name="Vague 45">
            <a:extLst>
              <a:ext uri="{FF2B5EF4-FFF2-40B4-BE49-F238E27FC236}">
                <a16:creationId xmlns:a16="http://schemas.microsoft.com/office/drawing/2014/main" id="{D0725849-F6BA-48CD-9673-08CB580A4E07}"/>
              </a:ext>
            </a:extLst>
          </p:cNvPr>
          <p:cNvSpPr/>
          <p:nvPr/>
        </p:nvSpPr>
        <p:spPr>
          <a:xfrm>
            <a:off x="1686187" y="2643027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2019</a:t>
            </a:r>
          </a:p>
        </p:txBody>
      </p:sp>
      <p:sp>
        <p:nvSpPr>
          <p:cNvPr id="122" name="Vague 121">
            <a:extLst>
              <a:ext uri="{FF2B5EF4-FFF2-40B4-BE49-F238E27FC236}">
                <a16:creationId xmlns:a16="http://schemas.microsoft.com/office/drawing/2014/main" id="{677B84FB-E23B-4956-8949-566D59885E07}"/>
              </a:ext>
            </a:extLst>
          </p:cNvPr>
          <p:cNvSpPr/>
          <p:nvPr/>
        </p:nvSpPr>
        <p:spPr>
          <a:xfrm>
            <a:off x="1664485" y="3749392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2023</a:t>
            </a: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00A6AA72-F9FB-4A24-8311-984B68A69617}"/>
              </a:ext>
            </a:extLst>
          </p:cNvPr>
          <p:cNvSpPr/>
          <p:nvPr/>
        </p:nvSpPr>
        <p:spPr>
          <a:xfrm>
            <a:off x="1627464" y="5359511"/>
            <a:ext cx="6920918" cy="769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Buchungsstatus</a:t>
            </a:r>
            <a:r>
              <a:rPr lang="fr-CH" sz="1600" dirty="0"/>
              <a:t>/-niveau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56779400-D4B2-4EBA-9C08-B6DE0B18D373}"/>
              </a:ext>
            </a:extLst>
          </p:cNvPr>
          <p:cNvSpPr/>
          <p:nvPr/>
        </p:nvSpPr>
        <p:spPr>
          <a:xfrm>
            <a:off x="1709142" y="5485427"/>
            <a:ext cx="419100" cy="371475"/>
          </a:xfrm>
          <a:prstGeom prst="ellipse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Vague 126">
            <a:extLst>
              <a:ext uri="{FF2B5EF4-FFF2-40B4-BE49-F238E27FC236}">
                <a16:creationId xmlns:a16="http://schemas.microsoft.com/office/drawing/2014/main" id="{664D1500-453B-45EA-BDA9-FD7A1429F812}"/>
              </a:ext>
            </a:extLst>
          </p:cNvPr>
          <p:cNvSpPr/>
          <p:nvPr/>
        </p:nvSpPr>
        <p:spPr>
          <a:xfrm>
            <a:off x="1627464" y="4996768"/>
            <a:ext cx="1175568" cy="51809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202X</a:t>
            </a:r>
          </a:p>
        </p:txBody>
      </p: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F2099C11-D6B2-42B9-899F-4E15641A2DBF}"/>
              </a:ext>
            </a:extLst>
          </p:cNvPr>
          <p:cNvCxnSpPr>
            <a:cxnSpLocks/>
          </p:cNvCxnSpPr>
          <p:nvPr/>
        </p:nvCxnSpPr>
        <p:spPr>
          <a:xfrm flipH="1">
            <a:off x="228817" y="2991699"/>
            <a:ext cx="4320" cy="295586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roix 135">
            <a:extLst>
              <a:ext uri="{FF2B5EF4-FFF2-40B4-BE49-F238E27FC236}">
                <a16:creationId xmlns:a16="http://schemas.microsoft.com/office/drawing/2014/main" id="{626A90E3-450A-47F5-833D-957FAAABAB0F}"/>
              </a:ext>
            </a:extLst>
          </p:cNvPr>
          <p:cNvSpPr/>
          <p:nvPr/>
        </p:nvSpPr>
        <p:spPr>
          <a:xfrm rot="2480959">
            <a:off x="501182" y="4490163"/>
            <a:ext cx="345884" cy="319966"/>
          </a:xfrm>
          <a:prstGeom prst="plus">
            <a:avLst>
              <a:gd name="adj" fmla="val 36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B1123701-5FD9-48FB-AE96-AF1CB1EE8300}"/>
              </a:ext>
            </a:extLst>
          </p:cNvPr>
          <p:cNvCxnSpPr>
            <a:cxnSpLocks/>
          </p:cNvCxnSpPr>
          <p:nvPr/>
        </p:nvCxnSpPr>
        <p:spPr>
          <a:xfrm>
            <a:off x="253612" y="5920543"/>
            <a:ext cx="1373852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roix 16">
            <a:extLst>
              <a:ext uri="{FF2B5EF4-FFF2-40B4-BE49-F238E27FC236}">
                <a16:creationId xmlns:a16="http://schemas.microsoft.com/office/drawing/2014/main" id="{99882D33-F12A-4602-8DEB-51EAE721759E}"/>
              </a:ext>
            </a:extLst>
          </p:cNvPr>
          <p:cNvSpPr/>
          <p:nvPr/>
        </p:nvSpPr>
        <p:spPr>
          <a:xfrm rot="2480959">
            <a:off x="513530" y="5760561"/>
            <a:ext cx="345884" cy="319966"/>
          </a:xfrm>
          <a:prstGeom prst="plus">
            <a:avLst>
              <a:gd name="adj" fmla="val 36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5" name="Rectangle : avec coins arrondis en diagonale 154">
            <a:extLst>
              <a:ext uri="{FF2B5EF4-FFF2-40B4-BE49-F238E27FC236}">
                <a16:creationId xmlns:a16="http://schemas.microsoft.com/office/drawing/2014/main" id="{FCC64316-AE32-42AD-B56D-B41D4BEAE94A}"/>
              </a:ext>
            </a:extLst>
          </p:cNvPr>
          <p:cNvSpPr/>
          <p:nvPr/>
        </p:nvSpPr>
        <p:spPr>
          <a:xfrm>
            <a:off x="9401770" y="5306815"/>
            <a:ext cx="2686982" cy="7924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/>
              <a:t>Experimentelle</a:t>
            </a:r>
            <a:r>
              <a:rPr lang="fr-CH" sz="1600" dirty="0"/>
              <a:t> </a:t>
            </a:r>
            <a:r>
              <a:rPr lang="fr-CH" sz="1600" dirty="0" err="1"/>
              <a:t>Statistiken</a:t>
            </a:r>
            <a:endParaRPr lang="fr-CH" sz="1600" dirty="0"/>
          </a:p>
          <a:p>
            <a:pPr algn="ctr"/>
            <a:r>
              <a:rPr lang="fr-CH" sz="1600" dirty="0"/>
              <a:t>«short-</a:t>
            </a:r>
            <a:r>
              <a:rPr lang="fr-CH" sz="1600" dirty="0" err="1"/>
              <a:t>term</a:t>
            </a:r>
            <a:r>
              <a:rPr lang="fr-CH" sz="1600" dirty="0"/>
              <a:t> </a:t>
            </a:r>
            <a:r>
              <a:rPr lang="fr-CH" sz="1600" dirty="0" err="1"/>
              <a:t>forecasts</a:t>
            </a:r>
            <a:r>
              <a:rPr lang="fr-CH" sz="1600" dirty="0"/>
              <a:t>»</a:t>
            </a:r>
            <a:endParaRPr lang="fr-CH" dirty="0"/>
          </a:p>
        </p:txBody>
      </p:sp>
      <p:sp>
        <p:nvSpPr>
          <p:cNvPr id="157" name="Flèche : droite 156">
            <a:extLst>
              <a:ext uri="{FF2B5EF4-FFF2-40B4-BE49-F238E27FC236}">
                <a16:creationId xmlns:a16="http://schemas.microsoft.com/office/drawing/2014/main" id="{3213F881-994F-4508-AD06-D2DC4C3E7FF4}"/>
              </a:ext>
            </a:extLst>
          </p:cNvPr>
          <p:cNvSpPr/>
          <p:nvPr/>
        </p:nvSpPr>
        <p:spPr>
          <a:xfrm>
            <a:off x="8683433" y="4232913"/>
            <a:ext cx="677114" cy="451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9" name="Forme en L 158">
            <a:extLst>
              <a:ext uri="{FF2B5EF4-FFF2-40B4-BE49-F238E27FC236}">
                <a16:creationId xmlns:a16="http://schemas.microsoft.com/office/drawing/2014/main" id="{82725AD1-A8E0-44A1-9D2A-A58D1267B738}"/>
              </a:ext>
            </a:extLst>
          </p:cNvPr>
          <p:cNvSpPr/>
          <p:nvPr/>
        </p:nvSpPr>
        <p:spPr>
          <a:xfrm rot="18008557">
            <a:off x="8803456" y="3017881"/>
            <a:ext cx="251328" cy="200167"/>
          </a:xfrm>
          <a:prstGeom prst="corner">
            <a:avLst>
              <a:gd name="adj1" fmla="val 44495"/>
              <a:gd name="adj2" fmla="val 298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A53316A2-31C9-43F6-AFE3-6FA0E9D958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1" t="20105" r="27643" b="20333"/>
          <a:stretch/>
        </p:blipFill>
        <p:spPr>
          <a:xfrm>
            <a:off x="65336" y="2057269"/>
            <a:ext cx="398389" cy="542806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6004E3D9-47A5-4235-AC77-B19824E0257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99"/>
          <a:stretch/>
        </p:blipFill>
        <p:spPr>
          <a:xfrm flipH="1">
            <a:off x="804078" y="2222626"/>
            <a:ext cx="461679" cy="3593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177C392C-8B4C-4BFD-B8DD-A09D686DADC0}"/>
              </a:ext>
            </a:extLst>
          </p:cNvPr>
          <p:cNvCxnSpPr>
            <a:cxnSpLocks/>
          </p:cNvCxnSpPr>
          <p:nvPr/>
        </p:nvCxnSpPr>
        <p:spPr>
          <a:xfrm>
            <a:off x="420341" y="2393650"/>
            <a:ext cx="38672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D2C4EB2B-2779-4F1B-A64C-622C61058C24}"/>
              </a:ext>
            </a:extLst>
          </p:cNvPr>
          <p:cNvCxnSpPr>
            <a:cxnSpLocks/>
          </p:cNvCxnSpPr>
          <p:nvPr/>
        </p:nvCxnSpPr>
        <p:spPr>
          <a:xfrm flipH="1">
            <a:off x="233136" y="2973537"/>
            <a:ext cx="815812" cy="51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6405C56E-80F7-4378-A6AA-E23BA053F561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1034917" y="2581949"/>
            <a:ext cx="0" cy="3862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rganigramme : Carte perforée 48">
            <a:extLst>
              <a:ext uri="{FF2B5EF4-FFF2-40B4-BE49-F238E27FC236}">
                <a16:creationId xmlns:a16="http://schemas.microsoft.com/office/drawing/2014/main" id="{FFAA6D2D-1C12-489F-A562-B72136496CDD}"/>
              </a:ext>
            </a:extLst>
          </p:cNvPr>
          <p:cNvSpPr/>
          <p:nvPr/>
        </p:nvSpPr>
        <p:spPr>
          <a:xfrm>
            <a:off x="904009" y="2644127"/>
            <a:ext cx="231936" cy="224132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400" dirty="0"/>
              <a:t>HTML</a:t>
            </a:r>
            <a:endParaRPr lang="en-US" sz="400" dirty="0"/>
          </a:p>
        </p:txBody>
      </p:sp>
      <p:sp>
        <p:nvSpPr>
          <p:cNvPr id="57" name="Organigramme : Carte perforée 56">
            <a:extLst>
              <a:ext uri="{FF2B5EF4-FFF2-40B4-BE49-F238E27FC236}">
                <a16:creationId xmlns:a16="http://schemas.microsoft.com/office/drawing/2014/main" id="{891514FA-275C-4FAD-A496-279C9E571869}"/>
              </a:ext>
            </a:extLst>
          </p:cNvPr>
          <p:cNvSpPr/>
          <p:nvPr/>
        </p:nvSpPr>
        <p:spPr>
          <a:xfrm>
            <a:off x="446975" y="2290221"/>
            <a:ext cx="231936" cy="224132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sz="400" dirty="0"/>
              <a:t>HTML</a:t>
            </a:r>
            <a:endParaRPr lang="en-US" sz="400" dirty="0"/>
          </a:p>
        </p:txBody>
      </p:sp>
      <p:sp>
        <p:nvSpPr>
          <p:cNvPr id="63" name="Croix 62">
            <a:extLst>
              <a:ext uri="{FF2B5EF4-FFF2-40B4-BE49-F238E27FC236}">
                <a16:creationId xmlns:a16="http://schemas.microsoft.com/office/drawing/2014/main" id="{8A3D5D2E-A106-4A99-9213-430877634AAD}"/>
              </a:ext>
            </a:extLst>
          </p:cNvPr>
          <p:cNvSpPr/>
          <p:nvPr/>
        </p:nvSpPr>
        <p:spPr>
          <a:xfrm rot="2480959">
            <a:off x="8741072" y="3973334"/>
            <a:ext cx="345884" cy="319966"/>
          </a:xfrm>
          <a:prstGeom prst="plus">
            <a:avLst>
              <a:gd name="adj" fmla="val 36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4" name="Croix 63">
            <a:extLst>
              <a:ext uri="{FF2B5EF4-FFF2-40B4-BE49-F238E27FC236}">
                <a16:creationId xmlns:a16="http://schemas.microsoft.com/office/drawing/2014/main" id="{0A1F43FE-9D0C-43FA-BE2B-F99405ED53E0}"/>
              </a:ext>
            </a:extLst>
          </p:cNvPr>
          <p:cNvSpPr/>
          <p:nvPr/>
        </p:nvSpPr>
        <p:spPr>
          <a:xfrm rot="2480959">
            <a:off x="8756178" y="5236941"/>
            <a:ext cx="345884" cy="319966"/>
          </a:xfrm>
          <a:prstGeom prst="plus">
            <a:avLst>
              <a:gd name="adj" fmla="val 36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E8AFE37-279C-43EF-B625-5DF2E14226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51" y="2511860"/>
            <a:ext cx="658107" cy="4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445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Vorlage_BFS2017_4_3.potx" id="{4010EA41-56C2-456D-A6F9-DCAAEBB4B06D}" vid="{7EDFCFB0-2033-4F2B-8930-549984D36E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si7 xmlns="cd2587f9-e49f-4072-b3cc-c6204dab1c6a" xsi:nil="true"/>
    <TaxCatchAll xmlns="e1fb01bd-cecb-4f04-8b55-7713b83896dd">
      <Value>137</Value>
    </TaxCatchAll>
    <ed45969265594c9cb929dbd5f2c317bd xmlns="cd2587f9-e49f-4072-b3cc-c6204dab1c6a">
      <Terms xmlns="http://schemas.microsoft.com/office/infopath/2007/PartnerControls"/>
    </ed45969265594c9cb929dbd5f2c317bd>
    <Periode xmlns="e1fb01bd-cecb-4f04-8b55-7713b83896dd" xsi:nil="true"/>
    <Intranet_x0020_Name_x0020_2016 xmlns="cd2587f9-e49f-4072-b3cc-c6204dab1c6a">Powerpoint Vorlage BFS2017</Intranet_x0020_Name_x0020_2016>
    <_x0068_509 xmlns="cd2587f9-e49f-4072-b3cc-c6204dab1c6a" xsi:nil="true"/>
    <BFSSprachen xmlns="e1fb01bd-cecb-4f04-8b55-7713b83896dd">DE</BFSSprachen>
    <a38a2ca01b2d4b0ca4eb846371e7273b xmlns="e1fb01bd-cecb-4f04-8b55-7713b83896dd">
      <Terms xmlns="http://schemas.microsoft.com/office/infopath/2007/PartnerControls"/>
    </a38a2ca01b2d4b0ca4eb846371e7273b>
    <n0f6142b62a94723a743dbe1927eac96 xmlns="e1fb01bd-cecb-4f04-8b55-7713b83896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Diffusion</TermName>
          <TermId xmlns="http://schemas.microsoft.com/office/infopath/2007/PartnerControls">17ad6c93-ffb8-4889-a519-7cd89a0abc6a</TermId>
        </TermInfo>
      </Terms>
    </n0f6142b62a94723a743dbe1927eac96>
    <BFSAutor xmlns="e1fb01bd-cecb-4f04-8b55-7713b83896dd">DIAM</BFSAuto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FSDokumente" ma:contentTypeID="0x01010056DFF2738F049B4EB78B663A5CB74604003E5AF7B2BAD9394BB494189B2FADCD9A" ma:contentTypeVersion="19" ma:contentTypeDescription="" ma:contentTypeScope="" ma:versionID="366a43f91be7455bce11e8b398182d3c">
  <xsd:schema xmlns:xsd="http://www.w3.org/2001/XMLSchema" xmlns:xs="http://www.w3.org/2001/XMLSchema" xmlns:p="http://schemas.microsoft.com/office/2006/metadata/properties" xmlns:ns2="cd2587f9-e49f-4072-b3cc-c6204dab1c6a" xmlns:ns3="e1fb01bd-cecb-4f04-8b55-7713b83896dd" targetNamespace="http://schemas.microsoft.com/office/2006/metadata/properties" ma:root="true" ma:fieldsID="63b0767fd561a73e595f801b471ee7dd" ns2:_="" ns3:_="">
    <xsd:import namespace="cd2587f9-e49f-4072-b3cc-c6204dab1c6a"/>
    <xsd:import namespace="e1fb01bd-cecb-4f04-8b55-7713b83896dd"/>
    <xsd:element name="properties">
      <xsd:complexType>
        <xsd:sequence>
          <xsd:element name="documentManagement">
            <xsd:complexType>
              <xsd:all>
                <xsd:element ref="ns2:Intranet_x0020_Name_x0020_2016" minOccurs="0"/>
                <xsd:element ref="ns3:Periode" minOccurs="0"/>
                <xsd:element ref="ns3:BFSAutor" minOccurs="0"/>
                <xsd:element ref="ns3:BFSSprachen" minOccurs="0"/>
                <xsd:element ref="ns2:_x0068_509" minOccurs="0"/>
                <xsd:element ref="ns2:_x0077_si7" minOccurs="0"/>
                <xsd:element ref="ns3:TaxCatchAll" minOccurs="0"/>
                <xsd:element ref="ns3:TaxCatchAllLabel" minOccurs="0"/>
                <xsd:element ref="ns3:a38a2ca01b2d4b0ca4eb846371e7273b" minOccurs="0"/>
                <xsd:element ref="ns2:ed45969265594c9cb929dbd5f2c317bd" minOccurs="0"/>
                <xsd:element ref="ns3:n0f6142b62a94723a743dbe1927eac9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587f9-e49f-4072-b3cc-c6204dab1c6a" elementFormDefault="qualified">
    <xsd:import namespace="http://schemas.microsoft.com/office/2006/documentManagement/types"/>
    <xsd:import namespace="http://schemas.microsoft.com/office/infopath/2007/PartnerControls"/>
    <xsd:element name="Intranet_x0020_Name_x0020_2016" ma:index="1" nillable="true" ma:displayName="Intranet Name 2016" ma:internalName="Intranet_x0020_Name_x0020_2016">
      <xsd:simpleType>
        <xsd:restriction base="dms:Text">
          <xsd:maxLength value="255"/>
        </xsd:restriction>
      </xsd:simpleType>
    </xsd:element>
    <xsd:element name="_x0068_509" ma:index="9" nillable="true" ma:displayName="Date de création" ma:internalName="_x0068_509">
      <xsd:simpleType>
        <xsd:restriction base="dms:Text"/>
      </xsd:simpleType>
    </xsd:element>
    <xsd:element name="_x0077_si7" ma:index="10" nillable="true" ma:displayName="Text" ma:internalName="_x0077_si7">
      <xsd:simpleType>
        <xsd:restriction base="dms:Text"/>
      </xsd:simpleType>
    </xsd:element>
    <xsd:element name="ed45969265594c9cb929dbd5f2c317bd" ma:index="19" nillable="true" ma:taxonomy="true" ma:internalName="ed45969265594c9cb929dbd5f2c317bd" ma:taxonomyFieldName="OFSSubThemen" ma:displayName="SubThemen" ma:default="" ma:fieldId="{ed459692-6559-4c9c-b929-dbd5f2c317bd}" ma:sspId="76985fb0-3186-447a-a9bf-e07643962f51" ma:termSetId="c255211c-c786-4baf-b49d-5df8474a40a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b01bd-cecb-4f04-8b55-7713b83896dd" elementFormDefault="qualified">
    <xsd:import namespace="http://schemas.microsoft.com/office/2006/documentManagement/types"/>
    <xsd:import namespace="http://schemas.microsoft.com/office/infopath/2007/PartnerControls"/>
    <xsd:element name="Periode" ma:index="5" nillable="true" ma:displayName="Periode" ma:internalName="Periode">
      <xsd:simpleType>
        <xsd:restriction base="dms:Text">
          <xsd:maxLength value="255"/>
        </xsd:restriction>
      </xsd:simpleType>
    </xsd:element>
    <xsd:element name="BFSAutor" ma:index="7" nillable="true" ma:displayName="Autor" ma:internalName="BFSAutor">
      <xsd:simpleType>
        <xsd:restriction base="dms:Text">
          <xsd:maxLength value="255"/>
        </xsd:restriction>
      </xsd:simpleType>
    </xsd:element>
    <xsd:element name="BFSSprachen" ma:index="8" nillable="true" ma:displayName="Sprache" ma:default="DE" ma:format="Dropdown" ma:internalName="BFSSprachen">
      <xsd:simpleType>
        <xsd:restriction base="dms:Choice">
          <xsd:enumeration value="DE"/>
          <xsd:enumeration value="FR"/>
          <xsd:enumeration value="IT"/>
          <xsd:enumeration value="EN"/>
        </xsd:restriction>
      </xsd:simpleType>
    </xsd:element>
    <xsd:element name="TaxCatchAll" ma:index="11" nillable="true" ma:displayName="Colonne Attraper tout de Taxonomie" ma:hidden="true" ma:list="{53816f51-5707-4dfa-bf35-c88f3d469f05}" ma:internalName="TaxCatchAll" ma:showField="CatchAllData" ma:web="e1fb01bd-cecb-4f04-8b55-7713b83896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Colonne Attraper tout de Taxonomie1" ma:hidden="true" ma:list="{53816f51-5707-4dfa-bf35-c88f3d469f05}" ma:internalName="TaxCatchAllLabel" ma:readOnly="true" ma:showField="CatchAllDataLabel" ma:web="e1fb01bd-cecb-4f04-8b55-7713b83896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38a2ca01b2d4b0ca4eb846371e7273b" ma:index="17" nillable="true" ma:taxonomy="true" ma:internalName="a38a2ca01b2d4b0ca4eb846371e7273b" ma:taxonomyFieldName="BFSThemen" ma:displayName="Themen" ma:default="" ma:fieldId="{a38a2ca0-1b2d-4b0c-a4eb-846371e7273b}" ma:sspId="76985fb0-3186-447a-a9bf-e07643962f51" ma:termSetId="2021a5d8-3f85-42e7-92da-7e8ae9bc10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0f6142b62a94723a743dbe1927eac96" ma:index="21" nillable="true" ma:taxonomy="true" ma:internalName="n0f6142b62a94723a743dbe1927eac96" ma:taxonomyFieldName="BFSZielseite" ma:displayName="Pages de destination" ma:default="" ma:fieldId="{70f6142b-62a9-4723-a743-dbe1927eac96}" ma:taxonomyMulti="true" ma:sspId="76985fb0-3186-447a-a9bf-e07643962f51" ma:termSetId="b6a3be52-4269-4eba-ba0f-0c0383270de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haltstyp"/>
        <xsd:element ref="dc:title" minOccurs="0" maxOccurs="1" ma:index="6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f:fields xmlns:f="http://schemas.fabasoft.com/folio/2007/fields">
  <f:record ref="">
    <f:field ref="objname" par="" edit="true" text="Reporting GL_15112017"/>
    <f:field ref="objsubject" par="" edit="true" text=""/>
    <f:field ref="objcreatedby" par="" text="Robert, Caroline, rob, BFS"/>
    <f:field ref="objcreatedat" par="" text="09.11.2017 13:22:53"/>
    <f:field ref="objchangedby" par="" text="Robert, Caroline, rob, BFS"/>
    <f:field ref="objmodifiedat" par="" text="09.11.2017 13:22:57"/>
    <f:field ref="doc_FSCFOLIO_1_1001_FieldDocumentNumber" par="" text=""/>
    <f:field ref="doc_FSCFOLIO_1_1001_FieldSubject" par="" edit="true" text=""/>
    <f:field ref="FSCFOLIO_1_1001_FieldCurrentUser" par="" text="Philippe Zbinden"/>
    <f:field ref="CCAPRECONFIG_15_1001_Objektname" par="" edit="true" text="Reporting GL_15112017"/>
    <f:field ref="CHPRECONFIG_1_1001_Objektname" par="" edit="true" text="Reporting GL_15112017"/>
  </f:record>
  <f:record inx="1" ref=""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EDICFG_15_1700_Postfach" par="" text=""/>
    <f:field ref="EDICFG_15_1700_Land" par="" text=""/>
    <f:field ref="EDICFG_15_1700_EMail" par="" text=""/>
    <f:field ref="EDICFG_15_1700_Firma" par="" text=""/>
    <f:field ref="EDICFG_15_1700_ZustellungAm" par="" text=""/>
    <f:field ref="EDICFG_15_1700_AnredePartner" par="" text=""/>
  </f:record>
  <f:display par="" text="...">
    <f:field ref="CHPRECONFIG_1_1001_Objektname" text="Classe d'objets"/>
    <f:field ref="objcreatedat" text="Créé le/à"/>
    <f:field ref="objcreatedby" text="Créé par"/>
    <f:field ref="objchangedby" text="Dernière modification apportée par"/>
    <f:field ref="objmodifiedat" text="Dernière modification le/à"/>
    <f:field ref="objname" text="Nom"/>
    <f:field ref="CCAPRECONFIG_15_1001_Objektname" text="Nom d'objet"/>
    <f:field ref="objsubject" text="Objet (une seule ligne)"/>
    <f:field ref="FSCFOLIO_1_1001_FieldCurrentUser" text="Utilisateur actuel"/>
  </f:display>
  <f:display par="" text="Publipostage">
    <f:field ref="doc_FSCFOLIO_1_1001_FieldDocumentNumber" text="Numéro de document"/>
    <f:field ref="doc_FSCFOLIO_1_1001_FieldSubject" text="Objet"/>
  </f:display>
  <f:display par="" text="Serialcontext &gt; Destinataires">
    <f:field ref="EDICFG_15_1700_ZustellungAm" text="AdrDate"/>
    <f:field ref="EDICFG_15_1700_Postfach" text="Case Postale"/>
    <f:field ref="EDICFG_15_1700_EMail" text="E-Mail"/>
    <f:field ref="EDICFG_15_1700_Firma" text="Firma"/>
    <f:field ref="CHPRECONFIG_1_1001_Anrede" text="Formule d'appel"/>
    <f:field ref="CHPRECONFIG_1_1001_Ort" text="Localité"/>
    <f:field ref="CHPRECONFIG_1_1001_Nachname" text="Nom"/>
    <f:field ref="CHPRECONFIG_1_1001_Postleitzahl" text="NPA"/>
    <f:field ref="EDICFG_15_1700_Land" text="Pays"/>
    <f:field ref="CHPRECONFIG_1_1001_Vorname" text="Prénom"/>
    <f:field ref="CHPRECONFIG_1_1001_Strasse" text="Rue"/>
    <f:field ref="EDICFG_15_1700_AnredePartner" text="Salutations"/>
    <f:field ref="CHPRECONFIG_1_1001_Titel" text="Titre"/>
  </f:display>
</f:fields>
</file>

<file path=customXml/itemProps1.xml><?xml version="1.0" encoding="utf-8"?>
<ds:datastoreItem xmlns:ds="http://schemas.openxmlformats.org/officeDocument/2006/customXml" ds:itemID="{FFE3EE92-C08E-4BF3-83E4-477980498975}">
  <ds:schemaRefs>
    <ds:schemaRef ds:uri="http://purl.org/dc/elements/1.1/"/>
    <ds:schemaRef ds:uri="http://schemas.microsoft.com/office/2006/metadata/properties"/>
    <ds:schemaRef ds:uri="e1fb01bd-cecb-4f04-8b55-7713b83896dd"/>
    <ds:schemaRef ds:uri="http://purl.org/dc/terms/"/>
    <ds:schemaRef ds:uri="http://schemas.microsoft.com/office/2006/documentManagement/types"/>
    <ds:schemaRef ds:uri="cd2587f9-e49f-4072-b3cc-c6204dab1c6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8E5EBC-51E6-4B32-87FF-9F5CAB501C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D27701-0A2F-49DB-9601-CF14C9734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2587f9-e49f-4072-b3cc-c6204dab1c6a"/>
    <ds:schemaRef ds:uri="e1fb01bd-cecb-4f04-8b55-7713b83896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Powerpoint_Vorlage_BFS2017_4_3</Template>
  <TotalTime>0</TotalTime>
  <Words>306</Words>
  <Application>Microsoft Office PowerPoint</Application>
  <PresentationFormat>Grand écran</PresentationFormat>
  <Paragraphs>100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    RDK 20.06.2023</vt:lpstr>
      <vt:lpstr>0. Einführung : Vision - Informationssystem HESTA (DRAFT)</vt:lpstr>
      <vt:lpstr>1. Erste Priorität: Automatisierte Betriebe (≈900▲)  </vt:lpstr>
      <vt:lpstr>2. Zweite Priorität: Nicht-automatisierte Betriebe - Kantonale/regionale Portale 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Becker Vermeulen Corinne BFS</dc:creator>
  <cp:lastModifiedBy>Strauss Yves-Laurent BFS</cp:lastModifiedBy>
  <cp:revision>844</cp:revision>
  <cp:lastPrinted>2020-02-06T07:04:58Z</cp:lastPrinted>
  <dcterms:created xsi:type="dcterms:W3CDTF">2017-10-19T07:18:16Z</dcterms:created>
  <dcterms:modified xsi:type="dcterms:W3CDTF">2023-06-15T07:50:52Z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0x01010056DFF2738F049B4EB78B663A5CB74604003E5AF7B2BAD9394BB494189B2FADCD9A</vt:lpwstr>
  </property>
  <property fmtid="{D5CDD505-2E9C-101B-9397-08002B2CF9AE}" pid="3" name="BFSZielseite">
    <vt:lpwstr>137;#Diffusion|17ad6c93-ffb8-4889-a519-7cd89a0abc6a</vt:lpwstr>
  </property>
  <property fmtid="{D5CDD505-2E9C-101B-9397-08002B2CF9AE}" pid="4" name="BFSThemen">
    <vt:lpwstr/>
  </property>
  <property fmtid="{D5CDD505-2E9C-101B-9397-08002B2CF9AE}" pid="5" name="OFSSubThemen">
    <vt:lpwstr/>
  </property>
  <property fmtid="{D5CDD505-2E9C-101B-9397-08002B2CF9AE}" pid="6" name="FSC#BSVTEMPL@102.1950:FileRespAmtstitel">
    <vt:lpwstr>Abteilung Wirtschaft</vt:lpwstr>
  </property>
  <property fmtid="{D5CDD505-2E9C-101B-9397-08002B2CF9AE}" pid="7" name="FSC#BSVTEMPL@102.1950:FileRespAmtstitel_F">
    <vt:lpwstr>Division Economie</vt:lpwstr>
  </property>
  <property fmtid="{D5CDD505-2E9C-101B-9397-08002B2CF9AE}" pid="8" name="FSC#BSVTEMPL@102.1950:FileRespAmtstitel_I">
    <vt:lpwstr>Divisione Economia</vt:lpwstr>
  </property>
  <property fmtid="{D5CDD505-2E9C-101B-9397-08002B2CF9AE}" pid="9" name="FSC#BSVTEMPL@102.1950:FileRespAmtstitel_E">
    <vt:lpwstr>Division Economy</vt:lpwstr>
  </property>
  <property fmtid="{D5CDD505-2E9C-101B-9397-08002B2CF9AE}" pid="10" name="FSC#BSVTEMPL@102.1950:AssignmentName">
    <vt:lpwstr/>
  </property>
  <property fmtid="{D5CDD505-2E9C-101B-9397-08002B2CF9AE}" pid="11" name="FSC#BSVTEMPL@102.1950:BSVShortsign">
    <vt:lpwstr>rob</vt:lpwstr>
  </property>
  <property fmtid="{D5CDD505-2E9C-101B-9397-08002B2CF9AE}" pid="12" name="FSC#BSVTEMPL@102.1950:DocumentID">
    <vt:lpwstr>375</vt:lpwstr>
  </property>
  <property fmtid="{D5CDD505-2E9C-101B-9397-08002B2CF9AE}" pid="13" name="FSC#BSVTEMPL@102.1950:Dossierref">
    <vt:lpwstr>011-00001</vt:lpwstr>
  </property>
  <property fmtid="{D5CDD505-2E9C-101B-9397-08002B2CF9AE}" pid="14" name="FSC#BSVTEMPL@102.1950:Oursign">
    <vt:lpwstr>011-00001 09.11.2017</vt:lpwstr>
  </property>
  <property fmtid="{D5CDD505-2E9C-101B-9397-08002B2CF9AE}" pid="15" name="FSC#BSVTEMPL@102.1950:EmpfName">
    <vt:lpwstr/>
  </property>
  <property fmtid="{D5CDD505-2E9C-101B-9397-08002B2CF9AE}" pid="16" name="FSC#BSVTEMPL@102.1950:EmpfOrt">
    <vt:lpwstr/>
  </property>
  <property fmtid="{D5CDD505-2E9C-101B-9397-08002B2CF9AE}" pid="17" name="FSC#BSVTEMPL@102.1950:EmpfPLZ">
    <vt:lpwstr/>
  </property>
  <property fmtid="{D5CDD505-2E9C-101B-9397-08002B2CF9AE}" pid="18" name="FSC#BSVTEMPL@102.1950:EmpfStrasse">
    <vt:lpwstr/>
  </property>
  <property fmtid="{D5CDD505-2E9C-101B-9397-08002B2CF9AE}" pid="19" name="FSC#BSVTEMPL@102.1950:FileRespEmail">
    <vt:lpwstr>Caroline.Robert@bfs.admin.ch</vt:lpwstr>
  </property>
  <property fmtid="{D5CDD505-2E9C-101B-9397-08002B2CF9AE}" pid="20" name="FSC#BSVTEMPL@102.1950:FileRespFax">
    <vt:lpwstr>+41 58 463 65 88</vt:lpwstr>
  </property>
  <property fmtid="{D5CDD505-2E9C-101B-9397-08002B2CF9AE}" pid="21" name="FSC#BSVTEMPL@102.1950:FileRespHome">
    <vt:lpwstr>Neuchâtel</vt:lpwstr>
  </property>
  <property fmtid="{D5CDD505-2E9C-101B-9397-08002B2CF9AE}" pid="22" name="FSC#BSVTEMPL@102.1950:FileRespStreet">
    <vt:lpwstr>Espace de l'Europe 10</vt:lpwstr>
  </property>
  <property fmtid="{D5CDD505-2E9C-101B-9397-08002B2CF9AE}" pid="23" name="FSC#BSVTEMPL@102.1950:FileRespTel">
    <vt:lpwstr>+41 58 463 60 87</vt:lpwstr>
  </property>
  <property fmtid="{D5CDD505-2E9C-101B-9397-08002B2CF9AE}" pid="24" name="FSC#BSVTEMPL@102.1950:FileRespZipCode">
    <vt:lpwstr>2010</vt:lpwstr>
  </property>
  <property fmtid="{D5CDD505-2E9C-101B-9397-08002B2CF9AE}" pid="25" name="FSC#BSVTEMPL@102.1950:NameFileResponsible">
    <vt:lpwstr>Robert</vt:lpwstr>
  </property>
  <property fmtid="{D5CDD505-2E9C-101B-9397-08002B2CF9AE}" pid="26" name="FSC#BSVTEMPL@102.1950:Shortsign">
    <vt:lpwstr>rob</vt:lpwstr>
  </property>
  <property fmtid="{D5CDD505-2E9C-101B-9397-08002B2CF9AE}" pid="27" name="FSC#BSVTEMPL@102.1950:UserFunction">
    <vt:lpwstr>Sachbearbeiten/-in - WI</vt:lpwstr>
  </property>
  <property fmtid="{D5CDD505-2E9C-101B-9397-08002B2CF9AE}" pid="28" name="FSC#BSVTEMPL@102.1950:VornameNameFileResponsible">
    <vt:lpwstr>Caroline</vt:lpwstr>
  </property>
  <property fmtid="{D5CDD505-2E9C-101B-9397-08002B2CF9AE}" pid="29" name="FSC#BSVTEMPL@102.1950:FileResponsible">
    <vt:lpwstr>Caroline Robert</vt:lpwstr>
  </property>
  <property fmtid="{D5CDD505-2E9C-101B-9397-08002B2CF9AE}" pid="30" name="FSC#BSVTEMPL@102.1950:FileRespOrg">
    <vt:lpwstr>Direktionssekretariat, BFS</vt:lpwstr>
  </property>
  <property fmtid="{D5CDD505-2E9C-101B-9397-08002B2CF9AE}" pid="31" name="FSC#BSVTEMPL@102.1950:FileRespOrgHome">
    <vt:lpwstr>Neuchâtel</vt:lpwstr>
  </property>
  <property fmtid="{D5CDD505-2E9C-101B-9397-08002B2CF9AE}" pid="32" name="FSC#BSVTEMPL@102.1950:FileRespOrgStreet">
    <vt:lpwstr>Espace de l'Europe 10</vt:lpwstr>
  </property>
  <property fmtid="{D5CDD505-2E9C-101B-9397-08002B2CF9AE}" pid="33" name="FSC#BSVTEMPL@102.1950:FileRespOrgZipCode">
    <vt:lpwstr>2010</vt:lpwstr>
  </property>
  <property fmtid="{D5CDD505-2E9C-101B-9397-08002B2CF9AE}" pid="34" name="FSC#BSVTEMPL@102.1950:FileRespOU">
    <vt:lpwstr>Directorate Secretariat</vt:lpwstr>
  </property>
  <property fmtid="{D5CDD505-2E9C-101B-9397-08002B2CF9AE}" pid="35" name="FSC#BSVTEMPL@102.1950:Registrierdatum">
    <vt:lpwstr/>
  </property>
  <property fmtid="{D5CDD505-2E9C-101B-9397-08002B2CF9AE}" pid="36" name="FSC#BSVTEMPL@102.1950:RegPlanPos">
    <vt:lpwstr/>
  </property>
  <property fmtid="{D5CDD505-2E9C-101B-9397-08002B2CF9AE}" pid="37" name="FSC#BSVTEMPL@102.1950:ShortsignCreate">
    <vt:lpwstr>rob</vt:lpwstr>
  </property>
  <property fmtid="{D5CDD505-2E9C-101B-9397-08002B2CF9AE}" pid="38" name="FSC#BSVTEMPL@102.1950:SubjectSubFile">
    <vt:lpwstr/>
  </property>
  <property fmtid="{D5CDD505-2E9C-101B-9397-08002B2CF9AE}" pid="39" name="FSC#BSVTEMPL@102.1950:SubjectDocument">
    <vt:lpwstr/>
  </property>
  <property fmtid="{D5CDD505-2E9C-101B-9397-08002B2CF9AE}" pid="40" name="FSC#BSVTEMPL@102.1950:TitleDossier">
    <vt:lpwstr>Séances du comité de direction (GL) 2017</vt:lpwstr>
  </property>
  <property fmtid="{D5CDD505-2E9C-101B-9397-08002B2CF9AE}" pid="41" name="FSC#BSVTEMPL@102.1950:ZusendungAm">
    <vt:lpwstr/>
  </property>
  <property fmtid="{D5CDD505-2E9C-101B-9397-08002B2CF9AE}" pid="42" name="FSC#EDICFG@15.1700:DossierrefSubFile">
    <vt:lpwstr>011-00001/00042/00008</vt:lpwstr>
  </property>
  <property fmtid="{D5CDD505-2E9C-101B-9397-08002B2CF9AE}" pid="43" name="FSC#EDICFG@15.1700:UniqueSubFileNumber">
    <vt:lpwstr>20174509-0375</vt:lpwstr>
  </property>
  <property fmtid="{D5CDD505-2E9C-101B-9397-08002B2CF9AE}" pid="44" name="FSC#BSVTEMPL@102.1950:DocumentIDEnhanced">
    <vt:lpwstr>011-00001 09.11.2017 Doknr: 375</vt:lpwstr>
  </property>
  <property fmtid="{D5CDD505-2E9C-101B-9397-08002B2CF9AE}" pid="45" name="FSC#EDICFG@15.1700:FileRespInitials">
    <vt:lpwstr>rob</vt:lpwstr>
  </property>
  <property fmtid="{D5CDD505-2E9C-101B-9397-08002B2CF9AE}" pid="46" name="FSC#EDICFG@15.1700:FileRespOrgD">
    <vt:lpwstr>Direktionssekretariat</vt:lpwstr>
  </property>
  <property fmtid="{D5CDD505-2E9C-101B-9397-08002B2CF9AE}" pid="47" name="FSC#EDICFG@15.1700:FileRespOrgF">
    <vt:lpwstr>Secrétariat de direction</vt:lpwstr>
  </property>
  <property fmtid="{D5CDD505-2E9C-101B-9397-08002B2CF9AE}" pid="48" name="FSC#EDICFG@15.1700:FileRespOrgE">
    <vt:lpwstr>Directorate Secretariat</vt:lpwstr>
  </property>
  <property fmtid="{D5CDD505-2E9C-101B-9397-08002B2CF9AE}" pid="49" name="FSC#EDICFG@15.1700:FileRespOrgI">
    <vt:lpwstr>Segretariato di direzione</vt:lpwstr>
  </property>
  <property fmtid="{D5CDD505-2E9C-101B-9397-08002B2CF9AE}" pid="50" name="FSC#EDICFG@15.1700:FileResponsibleSalutation">
    <vt:lpwstr/>
  </property>
  <property fmtid="{D5CDD505-2E9C-101B-9397-08002B2CF9AE}" pid="51" name="FSC#EDICFG@15.1700:SignerLeft">
    <vt:lpwstr/>
  </property>
  <property fmtid="{D5CDD505-2E9C-101B-9397-08002B2CF9AE}" pid="52" name="FSC#EDICFG@15.1700:SignerLeftFunction">
    <vt:lpwstr/>
  </property>
  <property fmtid="{D5CDD505-2E9C-101B-9397-08002B2CF9AE}" pid="53" name="FSC#EDICFG@15.1700:SignerRight">
    <vt:lpwstr/>
  </property>
  <property fmtid="{D5CDD505-2E9C-101B-9397-08002B2CF9AE}" pid="54" name="FSC#EDICFG@15.1700:SignerRightFunction">
    <vt:lpwstr/>
  </property>
  <property fmtid="{D5CDD505-2E9C-101B-9397-08002B2CF9AE}" pid="55" name="FSC#COOELAK@1.1001:Subject">
    <vt:lpwstr/>
  </property>
  <property fmtid="{D5CDD505-2E9C-101B-9397-08002B2CF9AE}" pid="56" name="FSC#COOELAK@1.1001:FileReference">
    <vt:lpwstr/>
  </property>
  <property fmtid="{D5CDD505-2E9C-101B-9397-08002B2CF9AE}" pid="57" name="FSC#COOELAK@1.1001:FileRefYear">
    <vt:lpwstr>2017</vt:lpwstr>
  </property>
  <property fmtid="{D5CDD505-2E9C-101B-9397-08002B2CF9AE}" pid="58" name="FSC#COOELAK@1.1001:FileRefOrdinal">
    <vt:lpwstr>1</vt:lpwstr>
  </property>
  <property fmtid="{D5CDD505-2E9C-101B-9397-08002B2CF9AE}" pid="59" name="FSC#COOELAK@1.1001:FileRefOU">
    <vt:lpwstr>DSEK</vt:lpwstr>
  </property>
  <property fmtid="{D5CDD505-2E9C-101B-9397-08002B2CF9AE}" pid="60" name="FSC#COOELAK@1.1001:Organization">
    <vt:lpwstr/>
  </property>
  <property fmtid="{D5CDD505-2E9C-101B-9397-08002B2CF9AE}" pid="61" name="FSC#COOELAK@1.1001:Owner">
    <vt:lpwstr>Robert Caroline</vt:lpwstr>
  </property>
  <property fmtid="{D5CDD505-2E9C-101B-9397-08002B2CF9AE}" pid="62" name="FSC#COOELAK@1.1001:OwnerExtension">
    <vt:lpwstr>+41 58 463 60 87</vt:lpwstr>
  </property>
  <property fmtid="{D5CDD505-2E9C-101B-9397-08002B2CF9AE}" pid="63" name="FSC#COOELAK@1.1001:OwnerFaxExtension">
    <vt:lpwstr>+41 58 463 65 88</vt:lpwstr>
  </property>
  <property fmtid="{D5CDD505-2E9C-101B-9397-08002B2CF9AE}" pid="64" name="FSC#COOELAK@1.1001:DispatchedBy">
    <vt:lpwstr/>
  </property>
  <property fmtid="{D5CDD505-2E9C-101B-9397-08002B2CF9AE}" pid="65" name="FSC#COOELAK@1.1001:DispatchedAt">
    <vt:lpwstr/>
  </property>
  <property fmtid="{D5CDD505-2E9C-101B-9397-08002B2CF9AE}" pid="66" name="FSC#COOELAK@1.1001:ApprovedBy">
    <vt:lpwstr/>
  </property>
  <property fmtid="{D5CDD505-2E9C-101B-9397-08002B2CF9AE}" pid="67" name="FSC#COOELAK@1.1001:ApprovedAt">
    <vt:lpwstr/>
  </property>
  <property fmtid="{D5CDD505-2E9C-101B-9397-08002B2CF9AE}" pid="68" name="FSC#COOELAK@1.1001:Department">
    <vt:lpwstr>Wirtschaft, BFS</vt:lpwstr>
  </property>
  <property fmtid="{D5CDD505-2E9C-101B-9397-08002B2CF9AE}" pid="69" name="FSC#COOELAK@1.1001:CreatedAt">
    <vt:lpwstr>09.11.2017</vt:lpwstr>
  </property>
  <property fmtid="{D5CDD505-2E9C-101B-9397-08002B2CF9AE}" pid="70" name="FSC#COOELAK@1.1001:OU">
    <vt:lpwstr>Direktionssekretariat, BFS</vt:lpwstr>
  </property>
  <property fmtid="{D5CDD505-2E9C-101B-9397-08002B2CF9AE}" pid="71" name="FSC#COOELAK@1.1001:Priority">
    <vt:lpwstr> ()</vt:lpwstr>
  </property>
  <property fmtid="{D5CDD505-2E9C-101B-9397-08002B2CF9AE}" pid="72" name="FSC#COOELAK@1.1001:ObjBarCode">
    <vt:lpwstr>*COO.2080.104.5.1077809*</vt:lpwstr>
  </property>
  <property fmtid="{D5CDD505-2E9C-101B-9397-08002B2CF9AE}" pid="73" name="FSC#COOELAK@1.1001:RefBarCode">
    <vt:lpwstr>*COO.2080.104.2.1077809*</vt:lpwstr>
  </property>
  <property fmtid="{D5CDD505-2E9C-101B-9397-08002B2CF9AE}" pid="74" name="FSC#COOELAK@1.1001:FileRefBarCode">
    <vt:lpwstr>*011-00001*</vt:lpwstr>
  </property>
  <property fmtid="{D5CDD505-2E9C-101B-9397-08002B2CF9AE}" pid="75" name="FSC#COOELAK@1.1001:ExternalRef">
    <vt:lpwstr/>
  </property>
  <property fmtid="{D5CDD505-2E9C-101B-9397-08002B2CF9AE}" pid="76" name="FSC#COOELAK@1.1001:IncomingNumber">
    <vt:lpwstr/>
  </property>
  <property fmtid="{D5CDD505-2E9C-101B-9397-08002B2CF9AE}" pid="77" name="FSC#COOELAK@1.1001:IncomingSubject">
    <vt:lpwstr/>
  </property>
  <property fmtid="{D5CDD505-2E9C-101B-9397-08002B2CF9AE}" pid="78" name="FSC#COOELAK@1.1001:ProcessResponsible">
    <vt:lpwstr/>
  </property>
  <property fmtid="{D5CDD505-2E9C-101B-9397-08002B2CF9AE}" pid="79" name="FSC#COOELAK@1.1001:ProcessResponsiblePhone">
    <vt:lpwstr/>
  </property>
  <property fmtid="{D5CDD505-2E9C-101B-9397-08002B2CF9AE}" pid="80" name="FSC#COOELAK@1.1001:ProcessResponsibleMail">
    <vt:lpwstr/>
  </property>
  <property fmtid="{D5CDD505-2E9C-101B-9397-08002B2CF9AE}" pid="81" name="FSC#COOELAK@1.1001:ProcessResponsibleFax">
    <vt:lpwstr/>
  </property>
  <property fmtid="{D5CDD505-2E9C-101B-9397-08002B2CF9AE}" pid="82" name="FSC#COOELAK@1.1001:ApproverFirstName">
    <vt:lpwstr/>
  </property>
  <property fmtid="{D5CDD505-2E9C-101B-9397-08002B2CF9AE}" pid="83" name="FSC#COOELAK@1.1001:ApproverSurName">
    <vt:lpwstr/>
  </property>
  <property fmtid="{D5CDD505-2E9C-101B-9397-08002B2CF9AE}" pid="84" name="FSC#COOELAK@1.1001:ApproverTitle">
    <vt:lpwstr/>
  </property>
  <property fmtid="{D5CDD505-2E9C-101B-9397-08002B2CF9AE}" pid="85" name="FSC#COOELAK@1.1001:ExternalDate">
    <vt:lpwstr/>
  </property>
  <property fmtid="{D5CDD505-2E9C-101B-9397-08002B2CF9AE}" pid="86" name="FSC#COOELAK@1.1001:SettlementApprovedAt">
    <vt:lpwstr/>
  </property>
  <property fmtid="{D5CDD505-2E9C-101B-9397-08002B2CF9AE}" pid="87" name="FSC#COOELAK@1.1001:BaseNumber">
    <vt:lpwstr>011</vt:lpwstr>
  </property>
  <property fmtid="{D5CDD505-2E9C-101B-9397-08002B2CF9AE}" pid="88" name="FSC#COOELAK@1.1001:CurrentUserRolePos">
    <vt:lpwstr>Collaborateur, -trice spécialisé(e)</vt:lpwstr>
  </property>
  <property fmtid="{D5CDD505-2E9C-101B-9397-08002B2CF9AE}" pid="89" name="FSC#COOELAK@1.1001:CurrentUserEmail">
    <vt:lpwstr>Philippe.Zbinden@bfs.admin.ch</vt:lpwstr>
  </property>
  <property fmtid="{D5CDD505-2E9C-101B-9397-08002B2CF9AE}" pid="90" name="FSC#ELAKGOV@1.1001:PersonalSubjGender">
    <vt:lpwstr/>
  </property>
  <property fmtid="{D5CDD505-2E9C-101B-9397-08002B2CF9AE}" pid="91" name="FSC#ELAKGOV@1.1001:PersonalSubjFirstName">
    <vt:lpwstr/>
  </property>
  <property fmtid="{D5CDD505-2E9C-101B-9397-08002B2CF9AE}" pid="92" name="FSC#ELAKGOV@1.1001:PersonalSubjSurName">
    <vt:lpwstr/>
  </property>
  <property fmtid="{D5CDD505-2E9C-101B-9397-08002B2CF9AE}" pid="93" name="FSC#ELAKGOV@1.1001:PersonalSubjSalutation">
    <vt:lpwstr/>
  </property>
  <property fmtid="{D5CDD505-2E9C-101B-9397-08002B2CF9AE}" pid="94" name="FSC#ELAKGOV@1.1001:PersonalSubjAddress">
    <vt:lpwstr/>
  </property>
  <property fmtid="{D5CDD505-2E9C-101B-9397-08002B2CF9AE}" pid="95" name="FSC#ATSTATECFG@1.1001:Office">
    <vt:lpwstr/>
  </property>
  <property fmtid="{D5CDD505-2E9C-101B-9397-08002B2CF9AE}" pid="96" name="FSC#ATSTATECFG@1.1001:Agent">
    <vt:lpwstr>Caroline Robert</vt:lpwstr>
  </property>
  <property fmtid="{D5CDD505-2E9C-101B-9397-08002B2CF9AE}" pid="97" name="FSC#ATSTATECFG@1.1001:AgentPhone">
    <vt:lpwstr>+41 58 463 60 87</vt:lpwstr>
  </property>
  <property fmtid="{D5CDD505-2E9C-101B-9397-08002B2CF9AE}" pid="98" name="FSC#ATSTATECFG@1.1001:DepartmentFax">
    <vt:lpwstr/>
  </property>
  <property fmtid="{D5CDD505-2E9C-101B-9397-08002B2CF9AE}" pid="99" name="FSC#ATSTATECFG@1.1001:DepartmentEmail">
    <vt:lpwstr>gever@bfs.admin.ch</vt:lpwstr>
  </property>
  <property fmtid="{D5CDD505-2E9C-101B-9397-08002B2CF9AE}" pid="100" name="FSC#ATSTATECFG@1.1001:SubfileDate">
    <vt:lpwstr/>
  </property>
  <property fmtid="{D5CDD505-2E9C-101B-9397-08002B2CF9AE}" pid="101" name="FSC#ATSTATECFG@1.1001:SubfileSubject">
    <vt:lpwstr/>
  </property>
  <property fmtid="{D5CDD505-2E9C-101B-9397-08002B2CF9AE}" pid="102" name="FSC#ATSTATECFG@1.1001:DepartmentZipCode">
    <vt:lpwstr>2010</vt:lpwstr>
  </property>
  <property fmtid="{D5CDD505-2E9C-101B-9397-08002B2CF9AE}" pid="103" name="FSC#ATSTATECFG@1.1001:DepartmentCountry">
    <vt:lpwstr/>
  </property>
  <property fmtid="{D5CDD505-2E9C-101B-9397-08002B2CF9AE}" pid="104" name="FSC#ATSTATECFG@1.1001:DepartmentCity">
    <vt:lpwstr>Neuchâtel</vt:lpwstr>
  </property>
  <property fmtid="{D5CDD505-2E9C-101B-9397-08002B2CF9AE}" pid="105" name="FSC#ATSTATECFG@1.1001:DepartmentStreet">
    <vt:lpwstr>Espace de l'Europe 10</vt:lpwstr>
  </property>
  <property fmtid="{D5CDD505-2E9C-101B-9397-08002B2CF9AE}" pid="106" name="FSC#ATSTATECFG@1.1001:DepartmentDVR">
    <vt:lpwstr/>
  </property>
  <property fmtid="{D5CDD505-2E9C-101B-9397-08002B2CF9AE}" pid="107" name="FSC#ATSTATECFG@1.1001:DepartmentUID">
    <vt:lpwstr/>
  </property>
  <property fmtid="{D5CDD505-2E9C-101B-9397-08002B2CF9AE}" pid="108" name="FSC#ATSTATECFG@1.1001:SubfileReference">
    <vt:lpwstr>011-00001/00042/00008</vt:lpwstr>
  </property>
  <property fmtid="{D5CDD505-2E9C-101B-9397-08002B2CF9AE}" pid="109" name="FSC#ATSTATECFG@1.1001:Clause">
    <vt:lpwstr/>
  </property>
  <property fmtid="{D5CDD505-2E9C-101B-9397-08002B2CF9AE}" pid="110" name="FSC#ATSTATECFG@1.1001:ApprovedSignature">
    <vt:lpwstr/>
  </property>
  <property fmtid="{D5CDD505-2E9C-101B-9397-08002B2CF9AE}" pid="111" name="FSC#ATSTATECFG@1.1001:BankAccount">
    <vt:lpwstr/>
  </property>
  <property fmtid="{D5CDD505-2E9C-101B-9397-08002B2CF9AE}" pid="112" name="FSC#ATSTATECFG@1.1001:BankAccountOwner">
    <vt:lpwstr/>
  </property>
  <property fmtid="{D5CDD505-2E9C-101B-9397-08002B2CF9AE}" pid="113" name="FSC#ATSTATECFG@1.1001:BankInstitute">
    <vt:lpwstr/>
  </property>
  <property fmtid="{D5CDD505-2E9C-101B-9397-08002B2CF9AE}" pid="114" name="FSC#ATSTATECFG@1.1001:BankAccountID">
    <vt:lpwstr/>
  </property>
  <property fmtid="{D5CDD505-2E9C-101B-9397-08002B2CF9AE}" pid="115" name="FSC#ATSTATECFG@1.1001:BankAccountIBAN">
    <vt:lpwstr/>
  </property>
  <property fmtid="{D5CDD505-2E9C-101B-9397-08002B2CF9AE}" pid="116" name="FSC#ATSTATECFG@1.1001:BankAccountBIC">
    <vt:lpwstr/>
  </property>
  <property fmtid="{D5CDD505-2E9C-101B-9397-08002B2CF9AE}" pid="117" name="FSC#ATSTATECFG@1.1001:BankName">
    <vt:lpwstr/>
  </property>
  <property fmtid="{D5CDD505-2E9C-101B-9397-08002B2CF9AE}" pid="118" name="FSC#COOSYSTEM@1.1:Container">
    <vt:lpwstr>COO.2080.104.5.1077809</vt:lpwstr>
  </property>
  <property fmtid="{D5CDD505-2E9C-101B-9397-08002B2CF9AE}" pid="119" name="FSC#FSCFOLIO@1.1001:docpropproject">
    <vt:lpwstr/>
  </property>
</Properties>
</file>