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5" r:id="rId5"/>
  </p:sldMasterIdLst>
  <p:notesMasterIdLst>
    <p:notesMasterId r:id="rId17"/>
  </p:notesMasterIdLst>
  <p:sldIdLst>
    <p:sldId id="458" r:id="rId6"/>
    <p:sldId id="281" r:id="rId7"/>
    <p:sldId id="282" r:id="rId8"/>
    <p:sldId id="310" r:id="rId9"/>
    <p:sldId id="481" r:id="rId10"/>
    <p:sldId id="485" r:id="rId11"/>
    <p:sldId id="308" r:id="rId12"/>
    <p:sldId id="403" r:id="rId13"/>
    <p:sldId id="486" r:id="rId14"/>
    <p:sldId id="483" r:id="rId15"/>
    <p:sldId id="484" r:id="rId16"/>
  </p:sldIdLst>
  <p:sldSz cx="12192000" cy="6858000"/>
  <p:notesSz cx="6858000" cy="9144000"/>
  <p:embeddedFontLst>
    <p:embeddedFont>
      <p:font typeface="Anton" pitchFamily="2" charset="77"/>
      <p:regular r:id="rId18"/>
    </p:embeddedFont>
    <p:embeddedFont>
      <p:font typeface="Calibri" panose="020F0502020204030204" pitchFamily="34" charset="0"/>
      <p:regular r:id="rId19"/>
      <p:bold r:id="rId20"/>
      <p:italic r:id="rId21"/>
      <p:boldItalic r:id="rId22"/>
    </p:embeddedFont>
    <p:embeddedFont>
      <p:font typeface="Oswald" pitchFamily="2" charset="77"/>
      <p:regular r:id="rId23"/>
      <p:bold r:id="rId24"/>
    </p:embeddedFont>
    <p:embeddedFont>
      <p:font typeface="Oswald Light" panose="020F0302020204030204" pitchFamily="34" charset="0"/>
      <p:regular r:id="rId25"/>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E519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D6513-E22F-43BE-A475-39C65016A480}" v="42" dt="2023-02-07T12:14:15.860"/>
    <p1510:client id="{2A25717B-E5BA-4A67-8C95-64EA8CA7C19B}" v="8" dt="2023-02-07T12:16:31.460"/>
    <p1510:client id="{5B8D7F8D-CE7F-4831-B353-32A7990F58D9}" v="666" dt="2023-02-07T12:33:03.381"/>
    <p1510:client id="{6579DAD3-AAFF-4977-AC2F-553BA48F4580}" v="42" dt="2023-02-07T11:54:33.637"/>
    <p1510:client id="{6FE68629-D52D-43DC-80E1-A103662CB994}" v="19" dt="2023-02-07T11:28:49.701"/>
    <p1510:client id="{A0474051-1490-4321-B3AA-C6F99A362FA2}" v="8" dt="2023-02-07T12:06:41.184"/>
    <p1510:client id="{C71DD984-E429-4281-84E5-65CEB62B7A48}" v="40" vWet="41" dt="2023-02-07T11:44:53.122"/>
    <p1510:client id="{D8A37226-885A-443F-8A1B-189366BA6A0C}" v="16" dt="2023-02-07T12:09:35.055"/>
    <p1510:client id="{DA2F5422-3398-BF50-0C12-23F715B93E64}" v="27" dt="2023-02-07T12:27:45.62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5"/>
  </p:normalViewPr>
  <p:slideViewPr>
    <p:cSldViewPr snapToGrid="0">
      <p:cViewPr varScale="1">
        <p:scale>
          <a:sx n="128" d="100"/>
          <a:sy n="128" d="100"/>
        </p:scale>
        <p:origin x="3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9ACB2-56EE-DC44-9616-13B19CE6B108}" type="datetimeFigureOut">
              <a:rPr lang="de-DE" smtClean="0"/>
              <a:t>09.02.23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A78AE-EF75-0041-A0A9-92680823C099}" type="slidenum">
              <a:rPr lang="de-DE" smtClean="0"/>
              <a:t>‹N°›</a:t>
            </a:fld>
            <a:endParaRPr lang="de-DE" dirty="0"/>
          </a:p>
        </p:txBody>
      </p:sp>
    </p:spTree>
    <p:extLst>
      <p:ext uri="{BB962C8B-B14F-4D97-AF65-F5344CB8AC3E}">
        <p14:creationId xmlns:p14="http://schemas.microsoft.com/office/powerpoint/2010/main" val="1261440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DDFA78AE-EF75-0041-A0A9-92680823C099}" type="slidenum">
              <a:rPr lang="de-DE" smtClean="0"/>
              <a:t>2</a:t>
            </a:fld>
            <a:endParaRPr lang="de-DE" dirty="0"/>
          </a:p>
        </p:txBody>
      </p:sp>
    </p:spTree>
    <p:extLst>
      <p:ext uri="{BB962C8B-B14F-4D97-AF65-F5344CB8AC3E}">
        <p14:creationId xmlns:p14="http://schemas.microsoft.com/office/powerpoint/2010/main" val="395838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DDFA78AE-EF75-0041-A0A9-92680823C099}" type="slidenum">
              <a:rPr lang="de-DE" smtClean="0"/>
              <a:t>3</a:t>
            </a:fld>
            <a:endParaRPr lang="de-DE" dirty="0"/>
          </a:p>
        </p:txBody>
      </p:sp>
    </p:spTree>
    <p:extLst>
      <p:ext uri="{BB962C8B-B14F-4D97-AF65-F5344CB8AC3E}">
        <p14:creationId xmlns:p14="http://schemas.microsoft.com/office/powerpoint/2010/main" val="247717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DFA78AE-EF75-0041-A0A9-92680823C099}" type="slidenum">
              <a:rPr lang="de-DE" smtClean="0"/>
              <a:t>4</a:t>
            </a:fld>
            <a:endParaRPr lang="de-DE" dirty="0"/>
          </a:p>
        </p:txBody>
      </p:sp>
    </p:spTree>
    <p:extLst>
      <p:ext uri="{BB962C8B-B14F-4D97-AF65-F5344CB8AC3E}">
        <p14:creationId xmlns:p14="http://schemas.microsoft.com/office/powerpoint/2010/main" val="140612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4B8CD35F-5D25-914D-BD39-62A7541F1596}" type="slidenum">
              <a:rPr lang="de-CH" smtClean="0"/>
              <a:t>5</a:t>
            </a:fld>
            <a:endParaRPr lang="de-CH" dirty="0"/>
          </a:p>
        </p:txBody>
      </p:sp>
    </p:spTree>
    <p:extLst>
      <p:ext uri="{BB962C8B-B14F-4D97-AF65-F5344CB8AC3E}">
        <p14:creationId xmlns:p14="http://schemas.microsoft.com/office/powerpoint/2010/main" val="2643582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DDFA78AE-EF75-0041-A0A9-92680823C099}" type="slidenum">
              <a:rPr lang="de-DE" smtClean="0"/>
              <a:t>7</a:t>
            </a:fld>
            <a:endParaRPr lang="de-DE" dirty="0"/>
          </a:p>
        </p:txBody>
      </p:sp>
    </p:spTree>
    <p:extLst>
      <p:ext uri="{BB962C8B-B14F-4D97-AF65-F5344CB8AC3E}">
        <p14:creationId xmlns:p14="http://schemas.microsoft.com/office/powerpoint/2010/main" val="182647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4458">
              <a:defRPr/>
            </a:pPr>
            <a:endParaRPr lang="de-CH" dirty="0"/>
          </a:p>
        </p:txBody>
      </p:sp>
      <p:sp>
        <p:nvSpPr>
          <p:cNvPr id="4" name="Foliennummernplatzhalter 3"/>
          <p:cNvSpPr>
            <a:spLocks noGrp="1"/>
          </p:cNvSpPr>
          <p:nvPr>
            <p:ph type="sldNum" sz="quarter" idx="5"/>
          </p:nvPr>
        </p:nvSpPr>
        <p:spPr/>
        <p:txBody>
          <a:bodyPr/>
          <a:lstStyle/>
          <a:p>
            <a:fld id="{8BDE9780-D03F-4B0D-8CE9-10805774EABD}" type="slidenum">
              <a:rPr lang="nl-NL" smtClean="0"/>
              <a:pPr/>
              <a:t>8</a:t>
            </a:fld>
            <a:endParaRPr lang="nl-NL" dirty="0"/>
          </a:p>
        </p:txBody>
      </p:sp>
    </p:spTree>
    <p:extLst>
      <p:ext uri="{BB962C8B-B14F-4D97-AF65-F5344CB8AC3E}">
        <p14:creationId xmlns:p14="http://schemas.microsoft.com/office/powerpoint/2010/main" val="2909224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DFA78AE-EF75-0041-A0A9-92680823C099}" type="slidenum">
              <a:rPr lang="de-DE" smtClean="0"/>
              <a:t>9</a:t>
            </a:fld>
            <a:endParaRPr lang="de-DE" dirty="0"/>
          </a:p>
        </p:txBody>
      </p:sp>
    </p:spTree>
    <p:extLst>
      <p:ext uri="{BB962C8B-B14F-4D97-AF65-F5344CB8AC3E}">
        <p14:creationId xmlns:p14="http://schemas.microsoft.com/office/powerpoint/2010/main" val="4252251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DFA78AE-EF75-0041-A0A9-92680823C099}" type="slidenum">
              <a:rPr lang="de-DE" smtClean="0"/>
              <a:t>10</a:t>
            </a:fld>
            <a:endParaRPr lang="de-DE" dirty="0"/>
          </a:p>
        </p:txBody>
      </p:sp>
    </p:spTree>
    <p:extLst>
      <p:ext uri="{BB962C8B-B14F-4D97-AF65-F5344CB8AC3E}">
        <p14:creationId xmlns:p14="http://schemas.microsoft.com/office/powerpoint/2010/main" val="16356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DFA78AE-EF75-0041-A0A9-92680823C099}" type="slidenum">
              <a:rPr lang="de-DE" smtClean="0"/>
              <a:t>11</a:t>
            </a:fld>
            <a:endParaRPr lang="de-DE" dirty="0"/>
          </a:p>
        </p:txBody>
      </p:sp>
    </p:spTree>
    <p:extLst>
      <p:ext uri="{BB962C8B-B14F-4D97-AF65-F5344CB8AC3E}">
        <p14:creationId xmlns:p14="http://schemas.microsoft.com/office/powerpoint/2010/main" val="1537172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B1572-3B4F-DC48-85B0-2C4774520AF3}"/>
              </a:ext>
            </a:extLst>
          </p:cNvPr>
          <p:cNvSpPr>
            <a:spLocks noGrp="1"/>
          </p:cNvSpPr>
          <p:nvPr>
            <p:ph type="ctrTitle"/>
          </p:nvPr>
        </p:nvSpPr>
        <p:spPr>
          <a:xfrm>
            <a:off x="4076700" y="3386930"/>
            <a:ext cx="7602156" cy="981869"/>
          </a:xfrm>
        </p:spPr>
        <p:txBody>
          <a:bodyPr anchor="t">
            <a:normAutofit/>
          </a:bodyPr>
          <a:lstStyle>
            <a:lvl1pPr algn="l">
              <a:defRPr sz="5400"/>
            </a:lvl1pPr>
          </a:lstStyle>
          <a:p>
            <a:r>
              <a:rPr lang="de-DE"/>
              <a:t>Mastertitelformat</a:t>
            </a:r>
          </a:p>
        </p:txBody>
      </p:sp>
      <p:sp>
        <p:nvSpPr>
          <p:cNvPr id="3" name="Untertitel 2">
            <a:extLst>
              <a:ext uri="{FF2B5EF4-FFF2-40B4-BE49-F238E27FC236}">
                <a16:creationId xmlns:a16="http://schemas.microsoft.com/office/drawing/2014/main" id="{FBE7628F-73DE-8C47-A993-4B8D7AE64227}"/>
              </a:ext>
            </a:extLst>
          </p:cNvPr>
          <p:cNvSpPr>
            <a:spLocks noGrp="1"/>
          </p:cNvSpPr>
          <p:nvPr>
            <p:ph type="subTitle" idx="1"/>
          </p:nvPr>
        </p:nvSpPr>
        <p:spPr>
          <a:xfrm>
            <a:off x="4076700" y="2622155"/>
            <a:ext cx="7602156" cy="675876"/>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7" name="Abgerundetes Rechteck">
            <a:extLst>
              <a:ext uri="{FF2B5EF4-FFF2-40B4-BE49-F238E27FC236}">
                <a16:creationId xmlns:a16="http://schemas.microsoft.com/office/drawing/2014/main" id="{6AE1D4AB-87CE-7C47-90E6-CA89B2130521}"/>
              </a:ext>
            </a:extLst>
          </p:cNvPr>
          <p:cNvSpPr/>
          <p:nvPr userDrawn="1"/>
        </p:nvSpPr>
        <p:spPr>
          <a:xfrm>
            <a:off x="3076575" y="2326145"/>
            <a:ext cx="10382250" cy="2312987"/>
          </a:xfrm>
          <a:prstGeom prst="roundRect">
            <a:avLst>
              <a:gd name="adj" fmla="val 50000"/>
            </a:avLst>
          </a:prstGeom>
          <a:noFill/>
          <a:ln w="25400">
            <a:solidFill>
              <a:srgbClr val="E5191F"/>
            </a:solidFill>
            <a:miter lim="400000"/>
          </a:ln>
        </p:spPr>
        <p:txBody>
          <a:bodyPr lIns="35719" tIns="35719" rIns="35719" bIns="35719" anchor="ctr"/>
          <a:lstStyle/>
          <a:p>
            <a:endParaRPr lang="de-DE" dirty="0"/>
          </a:p>
        </p:txBody>
      </p:sp>
      <p:sp>
        <p:nvSpPr>
          <p:cNvPr id="8" name="Datumsplatzhalter 3">
            <a:extLst>
              <a:ext uri="{FF2B5EF4-FFF2-40B4-BE49-F238E27FC236}">
                <a16:creationId xmlns:a16="http://schemas.microsoft.com/office/drawing/2014/main" id="{A026953A-228E-5C4A-ADC9-F86758AB4901}"/>
              </a:ext>
            </a:extLst>
          </p:cNvPr>
          <p:cNvSpPr>
            <a:spLocks noGrp="1"/>
          </p:cNvSpPr>
          <p:nvPr>
            <p:ph type="dt" sz="half" idx="10"/>
          </p:nvPr>
        </p:nvSpPr>
        <p:spPr>
          <a:xfrm>
            <a:off x="838200" y="6356350"/>
            <a:ext cx="774700" cy="365125"/>
          </a:xfrm>
          <a:prstGeom prst="rect">
            <a:avLst/>
          </a:prstGeom>
        </p:spPr>
        <p:txBody>
          <a:bodyPr anchor="ctr"/>
          <a:lstStyle>
            <a:lvl1pPr>
              <a:defRPr sz="1000" b="0" i="0">
                <a:latin typeface="Oswald Light" pitchFamily="2" charset="77"/>
              </a:defRPr>
            </a:lvl1pPr>
          </a:lstStyle>
          <a:p>
            <a:fld id="{6469DF72-B4B5-E041-8E40-1FC93D6B89C4}" type="datetimeFigureOut">
              <a:rPr lang="de-DE" smtClean="0"/>
              <a:pPr/>
              <a:t>09.02.23</a:t>
            </a:fld>
            <a:endParaRPr lang="de-DE" dirty="0"/>
          </a:p>
        </p:txBody>
      </p:sp>
      <p:sp>
        <p:nvSpPr>
          <p:cNvPr id="9" name="Fußzeilenplatzhalter 4">
            <a:extLst>
              <a:ext uri="{FF2B5EF4-FFF2-40B4-BE49-F238E27FC236}">
                <a16:creationId xmlns:a16="http://schemas.microsoft.com/office/drawing/2014/main" id="{5705DACA-E63C-234D-AE7C-A862004A48B7}"/>
              </a:ext>
            </a:extLst>
          </p:cNvPr>
          <p:cNvSpPr>
            <a:spLocks noGrp="1"/>
          </p:cNvSpPr>
          <p:nvPr>
            <p:ph type="ftr" sz="quarter" idx="11"/>
          </p:nvPr>
        </p:nvSpPr>
        <p:spPr>
          <a:xfrm>
            <a:off x="2565400" y="6356350"/>
            <a:ext cx="5588000" cy="365125"/>
          </a:xfrm>
          <a:prstGeom prst="rect">
            <a:avLst/>
          </a:prstGeom>
        </p:spPr>
        <p:txBody>
          <a:bodyPr anchor="ctr"/>
          <a:lstStyle>
            <a:lvl1pPr>
              <a:defRPr sz="1000" b="0" i="0">
                <a:latin typeface="Oswald Light" pitchFamily="2" charset="77"/>
              </a:defRPr>
            </a:lvl1pPr>
          </a:lstStyle>
          <a:p>
            <a:endParaRPr lang="de-DE" dirty="0"/>
          </a:p>
        </p:txBody>
      </p:sp>
      <p:sp>
        <p:nvSpPr>
          <p:cNvPr id="10" name="Foliennummernplatzhalter 5">
            <a:extLst>
              <a:ext uri="{FF2B5EF4-FFF2-40B4-BE49-F238E27FC236}">
                <a16:creationId xmlns:a16="http://schemas.microsoft.com/office/drawing/2014/main" id="{D1A3CCF9-EDAE-0345-B94F-7BE7A97FBAEF}"/>
              </a:ext>
            </a:extLst>
          </p:cNvPr>
          <p:cNvSpPr>
            <a:spLocks noGrp="1"/>
          </p:cNvSpPr>
          <p:nvPr>
            <p:ph type="sldNum" sz="quarter" idx="12"/>
          </p:nvPr>
        </p:nvSpPr>
        <p:spPr>
          <a:xfrm>
            <a:off x="1720850" y="6356350"/>
            <a:ext cx="736600" cy="365125"/>
          </a:xfrm>
          <a:prstGeom prst="rect">
            <a:avLst/>
          </a:prstGeom>
        </p:spPr>
        <p:txBody>
          <a:bodyPr anchor="ctr"/>
          <a:lstStyle>
            <a:lvl1pPr>
              <a:defRPr sz="1000" b="0" i="0">
                <a:latin typeface="Oswald Light" pitchFamily="2" charset="77"/>
              </a:defRPr>
            </a:lvl1pPr>
          </a:lstStyle>
          <a:p>
            <a:fld id="{7379D0D9-CE2C-5647-A66D-E23BEAF18962}" type="slidenum">
              <a:rPr lang="de-DE" smtClean="0"/>
              <a:pPr/>
              <a:t>‹N°›</a:t>
            </a:fld>
            <a:endParaRPr lang="de-DE" dirty="0"/>
          </a:p>
        </p:txBody>
      </p:sp>
    </p:spTree>
    <p:extLst>
      <p:ext uri="{BB962C8B-B14F-4D97-AF65-F5344CB8AC3E}">
        <p14:creationId xmlns:p14="http://schemas.microsoft.com/office/powerpoint/2010/main" val="366323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pic>
        <p:nvPicPr>
          <p:cNvPr id="8" name="Inhaltsplatzhalter 4" descr="Ein Bild, das draußen, Berg, Hügel, Rock enthält.&#10;&#10;Automatisch generierte Beschreibung">
            <a:extLst>
              <a:ext uri="{FF2B5EF4-FFF2-40B4-BE49-F238E27FC236}">
                <a16:creationId xmlns:a16="http://schemas.microsoft.com/office/drawing/2014/main" id="{FC36E42F-781C-EE4A-AD5D-BD3E6E3588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939" r="-170" b="7939"/>
          <a:stretch/>
        </p:blipFill>
        <p:spPr>
          <a:xfrm>
            <a:off x="-52980" y="-17321"/>
            <a:ext cx="12297960" cy="6858000"/>
          </a:xfrm>
          <a:prstGeom prst="rect">
            <a:avLst/>
          </a:prstGeom>
        </p:spPr>
      </p:pic>
      <p:sp>
        <p:nvSpPr>
          <p:cNvPr id="2" name="Titel 1">
            <a:extLst>
              <a:ext uri="{FF2B5EF4-FFF2-40B4-BE49-F238E27FC236}">
                <a16:creationId xmlns:a16="http://schemas.microsoft.com/office/drawing/2014/main" id="{7F3B1572-3B4F-DC48-85B0-2C4774520AF3}"/>
              </a:ext>
            </a:extLst>
          </p:cNvPr>
          <p:cNvSpPr>
            <a:spLocks noGrp="1"/>
          </p:cNvSpPr>
          <p:nvPr>
            <p:ph type="ctrTitle"/>
          </p:nvPr>
        </p:nvSpPr>
        <p:spPr>
          <a:xfrm>
            <a:off x="4070645" y="3260288"/>
            <a:ext cx="8382000" cy="981869"/>
          </a:xfrm>
        </p:spPr>
        <p:txBody>
          <a:bodyPr anchor="t">
            <a:normAutofit/>
          </a:bodyPr>
          <a:lstStyle>
            <a:lvl1pPr algn="l">
              <a:defRPr sz="5400"/>
            </a:lvl1pPr>
          </a:lstStyle>
          <a:p>
            <a:r>
              <a:rPr lang="de-DE"/>
              <a:t>Mastertitelformat</a:t>
            </a:r>
          </a:p>
        </p:txBody>
      </p:sp>
      <p:sp>
        <p:nvSpPr>
          <p:cNvPr id="3" name="Untertitel 2">
            <a:extLst>
              <a:ext uri="{FF2B5EF4-FFF2-40B4-BE49-F238E27FC236}">
                <a16:creationId xmlns:a16="http://schemas.microsoft.com/office/drawing/2014/main" id="{FBE7628F-73DE-8C47-A993-4B8D7AE64227}"/>
              </a:ext>
            </a:extLst>
          </p:cNvPr>
          <p:cNvSpPr>
            <a:spLocks noGrp="1"/>
          </p:cNvSpPr>
          <p:nvPr>
            <p:ph type="subTitle" idx="1"/>
          </p:nvPr>
        </p:nvSpPr>
        <p:spPr>
          <a:xfrm>
            <a:off x="4070645" y="2495513"/>
            <a:ext cx="9144000" cy="675876"/>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3121CEB-99A0-2642-9224-B0B4F0DD1F31}"/>
              </a:ext>
            </a:extLst>
          </p:cNvPr>
          <p:cNvSpPr>
            <a:spLocks noGrp="1"/>
          </p:cNvSpPr>
          <p:nvPr>
            <p:ph type="dt" sz="half" idx="10"/>
          </p:nvPr>
        </p:nvSpPr>
        <p:spPr>
          <a:xfrm>
            <a:off x="838200" y="6356350"/>
            <a:ext cx="774700" cy="365125"/>
          </a:xfrm>
          <a:prstGeom prst="rect">
            <a:avLst/>
          </a:prstGeom>
        </p:spPr>
        <p:txBody>
          <a:bodyPr/>
          <a:lstStyle>
            <a:lvl1pPr>
              <a:defRPr>
                <a:solidFill>
                  <a:schemeClr val="bg1"/>
                </a:solidFill>
              </a:defRPr>
            </a:lvl1pPr>
          </a:lstStyle>
          <a:p>
            <a:fld id="{6469DF72-B4B5-E041-8E40-1FC93D6B89C4}" type="datetimeFigureOut">
              <a:rPr lang="de-DE" smtClean="0"/>
              <a:pPr/>
              <a:t>09.02.23</a:t>
            </a:fld>
            <a:endParaRPr lang="de-DE" dirty="0"/>
          </a:p>
        </p:txBody>
      </p:sp>
      <p:sp>
        <p:nvSpPr>
          <p:cNvPr id="5" name="Fußzeilenplatzhalter 4">
            <a:extLst>
              <a:ext uri="{FF2B5EF4-FFF2-40B4-BE49-F238E27FC236}">
                <a16:creationId xmlns:a16="http://schemas.microsoft.com/office/drawing/2014/main" id="{60719136-81EE-6048-9360-6DE41E04A12B}"/>
              </a:ext>
            </a:extLst>
          </p:cNvPr>
          <p:cNvSpPr>
            <a:spLocks noGrp="1"/>
          </p:cNvSpPr>
          <p:nvPr>
            <p:ph type="ftr" sz="quarter" idx="11"/>
          </p:nvPr>
        </p:nvSpPr>
        <p:spPr>
          <a:xfrm>
            <a:off x="2565400" y="6356350"/>
            <a:ext cx="5588000" cy="365125"/>
          </a:xfrm>
          <a:prstGeom prst="rect">
            <a:avLst/>
          </a:prstGeom>
        </p:spPr>
        <p:txBody>
          <a:bodyPr/>
          <a:lstStyle>
            <a:lvl1pPr>
              <a:defRPr>
                <a:solidFill>
                  <a:schemeClr val="bg1"/>
                </a:solidFill>
              </a:defRPr>
            </a:lvl1pPr>
          </a:lstStyle>
          <a:p>
            <a:endParaRPr lang="de-DE" dirty="0"/>
          </a:p>
        </p:txBody>
      </p:sp>
      <p:sp>
        <p:nvSpPr>
          <p:cNvPr id="6" name="Foliennummernplatzhalter 5">
            <a:extLst>
              <a:ext uri="{FF2B5EF4-FFF2-40B4-BE49-F238E27FC236}">
                <a16:creationId xmlns:a16="http://schemas.microsoft.com/office/drawing/2014/main" id="{00B681CB-2E50-3049-912D-9AE044C93725}"/>
              </a:ext>
            </a:extLst>
          </p:cNvPr>
          <p:cNvSpPr>
            <a:spLocks noGrp="1"/>
          </p:cNvSpPr>
          <p:nvPr>
            <p:ph type="sldNum" sz="quarter" idx="12"/>
          </p:nvPr>
        </p:nvSpPr>
        <p:spPr>
          <a:xfrm>
            <a:off x="1720850" y="6356350"/>
            <a:ext cx="736600" cy="365125"/>
          </a:xfrm>
          <a:prstGeom prst="rect">
            <a:avLst/>
          </a:prstGeom>
        </p:spPr>
        <p:txBody>
          <a:bodyPr/>
          <a:lstStyle>
            <a:lvl1pPr>
              <a:defRPr>
                <a:solidFill>
                  <a:schemeClr val="bg1"/>
                </a:solidFill>
              </a:defRPr>
            </a:lvl1pPr>
          </a:lstStyle>
          <a:p>
            <a:fld id="{7379D0D9-CE2C-5647-A66D-E23BEAF18962}" type="slidenum">
              <a:rPr lang="de-DE" smtClean="0"/>
              <a:pPr/>
              <a:t>‹N°›</a:t>
            </a:fld>
            <a:endParaRPr lang="de-DE" dirty="0"/>
          </a:p>
        </p:txBody>
      </p:sp>
      <p:sp>
        <p:nvSpPr>
          <p:cNvPr id="7" name="Abgerundetes Rechteck">
            <a:extLst>
              <a:ext uri="{FF2B5EF4-FFF2-40B4-BE49-F238E27FC236}">
                <a16:creationId xmlns:a16="http://schemas.microsoft.com/office/drawing/2014/main" id="{6AE1D4AB-87CE-7C47-90E6-CA89B2130521}"/>
              </a:ext>
            </a:extLst>
          </p:cNvPr>
          <p:cNvSpPr/>
          <p:nvPr userDrawn="1"/>
        </p:nvSpPr>
        <p:spPr>
          <a:xfrm>
            <a:off x="3070520" y="2174754"/>
            <a:ext cx="10382250" cy="2312987"/>
          </a:xfrm>
          <a:prstGeom prst="roundRect">
            <a:avLst>
              <a:gd name="adj" fmla="val 50000"/>
            </a:avLst>
          </a:prstGeom>
          <a:noFill/>
          <a:ln w="25400">
            <a:solidFill>
              <a:srgbClr val="E5191F"/>
            </a:solidFill>
            <a:miter lim="400000"/>
          </a:ln>
        </p:spPr>
        <p:txBody>
          <a:bodyPr lIns="35719" tIns="35719" rIns="35719" bIns="35719" anchor="ctr"/>
          <a:lstStyle/>
          <a:p>
            <a:endParaRPr lang="de-DE" dirty="0"/>
          </a:p>
        </p:txBody>
      </p:sp>
    </p:spTree>
    <p:extLst>
      <p:ext uri="{BB962C8B-B14F-4D97-AF65-F5344CB8AC3E}">
        <p14:creationId xmlns:p14="http://schemas.microsoft.com/office/powerpoint/2010/main" val="192672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pic>
        <p:nvPicPr>
          <p:cNvPr id="8" name="Inhaltsplatzhalter 4" descr="Ein Bild, das draußen, Berg, Hügel, Rock enthält.&#10;&#10;Automatisch generierte Beschreibung">
            <a:extLst>
              <a:ext uri="{FF2B5EF4-FFF2-40B4-BE49-F238E27FC236}">
                <a16:creationId xmlns:a16="http://schemas.microsoft.com/office/drawing/2014/main" id="{FC36E42F-781C-EE4A-AD5D-BD3E6E3588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939" r="-170" b="7939"/>
          <a:stretch/>
        </p:blipFill>
        <p:spPr>
          <a:xfrm>
            <a:off x="-52980" y="0"/>
            <a:ext cx="12297960" cy="6858000"/>
          </a:xfrm>
          <a:prstGeom prst="rect">
            <a:avLst/>
          </a:prstGeom>
        </p:spPr>
      </p:pic>
      <p:sp>
        <p:nvSpPr>
          <p:cNvPr id="4" name="Datumsplatzhalter 3">
            <a:extLst>
              <a:ext uri="{FF2B5EF4-FFF2-40B4-BE49-F238E27FC236}">
                <a16:creationId xmlns:a16="http://schemas.microsoft.com/office/drawing/2014/main" id="{43121CEB-99A0-2642-9224-B0B4F0DD1F31}"/>
              </a:ext>
            </a:extLst>
          </p:cNvPr>
          <p:cNvSpPr>
            <a:spLocks noGrp="1"/>
          </p:cNvSpPr>
          <p:nvPr>
            <p:ph type="dt" sz="half" idx="10"/>
          </p:nvPr>
        </p:nvSpPr>
        <p:spPr>
          <a:xfrm>
            <a:off x="838200" y="6356350"/>
            <a:ext cx="774700" cy="365125"/>
          </a:xfrm>
          <a:prstGeom prst="rect">
            <a:avLst/>
          </a:prstGeom>
        </p:spPr>
        <p:txBody>
          <a:bodyPr/>
          <a:lstStyle>
            <a:lvl1pPr>
              <a:defRPr>
                <a:solidFill>
                  <a:schemeClr val="bg1"/>
                </a:solidFill>
              </a:defRPr>
            </a:lvl1pPr>
          </a:lstStyle>
          <a:p>
            <a:fld id="{6469DF72-B4B5-E041-8E40-1FC93D6B89C4}" type="datetimeFigureOut">
              <a:rPr lang="de-DE" smtClean="0"/>
              <a:pPr/>
              <a:t>09.02.23</a:t>
            </a:fld>
            <a:endParaRPr lang="de-DE" dirty="0"/>
          </a:p>
        </p:txBody>
      </p:sp>
      <p:sp>
        <p:nvSpPr>
          <p:cNvPr id="5" name="Fußzeilenplatzhalter 4">
            <a:extLst>
              <a:ext uri="{FF2B5EF4-FFF2-40B4-BE49-F238E27FC236}">
                <a16:creationId xmlns:a16="http://schemas.microsoft.com/office/drawing/2014/main" id="{60719136-81EE-6048-9360-6DE41E04A12B}"/>
              </a:ext>
            </a:extLst>
          </p:cNvPr>
          <p:cNvSpPr>
            <a:spLocks noGrp="1"/>
          </p:cNvSpPr>
          <p:nvPr>
            <p:ph type="ftr" sz="quarter" idx="11"/>
          </p:nvPr>
        </p:nvSpPr>
        <p:spPr>
          <a:xfrm>
            <a:off x="2565400" y="6356350"/>
            <a:ext cx="5588000" cy="365125"/>
          </a:xfrm>
          <a:prstGeom prst="rect">
            <a:avLst/>
          </a:prstGeom>
        </p:spPr>
        <p:txBody>
          <a:bodyPr/>
          <a:lstStyle>
            <a:lvl1pPr>
              <a:defRPr>
                <a:solidFill>
                  <a:schemeClr val="bg1"/>
                </a:solidFill>
              </a:defRPr>
            </a:lvl1pPr>
          </a:lstStyle>
          <a:p>
            <a:endParaRPr lang="de-DE" dirty="0"/>
          </a:p>
        </p:txBody>
      </p:sp>
      <p:sp>
        <p:nvSpPr>
          <p:cNvPr id="6" name="Foliennummernplatzhalter 5">
            <a:extLst>
              <a:ext uri="{FF2B5EF4-FFF2-40B4-BE49-F238E27FC236}">
                <a16:creationId xmlns:a16="http://schemas.microsoft.com/office/drawing/2014/main" id="{00B681CB-2E50-3049-912D-9AE044C93725}"/>
              </a:ext>
            </a:extLst>
          </p:cNvPr>
          <p:cNvSpPr>
            <a:spLocks noGrp="1"/>
          </p:cNvSpPr>
          <p:nvPr>
            <p:ph type="sldNum" sz="quarter" idx="12"/>
          </p:nvPr>
        </p:nvSpPr>
        <p:spPr>
          <a:xfrm>
            <a:off x="1720850" y="6356350"/>
            <a:ext cx="736600" cy="365125"/>
          </a:xfrm>
          <a:prstGeom prst="rect">
            <a:avLst/>
          </a:prstGeom>
        </p:spPr>
        <p:txBody>
          <a:bodyPr/>
          <a:lstStyle>
            <a:lvl1pPr>
              <a:defRPr>
                <a:solidFill>
                  <a:schemeClr val="bg1"/>
                </a:solidFill>
              </a:defRPr>
            </a:lvl1pPr>
          </a:lstStyle>
          <a:p>
            <a:fld id="{7379D0D9-CE2C-5647-A66D-E23BEAF18962}" type="slidenum">
              <a:rPr lang="de-DE" smtClean="0"/>
              <a:pPr/>
              <a:t>‹N°›</a:t>
            </a:fld>
            <a:endParaRPr lang="de-DE" dirty="0"/>
          </a:p>
        </p:txBody>
      </p:sp>
      <p:sp>
        <p:nvSpPr>
          <p:cNvPr id="7" name="Abgerundetes Rechteck">
            <a:extLst>
              <a:ext uri="{FF2B5EF4-FFF2-40B4-BE49-F238E27FC236}">
                <a16:creationId xmlns:a16="http://schemas.microsoft.com/office/drawing/2014/main" id="{6AE1D4AB-87CE-7C47-90E6-CA89B2130521}"/>
              </a:ext>
            </a:extLst>
          </p:cNvPr>
          <p:cNvSpPr/>
          <p:nvPr userDrawn="1"/>
        </p:nvSpPr>
        <p:spPr>
          <a:xfrm>
            <a:off x="3076575" y="2156587"/>
            <a:ext cx="10382250" cy="2312987"/>
          </a:xfrm>
          <a:prstGeom prst="roundRect">
            <a:avLst>
              <a:gd name="adj" fmla="val 50000"/>
            </a:avLst>
          </a:prstGeom>
          <a:noFill/>
          <a:ln w="25400">
            <a:solidFill>
              <a:srgbClr val="E5191F"/>
            </a:solidFill>
            <a:miter lim="400000"/>
          </a:ln>
        </p:spPr>
        <p:txBody>
          <a:bodyPr lIns="35719" tIns="35719" rIns="35719" bIns="35719" anchor="ctr"/>
          <a:lstStyle/>
          <a:p>
            <a:endParaRPr lang="de-DE" dirty="0"/>
          </a:p>
        </p:txBody>
      </p:sp>
      <p:pic>
        <p:nvPicPr>
          <p:cNvPr id="10" name="Grafik 9">
            <a:extLst>
              <a:ext uri="{FF2B5EF4-FFF2-40B4-BE49-F238E27FC236}">
                <a16:creationId xmlns:a16="http://schemas.microsoft.com/office/drawing/2014/main" id="{8E786C87-52BF-ABAB-B373-7F3C84542665}"/>
              </a:ext>
            </a:extLst>
          </p:cNvPr>
          <p:cNvPicPr>
            <a:picLocks noChangeAspect="1"/>
          </p:cNvPicPr>
          <p:nvPr userDrawn="1"/>
        </p:nvPicPr>
        <p:blipFill>
          <a:blip r:embed="rId3"/>
          <a:stretch>
            <a:fillRect/>
          </a:stretch>
        </p:blipFill>
        <p:spPr>
          <a:xfrm>
            <a:off x="3403600" y="2705100"/>
            <a:ext cx="5384800" cy="1447800"/>
          </a:xfrm>
          <a:prstGeom prst="rect">
            <a:avLst/>
          </a:prstGeom>
        </p:spPr>
      </p:pic>
    </p:spTree>
    <p:extLst>
      <p:ext uri="{BB962C8B-B14F-4D97-AF65-F5344CB8AC3E}">
        <p14:creationId xmlns:p14="http://schemas.microsoft.com/office/powerpoint/2010/main" val="1328581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4A7E9-4331-1642-B58D-2ECCAAAAC42F}"/>
              </a:ext>
            </a:extLst>
          </p:cNvPr>
          <p:cNvSpPr>
            <a:spLocks noGrp="1"/>
          </p:cNvSpPr>
          <p:nvPr>
            <p:ph type="title" hasCustomPrompt="1"/>
          </p:nvPr>
        </p:nvSpPr>
        <p:spPr/>
        <p:txBody>
          <a:bodyPr/>
          <a:lstStyle/>
          <a:p>
            <a:r>
              <a:rPr lang="de-DE"/>
              <a:t>Als Folientitel eignen sich </a:t>
            </a:r>
            <a:r>
              <a:rPr lang="de-DE" err="1"/>
              <a:t>Talking</a:t>
            </a:r>
            <a:r>
              <a:rPr lang="de-DE"/>
              <a:t> </a:t>
            </a:r>
            <a:r>
              <a:rPr lang="de-DE" err="1"/>
              <a:t>Titles</a:t>
            </a:r>
            <a:r>
              <a:rPr lang="de-DE"/>
              <a:t>. So werden mehrere Sinne der Audienz angesprochen</a:t>
            </a:r>
          </a:p>
        </p:txBody>
      </p:sp>
      <p:sp>
        <p:nvSpPr>
          <p:cNvPr id="3" name="Inhaltsplatzhalter 2">
            <a:extLst>
              <a:ext uri="{FF2B5EF4-FFF2-40B4-BE49-F238E27FC236}">
                <a16:creationId xmlns:a16="http://schemas.microsoft.com/office/drawing/2014/main" id="{C84EC5CD-01B1-E249-AB8C-11A96C23426D}"/>
              </a:ext>
            </a:extLst>
          </p:cNvPr>
          <p:cNvSpPr>
            <a:spLocks noGrp="1"/>
          </p:cNvSpPr>
          <p:nvPr>
            <p:ph idx="1"/>
          </p:nvPr>
        </p:nvSpPr>
        <p:spPr>
          <a:xfrm>
            <a:off x="838200" y="1470737"/>
            <a:ext cx="10515600" cy="468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76A9DCA-B548-E643-8B6C-EA3692BABB60}"/>
              </a:ext>
            </a:extLst>
          </p:cNvPr>
          <p:cNvSpPr>
            <a:spLocks noGrp="1"/>
          </p:cNvSpPr>
          <p:nvPr>
            <p:ph type="dt" sz="half" idx="10"/>
          </p:nvPr>
        </p:nvSpPr>
        <p:spPr>
          <a:xfrm>
            <a:off x="838200" y="6356350"/>
            <a:ext cx="774700" cy="365125"/>
          </a:xfrm>
          <a:prstGeom prst="rect">
            <a:avLst/>
          </a:prstGeom>
        </p:spPr>
        <p:txBody>
          <a:bodyPr anchor="ctr"/>
          <a:lstStyle>
            <a:lvl1pPr>
              <a:defRPr sz="1000" b="0" i="0">
                <a:latin typeface="Oswald Light" pitchFamily="2" charset="77"/>
              </a:defRPr>
            </a:lvl1pPr>
          </a:lstStyle>
          <a:p>
            <a:fld id="{6469DF72-B4B5-E041-8E40-1FC93D6B89C4}" type="datetimeFigureOut">
              <a:rPr lang="de-DE" smtClean="0"/>
              <a:pPr/>
              <a:t>09.02.23</a:t>
            </a:fld>
            <a:endParaRPr lang="de-DE" dirty="0"/>
          </a:p>
        </p:txBody>
      </p:sp>
      <p:sp>
        <p:nvSpPr>
          <p:cNvPr id="5" name="Fußzeilenplatzhalter 4">
            <a:extLst>
              <a:ext uri="{FF2B5EF4-FFF2-40B4-BE49-F238E27FC236}">
                <a16:creationId xmlns:a16="http://schemas.microsoft.com/office/drawing/2014/main" id="{85AB9BBD-7AD8-7444-B887-BBD852B42C17}"/>
              </a:ext>
            </a:extLst>
          </p:cNvPr>
          <p:cNvSpPr>
            <a:spLocks noGrp="1"/>
          </p:cNvSpPr>
          <p:nvPr>
            <p:ph type="ftr" sz="quarter" idx="11"/>
          </p:nvPr>
        </p:nvSpPr>
        <p:spPr>
          <a:xfrm>
            <a:off x="2565400" y="6356350"/>
            <a:ext cx="5588000" cy="365125"/>
          </a:xfrm>
          <a:prstGeom prst="rect">
            <a:avLst/>
          </a:prstGeom>
        </p:spPr>
        <p:txBody>
          <a:bodyPr anchor="ctr"/>
          <a:lstStyle>
            <a:lvl1pPr>
              <a:defRPr sz="1000" b="0" i="0">
                <a:latin typeface="Oswald Light" pitchFamily="2" charset="77"/>
              </a:defRPr>
            </a:lvl1pPr>
          </a:lstStyle>
          <a:p>
            <a:endParaRPr lang="de-DE" dirty="0"/>
          </a:p>
        </p:txBody>
      </p:sp>
      <p:sp>
        <p:nvSpPr>
          <p:cNvPr id="6" name="Foliennummernplatzhalter 5">
            <a:extLst>
              <a:ext uri="{FF2B5EF4-FFF2-40B4-BE49-F238E27FC236}">
                <a16:creationId xmlns:a16="http://schemas.microsoft.com/office/drawing/2014/main" id="{2F9BF9A0-14C7-8149-8DE3-EEBEDDB12026}"/>
              </a:ext>
            </a:extLst>
          </p:cNvPr>
          <p:cNvSpPr>
            <a:spLocks noGrp="1"/>
          </p:cNvSpPr>
          <p:nvPr>
            <p:ph type="sldNum" sz="quarter" idx="12"/>
          </p:nvPr>
        </p:nvSpPr>
        <p:spPr>
          <a:xfrm>
            <a:off x="1720850" y="6356350"/>
            <a:ext cx="736600" cy="365125"/>
          </a:xfrm>
          <a:prstGeom prst="rect">
            <a:avLst/>
          </a:prstGeom>
        </p:spPr>
        <p:txBody>
          <a:bodyPr anchor="ctr"/>
          <a:lstStyle>
            <a:lvl1pPr>
              <a:defRPr sz="1000" b="0" i="0">
                <a:latin typeface="Oswald Light" pitchFamily="2" charset="77"/>
              </a:defRPr>
            </a:lvl1pPr>
          </a:lstStyle>
          <a:p>
            <a:fld id="{7379D0D9-CE2C-5647-A66D-E23BEAF18962}" type="slidenum">
              <a:rPr lang="de-DE" smtClean="0"/>
              <a:pPr/>
              <a:t>‹N°›</a:t>
            </a:fld>
            <a:endParaRPr lang="de-DE" dirty="0"/>
          </a:p>
        </p:txBody>
      </p:sp>
    </p:spTree>
    <p:extLst>
      <p:ext uri="{BB962C8B-B14F-4D97-AF65-F5344CB8AC3E}">
        <p14:creationId xmlns:p14="http://schemas.microsoft.com/office/powerpoint/2010/main" val="302470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15F73-6300-3048-B759-3670BF7974B1}"/>
              </a:ext>
            </a:extLst>
          </p:cNvPr>
          <p:cNvSpPr>
            <a:spLocks noGrp="1"/>
          </p:cNvSpPr>
          <p:nvPr>
            <p:ph type="title" hasCustomPrompt="1"/>
          </p:nvPr>
        </p:nvSpPr>
        <p:spPr>
          <a:xfrm>
            <a:off x="838200" y="365124"/>
            <a:ext cx="10515600" cy="900000"/>
          </a:xfrm>
        </p:spPr>
        <p:txBody>
          <a:bodyPr/>
          <a:lstStyle>
            <a:lvl1pPr>
              <a:lnSpc>
                <a:spcPct val="100000"/>
              </a:lnSpc>
              <a:defRPr/>
            </a:lvl1pPr>
          </a:lstStyle>
          <a:p>
            <a:r>
              <a:rPr lang="de-DE"/>
              <a:t>Als Folientitel eignen sich </a:t>
            </a:r>
            <a:r>
              <a:rPr lang="de-DE" err="1"/>
              <a:t>Talking</a:t>
            </a:r>
            <a:r>
              <a:rPr lang="de-DE"/>
              <a:t> </a:t>
            </a:r>
            <a:r>
              <a:rPr lang="de-DE" err="1"/>
              <a:t>Titles</a:t>
            </a:r>
            <a:r>
              <a:rPr lang="de-DE"/>
              <a:t>. So werden mehrere Sinne der Audienz angesprochen</a:t>
            </a:r>
          </a:p>
        </p:txBody>
      </p:sp>
      <p:sp>
        <p:nvSpPr>
          <p:cNvPr id="3" name="Datumsplatzhalter 2">
            <a:extLst>
              <a:ext uri="{FF2B5EF4-FFF2-40B4-BE49-F238E27FC236}">
                <a16:creationId xmlns:a16="http://schemas.microsoft.com/office/drawing/2014/main" id="{6A679AD5-8B79-8A4F-9E94-BFC8083259A8}"/>
              </a:ext>
            </a:extLst>
          </p:cNvPr>
          <p:cNvSpPr>
            <a:spLocks noGrp="1"/>
          </p:cNvSpPr>
          <p:nvPr>
            <p:ph type="dt" sz="half" idx="10"/>
          </p:nvPr>
        </p:nvSpPr>
        <p:spPr>
          <a:xfrm>
            <a:off x="838200" y="6356350"/>
            <a:ext cx="774700" cy="365125"/>
          </a:xfrm>
          <a:prstGeom prst="rect">
            <a:avLst/>
          </a:prstGeom>
        </p:spPr>
        <p:txBody>
          <a:bodyPr/>
          <a:lstStyle/>
          <a:p>
            <a:fld id="{6469DF72-B4B5-E041-8E40-1FC93D6B89C4}" type="datetimeFigureOut">
              <a:rPr lang="de-DE" smtClean="0"/>
              <a:t>09.02.23</a:t>
            </a:fld>
            <a:endParaRPr lang="de-DE" dirty="0"/>
          </a:p>
        </p:txBody>
      </p:sp>
      <p:sp>
        <p:nvSpPr>
          <p:cNvPr id="4" name="Fußzeilenplatzhalter 3">
            <a:extLst>
              <a:ext uri="{FF2B5EF4-FFF2-40B4-BE49-F238E27FC236}">
                <a16:creationId xmlns:a16="http://schemas.microsoft.com/office/drawing/2014/main" id="{8DDC3654-6317-E849-970A-BDDC4A48CA44}"/>
              </a:ext>
            </a:extLst>
          </p:cNvPr>
          <p:cNvSpPr>
            <a:spLocks noGrp="1"/>
          </p:cNvSpPr>
          <p:nvPr>
            <p:ph type="ftr" sz="quarter" idx="11"/>
          </p:nvPr>
        </p:nvSpPr>
        <p:spPr>
          <a:xfrm>
            <a:off x="2565400" y="6356350"/>
            <a:ext cx="5588000" cy="365125"/>
          </a:xfrm>
          <a:prstGeom prst="rect">
            <a:avLst/>
          </a:prstGeom>
        </p:spPr>
        <p:txBody>
          <a:bodyPr/>
          <a:lstStyle/>
          <a:p>
            <a:endParaRPr lang="de-DE" dirty="0"/>
          </a:p>
        </p:txBody>
      </p:sp>
      <p:sp>
        <p:nvSpPr>
          <p:cNvPr id="5" name="Foliennummernplatzhalter 4">
            <a:extLst>
              <a:ext uri="{FF2B5EF4-FFF2-40B4-BE49-F238E27FC236}">
                <a16:creationId xmlns:a16="http://schemas.microsoft.com/office/drawing/2014/main" id="{D4F1D1CE-7D42-1A46-95D4-DEDD257B5AD5}"/>
              </a:ext>
            </a:extLst>
          </p:cNvPr>
          <p:cNvSpPr>
            <a:spLocks noGrp="1"/>
          </p:cNvSpPr>
          <p:nvPr>
            <p:ph type="sldNum" sz="quarter" idx="12"/>
          </p:nvPr>
        </p:nvSpPr>
        <p:spPr>
          <a:xfrm>
            <a:off x="1720850" y="6356350"/>
            <a:ext cx="736600" cy="365125"/>
          </a:xfrm>
          <a:prstGeom prst="rect">
            <a:avLst/>
          </a:prstGeom>
        </p:spPr>
        <p:txBody>
          <a:bodyPr/>
          <a:lstStyle/>
          <a:p>
            <a:fld id="{7379D0D9-CE2C-5647-A66D-E23BEAF18962}" type="slidenum">
              <a:rPr lang="de-DE" smtClean="0"/>
              <a:t>‹N°›</a:t>
            </a:fld>
            <a:endParaRPr lang="de-DE" dirty="0"/>
          </a:p>
        </p:txBody>
      </p:sp>
    </p:spTree>
    <p:extLst>
      <p:ext uri="{BB962C8B-B14F-4D97-AF65-F5344CB8AC3E}">
        <p14:creationId xmlns:p14="http://schemas.microsoft.com/office/powerpoint/2010/main" val="159215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DD7FCE-F59B-78EE-28FA-A05B60A85674}"/>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FBE1AB89-EB68-901B-9744-9C4FA12FAE02}"/>
              </a:ext>
            </a:extLst>
          </p:cNvPr>
          <p:cNvSpPr>
            <a:spLocks noGrp="1"/>
          </p:cNvSpPr>
          <p:nvPr>
            <p:ph type="dt" sz="half" idx="10"/>
          </p:nvPr>
        </p:nvSpPr>
        <p:spPr/>
        <p:txBody>
          <a:bodyPr/>
          <a:lstStyle/>
          <a:p>
            <a:fld id="{6469DF72-B4B5-E041-8E40-1FC93D6B89C4}" type="datetimeFigureOut">
              <a:rPr lang="de-DE" smtClean="0"/>
              <a:pPr/>
              <a:t>09.02.23</a:t>
            </a:fld>
            <a:endParaRPr lang="de-DE" dirty="0"/>
          </a:p>
        </p:txBody>
      </p:sp>
      <p:sp>
        <p:nvSpPr>
          <p:cNvPr id="4" name="Fußzeilenplatzhalter 3">
            <a:extLst>
              <a:ext uri="{FF2B5EF4-FFF2-40B4-BE49-F238E27FC236}">
                <a16:creationId xmlns:a16="http://schemas.microsoft.com/office/drawing/2014/main" id="{FD3AF2CA-F3A3-80A4-E3A9-12A1C4D607C4}"/>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AB4A59BB-9967-D113-6638-D0538A439905}"/>
              </a:ext>
            </a:extLst>
          </p:cNvPr>
          <p:cNvSpPr>
            <a:spLocks noGrp="1"/>
          </p:cNvSpPr>
          <p:nvPr>
            <p:ph type="sldNum" sz="quarter" idx="12"/>
          </p:nvPr>
        </p:nvSpPr>
        <p:spPr/>
        <p:txBody>
          <a:bodyPr/>
          <a:lstStyle/>
          <a:p>
            <a:fld id="{7379D0D9-CE2C-5647-A66D-E23BEAF18962}" type="slidenum">
              <a:rPr lang="de-DE" smtClean="0"/>
              <a:pPr/>
              <a:t>‹N°›</a:t>
            </a:fld>
            <a:endParaRPr lang="de-DE" dirty="0"/>
          </a:p>
        </p:txBody>
      </p:sp>
      <p:sp>
        <p:nvSpPr>
          <p:cNvPr id="6" name="Inhaltsplatzhalter 2">
            <a:extLst>
              <a:ext uri="{FF2B5EF4-FFF2-40B4-BE49-F238E27FC236}">
                <a16:creationId xmlns:a16="http://schemas.microsoft.com/office/drawing/2014/main" id="{F28DDFC4-85A8-1A82-0A9A-6686968ABEF2}"/>
              </a:ext>
            </a:extLst>
          </p:cNvPr>
          <p:cNvSpPr>
            <a:spLocks noGrp="1"/>
          </p:cNvSpPr>
          <p:nvPr>
            <p:ph idx="1"/>
          </p:nvPr>
        </p:nvSpPr>
        <p:spPr>
          <a:xfrm>
            <a:off x="5215467" y="1470737"/>
            <a:ext cx="6138333" cy="468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2245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amp; Aufzählung">
    <p:spTree>
      <p:nvGrpSpPr>
        <p:cNvPr id="1" name=""/>
        <p:cNvGrpSpPr/>
        <p:nvPr/>
      </p:nvGrpSpPr>
      <p:grpSpPr>
        <a:xfrm>
          <a:off x="0" y="0"/>
          <a:ext cx="0" cy="0"/>
          <a:chOff x="0" y="0"/>
          <a:chExt cx="0" cy="0"/>
        </a:xfrm>
      </p:grpSpPr>
      <p:sp>
        <p:nvSpPr>
          <p:cNvPr id="58" name="Titeltext"/>
          <p:cNvSpPr txBox="1">
            <a:spLocks noGrp="1"/>
          </p:cNvSpPr>
          <p:nvPr>
            <p:ph type="title"/>
          </p:nvPr>
        </p:nvSpPr>
        <p:spPr>
          <a:prstGeom prst="rect">
            <a:avLst/>
          </a:prstGeom>
        </p:spPr>
        <p:txBody>
          <a:bodyPr/>
          <a:lstStyle/>
          <a:p>
            <a:r>
              <a:t>Titeltext</a:t>
            </a:r>
          </a:p>
        </p:txBody>
      </p:sp>
      <p:sp>
        <p:nvSpPr>
          <p:cNvPr id="59"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60" name="Foliennummer"/>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extLst>
      <p:ext uri="{BB962C8B-B14F-4D97-AF65-F5344CB8AC3E}">
        <p14:creationId xmlns:p14="http://schemas.microsoft.com/office/powerpoint/2010/main" val="213874837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633861B-AF34-4143-B2F5-0AF752E30B8B}"/>
              </a:ext>
            </a:extLst>
          </p:cNvPr>
          <p:cNvSpPr>
            <a:spLocks noGrp="1"/>
          </p:cNvSpPr>
          <p:nvPr>
            <p:ph type="title"/>
          </p:nvPr>
        </p:nvSpPr>
        <p:spPr>
          <a:xfrm>
            <a:off x="838200" y="365124"/>
            <a:ext cx="10515600" cy="900000"/>
          </a:xfrm>
          <a:prstGeom prst="rect">
            <a:avLst/>
          </a:prstGeom>
        </p:spPr>
        <p:txBody>
          <a:bodyPr vert="horz" lIns="91440" tIns="45720" rIns="91440" bIns="45720" rtlCol="0" anchor="ctr">
            <a:normAutofit/>
          </a:bodyPr>
          <a:lstStyle/>
          <a:p>
            <a:r>
              <a:rPr lang="de-DE"/>
              <a:t>Als Folientitel eignen sich Talking </a:t>
            </a:r>
            <a:r>
              <a:rPr lang="de-DE" err="1"/>
              <a:t>Titles</a:t>
            </a:r>
            <a:r>
              <a:rPr lang="de-DE"/>
              <a:t>. So werden mehrere Sinne der Audienz angesprochen</a:t>
            </a:r>
          </a:p>
        </p:txBody>
      </p:sp>
      <p:sp>
        <p:nvSpPr>
          <p:cNvPr id="3" name="Textplatzhalter 2">
            <a:extLst>
              <a:ext uri="{FF2B5EF4-FFF2-40B4-BE49-F238E27FC236}">
                <a16:creationId xmlns:a16="http://schemas.microsoft.com/office/drawing/2014/main" id="{963CE56B-B62C-AF41-AE4E-79F3419CD0CA}"/>
              </a:ext>
            </a:extLst>
          </p:cNvPr>
          <p:cNvSpPr>
            <a:spLocks noGrp="1"/>
          </p:cNvSpPr>
          <p:nvPr>
            <p:ph type="body" idx="1"/>
          </p:nvPr>
        </p:nvSpPr>
        <p:spPr>
          <a:xfrm>
            <a:off x="838200" y="1470737"/>
            <a:ext cx="10515600" cy="46800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7" name="Grafik 6">
            <a:extLst>
              <a:ext uri="{FF2B5EF4-FFF2-40B4-BE49-F238E27FC236}">
                <a16:creationId xmlns:a16="http://schemas.microsoft.com/office/drawing/2014/main" id="{77A5471F-36EA-254B-800F-2300F24CEF47}"/>
              </a:ext>
            </a:extLst>
          </p:cNvPr>
          <p:cNvPicPr>
            <a:picLocks noChangeAspect="1"/>
          </p:cNvPicPr>
          <p:nvPr userDrawn="1"/>
        </p:nvPicPr>
        <p:blipFill>
          <a:blip r:embed="rId9"/>
          <a:srcRect/>
          <a:stretch/>
        </p:blipFill>
        <p:spPr>
          <a:xfrm>
            <a:off x="10295164" y="6268317"/>
            <a:ext cx="1440000" cy="386714"/>
          </a:xfrm>
          <a:prstGeom prst="rect">
            <a:avLst/>
          </a:prstGeom>
        </p:spPr>
      </p:pic>
      <p:sp>
        <p:nvSpPr>
          <p:cNvPr id="9" name="Datumsplatzhalter 3">
            <a:extLst>
              <a:ext uri="{FF2B5EF4-FFF2-40B4-BE49-F238E27FC236}">
                <a16:creationId xmlns:a16="http://schemas.microsoft.com/office/drawing/2014/main" id="{F3B87B7D-F64C-9D47-ADB6-9E6CF09F7E1E}"/>
              </a:ext>
            </a:extLst>
          </p:cNvPr>
          <p:cNvSpPr>
            <a:spLocks noGrp="1"/>
          </p:cNvSpPr>
          <p:nvPr>
            <p:ph type="dt" sz="half" idx="2"/>
          </p:nvPr>
        </p:nvSpPr>
        <p:spPr>
          <a:xfrm>
            <a:off x="838200" y="6356350"/>
            <a:ext cx="774700" cy="365125"/>
          </a:xfrm>
          <a:prstGeom prst="rect">
            <a:avLst/>
          </a:prstGeom>
        </p:spPr>
        <p:txBody>
          <a:bodyPr anchor="ctr"/>
          <a:lstStyle>
            <a:lvl1pPr>
              <a:defRPr sz="1000" b="0" i="0">
                <a:latin typeface="Oswald Light" pitchFamily="2" charset="77"/>
              </a:defRPr>
            </a:lvl1pPr>
          </a:lstStyle>
          <a:p>
            <a:fld id="{6469DF72-B4B5-E041-8E40-1FC93D6B89C4}" type="datetimeFigureOut">
              <a:rPr lang="de-DE" smtClean="0"/>
              <a:pPr/>
              <a:t>09.02.23</a:t>
            </a:fld>
            <a:endParaRPr lang="de-DE" dirty="0"/>
          </a:p>
        </p:txBody>
      </p:sp>
      <p:sp>
        <p:nvSpPr>
          <p:cNvPr id="10" name="Fußzeilenplatzhalter 4">
            <a:extLst>
              <a:ext uri="{FF2B5EF4-FFF2-40B4-BE49-F238E27FC236}">
                <a16:creationId xmlns:a16="http://schemas.microsoft.com/office/drawing/2014/main" id="{2070A9D2-273E-DE43-BAE7-F32776420B72}"/>
              </a:ext>
            </a:extLst>
          </p:cNvPr>
          <p:cNvSpPr>
            <a:spLocks noGrp="1"/>
          </p:cNvSpPr>
          <p:nvPr>
            <p:ph type="ftr" sz="quarter" idx="3"/>
          </p:nvPr>
        </p:nvSpPr>
        <p:spPr>
          <a:xfrm>
            <a:off x="2565400" y="6356350"/>
            <a:ext cx="5588000" cy="365125"/>
          </a:xfrm>
          <a:prstGeom prst="rect">
            <a:avLst/>
          </a:prstGeom>
        </p:spPr>
        <p:txBody>
          <a:bodyPr anchor="ctr"/>
          <a:lstStyle>
            <a:lvl1pPr>
              <a:defRPr sz="1000" b="0" i="0">
                <a:latin typeface="Oswald Light" pitchFamily="2" charset="77"/>
              </a:defRPr>
            </a:lvl1pPr>
          </a:lstStyle>
          <a:p>
            <a:endParaRPr lang="de-DE" dirty="0"/>
          </a:p>
        </p:txBody>
      </p:sp>
      <p:sp>
        <p:nvSpPr>
          <p:cNvPr id="11" name="Foliennummernplatzhalter 5">
            <a:extLst>
              <a:ext uri="{FF2B5EF4-FFF2-40B4-BE49-F238E27FC236}">
                <a16:creationId xmlns:a16="http://schemas.microsoft.com/office/drawing/2014/main" id="{1EF15BA5-3E6F-CF42-9281-D55D8E643896}"/>
              </a:ext>
            </a:extLst>
          </p:cNvPr>
          <p:cNvSpPr>
            <a:spLocks noGrp="1"/>
          </p:cNvSpPr>
          <p:nvPr>
            <p:ph type="sldNum" sz="quarter" idx="4"/>
          </p:nvPr>
        </p:nvSpPr>
        <p:spPr>
          <a:xfrm>
            <a:off x="1720850" y="6356350"/>
            <a:ext cx="736600" cy="365125"/>
          </a:xfrm>
          <a:prstGeom prst="rect">
            <a:avLst/>
          </a:prstGeom>
        </p:spPr>
        <p:txBody>
          <a:bodyPr anchor="ctr"/>
          <a:lstStyle>
            <a:lvl1pPr>
              <a:defRPr sz="1000" b="0" i="0">
                <a:latin typeface="Oswald Light" pitchFamily="2" charset="77"/>
              </a:defRPr>
            </a:lvl1pPr>
          </a:lstStyle>
          <a:p>
            <a:fld id="{7379D0D9-CE2C-5647-A66D-E23BEAF18962}" type="slidenum">
              <a:rPr lang="de-DE" smtClean="0"/>
              <a:pPr/>
              <a:t>‹N°›</a:t>
            </a:fld>
            <a:endParaRPr lang="de-DE" dirty="0"/>
          </a:p>
        </p:txBody>
      </p:sp>
    </p:spTree>
    <p:extLst>
      <p:ext uri="{BB962C8B-B14F-4D97-AF65-F5344CB8AC3E}">
        <p14:creationId xmlns:p14="http://schemas.microsoft.com/office/powerpoint/2010/main" val="3620273293"/>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 id="2147483670" r:id="rId4"/>
    <p:sldLayoutId id="2147483671" r:id="rId5"/>
    <p:sldLayoutId id="2147483673" r:id="rId6"/>
    <p:sldLayoutId id="2147483674" r:id="rId7"/>
  </p:sldLayoutIdLst>
  <p:txStyles>
    <p:titleStyle>
      <a:lvl1pPr algn="l" defTabSz="914400" rtl="0" eaLnBrk="1" latinLnBrk="0" hangingPunct="1">
        <a:lnSpc>
          <a:spcPct val="90000"/>
        </a:lnSpc>
        <a:spcBef>
          <a:spcPct val="0"/>
        </a:spcBef>
        <a:buNone/>
        <a:defRPr sz="1600" kern="1200">
          <a:solidFill>
            <a:schemeClr val="tx1"/>
          </a:solidFill>
          <a:latin typeface="Anto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swald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swald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swald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swald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swald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trail.foundation/de/home/services/" TargetMode="External"/><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imbaschweiz.ch/" TargetMode="External"/><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trail.foundation/de/home/services/" TargetMode="Externa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7AD7C9-60EF-56DE-21DC-6EE68CF2B010}"/>
              </a:ext>
            </a:extLst>
          </p:cNvPr>
          <p:cNvSpPr>
            <a:spLocks noGrp="1"/>
          </p:cNvSpPr>
          <p:nvPr>
            <p:ph type="ctrTitle"/>
          </p:nvPr>
        </p:nvSpPr>
        <p:spPr>
          <a:xfrm>
            <a:off x="4070645" y="3260289"/>
            <a:ext cx="8382000" cy="797362"/>
          </a:xfrm>
        </p:spPr>
        <p:txBody>
          <a:bodyPr>
            <a:normAutofit fontScale="90000"/>
          </a:bodyPr>
          <a:lstStyle/>
          <a:p>
            <a:r>
              <a:rPr lang="de-CH" dirty="0"/>
              <a:t>Stiftung, IMBA, SMP</a:t>
            </a:r>
          </a:p>
        </p:txBody>
      </p:sp>
      <p:sp>
        <p:nvSpPr>
          <p:cNvPr id="3" name="Untertitel 2">
            <a:extLst>
              <a:ext uri="{FF2B5EF4-FFF2-40B4-BE49-F238E27FC236}">
                <a16:creationId xmlns:a16="http://schemas.microsoft.com/office/drawing/2014/main" id="{94736681-C7B7-516E-3F2F-803F80562A6A}"/>
              </a:ext>
            </a:extLst>
          </p:cNvPr>
          <p:cNvSpPr>
            <a:spLocks noGrp="1"/>
          </p:cNvSpPr>
          <p:nvPr>
            <p:ph type="subTitle" idx="1"/>
          </p:nvPr>
        </p:nvSpPr>
        <p:spPr/>
        <p:txBody>
          <a:bodyPr>
            <a:normAutofit/>
          </a:bodyPr>
          <a:lstStyle/>
          <a:p>
            <a:r>
              <a:rPr lang="de-CH" dirty="0"/>
              <a:t>Zusammenfassung aktueller Stand</a:t>
            </a:r>
          </a:p>
        </p:txBody>
      </p:sp>
      <p:pic>
        <p:nvPicPr>
          <p:cNvPr id="6" name="Grafik 5">
            <a:extLst>
              <a:ext uri="{FF2B5EF4-FFF2-40B4-BE49-F238E27FC236}">
                <a16:creationId xmlns:a16="http://schemas.microsoft.com/office/drawing/2014/main" id="{78E808EA-5F58-5AC3-424C-C5EDD0E9C846}"/>
              </a:ext>
            </a:extLst>
          </p:cNvPr>
          <p:cNvPicPr>
            <a:picLocks noChangeAspect="1"/>
          </p:cNvPicPr>
          <p:nvPr/>
        </p:nvPicPr>
        <p:blipFill>
          <a:blip r:embed="rId2"/>
          <a:srcRect/>
          <a:stretch/>
        </p:blipFill>
        <p:spPr>
          <a:xfrm>
            <a:off x="10295164" y="6268317"/>
            <a:ext cx="1440000" cy="386714"/>
          </a:xfrm>
          <a:prstGeom prst="rect">
            <a:avLst/>
          </a:prstGeom>
        </p:spPr>
      </p:pic>
    </p:spTree>
    <p:extLst>
      <p:ext uri="{BB962C8B-B14F-4D97-AF65-F5344CB8AC3E}">
        <p14:creationId xmlns:p14="http://schemas.microsoft.com/office/powerpoint/2010/main" val="1115237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3CC1B-45EF-A545-8E86-8840AC659FF6}"/>
              </a:ext>
            </a:extLst>
          </p:cNvPr>
          <p:cNvSpPr>
            <a:spLocks noGrp="1"/>
          </p:cNvSpPr>
          <p:nvPr>
            <p:ph type="title"/>
          </p:nvPr>
        </p:nvSpPr>
        <p:spPr>
          <a:xfrm>
            <a:off x="4965430" y="629268"/>
            <a:ext cx="6586491" cy="409823"/>
          </a:xfrm>
        </p:spPr>
        <p:txBody>
          <a:bodyPr anchor="t">
            <a:normAutofit/>
          </a:bodyPr>
          <a:lstStyle/>
          <a:p>
            <a:r>
              <a:rPr lang="de-CH" b="1" dirty="0">
                <a:latin typeface="Anton"/>
              </a:rPr>
              <a:t>bereits erreichte Meilensteine SMP PS2</a:t>
            </a:r>
            <a:endParaRPr lang="de-CH" dirty="0"/>
          </a:p>
        </p:txBody>
      </p:sp>
      <p:sp>
        <p:nvSpPr>
          <p:cNvPr id="3" name="Inhaltsplatzhalter 2">
            <a:extLst>
              <a:ext uri="{FF2B5EF4-FFF2-40B4-BE49-F238E27FC236}">
                <a16:creationId xmlns:a16="http://schemas.microsoft.com/office/drawing/2014/main" id="{55A7F019-51DE-5141-9429-733FF963D048}"/>
              </a:ext>
            </a:extLst>
          </p:cNvPr>
          <p:cNvSpPr>
            <a:spLocks noGrp="1"/>
          </p:cNvSpPr>
          <p:nvPr>
            <p:ph idx="1"/>
          </p:nvPr>
        </p:nvSpPr>
        <p:spPr>
          <a:xfrm>
            <a:off x="4965431" y="1147156"/>
            <a:ext cx="6586489" cy="5076663"/>
          </a:xfrm>
        </p:spPr>
        <p:txBody>
          <a:bodyPr vert="horz" lIns="91440" tIns="45720" rIns="91440" bIns="45720" rtlCol="0" anchor="t">
            <a:normAutofit/>
          </a:bodyPr>
          <a:lstStyle/>
          <a:p>
            <a:pPr marL="0" indent="0">
              <a:buNone/>
            </a:pPr>
            <a:r>
              <a:rPr lang="de-CH" sz="1800" dirty="0"/>
              <a:t>Qualitätssicherung von Wegen durch Vermittlung von Kompetenzen im nachhaltigen Trail Unterhalt und Aufbau einer Ausbildungsstruktur für Volunteer und Werkhofmitarbeiter </a:t>
            </a:r>
            <a:endParaRPr lang="de-DE" dirty="0"/>
          </a:p>
          <a:p>
            <a:pPr marL="0" indent="0">
              <a:buNone/>
            </a:pPr>
            <a:r>
              <a:rPr lang="de-CH" sz="1800" dirty="0"/>
              <a:t>Ausbildungsstruktur steht, Pilotdurchlauf Frühjahr 2023, danach </a:t>
            </a:r>
            <a:r>
              <a:rPr lang="de-CH" sz="1800" dirty="0">
                <a:solidFill>
                  <a:srgbClr val="C00000"/>
                </a:solidFill>
              </a:rPr>
              <a:t>Durchführung der Kurse 2023 </a:t>
            </a:r>
            <a:r>
              <a:rPr lang="de-CH" sz="1800" dirty="0"/>
              <a:t>durch Trailbaufirmen (Projektpartner) und Trail.Foundation)</a:t>
            </a:r>
            <a:endParaRPr lang="de-CH" sz="1700" dirty="0"/>
          </a:p>
          <a:p>
            <a:pPr marL="0" indent="0">
              <a:buNone/>
            </a:pPr>
            <a:r>
              <a:rPr lang="de-CH" sz="1700" dirty="0"/>
              <a:t> </a:t>
            </a:r>
          </a:p>
        </p:txBody>
      </p:sp>
      <p:sp>
        <p:nvSpPr>
          <p:cNvPr id="4" name="Textfeld 3">
            <a:extLst>
              <a:ext uri="{FF2B5EF4-FFF2-40B4-BE49-F238E27FC236}">
                <a16:creationId xmlns:a16="http://schemas.microsoft.com/office/drawing/2014/main" id="{35975D65-82D5-F209-CD3F-0AE02C3C3EF5}"/>
              </a:ext>
            </a:extLst>
          </p:cNvPr>
          <p:cNvSpPr txBox="1"/>
          <p:nvPr/>
        </p:nvSpPr>
        <p:spPr>
          <a:xfrm>
            <a:off x="11489267" y="651086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extfeld 4">
            <a:extLst>
              <a:ext uri="{FF2B5EF4-FFF2-40B4-BE49-F238E27FC236}">
                <a16:creationId xmlns:a16="http://schemas.microsoft.com/office/drawing/2014/main" id="{BAB94941-187A-1C05-B384-4CA596BCFE40}"/>
              </a:ext>
            </a:extLst>
          </p:cNvPr>
          <p:cNvSpPr txBox="1"/>
          <p:nvPr/>
        </p:nvSpPr>
        <p:spPr>
          <a:xfrm>
            <a:off x="10998200" y="64770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2" name="Bildschirmfoto 2017-08-14 um 15.07.27.png" descr="Bildschirmfoto 2017-08-14 um 15.07.27.png">
            <a:extLst>
              <a:ext uri="{FF2B5EF4-FFF2-40B4-BE49-F238E27FC236}">
                <a16:creationId xmlns:a16="http://schemas.microsoft.com/office/drawing/2014/main" id="{34AEB852-094C-5330-ECCA-56CBDF3671C8}"/>
              </a:ext>
            </a:extLst>
          </p:cNvPr>
          <p:cNvPicPr>
            <a:picLocks noChangeAspect="1"/>
          </p:cNvPicPr>
          <p:nvPr/>
        </p:nvPicPr>
        <p:blipFill>
          <a:blip r:embed="rId3"/>
          <a:srcRect l="7913" t="18397"/>
          <a:stretch>
            <a:fillRect/>
          </a:stretch>
        </p:blipFill>
        <p:spPr>
          <a:xfrm>
            <a:off x="8561893" y="498154"/>
            <a:ext cx="565858" cy="554091"/>
          </a:xfrm>
          <a:prstGeom prst="rect">
            <a:avLst/>
          </a:prstGeom>
          <a:ln w="12700">
            <a:miter lim="400000"/>
          </a:ln>
        </p:spPr>
      </p:pic>
      <p:grpSp>
        <p:nvGrpSpPr>
          <p:cNvPr id="15" name="Gruppieren 14">
            <a:extLst>
              <a:ext uri="{FF2B5EF4-FFF2-40B4-BE49-F238E27FC236}">
                <a16:creationId xmlns:a16="http://schemas.microsoft.com/office/drawing/2014/main" id="{F91769B2-9529-5BD6-63C6-97DFE47D9C6A}"/>
              </a:ext>
            </a:extLst>
          </p:cNvPr>
          <p:cNvGrpSpPr/>
          <p:nvPr/>
        </p:nvGrpSpPr>
        <p:grpSpPr>
          <a:xfrm>
            <a:off x="8839534" y="3743937"/>
            <a:ext cx="2956394" cy="1307587"/>
            <a:chOff x="3990524" y="472970"/>
            <a:chExt cx="5138965" cy="2044351"/>
          </a:xfrm>
        </p:grpSpPr>
        <p:pic>
          <p:nvPicPr>
            <p:cNvPr id="16" name="Grafik 15" descr="Ein Bild, das Text, ClipArt enthält.&#10;&#10;Automatisch generierte Beschreibung">
              <a:extLst>
                <a:ext uri="{FF2B5EF4-FFF2-40B4-BE49-F238E27FC236}">
                  <a16:creationId xmlns:a16="http://schemas.microsoft.com/office/drawing/2014/main" id="{84DD6565-B92A-05F4-0C7A-71FAB594022A}"/>
                </a:ext>
              </a:extLst>
            </p:cNvPr>
            <p:cNvPicPr>
              <a:picLocks noChangeAspect="1"/>
            </p:cNvPicPr>
            <p:nvPr/>
          </p:nvPicPr>
          <p:blipFill>
            <a:blip r:embed="rId4"/>
            <a:stretch>
              <a:fillRect/>
            </a:stretch>
          </p:blipFill>
          <p:spPr>
            <a:xfrm>
              <a:off x="4546600" y="683305"/>
              <a:ext cx="1549400" cy="726945"/>
            </a:xfrm>
            <a:prstGeom prst="rect">
              <a:avLst/>
            </a:prstGeom>
          </p:spPr>
        </p:pic>
        <p:pic>
          <p:nvPicPr>
            <p:cNvPr id="17" name="Grafik 16" descr="Ein Bild, das Text, ClipArt, Geschirr enthält.&#10;&#10;Automatisch generierte Beschreibung">
              <a:extLst>
                <a:ext uri="{FF2B5EF4-FFF2-40B4-BE49-F238E27FC236}">
                  <a16:creationId xmlns:a16="http://schemas.microsoft.com/office/drawing/2014/main" id="{DECBAD79-FACE-5231-2463-FCEFFF94C076}"/>
                </a:ext>
              </a:extLst>
            </p:cNvPr>
            <p:cNvPicPr>
              <a:picLocks noChangeAspect="1"/>
            </p:cNvPicPr>
            <p:nvPr/>
          </p:nvPicPr>
          <p:blipFill>
            <a:blip r:embed="rId5"/>
            <a:stretch>
              <a:fillRect/>
            </a:stretch>
          </p:blipFill>
          <p:spPr>
            <a:xfrm>
              <a:off x="6153606" y="1107859"/>
              <a:ext cx="2055586" cy="849795"/>
            </a:xfrm>
            <a:prstGeom prst="rect">
              <a:avLst/>
            </a:prstGeom>
          </p:spPr>
        </p:pic>
        <p:pic>
          <p:nvPicPr>
            <p:cNvPr id="18" name="Grafik 17" descr="Ein Bild, das Text enthält.&#10;&#10;Automatisch generierte Beschreibung">
              <a:extLst>
                <a:ext uri="{FF2B5EF4-FFF2-40B4-BE49-F238E27FC236}">
                  <a16:creationId xmlns:a16="http://schemas.microsoft.com/office/drawing/2014/main" id="{FEF559AA-F337-6DBC-9F01-87743DEFC7EE}"/>
                </a:ext>
              </a:extLst>
            </p:cNvPr>
            <p:cNvPicPr>
              <a:picLocks noChangeAspect="1"/>
            </p:cNvPicPr>
            <p:nvPr/>
          </p:nvPicPr>
          <p:blipFill>
            <a:blip r:embed="rId6"/>
            <a:stretch>
              <a:fillRect/>
            </a:stretch>
          </p:blipFill>
          <p:spPr>
            <a:xfrm>
              <a:off x="3990524" y="1277694"/>
              <a:ext cx="1840592" cy="510127"/>
            </a:xfrm>
            <a:prstGeom prst="rect">
              <a:avLst/>
            </a:prstGeom>
          </p:spPr>
        </p:pic>
        <p:pic>
          <p:nvPicPr>
            <p:cNvPr id="19" name="Grafik 18">
              <a:extLst>
                <a:ext uri="{FF2B5EF4-FFF2-40B4-BE49-F238E27FC236}">
                  <a16:creationId xmlns:a16="http://schemas.microsoft.com/office/drawing/2014/main" id="{1F945F5D-77A9-B167-A5AC-F22B8430BD30}"/>
                </a:ext>
              </a:extLst>
            </p:cNvPr>
            <p:cNvPicPr>
              <a:picLocks noChangeAspect="1"/>
            </p:cNvPicPr>
            <p:nvPr/>
          </p:nvPicPr>
          <p:blipFill>
            <a:blip r:embed="rId7"/>
            <a:stretch>
              <a:fillRect/>
            </a:stretch>
          </p:blipFill>
          <p:spPr>
            <a:xfrm>
              <a:off x="4223658" y="1800391"/>
              <a:ext cx="1689100" cy="387350"/>
            </a:xfrm>
            <a:prstGeom prst="rect">
              <a:avLst/>
            </a:prstGeom>
          </p:spPr>
        </p:pic>
        <p:pic>
          <p:nvPicPr>
            <p:cNvPr id="20" name="Grafik 19" descr="Ein Bild, das Text enthält.&#10;&#10;Automatisch generierte Beschreibung">
              <a:extLst>
                <a:ext uri="{FF2B5EF4-FFF2-40B4-BE49-F238E27FC236}">
                  <a16:creationId xmlns:a16="http://schemas.microsoft.com/office/drawing/2014/main" id="{AB9E432A-CB0C-A332-43D7-1E761289700F}"/>
                </a:ext>
              </a:extLst>
            </p:cNvPr>
            <p:cNvPicPr>
              <a:picLocks noChangeAspect="1"/>
            </p:cNvPicPr>
            <p:nvPr/>
          </p:nvPicPr>
          <p:blipFill>
            <a:blip r:embed="rId8"/>
            <a:stretch>
              <a:fillRect/>
            </a:stretch>
          </p:blipFill>
          <p:spPr>
            <a:xfrm>
              <a:off x="5912758" y="472970"/>
              <a:ext cx="1187450" cy="666639"/>
            </a:xfrm>
            <a:prstGeom prst="rect">
              <a:avLst/>
            </a:prstGeom>
          </p:spPr>
        </p:pic>
        <p:pic>
          <p:nvPicPr>
            <p:cNvPr id="21" name="Grafik 20" descr="Ein Bild, das Text enthält.&#10;&#10;Automatisch generierte Beschreibung">
              <a:extLst>
                <a:ext uri="{FF2B5EF4-FFF2-40B4-BE49-F238E27FC236}">
                  <a16:creationId xmlns:a16="http://schemas.microsoft.com/office/drawing/2014/main" id="{D34380AE-6544-2381-4E63-6DF690860DF8}"/>
                </a:ext>
              </a:extLst>
            </p:cNvPr>
            <p:cNvPicPr>
              <a:picLocks noChangeAspect="1"/>
            </p:cNvPicPr>
            <p:nvPr/>
          </p:nvPicPr>
          <p:blipFill>
            <a:blip r:embed="rId9"/>
            <a:stretch>
              <a:fillRect/>
            </a:stretch>
          </p:blipFill>
          <p:spPr>
            <a:xfrm>
              <a:off x="6133649" y="1895021"/>
              <a:ext cx="2095500" cy="622300"/>
            </a:xfrm>
            <a:prstGeom prst="rect">
              <a:avLst/>
            </a:prstGeom>
          </p:spPr>
        </p:pic>
        <p:pic>
          <p:nvPicPr>
            <p:cNvPr id="22" name="Grafik 21" descr="Ein Bild, das Text, ClipArt enthält.&#10;&#10;Automatisch generierte Beschreibung">
              <a:extLst>
                <a:ext uri="{FF2B5EF4-FFF2-40B4-BE49-F238E27FC236}">
                  <a16:creationId xmlns:a16="http://schemas.microsoft.com/office/drawing/2014/main" id="{90D04326-A3D5-6576-8F04-AA67BE3E87D6}"/>
                </a:ext>
              </a:extLst>
            </p:cNvPr>
            <p:cNvPicPr>
              <a:picLocks noChangeAspect="1"/>
            </p:cNvPicPr>
            <p:nvPr/>
          </p:nvPicPr>
          <p:blipFill>
            <a:blip r:embed="rId10"/>
            <a:stretch>
              <a:fillRect/>
            </a:stretch>
          </p:blipFill>
          <p:spPr>
            <a:xfrm>
              <a:off x="7288897" y="683305"/>
              <a:ext cx="1840592" cy="497257"/>
            </a:xfrm>
            <a:prstGeom prst="rect">
              <a:avLst/>
            </a:prstGeom>
          </p:spPr>
        </p:pic>
      </p:grpSp>
      <p:pic>
        <p:nvPicPr>
          <p:cNvPr id="23" name="Grafik 22" descr="Ein Bild, das Person, Boden, drinnen, Personen enthält.&#10;&#10;Automatisch generierte Beschreibung">
            <a:extLst>
              <a:ext uri="{FF2B5EF4-FFF2-40B4-BE49-F238E27FC236}">
                <a16:creationId xmlns:a16="http://schemas.microsoft.com/office/drawing/2014/main" id="{9ADE016A-3740-4CFB-65A8-A2C7CB2D58ED}"/>
              </a:ext>
            </a:extLst>
          </p:cNvPr>
          <p:cNvPicPr>
            <a:picLocks noChangeAspect="1"/>
          </p:cNvPicPr>
          <p:nvPr/>
        </p:nvPicPr>
        <p:blipFill rotWithShape="1">
          <a:blip r:embed="rId11"/>
          <a:srcRect l="39704" t="-1" r="15175" b="-1"/>
          <a:stretch/>
        </p:blipFill>
        <p:spPr>
          <a:xfrm>
            <a:off x="20" y="10"/>
            <a:ext cx="4411211" cy="6857990"/>
          </a:xfrm>
          <a:prstGeom prst="rect">
            <a:avLst/>
          </a:prstGeom>
          <a:effectLst/>
        </p:spPr>
      </p:pic>
      <p:pic>
        <p:nvPicPr>
          <p:cNvPr id="7" name="Inhaltsplatzhalter 30">
            <a:extLst>
              <a:ext uri="{FF2B5EF4-FFF2-40B4-BE49-F238E27FC236}">
                <a16:creationId xmlns:a16="http://schemas.microsoft.com/office/drawing/2014/main" id="{162C9204-601E-A922-74C2-9D43E6068EE1}"/>
              </a:ext>
            </a:extLst>
          </p:cNvPr>
          <p:cNvPicPr>
            <a:picLocks noChangeAspect="1"/>
          </p:cNvPicPr>
          <p:nvPr/>
        </p:nvPicPr>
        <p:blipFill>
          <a:blip r:embed="rId12"/>
          <a:stretch>
            <a:fillRect/>
          </a:stretch>
        </p:blipFill>
        <p:spPr>
          <a:xfrm>
            <a:off x="4679479" y="3345859"/>
            <a:ext cx="3704357" cy="2654884"/>
          </a:xfrm>
          <a:prstGeom prst="rect">
            <a:avLst/>
          </a:prstGeom>
        </p:spPr>
      </p:pic>
    </p:spTree>
    <p:extLst>
      <p:ext uri="{BB962C8B-B14F-4D97-AF65-F5344CB8AC3E}">
        <p14:creationId xmlns:p14="http://schemas.microsoft.com/office/powerpoint/2010/main" val="3183403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3CC1B-45EF-A545-8E86-8840AC659FF6}"/>
              </a:ext>
            </a:extLst>
          </p:cNvPr>
          <p:cNvSpPr>
            <a:spLocks noGrp="1"/>
          </p:cNvSpPr>
          <p:nvPr>
            <p:ph type="title"/>
          </p:nvPr>
        </p:nvSpPr>
        <p:spPr>
          <a:xfrm>
            <a:off x="4965430" y="629268"/>
            <a:ext cx="6586491" cy="409823"/>
          </a:xfrm>
        </p:spPr>
        <p:txBody>
          <a:bodyPr anchor="t">
            <a:normAutofit/>
          </a:bodyPr>
          <a:lstStyle/>
          <a:p>
            <a:r>
              <a:rPr lang="de-CH" b="1" dirty="0">
                <a:latin typeface="Anton"/>
              </a:rPr>
              <a:t>bereits erreichte Meilensteine SMP PS3</a:t>
            </a:r>
            <a:endParaRPr lang="de-CH" dirty="0"/>
          </a:p>
        </p:txBody>
      </p:sp>
      <p:sp>
        <p:nvSpPr>
          <p:cNvPr id="3" name="Inhaltsplatzhalter 2">
            <a:extLst>
              <a:ext uri="{FF2B5EF4-FFF2-40B4-BE49-F238E27FC236}">
                <a16:creationId xmlns:a16="http://schemas.microsoft.com/office/drawing/2014/main" id="{55A7F019-51DE-5141-9429-733FF963D048}"/>
              </a:ext>
            </a:extLst>
          </p:cNvPr>
          <p:cNvSpPr>
            <a:spLocks noGrp="1"/>
          </p:cNvSpPr>
          <p:nvPr>
            <p:ph idx="1"/>
          </p:nvPr>
        </p:nvSpPr>
        <p:spPr>
          <a:xfrm>
            <a:off x="4965431" y="1147156"/>
            <a:ext cx="6586489" cy="5076663"/>
          </a:xfrm>
        </p:spPr>
        <p:txBody>
          <a:bodyPr vert="horz" lIns="91440" tIns="45720" rIns="91440" bIns="45720" rtlCol="0" anchor="t">
            <a:normAutofit/>
          </a:bodyPr>
          <a:lstStyle/>
          <a:p>
            <a:pPr marL="0" indent="0">
              <a:buNone/>
            </a:pPr>
            <a:r>
              <a:rPr lang="de-CH" sz="1800" dirty="0"/>
              <a:t>Wissenssammlung: Analyse der Zielgruppe «Mountainbiker» in der Schweiz, aktueller Konflikte auf den Trails und gewünschten Möglichkeiten zur Konfliktreduktion via Umfrage inkl. Publikation </a:t>
            </a:r>
            <a:r>
              <a:rPr lang="de-CH" sz="1800" dirty="0">
                <a:solidFill>
                  <a:srgbClr val="C00000"/>
                </a:solidFill>
                <a:hlinkClick r:id="rId3"/>
              </a:rPr>
              <a:t>(trail.foundation/services) </a:t>
            </a:r>
            <a:r>
              <a:rPr lang="de-CH" sz="1800" dirty="0"/>
              <a:t>und Handlungsrundlage für den neuen Nationalen Mountainbike-Kodex; Forschungsauftrag mit der IST-Tourismushochschule; </a:t>
            </a:r>
          </a:p>
          <a:p>
            <a:pPr marL="0" indent="0">
              <a:buNone/>
            </a:pPr>
            <a:r>
              <a:rPr lang="de-CH" sz="1800" dirty="0"/>
              <a:t>2023 im Aufbau: </a:t>
            </a:r>
            <a:r>
              <a:rPr lang="de-CH" sz="1800" dirty="0">
                <a:solidFill>
                  <a:srgbClr val="C00000"/>
                </a:solidFill>
              </a:rPr>
              <a:t>Mountainbike Kongress </a:t>
            </a:r>
            <a:r>
              <a:rPr lang="de-CH" sz="1800" dirty="0"/>
              <a:t>(alle 2 Jahre, Plattform für Projektpartner und insbesondere IMBA Schweiz, Schweiz Mobil und BAFU), Umfassende Informationsplattform mit Fokus: Mountainbike Tourismus und Naherholung in der Schweiz</a:t>
            </a:r>
          </a:p>
          <a:p>
            <a:pPr marL="0" indent="0">
              <a:buNone/>
            </a:pPr>
            <a:endParaRPr lang="de-CH" sz="1800" dirty="0">
              <a:solidFill>
                <a:schemeClr val="tx1">
                  <a:lumMod val="95000"/>
                  <a:lumOff val="5000"/>
                </a:schemeClr>
              </a:solidFill>
              <a:latin typeface="Oswald" pitchFamily="2" charset="77"/>
              <a:ea typeface="Helvetica Neue Light" panose="02000403000000020004" pitchFamily="2" charset="0"/>
              <a:cs typeface="Arial" panose="020B0604020202020204" pitchFamily="34" charset="0"/>
            </a:endParaRPr>
          </a:p>
          <a:p>
            <a:pPr marL="0" indent="0">
              <a:buNone/>
            </a:pPr>
            <a:endParaRPr lang="de-CH" sz="1800" dirty="0">
              <a:solidFill>
                <a:schemeClr val="tx1">
                  <a:lumMod val="95000"/>
                  <a:lumOff val="5000"/>
                </a:schemeClr>
              </a:solidFill>
              <a:latin typeface="Oswald" pitchFamily="2" charset="77"/>
              <a:ea typeface="Helvetica Neue Light" panose="02000403000000020004" pitchFamily="2" charset="0"/>
              <a:cs typeface="Arial" panose="020B0604020202020204" pitchFamily="34" charset="0"/>
            </a:endParaRPr>
          </a:p>
          <a:p>
            <a:pPr marL="0" indent="0">
              <a:buNone/>
            </a:pPr>
            <a:endParaRPr lang="de-CH" sz="1800" dirty="0"/>
          </a:p>
        </p:txBody>
      </p:sp>
      <p:sp>
        <p:nvSpPr>
          <p:cNvPr id="4" name="Textfeld 3">
            <a:extLst>
              <a:ext uri="{FF2B5EF4-FFF2-40B4-BE49-F238E27FC236}">
                <a16:creationId xmlns:a16="http://schemas.microsoft.com/office/drawing/2014/main" id="{35975D65-82D5-F209-CD3F-0AE02C3C3EF5}"/>
              </a:ext>
            </a:extLst>
          </p:cNvPr>
          <p:cNvSpPr txBox="1"/>
          <p:nvPr/>
        </p:nvSpPr>
        <p:spPr>
          <a:xfrm>
            <a:off x="11489267" y="651086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extfeld 4">
            <a:extLst>
              <a:ext uri="{FF2B5EF4-FFF2-40B4-BE49-F238E27FC236}">
                <a16:creationId xmlns:a16="http://schemas.microsoft.com/office/drawing/2014/main" id="{BAB94941-187A-1C05-B384-4CA596BCFE40}"/>
              </a:ext>
            </a:extLst>
          </p:cNvPr>
          <p:cNvSpPr txBox="1"/>
          <p:nvPr/>
        </p:nvSpPr>
        <p:spPr>
          <a:xfrm>
            <a:off x="10998200" y="64770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8" name="Bildschirmfoto 2017-08-14 um 15.07.14.png" descr="Bildschirmfoto 2017-08-14 um 15.07.14.png">
            <a:extLst>
              <a:ext uri="{FF2B5EF4-FFF2-40B4-BE49-F238E27FC236}">
                <a16:creationId xmlns:a16="http://schemas.microsoft.com/office/drawing/2014/main" id="{7C51BFB7-C050-67BB-79FD-C491CBC1DBB7}"/>
              </a:ext>
            </a:extLst>
          </p:cNvPr>
          <p:cNvPicPr>
            <a:picLocks noChangeAspect="1"/>
          </p:cNvPicPr>
          <p:nvPr/>
        </p:nvPicPr>
        <p:blipFill>
          <a:blip r:embed="rId4"/>
          <a:srcRect l="7441" t="18102" r="7441"/>
          <a:stretch>
            <a:fillRect/>
          </a:stretch>
        </p:blipFill>
        <p:spPr>
          <a:xfrm>
            <a:off x="8401699" y="475326"/>
            <a:ext cx="565858" cy="567543"/>
          </a:xfrm>
          <a:prstGeom prst="rect">
            <a:avLst/>
          </a:prstGeom>
          <a:ln w="12700">
            <a:miter lim="400000"/>
          </a:ln>
        </p:spPr>
      </p:pic>
      <p:pic>
        <p:nvPicPr>
          <p:cNvPr id="13" name="Grafik 12" descr="Ein Bild, das drinnen, Person, Personen enthält.&#10;&#10;Automatisch generierte Beschreibung">
            <a:extLst>
              <a:ext uri="{FF2B5EF4-FFF2-40B4-BE49-F238E27FC236}">
                <a16:creationId xmlns:a16="http://schemas.microsoft.com/office/drawing/2014/main" id="{45B6EAEA-F9E7-D01E-3164-BD7930A94774}"/>
              </a:ext>
            </a:extLst>
          </p:cNvPr>
          <p:cNvPicPr>
            <a:picLocks noChangeAspect="1"/>
          </p:cNvPicPr>
          <p:nvPr/>
        </p:nvPicPr>
        <p:blipFill rotWithShape="1">
          <a:blip r:embed="rId5"/>
          <a:srcRect l="46412" r="8469" b="-1"/>
          <a:stretch/>
        </p:blipFill>
        <p:spPr>
          <a:xfrm>
            <a:off x="20" y="10"/>
            <a:ext cx="4380391" cy="6857990"/>
          </a:xfrm>
          <a:prstGeom prst="rect">
            <a:avLst/>
          </a:prstGeom>
          <a:effectLst/>
        </p:spPr>
      </p:pic>
      <p:pic>
        <p:nvPicPr>
          <p:cNvPr id="26" name="Grafik 25" descr="Ein Bild, das Text, ClipArt enthält.&#10;&#10;Automatisch generierte Beschreibung">
            <a:extLst>
              <a:ext uri="{FF2B5EF4-FFF2-40B4-BE49-F238E27FC236}">
                <a16:creationId xmlns:a16="http://schemas.microsoft.com/office/drawing/2014/main" id="{583934E9-A5D2-4CEA-4444-88B877366C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3950" y="4458811"/>
            <a:ext cx="3177251" cy="1184738"/>
          </a:xfrm>
          <a:prstGeom prst="rect">
            <a:avLst/>
          </a:prstGeom>
        </p:spPr>
      </p:pic>
      <p:pic>
        <p:nvPicPr>
          <p:cNvPr id="27" name="Grafik 26">
            <a:extLst>
              <a:ext uri="{FF2B5EF4-FFF2-40B4-BE49-F238E27FC236}">
                <a16:creationId xmlns:a16="http://schemas.microsoft.com/office/drawing/2014/main" id="{CFF8E9D8-5D51-07E5-60FA-9E11DC2957A2}"/>
              </a:ext>
            </a:extLst>
          </p:cNvPr>
          <p:cNvPicPr>
            <a:picLocks noChangeAspect="1"/>
          </p:cNvPicPr>
          <p:nvPr/>
        </p:nvPicPr>
        <p:blipFill>
          <a:blip r:embed="rId7"/>
          <a:stretch>
            <a:fillRect/>
          </a:stretch>
        </p:blipFill>
        <p:spPr>
          <a:xfrm>
            <a:off x="9451274" y="4120958"/>
            <a:ext cx="1331861" cy="1860444"/>
          </a:xfrm>
          <a:prstGeom prst="rect">
            <a:avLst/>
          </a:prstGeom>
        </p:spPr>
      </p:pic>
    </p:spTree>
    <p:extLst>
      <p:ext uri="{BB962C8B-B14F-4D97-AF65-F5344CB8AC3E}">
        <p14:creationId xmlns:p14="http://schemas.microsoft.com/office/powerpoint/2010/main" val="74028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3CC1B-45EF-A545-8E86-8840AC659FF6}"/>
              </a:ext>
            </a:extLst>
          </p:cNvPr>
          <p:cNvSpPr>
            <a:spLocks noGrp="1"/>
          </p:cNvSpPr>
          <p:nvPr>
            <p:ph type="title"/>
          </p:nvPr>
        </p:nvSpPr>
        <p:spPr/>
        <p:txBody>
          <a:bodyPr>
            <a:normAutofit/>
          </a:bodyPr>
          <a:lstStyle/>
          <a:p>
            <a:r>
              <a:rPr lang="de-DE" dirty="0"/>
              <a:t>SMP wird an eine neutrale Entität - die trail.foundation- übertragen, IMBA fokussiert sich auf die politische Arbeit</a:t>
            </a:r>
          </a:p>
        </p:txBody>
      </p:sp>
      <p:sp>
        <p:nvSpPr>
          <p:cNvPr id="9" name="Rechteck 8">
            <a:extLst>
              <a:ext uri="{FF2B5EF4-FFF2-40B4-BE49-F238E27FC236}">
                <a16:creationId xmlns:a16="http://schemas.microsoft.com/office/drawing/2014/main" id="{FE2512B2-A81A-995C-1ED7-23BF9EF301B2}"/>
              </a:ext>
            </a:extLst>
          </p:cNvPr>
          <p:cNvSpPr/>
          <p:nvPr/>
        </p:nvSpPr>
        <p:spPr>
          <a:xfrm>
            <a:off x="0" y="5704407"/>
            <a:ext cx="12192000" cy="11535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0" name="Rechteck 9">
            <a:extLst>
              <a:ext uri="{FF2B5EF4-FFF2-40B4-BE49-F238E27FC236}">
                <a16:creationId xmlns:a16="http://schemas.microsoft.com/office/drawing/2014/main" id="{C9384084-C945-2F49-BAEB-65750A72D30D}"/>
              </a:ext>
            </a:extLst>
          </p:cNvPr>
          <p:cNvSpPr/>
          <p:nvPr/>
        </p:nvSpPr>
        <p:spPr>
          <a:xfrm>
            <a:off x="0" y="3074396"/>
            <a:ext cx="12192000" cy="25643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1" name="Rechteck 10">
            <a:extLst>
              <a:ext uri="{FF2B5EF4-FFF2-40B4-BE49-F238E27FC236}">
                <a16:creationId xmlns:a16="http://schemas.microsoft.com/office/drawing/2014/main" id="{538BD52A-1CBC-9935-9E63-8C7BB8D30FBC}"/>
              </a:ext>
            </a:extLst>
          </p:cNvPr>
          <p:cNvSpPr/>
          <p:nvPr/>
        </p:nvSpPr>
        <p:spPr>
          <a:xfrm>
            <a:off x="0" y="1190171"/>
            <a:ext cx="12192000" cy="18203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2" name="Textfeld 11">
            <a:extLst>
              <a:ext uri="{FF2B5EF4-FFF2-40B4-BE49-F238E27FC236}">
                <a16:creationId xmlns:a16="http://schemas.microsoft.com/office/drawing/2014/main" id="{D41E7E1E-7144-7773-F9A8-D327600760BB}"/>
              </a:ext>
            </a:extLst>
          </p:cNvPr>
          <p:cNvSpPr txBox="1"/>
          <p:nvPr/>
        </p:nvSpPr>
        <p:spPr>
          <a:xfrm>
            <a:off x="266829" y="1367128"/>
            <a:ext cx="1751057" cy="307777"/>
          </a:xfrm>
          <a:prstGeom prst="rect">
            <a:avLst/>
          </a:prstGeom>
          <a:noFill/>
        </p:spPr>
        <p:txBody>
          <a:bodyPr wrap="none" rtlCol="0">
            <a:spAutoFit/>
          </a:bodyPr>
          <a:lstStyle/>
          <a:p>
            <a:r>
              <a:rPr lang="de-DE" sz="1400" b="1" dirty="0"/>
              <a:t>Verein IMBA Schweiz</a:t>
            </a:r>
          </a:p>
        </p:txBody>
      </p:sp>
      <p:sp>
        <p:nvSpPr>
          <p:cNvPr id="13" name="Textfeld 12">
            <a:extLst>
              <a:ext uri="{FF2B5EF4-FFF2-40B4-BE49-F238E27FC236}">
                <a16:creationId xmlns:a16="http://schemas.microsoft.com/office/drawing/2014/main" id="{670804B9-7970-CEF8-305A-481B1CC25B64}"/>
              </a:ext>
            </a:extLst>
          </p:cNvPr>
          <p:cNvSpPr txBox="1"/>
          <p:nvPr/>
        </p:nvSpPr>
        <p:spPr>
          <a:xfrm>
            <a:off x="266829" y="3713810"/>
            <a:ext cx="2382383" cy="684803"/>
          </a:xfrm>
          <a:prstGeom prst="rect">
            <a:avLst/>
          </a:prstGeom>
          <a:noFill/>
        </p:spPr>
        <p:txBody>
          <a:bodyPr wrap="none" rtlCol="0">
            <a:spAutoFit/>
          </a:bodyPr>
          <a:lstStyle/>
          <a:p>
            <a:r>
              <a:rPr lang="de-DE" sz="1400" b="1" dirty="0"/>
              <a:t>trail.foundation</a:t>
            </a:r>
          </a:p>
          <a:p>
            <a:endParaRPr lang="de-DE" sz="1400" b="1" dirty="0"/>
          </a:p>
          <a:p>
            <a:r>
              <a:rPr lang="de-DE" sz="1050" dirty="0"/>
              <a:t>(gemeinnützige, steuerbefreite Stiftung)</a:t>
            </a:r>
          </a:p>
        </p:txBody>
      </p:sp>
      <p:sp>
        <p:nvSpPr>
          <p:cNvPr id="14" name="Textfeld 13">
            <a:extLst>
              <a:ext uri="{FF2B5EF4-FFF2-40B4-BE49-F238E27FC236}">
                <a16:creationId xmlns:a16="http://schemas.microsoft.com/office/drawing/2014/main" id="{22FC21DB-B4F8-9D4C-556C-8677C8267955}"/>
              </a:ext>
            </a:extLst>
          </p:cNvPr>
          <p:cNvSpPr txBox="1"/>
          <p:nvPr/>
        </p:nvSpPr>
        <p:spPr>
          <a:xfrm>
            <a:off x="465922" y="6197009"/>
            <a:ext cx="1112164" cy="307777"/>
          </a:xfrm>
          <a:prstGeom prst="rect">
            <a:avLst/>
          </a:prstGeom>
          <a:noFill/>
        </p:spPr>
        <p:txBody>
          <a:bodyPr wrap="none" rtlCol="0">
            <a:spAutoFit/>
          </a:bodyPr>
          <a:lstStyle/>
          <a:p>
            <a:r>
              <a:rPr lang="de-DE" sz="1400" b="1" dirty="0"/>
              <a:t>SMP-Projekt</a:t>
            </a:r>
          </a:p>
        </p:txBody>
      </p:sp>
      <p:sp>
        <p:nvSpPr>
          <p:cNvPr id="15" name="Textfeld 14">
            <a:extLst>
              <a:ext uri="{FF2B5EF4-FFF2-40B4-BE49-F238E27FC236}">
                <a16:creationId xmlns:a16="http://schemas.microsoft.com/office/drawing/2014/main" id="{8F03AA58-27C2-48FD-306F-6A9B57D2E7A4}"/>
              </a:ext>
            </a:extLst>
          </p:cNvPr>
          <p:cNvSpPr txBox="1"/>
          <p:nvPr/>
        </p:nvSpPr>
        <p:spPr>
          <a:xfrm>
            <a:off x="3167791" y="1221213"/>
            <a:ext cx="8753996" cy="1815882"/>
          </a:xfrm>
          <a:prstGeom prst="rect">
            <a:avLst/>
          </a:prstGeom>
          <a:noFill/>
        </p:spPr>
        <p:txBody>
          <a:bodyPr wrap="square" lIns="91440" tIns="45720" rIns="91440" bIns="45720" rtlCol="0" anchor="t">
            <a:spAutoFit/>
          </a:bodyPr>
          <a:lstStyle/>
          <a:p>
            <a:pPr marL="285750" indent="-285750">
              <a:buFontTx/>
              <a:buChar char="-"/>
            </a:pPr>
            <a:r>
              <a:rPr lang="de-DE" sz="1400" dirty="0"/>
              <a:t>Mai 22 GV mit Beschluss zur Neuorganisation durch Regionalverbände</a:t>
            </a:r>
          </a:p>
          <a:p>
            <a:pPr marL="285750" indent="-285750">
              <a:buFontTx/>
              <a:buChar char="-"/>
            </a:pPr>
            <a:r>
              <a:rPr lang="de-DE" sz="1400" dirty="0"/>
              <a:t>mit Wahl Präsidium, Vorstand, Geschäftsstelle, Anpassung Statuten </a:t>
            </a:r>
            <a:endParaRPr lang="de-DE" sz="1400" dirty="0">
              <a:cs typeface="Calibri"/>
            </a:endParaRPr>
          </a:p>
          <a:p>
            <a:pPr marL="285750" indent="-285750">
              <a:buFontTx/>
              <a:buChar char="-"/>
            </a:pPr>
            <a:r>
              <a:rPr lang="de-DE" sz="1400" dirty="0"/>
              <a:t>Aktuell: Name IMBA wird behalten, Vorstand neu aus Regionalvertretern, verschieden Fachgruppen, Aufbau der   Strukturen als Dachverband</a:t>
            </a:r>
            <a:endParaRPr lang="de-DE" sz="1400" dirty="0">
              <a:cs typeface="Calibri"/>
            </a:endParaRPr>
          </a:p>
          <a:p>
            <a:pPr marL="285750" indent="-285750">
              <a:buFontTx/>
              <a:buChar char="-"/>
            </a:pPr>
            <a:r>
              <a:rPr lang="de-DE" sz="1400" dirty="0"/>
              <a:t>vorheriger Vorstand tritt größtenteils dem Patronatskomitee der Stiftung bei</a:t>
            </a:r>
            <a:endParaRPr lang="de-DE" sz="1400" dirty="0">
              <a:cs typeface="Calibri"/>
            </a:endParaRPr>
          </a:p>
          <a:p>
            <a:pPr marL="285750" indent="-285750">
              <a:buFontTx/>
              <a:buChar char="-"/>
            </a:pPr>
            <a:r>
              <a:rPr lang="de-DE" sz="1400" dirty="0"/>
              <a:t>Übergabe SMP an Stiftung per 30.6.22</a:t>
            </a:r>
            <a:endParaRPr lang="de-DE" sz="1400" dirty="0">
              <a:cs typeface="Calibri"/>
            </a:endParaRPr>
          </a:p>
          <a:p>
            <a:endParaRPr lang="de-DE" sz="1400" dirty="0"/>
          </a:p>
          <a:p>
            <a:r>
              <a:rPr lang="de-DE" sz="1400" b="1" dirty="0"/>
              <a:t>-&gt; Verein fokussiert auf Vernetzung der Regional-Verbände und Interessensvertretung national</a:t>
            </a:r>
            <a:endParaRPr lang="de-DE" sz="1400" b="1" dirty="0">
              <a:cs typeface="Calibri"/>
            </a:endParaRPr>
          </a:p>
        </p:txBody>
      </p:sp>
      <p:sp>
        <p:nvSpPr>
          <p:cNvPr id="17" name="Textfeld 16">
            <a:extLst>
              <a:ext uri="{FF2B5EF4-FFF2-40B4-BE49-F238E27FC236}">
                <a16:creationId xmlns:a16="http://schemas.microsoft.com/office/drawing/2014/main" id="{357E6E01-B380-9B5E-93E9-D2E6CD9F8135}"/>
              </a:ext>
            </a:extLst>
          </p:cNvPr>
          <p:cNvSpPr txBox="1"/>
          <p:nvPr/>
        </p:nvSpPr>
        <p:spPr>
          <a:xfrm>
            <a:off x="3171175" y="3261933"/>
            <a:ext cx="8708277" cy="2323713"/>
          </a:xfrm>
          <a:prstGeom prst="rect">
            <a:avLst/>
          </a:prstGeom>
          <a:noFill/>
        </p:spPr>
        <p:txBody>
          <a:bodyPr wrap="square" lIns="91440" tIns="45720" rIns="91440" bIns="45720" rtlCol="0" anchor="t">
            <a:spAutoFit/>
          </a:bodyPr>
          <a:lstStyle/>
          <a:p>
            <a:pPr marL="285750" indent="-285750">
              <a:buFontTx/>
              <a:buChar char="-"/>
            </a:pPr>
            <a:r>
              <a:rPr lang="de-DE" sz="1400" dirty="0"/>
              <a:t>Gründung: 17. Januar  2023</a:t>
            </a:r>
            <a:endParaRPr lang="de-DE" sz="1400" dirty="0">
              <a:cs typeface="Calibri"/>
            </a:endParaRPr>
          </a:p>
          <a:p>
            <a:pPr marL="285750" indent="-285750">
              <a:buFontTx/>
              <a:buChar char="-"/>
            </a:pPr>
            <a:r>
              <a:rPr lang="de-DE" sz="1400" dirty="0"/>
              <a:t>Patronatskomitee im Aufbau mit Vertretern nationaler Organisationen und Persönlichkeiten (bereits bestätigte Kooperationserklärungen: 8)</a:t>
            </a:r>
            <a:endParaRPr lang="de-DE" sz="1400" dirty="0">
              <a:cs typeface="Calibri"/>
            </a:endParaRPr>
          </a:p>
          <a:p>
            <a:pPr marL="285750" indent="-285750">
              <a:buFontTx/>
              <a:buChar char="-"/>
            </a:pPr>
            <a:r>
              <a:rPr lang="de-CH" sz="1400" dirty="0"/>
              <a:t>Übergeordnetes Stiftungsziel: Gesundheitsförderung, Umweltschutz sowie nachhaltigen Gesellschaftsentwicklung über einen inklusiven Zugang zu Natur- und Kulturräumen (s. Stiftungszweck). </a:t>
            </a:r>
            <a:endParaRPr lang="de-CH" sz="1400" dirty="0">
              <a:cs typeface="Calibri"/>
            </a:endParaRPr>
          </a:p>
          <a:p>
            <a:pPr marL="285750" indent="-285750">
              <a:buFontTx/>
              <a:buChar char="-"/>
            </a:pPr>
            <a:r>
              <a:rPr lang="de-CH" sz="1400" dirty="0"/>
              <a:t> 5-jährig wechselnde Themenschwerpunkte </a:t>
            </a:r>
            <a:endParaRPr lang="de-DE" sz="1400" dirty="0"/>
          </a:p>
          <a:p>
            <a:pPr marL="285750" indent="-285750">
              <a:buFontTx/>
              <a:buChar char="-"/>
            </a:pPr>
            <a:r>
              <a:rPr lang="de-DE" sz="1400" dirty="0"/>
              <a:t>Aktueller Themenschwerpunkt Mountainbike Trails: </a:t>
            </a:r>
            <a:endParaRPr lang="de-DE" sz="1400" dirty="0">
              <a:cs typeface="Calibri"/>
            </a:endParaRPr>
          </a:p>
          <a:p>
            <a:pPr lvl="1"/>
            <a:r>
              <a:rPr lang="de-CH" sz="1100" i="1" dirty="0"/>
              <a:t>Hier braucht es eine neutrale Vermittlerrolle, um den Gesellschaftlichen Wandel in nachhaltige Bahnen zu lenken.</a:t>
            </a:r>
            <a:endParaRPr lang="de-DE" sz="1100" i="1" dirty="0"/>
          </a:p>
          <a:p>
            <a:pPr lvl="1"/>
            <a:r>
              <a:rPr lang="de-DE" sz="1100" i="1" dirty="0"/>
              <a:t>Basis: Weiterführung SMP -&gt; Kontinuität gegenüber SECO und Partnern sicher gestellt</a:t>
            </a:r>
            <a:endParaRPr lang="de-DE" sz="1400" dirty="0"/>
          </a:p>
          <a:p>
            <a:pPr lvl="1"/>
            <a:endParaRPr lang="de-DE" sz="1100" i="1" dirty="0"/>
          </a:p>
          <a:p>
            <a:r>
              <a:rPr lang="de-DE" sz="1400" b="1" dirty="0"/>
              <a:t>-&gt; Stiftung fokussiert auf Projektarbeit, Wissensplattform und Förderung einer nachhaltigen Entwicklung</a:t>
            </a:r>
            <a:endParaRPr lang="de-DE" sz="1400" b="1" dirty="0">
              <a:cs typeface="Calibri"/>
            </a:endParaRPr>
          </a:p>
        </p:txBody>
      </p:sp>
      <p:sp>
        <p:nvSpPr>
          <p:cNvPr id="18" name="Textfeld 17">
            <a:extLst>
              <a:ext uri="{FF2B5EF4-FFF2-40B4-BE49-F238E27FC236}">
                <a16:creationId xmlns:a16="http://schemas.microsoft.com/office/drawing/2014/main" id="{A5E9C2A9-66CC-70DE-E2F1-C088B9C5EDC8}"/>
              </a:ext>
            </a:extLst>
          </p:cNvPr>
          <p:cNvSpPr txBox="1"/>
          <p:nvPr/>
        </p:nvSpPr>
        <p:spPr>
          <a:xfrm>
            <a:off x="3167791" y="5719955"/>
            <a:ext cx="8948707" cy="1169551"/>
          </a:xfrm>
          <a:prstGeom prst="rect">
            <a:avLst/>
          </a:prstGeom>
          <a:noFill/>
        </p:spPr>
        <p:txBody>
          <a:bodyPr wrap="square" rtlCol="0">
            <a:spAutoFit/>
          </a:bodyPr>
          <a:lstStyle/>
          <a:p>
            <a:pPr marL="285750" indent="-285750">
              <a:buFontTx/>
              <a:buChar char="-"/>
            </a:pPr>
            <a:r>
              <a:rPr lang="de-DE" sz="1400" dirty="0"/>
              <a:t>Trägerschaft wechselte per 1. Juni von IMBA Schweiz zur Stiftung</a:t>
            </a:r>
          </a:p>
          <a:p>
            <a:pPr marL="285750" indent="-285750">
              <a:buFontTx/>
              <a:buChar char="-"/>
            </a:pPr>
            <a:r>
              <a:rPr lang="de-DE" sz="1400" dirty="0"/>
              <a:t>Projektabschluss 2024, Output: Kompass Nachhaltige Entwicklung MTB, Ausbildung Trailunterhalt, Wissensplattform und Kongress: Mountainbike Tourismus und Naherholung</a:t>
            </a:r>
          </a:p>
          <a:p>
            <a:endParaRPr lang="de-DE" sz="1400" dirty="0">
              <a:highlight>
                <a:srgbClr val="FFFF00"/>
              </a:highlight>
            </a:endParaRPr>
          </a:p>
          <a:p>
            <a:r>
              <a:rPr lang="de-DE" sz="1400" b="1" dirty="0"/>
              <a:t>-&gt; Nahtlose Weiterführung SMP gewährleistet durch weiterbestehen des Projektteams. </a:t>
            </a:r>
          </a:p>
        </p:txBody>
      </p:sp>
      <p:cxnSp>
        <p:nvCxnSpPr>
          <p:cNvPr id="19" name="Gerade Verbindung 18">
            <a:extLst>
              <a:ext uri="{FF2B5EF4-FFF2-40B4-BE49-F238E27FC236}">
                <a16:creationId xmlns:a16="http://schemas.microsoft.com/office/drawing/2014/main" id="{629EC5AF-004A-0986-E14A-7C40A6AF2C46}"/>
              </a:ext>
            </a:extLst>
          </p:cNvPr>
          <p:cNvCxnSpPr>
            <a:cxnSpLocks/>
          </p:cNvCxnSpPr>
          <p:nvPr/>
        </p:nvCxnSpPr>
        <p:spPr>
          <a:xfrm flipV="1">
            <a:off x="838200" y="1779167"/>
            <a:ext cx="0" cy="1826689"/>
          </a:xfrm>
          <a:prstGeom prst="line">
            <a:avLst/>
          </a:prstGeom>
          <a:ln w="127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ED870AB1-F024-7677-F742-49FFAD8201AA}"/>
              </a:ext>
            </a:extLst>
          </p:cNvPr>
          <p:cNvSpPr txBox="1"/>
          <p:nvPr/>
        </p:nvSpPr>
        <p:spPr>
          <a:xfrm>
            <a:off x="950704" y="1779167"/>
            <a:ext cx="1588608" cy="1384995"/>
          </a:xfrm>
          <a:prstGeom prst="rect">
            <a:avLst/>
          </a:prstGeom>
          <a:noFill/>
        </p:spPr>
        <p:txBody>
          <a:bodyPr wrap="square" lIns="91440" tIns="45720" rIns="91440" bIns="45720" rtlCol="0" anchor="t">
            <a:spAutoFit/>
          </a:bodyPr>
          <a:lstStyle/>
          <a:p>
            <a:r>
              <a:rPr lang="de-DE" sz="1000" b="1" dirty="0"/>
              <a:t>Einsitz IMBA Schweiz Patronatskomitee</a:t>
            </a:r>
            <a:endParaRPr lang="de-DE" sz="1000" b="1" dirty="0">
              <a:cs typeface="Calibri"/>
            </a:endParaRPr>
          </a:p>
          <a:p>
            <a:r>
              <a:rPr lang="de-DE" sz="1000" dirty="0">
                <a:effectLst/>
                <a:latin typeface="-apple-system"/>
              </a:rPr>
              <a:t>Generell intensiver Austausch zwischen IMBA und Stiftung. Allgemein aber auch speziell für SMP</a:t>
            </a:r>
          </a:p>
          <a:p>
            <a:endParaRPr lang="de-DE" sz="1200" b="1" dirty="0"/>
          </a:p>
          <a:p>
            <a:endParaRPr lang="de-DE" sz="1200" b="1" dirty="0"/>
          </a:p>
        </p:txBody>
      </p:sp>
      <p:sp>
        <p:nvSpPr>
          <p:cNvPr id="21" name="Rechteck 20">
            <a:extLst>
              <a:ext uri="{FF2B5EF4-FFF2-40B4-BE49-F238E27FC236}">
                <a16:creationId xmlns:a16="http://schemas.microsoft.com/office/drawing/2014/main" id="{9487215C-3EE4-DB47-1EFC-1D01250B58D4}"/>
              </a:ext>
            </a:extLst>
          </p:cNvPr>
          <p:cNvSpPr/>
          <p:nvPr/>
        </p:nvSpPr>
        <p:spPr>
          <a:xfrm>
            <a:off x="2851860" y="1190171"/>
            <a:ext cx="45719" cy="566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Tree>
    <p:extLst>
      <p:ext uri="{BB962C8B-B14F-4D97-AF65-F5344CB8AC3E}">
        <p14:creationId xmlns:p14="http://schemas.microsoft.com/office/powerpoint/2010/main" val="274127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3CC1B-45EF-A545-8E86-8840AC659FF6}"/>
              </a:ext>
            </a:extLst>
          </p:cNvPr>
          <p:cNvSpPr>
            <a:spLocks noGrp="1"/>
          </p:cNvSpPr>
          <p:nvPr>
            <p:ph type="title"/>
          </p:nvPr>
        </p:nvSpPr>
        <p:spPr>
          <a:xfrm>
            <a:off x="4965430" y="629268"/>
            <a:ext cx="6586491" cy="1286160"/>
          </a:xfrm>
        </p:spPr>
        <p:txBody>
          <a:bodyPr anchor="b">
            <a:normAutofit/>
          </a:bodyPr>
          <a:lstStyle/>
          <a:p>
            <a:r>
              <a:rPr lang="de-DE" dirty="0"/>
              <a:t>Stiftungszweck</a:t>
            </a:r>
          </a:p>
        </p:txBody>
      </p:sp>
      <p:sp>
        <p:nvSpPr>
          <p:cNvPr id="3" name="Inhaltsplatzhalter 2">
            <a:extLst>
              <a:ext uri="{FF2B5EF4-FFF2-40B4-BE49-F238E27FC236}">
                <a16:creationId xmlns:a16="http://schemas.microsoft.com/office/drawing/2014/main" id="{55A7F019-51DE-5141-9429-733FF963D048}"/>
              </a:ext>
            </a:extLst>
          </p:cNvPr>
          <p:cNvSpPr>
            <a:spLocks noGrp="1"/>
          </p:cNvSpPr>
          <p:nvPr>
            <p:ph idx="1"/>
          </p:nvPr>
        </p:nvSpPr>
        <p:spPr>
          <a:xfrm>
            <a:off x="4965431" y="2438400"/>
            <a:ext cx="6586489" cy="3785419"/>
          </a:xfrm>
        </p:spPr>
        <p:txBody>
          <a:bodyPr vert="horz" lIns="91440" tIns="45720" rIns="91440" bIns="45720" rtlCol="0" anchor="t">
            <a:normAutofit/>
          </a:bodyPr>
          <a:lstStyle/>
          <a:p>
            <a:pPr marL="0" indent="0">
              <a:buNone/>
            </a:pPr>
            <a:r>
              <a:rPr lang="de-CH" sz="1600" b="1" dirty="0">
                <a:latin typeface="Oswald Light"/>
              </a:rPr>
              <a:t>Die Stiftung bezweckt die Förderung der psychischen und physischen Gesundheit der Menschen, des Umweltschutzes sowie einer nachhaltigen Entwicklung der Gesellschaft im generellen über den inkludierenden Zugang zu Natur- und Kulturräumen, welche im Einklang mit dem Tier-, Natur-, und Landschaftsschutz und der nachhaltigen Entwicklung unseres Planeten im Allgemeinen stehen.</a:t>
            </a:r>
          </a:p>
          <a:p>
            <a:pPr marL="0" indent="0">
              <a:buNone/>
            </a:pPr>
            <a:r>
              <a:rPr lang="de-CH" sz="1600" dirty="0">
                <a:latin typeface="Oswald Light"/>
              </a:rPr>
              <a:t>Die Stiftung ist im Rahmen der Zwecksetzung tätig. Gewinn und Kapital der Stiftung sind ausschliesslich dem vorstehend genannten Zweck gewidmet. Die Stiftung hat gemeinnützigen Charakter und verfolgt keine kommerziellen Zwecke.</a:t>
            </a:r>
          </a:p>
          <a:p>
            <a:pPr marL="0" indent="0">
              <a:buNone/>
            </a:pPr>
            <a:r>
              <a:rPr lang="de-CH" sz="1600" dirty="0">
                <a:latin typeface="Oswald Light"/>
              </a:rPr>
              <a:t>Die Stiftung stellt Informationen zur Verfügung, berät die öffentliche Hand, natürliche und juristische Personen, verfasst Gutachten, forscht im Bereich der nachhaltigen Entwicklung, führt Schulungen und Veranstaltungen durch, organisiert Projektarbeiten, verfasst Publikationen, gewährleistet die Qualität der geförderten Projekte, zeichnet Projekte aus und unterstützt Vorhaben mit Hilfe von Förderfonds</a:t>
            </a:r>
          </a:p>
          <a:p>
            <a:pPr marL="0" indent="0">
              <a:buNone/>
            </a:pPr>
            <a:endParaRPr lang="de-DE" sz="1600" dirty="0"/>
          </a:p>
        </p:txBody>
      </p:sp>
      <p:sp>
        <p:nvSpPr>
          <p:cNvPr id="4" name="Textfeld 3">
            <a:extLst>
              <a:ext uri="{FF2B5EF4-FFF2-40B4-BE49-F238E27FC236}">
                <a16:creationId xmlns:a16="http://schemas.microsoft.com/office/drawing/2014/main" id="{35975D65-82D5-F209-CD3F-0AE02C3C3EF5}"/>
              </a:ext>
            </a:extLst>
          </p:cNvPr>
          <p:cNvSpPr txBox="1"/>
          <p:nvPr/>
        </p:nvSpPr>
        <p:spPr>
          <a:xfrm>
            <a:off x="11489267" y="6510867"/>
            <a:ext cx="184731" cy="369332"/>
          </a:xfrm>
          <a:prstGeom prst="rect">
            <a:avLst/>
          </a:prstGeom>
          <a:noFill/>
        </p:spPr>
        <p:txBody>
          <a:bodyPr wrap="none" rtlCol="0">
            <a:spAutoFit/>
          </a:bodyPr>
          <a:lstStyle/>
          <a:p>
            <a:endParaRPr lang="de-DE" dirty="0"/>
          </a:p>
        </p:txBody>
      </p:sp>
      <p:sp>
        <p:nvSpPr>
          <p:cNvPr id="5" name="Textfeld 4">
            <a:extLst>
              <a:ext uri="{FF2B5EF4-FFF2-40B4-BE49-F238E27FC236}">
                <a16:creationId xmlns:a16="http://schemas.microsoft.com/office/drawing/2014/main" id="{BAB94941-187A-1C05-B384-4CA596BCFE40}"/>
              </a:ext>
            </a:extLst>
          </p:cNvPr>
          <p:cNvSpPr txBox="1"/>
          <p:nvPr/>
        </p:nvSpPr>
        <p:spPr>
          <a:xfrm>
            <a:off x="10998200" y="6477000"/>
            <a:ext cx="184731" cy="369332"/>
          </a:xfrm>
          <a:prstGeom prst="rect">
            <a:avLst/>
          </a:prstGeom>
          <a:noFill/>
        </p:spPr>
        <p:txBody>
          <a:bodyPr wrap="none" rtlCol="0">
            <a:spAutoFit/>
          </a:bodyPr>
          <a:lstStyle/>
          <a:p>
            <a:endParaRPr lang="de-DE" dirty="0"/>
          </a:p>
        </p:txBody>
      </p:sp>
      <p:pic>
        <p:nvPicPr>
          <p:cNvPr id="8" name="Grafik 7" descr="Ein Bild, das Baum, draußen, Boden, Wald enthält.&#10;&#10;Automatisch generierte Beschreibung">
            <a:extLst>
              <a:ext uri="{FF2B5EF4-FFF2-40B4-BE49-F238E27FC236}">
                <a16:creationId xmlns:a16="http://schemas.microsoft.com/office/drawing/2014/main" id="{13A37FAA-F99F-2716-8B0C-33E00B5AA0CE}"/>
              </a:ext>
            </a:extLst>
          </p:cNvPr>
          <p:cNvPicPr>
            <a:picLocks noChangeAspect="1"/>
          </p:cNvPicPr>
          <p:nvPr/>
        </p:nvPicPr>
        <p:blipFill rotWithShape="1">
          <a:blip r:embed="rId3"/>
          <a:srcRect l="4532" t="2713" r="87" b="7431"/>
          <a:stretch/>
        </p:blipFill>
        <p:spPr>
          <a:xfrm>
            <a:off x="0" y="-11658"/>
            <a:ext cx="4635571" cy="6857990"/>
          </a:xfrm>
          <a:prstGeom prst="rect">
            <a:avLst/>
          </a:prstGeom>
          <a:effectLst/>
        </p:spPr>
      </p:pic>
    </p:spTree>
    <p:extLst>
      <p:ext uri="{BB962C8B-B14F-4D97-AF65-F5344CB8AC3E}">
        <p14:creationId xmlns:p14="http://schemas.microsoft.com/office/powerpoint/2010/main" val="598508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3CC1B-45EF-A545-8E86-8840AC659FF6}"/>
              </a:ext>
            </a:extLst>
          </p:cNvPr>
          <p:cNvSpPr>
            <a:spLocks noGrp="1"/>
          </p:cNvSpPr>
          <p:nvPr>
            <p:ph type="title"/>
          </p:nvPr>
        </p:nvSpPr>
        <p:spPr>
          <a:xfrm>
            <a:off x="4965430" y="629268"/>
            <a:ext cx="6586491" cy="1286160"/>
          </a:xfrm>
        </p:spPr>
        <p:txBody>
          <a:bodyPr anchor="b">
            <a:normAutofit/>
          </a:bodyPr>
          <a:lstStyle/>
          <a:p>
            <a:r>
              <a:rPr lang="de-CH" b="1" dirty="0"/>
              <a:t>Themenschwerpunkte 2022 - 2026</a:t>
            </a:r>
            <a:endParaRPr lang="de-DE" dirty="0"/>
          </a:p>
        </p:txBody>
      </p:sp>
      <p:sp>
        <p:nvSpPr>
          <p:cNvPr id="3" name="Inhaltsplatzhalter 2">
            <a:extLst>
              <a:ext uri="{FF2B5EF4-FFF2-40B4-BE49-F238E27FC236}">
                <a16:creationId xmlns:a16="http://schemas.microsoft.com/office/drawing/2014/main" id="{55A7F019-51DE-5141-9429-733FF963D048}"/>
              </a:ext>
            </a:extLst>
          </p:cNvPr>
          <p:cNvSpPr>
            <a:spLocks noGrp="1"/>
          </p:cNvSpPr>
          <p:nvPr>
            <p:ph idx="1"/>
          </p:nvPr>
        </p:nvSpPr>
        <p:spPr>
          <a:xfrm>
            <a:off x="4965431" y="2016580"/>
            <a:ext cx="6586489" cy="4207240"/>
          </a:xfrm>
        </p:spPr>
        <p:txBody>
          <a:bodyPr vert="horz" lIns="91440" tIns="45720" rIns="91440" bIns="45720" rtlCol="0" anchor="t">
            <a:noAutofit/>
          </a:bodyPr>
          <a:lstStyle/>
          <a:p>
            <a:pPr marL="0" indent="0">
              <a:lnSpc>
                <a:spcPct val="100000"/>
              </a:lnSpc>
              <a:buNone/>
            </a:pPr>
            <a:r>
              <a:rPr lang="de-CH" sz="1600" dirty="0">
                <a:latin typeface="Oswald Light"/>
              </a:rPr>
              <a:t>Die Themenschwerpunkte werden alle 5 Jahre auf der Grundlage von internen und externen Analysen überarbeitet und an Veränderungen im gesellschaftlichen Umfeld angepasst. Während den ersten 5 Jahren fokussiert sich die Trail Foundation auf das Thema </a:t>
            </a:r>
            <a:r>
              <a:rPr lang="de-CH" sz="1600" b="1" dirty="0">
                <a:latin typeface="Oswald Light"/>
              </a:rPr>
              <a:t>Mountainbike-Trails: Hier besteht grosser Handlungsbedarf und es braucht eine neutrale Vermittlerrolle um diesen Gesellschaftlichen Wandel in nachhaltige Bahnen zu lenken.</a:t>
            </a:r>
          </a:p>
          <a:p>
            <a:pPr marL="0" indent="0">
              <a:lnSpc>
                <a:spcPct val="100000"/>
              </a:lnSpc>
              <a:buNone/>
            </a:pPr>
            <a:r>
              <a:rPr lang="de-CH" sz="1600" dirty="0">
                <a:latin typeface="Oswald Light"/>
              </a:rPr>
              <a:t>Basis:</a:t>
            </a:r>
          </a:p>
          <a:p>
            <a:pPr>
              <a:lnSpc>
                <a:spcPct val="100000"/>
              </a:lnSpc>
              <a:buFontTx/>
              <a:buChar char="-"/>
            </a:pPr>
            <a:r>
              <a:rPr lang="de-DE" sz="1600" b="1" dirty="0">
                <a:latin typeface="Oswald Light"/>
              </a:rPr>
              <a:t>Gesundheitsförderung </a:t>
            </a:r>
            <a:r>
              <a:rPr lang="de-DE" sz="1600" dirty="0">
                <a:latin typeface="Oswald Light"/>
              </a:rPr>
              <a:t>durch Bewegung und soziale Begegnungen</a:t>
            </a:r>
          </a:p>
          <a:p>
            <a:pPr>
              <a:lnSpc>
                <a:spcPct val="100000"/>
              </a:lnSpc>
              <a:buFontTx/>
              <a:buChar char="-"/>
            </a:pPr>
            <a:r>
              <a:rPr lang="de-DE" sz="1600" dirty="0">
                <a:latin typeface="Oswald Light"/>
              </a:rPr>
              <a:t>die Bewahrung und nachhaltige Nutzung von </a:t>
            </a:r>
            <a:r>
              <a:rPr lang="de-DE" sz="1600" b="1" dirty="0">
                <a:latin typeface="Oswald Light"/>
              </a:rPr>
              <a:t>Natur und Umwelt</a:t>
            </a:r>
          </a:p>
          <a:p>
            <a:pPr>
              <a:lnSpc>
                <a:spcPct val="100000"/>
              </a:lnSpc>
              <a:buFontTx/>
              <a:buChar char="-"/>
            </a:pPr>
            <a:r>
              <a:rPr lang="de-DE" sz="1600" dirty="0">
                <a:latin typeface="Oswald Light"/>
              </a:rPr>
              <a:t>die Verbesserung der umweltverträglichen und nachhaltigen Mobilität für eine </a:t>
            </a:r>
            <a:r>
              <a:rPr lang="de-DE" sz="1600" b="1" dirty="0">
                <a:latin typeface="Oswald Light"/>
              </a:rPr>
              <a:t>klimaneutrale Zukunft</a:t>
            </a:r>
          </a:p>
          <a:p>
            <a:pPr>
              <a:lnSpc>
                <a:spcPct val="100000"/>
              </a:lnSpc>
              <a:buFontTx/>
              <a:buChar char="-"/>
            </a:pPr>
            <a:r>
              <a:rPr lang="de-DE" sz="1600" dirty="0">
                <a:latin typeface="Oswald Light"/>
              </a:rPr>
              <a:t>die </a:t>
            </a:r>
            <a:r>
              <a:rPr lang="de-DE" sz="1600" b="1" dirty="0">
                <a:latin typeface="Oswald Light"/>
              </a:rPr>
              <a:t>nachhaltige Entwicklung des Tourismus </a:t>
            </a:r>
            <a:r>
              <a:rPr lang="de-DE" sz="1600" dirty="0">
                <a:latin typeface="Oswald Light"/>
              </a:rPr>
              <a:t>als wichtiger Entwicklungsgenerator für ländliche Regionen und die Zukunft der Landschaft und Bevölkerung ebendieser</a:t>
            </a:r>
          </a:p>
        </p:txBody>
      </p:sp>
      <p:pic>
        <p:nvPicPr>
          <p:cNvPr id="22" name="Picture 6" descr="Ein Bild, das Person, draußen, Himmel, Kind enthält.&#10;&#10;Automatisch generierte Beschreibung">
            <a:extLst>
              <a:ext uri="{FF2B5EF4-FFF2-40B4-BE49-F238E27FC236}">
                <a16:creationId xmlns:a16="http://schemas.microsoft.com/office/drawing/2014/main" id="{4FA6DC86-584B-5E65-2E3E-10BFFE8C9975}"/>
              </a:ext>
            </a:extLst>
          </p:cNvPr>
          <p:cNvPicPr>
            <a:picLocks noChangeAspect="1"/>
          </p:cNvPicPr>
          <p:nvPr/>
        </p:nvPicPr>
        <p:blipFill rotWithShape="1">
          <a:blip r:embed="rId3"/>
          <a:srcRect l="21379" r="40599"/>
          <a:stretch/>
        </p:blipFill>
        <p:spPr>
          <a:xfrm>
            <a:off x="20" y="10"/>
            <a:ext cx="4635571" cy="6857990"/>
          </a:xfrm>
          <a:prstGeom prst="rect">
            <a:avLst/>
          </a:prstGeom>
          <a:effectLst/>
        </p:spPr>
      </p:pic>
      <p:sp>
        <p:nvSpPr>
          <p:cNvPr id="4" name="Textfeld 3">
            <a:extLst>
              <a:ext uri="{FF2B5EF4-FFF2-40B4-BE49-F238E27FC236}">
                <a16:creationId xmlns:a16="http://schemas.microsoft.com/office/drawing/2014/main" id="{35975D65-82D5-F209-CD3F-0AE02C3C3EF5}"/>
              </a:ext>
            </a:extLst>
          </p:cNvPr>
          <p:cNvSpPr txBox="1"/>
          <p:nvPr/>
        </p:nvSpPr>
        <p:spPr>
          <a:xfrm>
            <a:off x="11489267" y="6510867"/>
            <a:ext cx="184731" cy="369332"/>
          </a:xfrm>
          <a:prstGeom prst="rect">
            <a:avLst/>
          </a:prstGeom>
          <a:noFill/>
        </p:spPr>
        <p:txBody>
          <a:bodyPr wrap="none" rtlCol="0">
            <a:spAutoFit/>
          </a:bodyPr>
          <a:lstStyle/>
          <a:p>
            <a:endParaRPr lang="de-DE" dirty="0"/>
          </a:p>
        </p:txBody>
      </p:sp>
      <p:sp>
        <p:nvSpPr>
          <p:cNvPr id="5" name="Textfeld 4">
            <a:extLst>
              <a:ext uri="{FF2B5EF4-FFF2-40B4-BE49-F238E27FC236}">
                <a16:creationId xmlns:a16="http://schemas.microsoft.com/office/drawing/2014/main" id="{BAB94941-187A-1C05-B384-4CA596BCFE40}"/>
              </a:ext>
            </a:extLst>
          </p:cNvPr>
          <p:cNvSpPr txBox="1"/>
          <p:nvPr/>
        </p:nvSpPr>
        <p:spPr>
          <a:xfrm>
            <a:off x="10998200" y="6477000"/>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255113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691B3590-C3CD-2CB5-B709-106C542F4A62}"/>
              </a:ext>
            </a:extLst>
          </p:cNvPr>
          <p:cNvGrpSpPr/>
          <p:nvPr/>
        </p:nvGrpSpPr>
        <p:grpSpPr>
          <a:xfrm>
            <a:off x="420227" y="815124"/>
            <a:ext cx="11263994" cy="5466943"/>
            <a:chOff x="192674" y="-1328122"/>
            <a:chExt cx="11943327" cy="7528148"/>
          </a:xfrm>
        </p:grpSpPr>
        <p:sp>
          <p:nvSpPr>
            <p:cNvPr id="110" name="Abgerundetes Rechteck 109">
              <a:extLst>
                <a:ext uri="{FF2B5EF4-FFF2-40B4-BE49-F238E27FC236}">
                  <a16:creationId xmlns:a16="http://schemas.microsoft.com/office/drawing/2014/main" id="{120BCDEE-A230-E249-896E-21E017888A8F}"/>
                </a:ext>
              </a:extLst>
            </p:cNvPr>
            <p:cNvSpPr/>
            <p:nvPr/>
          </p:nvSpPr>
          <p:spPr>
            <a:xfrm>
              <a:off x="3168305" y="-1328122"/>
              <a:ext cx="8967696" cy="7007165"/>
            </a:xfrm>
            <a:prstGeom prst="roundRect">
              <a:avLst/>
            </a:prstGeom>
            <a:solidFill>
              <a:schemeClr val="bg1">
                <a:lumMod val="85000"/>
              </a:schemeClr>
            </a:solidFill>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srgbClr val="EE6569">
                    <a:lumMod val="75000"/>
                  </a:srgbClr>
                </a:solidFill>
                <a:effectLst/>
                <a:uLnTx/>
                <a:uFillTx/>
                <a:latin typeface="Calibri" panose="020F0502020204030204"/>
                <a:ea typeface="+mn-ea"/>
                <a:cs typeface="+mn-cs"/>
              </a:endParaRPr>
            </a:p>
          </p:txBody>
        </p:sp>
        <p:sp>
          <p:nvSpPr>
            <p:cNvPr id="7" name="Abgerundetes Rechteck 6">
              <a:extLst>
                <a:ext uri="{FF2B5EF4-FFF2-40B4-BE49-F238E27FC236}">
                  <a16:creationId xmlns:a16="http://schemas.microsoft.com/office/drawing/2014/main" id="{130724D6-DCBA-AF40-ACD6-5A7DB0152266}"/>
                </a:ext>
              </a:extLst>
            </p:cNvPr>
            <p:cNvSpPr/>
            <p:nvPr/>
          </p:nvSpPr>
          <p:spPr>
            <a:xfrm>
              <a:off x="6341951" y="-1144510"/>
              <a:ext cx="2206621" cy="1368874"/>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0000"/>
                  </a:solidFill>
                  <a:effectLst/>
                  <a:uLnTx/>
                  <a:uFillTx/>
                  <a:latin typeface="Oswald" pitchFamily="2" charset="77"/>
                </a:rPr>
                <a:t>Stiftungsrat</a:t>
              </a:r>
            </a:p>
            <a:p>
              <a:pPr marL="171450" indent="-171450">
                <a:buFont typeface="Symbol" pitchFamily="2" charset="2"/>
                <a:buChar char="-"/>
              </a:pPr>
              <a:r>
                <a:rPr lang="de-DE" sz="1000" dirty="0">
                  <a:solidFill>
                    <a:srgbClr val="000000"/>
                  </a:solidFill>
                  <a:latin typeface="Oswald"/>
                </a:rPr>
                <a:t>Adrian Greiner, Stiftungspräsident</a:t>
              </a:r>
            </a:p>
            <a:p>
              <a:pPr marL="171450" indent="-171450">
                <a:buFont typeface="Symbol" pitchFamily="2" charset="2"/>
                <a:buChar char="-"/>
              </a:pPr>
              <a:r>
                <a:rPr lang="de-DE" sz="1000" dirty="0">
                  <a:solidFill>
                    <a:srgbClr val="000000"/>
                  </a:solidFill>
                  <a:latin typeface="Oswald"/>
                </a:rPr>
                <a:t>Samuel Haldemann</a:t>
              </a:r>
            </a:p>
            <a:p>
              <a:pPr marL="171450" indent="-171450">
                <a:buFont typeface="Symbol" pitchFamily="2" charset="2"/>
                <a:buChar char="-"/>
              </a:pPr>
              <a:r>
                <a:rPr lang="de-DE" sz="1000" dirty="0">
                  <a:solidFill>
                    <a:srgbClr val="000000"/>
                  </a:solidFill>
                  <a:latin typeface="Oswald"/>
                </a:rPr>
                <a:t>1-7 Positionen sind vakant </a:t>
              </a:r>
              <a:endParaRPr lang="de-DE" sz="1000" dirty="0">
                <a:solidFill>
                  <a:srgbClr val="000000"/>
                </a:solidFill>
                <a:latin typeface="Oswald" pitchFamily="2" charset="77"/>
              </a:endParaRPr>
            </a:p>
          </p:txBody>
        </p:sp>
        <p:sp>
          <p:nvSpPr>
            <p:cNvPr id="10" name="Abgerundetes Rechteck 9">
              <a:extLst>
                <a:ext uri="{FF2B5EF4-FFF2-40B4-BE49-F238E27FC236}">
                  <a16:creationId xmlns:a16="http://schemas.microsoft.com/office/drawing/2014/main" id="{41DFB397-207F-3B46-B820-E6F8501E2361}"/>
                </a:ext>
              </a:extLst>
            </p:cNvPr>
            <p:cNvSpPr/>
            <p:nvPr/>
          </p:nvSpPr>
          <p:spPr>
            <a:xfrm>
              <a:off x="6005262" y="3278915"/>
              <a:ext cx="1440000" cy="192408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0000"/>
                  </a:solidFill>
                  <a:effectLst/>
                  <a:uLnTx/>
                  <a:uFillTx/>
                  <a:latin typeface="Oswald" pitchFamily="2" charset="77"/>
                </a:rPr>
                <a:t>Projekte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FF0000"/>
                </a:solidFill>
                <a:effectLst/>
                <a:uLnTx/>
                <a:uFillTx/>
                <a:latin typeface="Oswald" pitchFamily="2" charset="77"/>
              </a:endParaRPr>
            </a:p>
            <a:p>
              <a:pPr marL="171450" indent="-171450">
                <a:buFont typeface="Symbol" pitchFamily="2" charset="2"/>
                <a:buChar char="-"/>
              </a:pPr>
              <a:r>
                <a:rPr lang="de-DE" sz="1000" dirty="0">
                  <a:solidFill>
                    <a:srgbClr val="000000"/>
                  </a:solidFill>
                  <a:latin typeface="Oswald" pitchFamily="2" charset="77"/>
                </a:rPr>
                <a:t>Swiss Mountainbiking Project</a:t>
              </a:r>
            </a:p>
            <a:p>
              <a:pPr marL="171450" indent="-171450">
                <a:buFont typeface="Symbol" pitchFamily="2" charset="2"/>
                <a:buChar char="-"/>
              </a:pPr>
              <a:r>
                <a:rPr lang="de-DE" sz="1000" dirty="0">
                  <a:solidFill>
                    <a:srgbClr val="000000"/>
                  </a:solidFill>
                  <a:latin typeface="Oswald" pitchFamily="2" charset="77"/>
                </a:rPr>
                <a:t>Trail Fond</a:t>
              </a:r>
            </a:p>
            <a:p>
              <a:pPr marL="171450" indent="-171450">
                <a:buFont typeface="Symbol" pitchFamily="2" charset="2"/>
                <a:buChar char="-"/>
              </a:pPr>
              <a:r>
                <a:rPr lang="de-DE" sz="1000" dirty="0">
                  <a:solidFill>
                    <a:srgbClr val="000000"/>
                  </a:solidFill>
                  <a:latin typeface="Oswald" pitchFamily="2" charset="77"/>
                </a:rPr>
                <a:t>Weitere</a:t>
              </a:r>
            </a:p>
          </p:txBody>
        </p:sp>
        <p:sp>
          <p:nvSpPr>
            <p:cNvPr id="12" name="Abgerundetes Rechteck 11">
              <a:extLst>
                <a:ext uri="{FF2B5EF4-FFF2-40B4-BE49-F238E27FC236}">
                  <a16:creationId xmlns:a16="http://schemas.microsoft.com/office/drawing/2014/main" id="{BC50D512-6035-F14C-8A43-796804BA9EAE}"/>
                </a:ext>
              </a:extLst>
            </p:cNvPr>
            <p:cNvSpPr/>
            <p:nvPr/>
          </p:nvSpPr>
          <p:spPr>
            <a:xfrm>
              <a:off x="3409908" y="1879047"/>
              <a:ext cx="2071109" cy="17707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0000"/>
                  </a:solidFill>
                  <a:effectLst/>
                  <a:uLnTx/>
                  <a:uFillTx/>
                  <a:latin typeface="Oswald" pitchFamily="2" charset="77"/>
                </a:rPr>
                <a:t>Patronatskomitee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171450" marR="0" lvl="0" indent="-171450" defTabSz="914400" rtl="0" eaLnBrk="1" fontAlgn="auto" latinLnBrk="0" hangingPunct="1">
                <a:lnSpc>
                  <a:spcPct val="100000"/>
                </a:lnSpc>
                <a:spcBef>
                  <a:spcPts val="0"/>
                </a:spcBef>
                <a:spcAft>
                  <a:spcPts val="0"/>
                </a:spcAft>
                <a:buClrTx/>
                <a:buSzTx/>
                <a:buFont typeface="Symbol" pitchFamily="2" charset="2"/>
                <a:buChar char="-"/>
                <a:tabLst/>
                <a:defRPr/>
              </a:pPr>
              <a:r>
                <a:rPr kumimoji="0" lang="de-DE" sz="1000" b="0" i="0" u="none" strike="noStrike" kern="1200" cap="none" spc="0" normalizeH="0" baseline="0" noProof="0" dirty="0">
                  <a:ln>
                    <a:noFill/>
                  </a:ln>
                  <a:solidFill>
                    <a:srgbClr val="000000"/>
                  </a:solidFill>
                  <a:effectLst/>
                  <a:uLnTx/>
                  <a:uFillTx/>
                  <a:latin typeface="Oswald" pitchFamily="2" charset="77"/>
                </a:rPr>
                <a:t>Vertreter nationaler Organisationen und Persönlichkeiten</a:t>
              </a:r>
            </a:p>
          </p:txBody>
        </p:sp>
        <p:cxnSp>
          <p:nvCxnSpPr>
            <p:cNvPr id="14" name="Gerade Verbindung 13">
              <a:extLst>
                <a:ext uri="{FF2B5EF4-FFF2-40B4-BE49-F238E27FC236}">
                  <a16:creationId xmlns:a16="http://schemas.microsoft.com/office/drawing/2014/main" id="{99AE4800-3CC9-D448-B8EA-BAD0499119E4}"/>
                </a:ext>
              </a:extLst>
            </p:cNvPr>
            <p:cNvCxnSpPr>
              <a:cxnSpLocks/>
              <a:stCxn id="7" idx="2"/>
              <a:endCxn id="9" idx="0"/>
            </p:cNvCxnSpPr>
            <p:nvPr/>
          </p:nvCxnSpPr>
          <p:spPr>
            <a:xfrm>
              <a:off x="7445262" y="224364"/>
              <a:ext cx="9852" cy="1083628"/>
            </a:xfrm>
            <a:prstGeom prst="line">
              <a:avLst/>
            </a:prstGeom>
          </p:spPr>
          <p:style>
            <a:lnRef idx="2">
              <a:schemeClr val="dk1"/>
            </a:lnRef>
            <a:fillRef idx="0">
              <a:schemeClr val="dk1"/>
            </a:fillRef>
            <a:effectRef idx="1">
              <a:schemeClr val="dk1"/>
            </a:effectRef>
            <a:fontRef idx="minor">
              <a:schemeClr val="tx1"/>
            </a:fontRef>
          </p:style>
        </p:cxnSp>
        <p:cxnSp>
          <p:nvCxnSpPr>
            <p:cNvPr id="21" name="Gerade Verbindung 20">
              <a:extLst>
                <a:ext uri="{FF2B5EF4-FFF2-40B4-BE49-F238E27FC236}">
                  <a16:creationId xmlns:a16="http://schemas.microsoft.com/office/drawing/2014/main" id="{FEF3A8AD-3C44-574B-9E5C-F41A9941EE20}"/>
                </a:ext>
              </a:extLst>
            </p:cNvPr>
            <p:cNvCxnSpPr>
              <a:cxnSpLocks/>
            </p:cNvCxnSpPr>
            <p:nvPr/>
          </p:nvCxnSpPr>
          <p:spPr>
            <a:xfrm flipH="1">
              <a:off x="6695827" y="2733513"/>
              <a:ext cx="3163235" cy="1139"/>
            </a:xfrm>
            <a:prstGeom prst="line">
              <a:avLst/>
            </a:prstGeom>
          </p:spPr>
          <p:style>
            <a:lnRef idx="2">
              <a:schemeClr val="dk1"/>
            </a:lnRef>
            <a:fillRef idx="0">
              <a:schemeClr val="dk1"/>
            </a:fillRef>
            <a:effectRef idx="1">
              <a:schemeClr val="dk1"/>
            </a:effectRef>
            <a:fontRef idx="minor">
              <a:schemeClr val="tx1"/>
            </a:fontRef>
          </p:style>
        </p:cxnSp>
        <p:sp>
          <p:nvSpPr>
            <p:cNvPr id="25" name="Abgerundetes Rechteck 24">
              <a:extLst>
                <a:ext uri="{FF2B5EF4-FFF2-40B4-BE49-F238E27FC236}">
                  <a16:creationId xmlns:a16="http://schemas.microsoft.com/office/drawing/2014/main" id="{6C586BA6-9956-BA43-89E7-5945BF6945B9}"/>
                </a:ext>
              </a:extLst>
            </p:cNvPr>
            <p:cNvSpPr/>
            <p:nvPr/>
          </p:nvSpPr>
          <p:spPr>
            <a:xfrm>
              <a:off x="192675" y="582921"/>
              <a:ext cx="2357429" cy="7223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0000"/>
                  </a:solidFill>
                  <a:effectLst/>
                  <a:uLnTx/>
                  <a:uFillTx/>
                  <a:latin typeface="Oswald" pitchFamily="2" charset="77"/>
                </a:rPr>
                <a:t>IMBA</a:t>
              </a:r>
              <a:r>
                <a:rPr kumimoji="0" lang="de-DE" sz="1400" b="0" i="0" u="none" strike="noStrike" kern="1200" cap="none" spc="0" normalizeH="0" baseline="0" noProof="0" dirty="0">
                  <a:ln>
                    <a:noFill/>
                  </a:ln>
                  <a:solidFill>
                    <a:srgbClr val="000000"/>
                  </a:solidFill>
                  <a:effectLst/>
                  <a:uLnTx/>
                  <a:uFillTx/>
                  <a:latin typeface="Oswald" pitchFamily="2" charset="77"/>
                </a:rPr>
                <a:t> </a:t>
              </a:r>
              <a:r>
                <a:rPr kumimoji="0" lang="de-DE" sz="1400" b="0" i="0" u="none" strike="noStrike" kern="1200" cap="none" spc="0" normalizeH="0" baseline="0" noProof="0" dirty="0">
                  <a:ln>
                    <a:noFill/>
                  </a:ln>
                  <a:solidFill>
                    <a:srgbClr val="FF0000"/>
                  </a:solidFill>
                  <a:effectLst/>
                  <a:uLnTx/>
                  <a:uFillTx/>
                  <a:latin typeface="Oswald" pitchFamily="2" charset="77"/>
                </a:rPr>
                <a:t>Schweiz</a:t>
              </a:r>
            </a:p>
          </p:txBody>
        </p:sp>
        <p:cxnSp>
          <p:nvCxnSpPr>
            <p:cNvPr id="26" name="Gerade Verbindung 25">
              <a:extLst>
                <a:ext uri="{FF2B5EF4-FFF2-40B4-BE49-F238E27FC236}">
                  <a16:creationId xmlns:a16="http://schemas.microsoft.com/office/drawing/2014/main" id="{33DB7939-EC69-F446-897F-3E915B614D45}"/>
                </a:ext>
              </a:extLst>
            </p:cNvPr>
            <p:cNvCxnSpPr>
              <a:cxnSpLocks/>
            </p:cNvCxnSpPr>
            <p:nvPr/>
          </p:nvCxnSpPr>
          <p:spPr>
            <a:xfrm>
              <a:off x="1978788" y="2503333"/>
              <a:ext cx="1437139" cy="0"/>
            </a:xfrm>
            <a:prstGeom prst="line">
              <a:avLst/>
            </a:prstGeom>
            <a:ln w="127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Gerade Verbindung 34">
              <a:extLst>
                <a:ext uri="{FF2B5EF4-FFF2-40B4-BE49-F238E27FC236}">
                  <a16:creationId xmlns:a16="http://schemas.microsoft.com/office/drawing/2014/main" id="{525C4DF1-3541-F643-86DE-FB0840CD562E}"/>
                </a:ext>
              </a:extLst>
            </p:cNvPr>
            <p:cNvCxnSpPr>
              <a:cxnSpLocks/>
            </p:cNvCxnSpPr>
            <p:nvPr/>
          </p:nvCxnSpPr>
          <p:spPr>
            <a:xfrm flipV="1">
              <a:off x="7448108" y="2288889"/>
              <a:ext cx="0" cy="459517"/>
            </a:xfrm>
            <a:prstGeom prst="line">
              <a:avLst/>
            </a:prstGeom>
          </p:spPr>
          <p:style>
            <a:lnRef idx="2">
              <a:schemeClr val="dk1"/>
            </a:lnRef>
            <a:fillRef idx="0">
              <a:schemeClr val="dk1"/>
            </a:fillRef>
            <a:effectRef idx="1">
              <a:schemeClr val="dk1"/>
            </a:effectRef>
            <a:fontRef idx="minor">
              <a:schemeClr val="tx1"/>
            </a:fontRef>
          </p:style>
        </p:cxnSp>
        <p:sp>
          <p:nvSpPr>
            <p:cNvPr id="38" name="Abgerundetes Rechteck 37">
              <a:extLst>
                <a:ext uri="{FF2B5EF4-FFF2-40B4-BE49-F238E27FC236}">
                  <a16:creationId xmlns:a16="http://schemas.microsoft.com/office/drawing/2014/main" id="{95013656-9A67-8746-8763-894D5D6E56E0}"/>
                </a:ext>
              </a:extLst>
            </p:cNvPr>
            <p:cNvSpPr/>
            <p:nvPr/>
          </p:nvSpPr>
          <p:spPr>
            <a:xfrm>
              <a:off x="192675" y="1616879"/>
              <a:ext cx="2357429" cy="22149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0000"/>
                  </a:solidFill>
                  <a:effectLst/>
                  <a:uLnTx/>
                  <a:uFillTx/>
                  <a:latin typeface="Oswald" pitchFamily="2" charset="77"/>
                </a:rPr>
                <a:t>Nationale </a:t>
              </a:r>
              <a:r>
                <a:rPr lang="de-DE" sz="1400" dirty="0">
                  <a:solidFill>
                    <a:srgbClr val="FF0000"/>
                  </a:solidFill>
                  <a:latin typeface="Oswald" pitchFamily="2" charset="77"/>
                </a:rPr>
                <a:t>Organisationen /Anspruchsgruppen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400" dirty="0">
                <a:solidFill>
                  <a:srgbClr val="FF0000"/>
                </a:solidFill>
                <a:latin typeface="Oswald" pitchFamily="2" charset="77"/>
              </a:endParaRPr>
            </a:p>
            <a:p>
              <a:pPr marL="171450" marR="0" lvl="0" indent="-171450" fontAlgn="auto">
                <a:lnSpc>
                  <a:spcPct val="100000"/>
                </a:lnSpc>
                <a:spcBef>
                  <a:spcPts val="0"/>
                </a:spcBef>
                <a:spcAft>
                  <a:spcPts val="0"/>
                </a:spcAft>
                <a:buClrTx/>
                <a:buSzTx/>
                <a:buFont typeface="Symbol" pitchFamily="2" charset="2"/>
                <a:buChar char="-"/>
                <a:tabLst/>
                <a:defRPr/>
              </a:pPr>
              <a:r>
                <a:rPr lang="de-DE" sz="1000" dirty="0">
                  <a:solidFill>
                    <a:srgbClr val="000000"/>
                  </a:solidFill>
                  <a:latin typeface="Oswald" pitchFamily="2" charset="77"/>
                </a:rPr>
                <a:t>Gesundheitsschutz u. –förderung</a:t>
              </a:r>
            </a:p>
            <a:p>
              <a:pPr marL="171450" marR="0" lvl="0" indent="-171450" fontAlgn="auto">
                <a:lnSpc>
                  <a:spcPct val="100000"/>
                </a:lnSpc>
                <a:spcBef>
                  <a:spcPts val="0"/>
                </a:spcBef>
                <a:spcAft>
                  <a:spcPts val="0"/>
                </a:spcAft>
                <a:buClrTx/>
                <a:buSzTx/>
                <a:buFont typeface="Symbol" pitchFamily="2" charset="2"/>
                <a:buChar char="-"/>
                <a:tabLst/>
                <a:defRPr/>
              </a:pPr>
              <a:r>
                <a:rPr lang="de-DE" sz="1000" dirty="0">
                  <a:solidFill>
                    <a:srgbClr val="000000"/>
                  </a:solidFill>
                  <a:latin typeface="Oswald" pitchFamily="2" charset="77"/>
                </a:rPr>
                <a:t>Umweltschutz</a:t>
              </a:r>
            </a:p>
            <a:p>
              <a:pPr marL="171450" marR="0" lvl="0" indent="-171450" fontAlgn="auto">
                <a:lnSpc>
                  <a:spcPct val="100000"/>
                </a:lnSpc>
                <a:spcBef>
                  <a:spcPts val="0"/>
                </a:spcBef>
                <a:spcAft>
                  <a:spcPts val="0"/>
                </a:spcAft>
                <a:buClrTx/>
                <a:buSzTx/>
                <a:buFont typeface="Symbol" pitchFamily="2" charset="2"/>
                <a:buChar char="-"/>
                <a:tabLst/>
                <a:defRPr/>
              </a:pPr>
              <a:r>
                <a:rPr lang="de-DE" sz="1000" dirty="0">
                  <a:solidFill>
                    <a:srgbClr val="000000"/>
                  </a:solidFill>
                  <a:latin typeface="Oswald" pitchFamily="2" charset="77"/>
                </a:rPr>
                <a:t>Bildung /Forschung</a:t>
              </a:r>
            </a:p>
            <a:p>
              <a:pPr marL="171450" marR="0" lvl="0" indent="-171450" fontAlgn="auto">
                <a:lnSpc>
                  <a:spcPct val="100000"/>
                </a:lnSpc>
                <a:spcBef>
                  <a:spcPts val="0"/>
                </a:spcBef>
                <a:spcAft>
                  <a:spcPts val="0"/>
                </a:spcAft>
                <a:buClrTx/>
                <a:buSzTx/>
                <a:buFont typeface="Symbol" pitchFamily="2" charset="2"/>
                <a:buChar char="-"/>
                <a:tabLst/>
                <a:defRPr/>
              </a:pPr>
              <a:r>
                <a:rPr lang="de-DE" sz="1000" dirty="0">
                  <a:solidFill>
                    <a:srgbClr val="000000"/>
                  </a:solidFill>
                  <a:latin typeface="Oswald" pitchFamily="2" charset="77"/>
                </a:rPr>
                <a:t>nachhaltige Mobilität</a:t>
              </a:r>
            </a:p>
            <a:p>
              <a:pPr marL="171450" marR="0" lvl="0" indent="-171450" fontAlgn="auto">
                <a:lnSpc>
                  <a:spcPct val="100000"/>
                </a:lnSpc>
                <a:spcBef>
                  <a:spcPts val="0"/>
                </a:spcBef>
                <a:spcAft>
                  <a:spcPts val="0"/>
                </a:spcAft>
                <a:buClrTx/>
                <a:buSzTx/>
                <a:buFont typeface="Symbol" pitchFamily="2" charset="2"/>
                <a:buChar char="-"/>
                <a:tabLst/>
                <a:defRPr/>
              </a:pPr>
              <a:r>
                <a:rPr lang="de-DE" sz="1000" dirty="0">
                  <a:solidFill>
                    <a:srgbClr val="000000"/>
                  </a:solidFill>
                  <a:latin typeface="Oswald" pitchFamily="2" charset="77"/>
                </a:rPr>
                <a:t>nachhaltiger Tourismus</a:t>
              </a:r>
            </a:p>
          </p:txBody>
        </p:sp>
        <p:cxnSp>
          <p:nvCxnSpPr>
            <p:cNvPr id="41" name="Gerade Verbindung 40">
              <a:extLst>
                <a:ext uri="{FF2B5EF4-FFF2-40B4-BE49-F238E27FC236}">
                  <a16:creationId xmlns:a16="http://schemas.microsoft.com/office/drawing/2014/main" id="{4F3851F3-46AE-CD49-8D95-9823DDF0B27B}"/>
                </a:ext>
              </a:extLst>
            </p:cNvPr>
            <p:cNvCxnSpPr>
              <a:cxnSpLocks/>
            </p:cNvCxnSpPr>
            <p:nvPr/>
          </p:nvCxnSpPr>
          <p:spPr>
            <a:xfrm>
              <a:off x="6695827" y="2739813"/>
              <a:ext cx="0" cy="539102"/>
            </a:xfrm>
            <a:prstGeom prst="line">
              <a:avLst/>
            </a:prstGeom>
          </p:spPr>
          <p:style>
            <a:lnRef idx="2">
              <a:schemeClr val="dk1"/>
            </a:lnRef>
            <a:fillRef idx="0">
              <a:schemeClr val="dk1"/>
            </a:fillRef>
            <a:effectRef idx="1">
              <a:schemeClr val="dk1"/>
            </a:effectRef>
            <a:fontRef idx="minor">
              <a:schemeClr val="tx1"/>
            </a:fontRef>
          </p:style>
        </p:cxnSp>
        <p:sp>
          <p:nvSpPr>
            <p:cNvPr id="43" name="Abgerundetes Rechteck 42">
              <a:extLst>
                <a:ext uri="{FF2B5EF4-FFF2-40B4-BE49-F238E27FC236}">
                  <a16:creationId xmlns:a16="http://schemas.microsoft.com/office/drawing/2014/main" id="{6BBEC4AC-44A5-9548-9F79-E4F1FD7DB78F}"/>
                </a:ext>
              </a:extLst>
            </p:cNvPr>
            <p:cNvSpPr/>
            <p:nvPr/>
          </p:nvSpPr>
          <p:spPr>
            <a:xfrm>
              <a:off x="9939112" y="4276090"/>
              <a:ext cx="1532291" cy="11335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rgbClr val="FF0000"/>
                  </a:solidFill>
                  <a:latin typeface="Oswald" pitchFamily="2" charset="77"/>
                </a:rPr>
                <a:t>Partner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FF0000"/>
                </a:solidFill>
                <a:effectLst/>
                <a:uLnTx/>
                <a:uFillTx/>
                <a:latin typeface="Oswald" pitchFamily="2" charset="77"/>
              </a:endParaRPr>
            </a:p>
            <a:p>
              <a:pPr marL="171450" marR="0" lvl="0" indent="-171450" defTabSz="914400" rtl="0" eaLnBrk="1" fontAlgn="auto" latinLnBrk="0" hangingPunct="1">
                <a:lnSpc>
                  <a:spcPct val="100000"/>
                </a:lnSpc>
                <a:spcBef>
                  <a:spcPts val="0"/>
                </a:spcBef>
                <a:spcAft>
                  <a:spcPts val="0"/>
                </a:spcAft>
                <a:buClrTx/>
                <a:buSzTx/>
                <a:buFont typeface="Symbol" pitchFamily="2" charset="2"/>
                <a:buChar char="-"/>
                <a:tabLst/>
                <a:defRPr/>
              </a:pPr>
              <a:r>
                <a:rPr kumimoji="0" lang="de-DE" sz="1000" b="0" i="0" u="none" strike="noStrike" kern="1200" cap="none" spc="0" normalizeH="0" baseline="0" noProof="0" dirty="0">
                  <a:ln>
                    <a:noFill/>
                  </a:ln>
                  <a:solidFill>
                    <a:srgbClr val="000000"/>
                  </a:solidFill>
                  <a:effectLst/>
                  <a:uLnTx/>
                  <a:uFillTx/>
                  <a:latin typeface="Oswald" pitchFamily="2" charset="77"/>
                </a:rPr>
                <a:t>Inkl. ehem. Projektpartner SMP</a:t>
              </a:r>
            </a:p>
          </p:txBody>
        </p:sp>
        <p:sp>
          <p:nvSpPr>
            <p:cNvPr id="44" name="Abgerundetes Rechteck 43">
              <a:extLst>
                <a:ext uri="{FF2B5EF4-FFF2-40B4-BE49-F238E27FC236}">
                  <a16:creationId xmlns:a16="http://schemas.microsoft.com/office/drawing/2014/main" id="{056C0537-4077-3243-97F7-58DA3CA794CF}"/>
                </a:ext>
              </a:extLst>
            </p:cNvPr>
            <p:cNvSpPr/>
            <p:nvPr/>
          </p:nvSpPr>
          <p:spPr>
            <a:xfrm>
              <a:off x="8261688" y="4286725"/>
              <a:ext cx="1532291" cy="112295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rgbClr val="FF0000"/>
                  </a:solidFill>
                  <a:effectLst/>
                  <a:uLnTx/>
                  <a:uFillTx/>
                  <a:latin typeface="Oswald" pitchFamily="2" charset="77"/>
                </a:rPr>
                <a:t>Supporter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i="0" u="none" strike="noStrike" kern="1200" cap="none" spc="0" normalizeH="0" baseline="0" noProof="0" dirty="0">
                <a:ln>
                  <a:noFill/>
                </a:ln>
                <a:solidFill>
                  <a:srgbClr val="FF0000"/>
                </a:solidFill>
                <a:effectLst/>
                <a:uLnTx/>
                <a:uFillTx/>
                <a:latin typeface="Oswald" pitchFamily="2" charset="77"/>
              </a:endParaRPr>
            </a:p>
            <a:p>
              <a:pPr marL="171450" marR="0" lvl="0" indent="-171450" defTabSz="914400" rtl="0" eaLnBrk="1" fontAlgn="auto" latinLnBrk="0" hangingPunct="1">
                <a:lnSpc>
                  <a:spcPct val="100000"/>
                </a:lnSpc>
                <a:spcBef>
                  <a:spcPts val="0"/>
                </a:spcBef>
                <a:spcAft>
                  <a:spcPts val="0"/>
                </a:spcAft>
                <a:buClrTx/>
                <a:buSzTx/>
                <a:buFont typeface="Symbol" pitchFamily="2" charset="2"/>
                <a:buChar char="-"/>
                <a:tabLst/>
                <a:defRPr/>
              </a:pPr>
              <a:r>
                <a:rPr lang="de-DE" sz="1000" dirty="0">
                  <a:solidFill>
                    <a:srgbClr val="000000"/>
                  </a:solidFill>
                  <a:latin typeface="Oswald" pitchFamily="2" charset="77"/>
                </a:rPr>
                <a:t>Institutionell</a:t>
              </a:r>
            </a:p>
            <a:p>
              <a:pPr marL="171450" marR="0" lvl="0" indent="-171450" defTabSz="914400" rtl="0" eaLnBrk="1" fontAlgn="auto" latinLnBrk="0" hangingPunct="1">
                <a:lnSpc>
                  <a:spcPct val="100000"/>
                </a:lnSpc>
                <a:spcBef>
                  <a:spcPts val="0"/>
                </a:spcBef>
                <a:spcAft>
                  <a:spcPts val="0"/>
                </a:spcAft>
                <a:buClrTx/>
                <a:buSzTx/>
                <a:buFont typeface="Symbol" pitchFamily="2" charset="2"/>
                <a:buChar char="-"/>
                <a:tabLst/>
                <a:defRPr/>
              </a:pPr>
              <a:r>
                <a:rPr lang="de-DE" sz="1000" dirty="0">
                  <a:solidFill>
                    <a:srgbClr val="000000"/>
                  </a:solidFill>
                  <a:latin typeface="Oswald" pitchFamily="2" charset="77"/>
                </a:rPr>
                <a:t>Privat</a:t>
              </a:r>
            </a:p>
          </p:txBody>
        </p:sp>
        <p:cxnSp>
          <p:nvCxnSpPr>
            <p:cNvPr id="48" name="Gerade Verbindung 47">
              <a:extLst>
                <a:ext uri="{FF2B5EF4-FFF2-40B4-BE49-F238E27FC236}">
                  <a16:creationId xmlns:a16="http://schemas.microsoft.com/office/drawing/2014/main" id="{466D77FA-3C15-3840-BE31-97ADDF04C7DB}"/>
                </a:ext>
              </a:extLst>
            </p:cNvPr>
            <p:cNvCxnSpPr>
              <a:cxnSpLocks/>
            </p:cNvCxnSpPr>
            <p:nvPr/>
          </p:nvCxnSpPr>
          <p:spPr>
            <a:xfrm>
              <a:off x="9873851" y="3844786"/>
              <a:ext cx="0" cy="123913"/>
            </a:xfrm>
            <a:prstGeom prst="line">
              <a:avLst/>
            </a:prstGeom>
            <a:ln w="12700"/>
          </p:spPr>
          <p:style>
            <a:lnRef idx="2">
              <a:schemeClr val="dk1"/>
            </a:lnRef>
            <a:fillRef idx="0">
              <a:schemeClr val="dk1"/>
            </a:fillRef>
            <a:effectRef idx="1">
              <a:schemeClr val="dk1"/>
            </a:effectRef>
            <a:fontRef idx="minor">
              <a:schemeClr val="tx1"/>
            </a:fontRef>
          </p:style>
        </p:cxnSp>
        <p:sp>
          <p:nvSpPr>
            <p:cNvPr id="95" name="Abgerundetes Rechteck 94">
              <a:extLst>
                <a:ext uri="{FF2B5EF4-FFF2-40B4-BE49-F238E27FC236}">
                  <a16:creationId xmlns:a16="http://schemas.microsoft.com/office/drawing/2014/main" id="{5C3A82E8-3DD3-7D48-997F-0965303D5C5F}"/>
                </a:ext>
              </a:extLst>
            </p:cNvPr>
            <p:cNvSpPr/>
            <p:nvPr/>
          </p:nvSpPr>
          <p:spPr>
            <a:xfrm>
              <a:off x="192674" y="5757137"/>
              <a:ext cx="2357430" cy="4428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0000"/>
                  </a:solidFill>
                  <a:effectLst/>
                  <a:uLnTx/>
                  <a:uFillTx/>
                  <a:latin typeface="Oswald" pitchFamily="2" charset="77"/>
                </a:rPr>
                <a:t>Sponsoren SMP</a:t>
              </a:r>
            </a:p>
          </p:txBody>
        </p:sp>
        <p:cxnSp>
          <p:nvCxnSpPr>
            <p:cNvPr id="98" name="Gerade Verbindung 97">
              <a:extLst>
                <a:ext uri="{FF2B5EF4-FFF2-40B4-BE49-F238E27FC236}">
                  <a16:creationId xmlns:a16="http://schemas.microsoft.com/office/drawing/2014/main" id="{867635D6-2250-FF46-9A06-154349A006D9}"/>
                </a:ext>
              </a:extLst>
            </p:cNvPr>
            <p:cNvCxnSpPr>
              <a:cxnSpLocks/>
              <a:endCxn id="95" idx="3"/>
            </p:cNvCxnSpPr>
            <p:nvPr/>
          </p:nvCxnSpPr>
          <p:spPr>
            <a:xfrm flipH="1">
              <a:off x="2550104" y="5978582"/>
              <a:ext cx="8206594" cy="0"/>
            </a:xfrm>
            <a:prstGeom prst="line">
              <a:avLst/>
            </a:prstGeom>
          </p:spPr>
          <p:style>
            <a:lnRef idx="2">
              <a:schemeClr val="dk1"/>
            </a:lnRef>
            <a:fillRef idx="0">
              <a:schemeClr val="dk1"/>
            </a:fillRef>
            <a:effectRef idx="1">
              <a:schemeClr val="dk1"/>
            </a:effectRef>
            <a:fontRef idx="minor">
              <a:schemeClr val="tx1"/>
            </a:fontRef>
          </p:style>
        </p:cxnSp>
        <p:cxnSp>
          <p:nvCxnSpPr>
            <p:cNvPr id="113" name="Gerade Verbindung 112">
              <a:extLst>
                <a:ext uri="{FF2B5EF4-FFF2-40B4-BE49-F238E27FC236}">
                  <a16:creationId xmlns:a16="http://schemas.microsoft.com/office/drawing/2014/main" id="{A88080DA-E740-8F48-9E1C-CD732BAFD21C}"/>
                </a:ext>
              </a:extLst>
            </p:cNvPr>
            <p:cNvCxnSpPr>
              <a:cxnSpLocks/>
            </p:cNvCxnSpPr>
            <p:nvPr/>
          </p:nvCxnSpPr>
          <p:spPr>
            <a:xfrm>
              <a:off x="4462883" y="911552"/>
              <a:ext cx="0" cy="967495"/>
            </a:xfrm>
            <a:prstGeom prst="line">
              <a:avLst/>
            </a:prstGeom>
            <a:ln w="127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1" name="Gerade Verbindung 130">
              <a:extLst>
                <a:ext uri="{FF2B5EF4-FFF2-40B4-BE49-F238E27FC236}">
                  <a16:creationId xmlns:a16="http://schemas.microsoft.com/office/drawing/2014/main" id="{3B8F0C34-A206-BD40-99C7-A641C99EBD19}"/>
                </a:ext>
              </a:extLst>
            </p:cNvPr>
            <p:cNvCxnSpPr>
              <a:cxnSpLocks/>
            </p:cNvCxnSpPr>
            <p:nvPr/>
          </p:nvCxnSpPr>
          <p:spPr>
            <a:xfrm flipH="1" flipV="1">
              <a:off x="5481017" y="2518648"/>
              <a:ext cx="1974097" cy="16002"/>
            </a:xfrm>
            <a:prstGeom prst="line">
              <a:avLst/>
            </a:prstGeom>
            <a:ln w="12700"/>
          </p:spPr>
          <p:style>
            <a:lnRef idx="2">
              <a:schemeClr val="dk1"/>
            </a:lnRef>
            <a:fillRef idx="0">
              <a:schemeClr val="dk1"/>
            </a:fillRef>
            <a:effectRef idx="1">
              <a:schemeClr val="dk1"/>
            </a:effectRef>
            <a:fontRef idx="minor">
              <a:schemeClr val="tx1"/>
            </a:fontRef>
          </p:style>
        </p:cxnSp>
        <p:cxnSp>
          <p:nvCxnSpPr>
            <p:cNvPr id="142" name="Gerade Verbindung 141">
              <a:extLst>
                <a:ext uri="{FF2B5EF4-FFF2-40B4-BE49-F238E27FC236}">
                  <a16:creationId xmlns:a16="http://schemas.microsoft.com/office/drawing/2014/main" id="{1F20C46F-1F83-7C40-86AE-E8D79F0BD7C3}"/>
                </a:ext>
              </a:extLst>
            </p:cNvPr>
            <p:cNvCxnSpPr>
              <a:cxnSpLocks/>
            </p:cNvCxnSpPr>
            <p:nvPr/>
          </p:nvCxnSpPr>
          <p:spPr>
            <a:xfrm flipV="1">
              <a:off x="9859062" y="2727370"/>
              <a:ext cx="0" cy="295361"/>
            </a:xfrm>
            <a:prstGeom prst="line">
              <a:avLst/>
            </a:prstGeom>
          </p:spPr>
          <p:style>
            <a:lnRef idx="2">
              <a:schemeClr val="dk1"/>
            </a:lnRef>
            <a:fillRef idx="0">
              <a:schemeClr val="dk1"/>
            </a:fillRef>
            <a:effectRef idx="1">
              <a:schemeClr val="dk1"/>
            </a:effectRef>
            <a:fontRef idx="minor">
              <a:schemeClr val="tx1"/>
            </a:fontRef>
          </p:style>
        </p:cxnSp>
        <p:cxnSp>
          <p:nvCxnSpPr>
            <p:cNvPr id="39" name="Gerade Verbindung 38">
              <a:extLst>
                <a:ext uri="{FF2B5EF4-FFF2-40B4-BE49-F238E27FC236}">
                  <a16:creationId xmlns:a16="http://schemas.microsoft.com/office/drawing/2014/main" id="{38121CBC-93AD-8609-0B18-D48CFA9DFD32}"/>
                </a:ext>
              </a:extLst>
            </p:cNvPr>
            <p:cNvCxnSpPr>
              <a:cxnSpLocks/>
            </p:cNvCxnSpPr>
            <p:nvPr/>
          </p:nvCxnSpPr>
          <p:spPr>
            <a:xfrm flipH="1">
              <a:off x="8954252" y="3968699"/>
              <a:ext cx="1792484" cy="0"/>
            </a:xfrm>
            <a:prstGeom prst="line">
              <a:avLst/>
            </a:prstGeom>
          </p:spPr>
          <p:style>
            <a:lnRef idx="2">
              <a:schemeClr val="dk1"/>
            </a:lnRef>
            <a:fillRef idx="0">
              <a:schemeClr val="dk1"/>
            </a:fillRef>
            <a:effectRef idx="1">
              <a:schemeClr val="dk1"/>
            </a:effectRef>
            <a:fontRef idx="minor">
              <a:schemeClr val="tx1"/>
            </a:fontRef>
          </p:style>
        </p:cxnSp>
        <p:cxnSp>
          <p:nvCxnSpPr>
            <p:cNvPr id="46" name="Gerade Verbindung 45">
              <a:extLst>
                <a:ext uri="{FF2B5EF4-FFF2-40B4-BE49-F238E27FC236}">
                  <a16:creationId xmlns:a16="http://schemas.microsoft.com/office/drawing/2014/main" id="{1CE93D8E-A8DE-CC04-50B6-111E57E01C5F}"/>
                </a:ext>
              </a:extLst>
            </p:cNvPr>
            <p:cNvCxnSpPr>
              <a:cxnSpLocks/>
            </p:cNvCxnSpPr>
            <p:nvPr/>
          </p:nvCxnSpPr>
          <p:spPr>
            <a:xfrm>
              <a:off x="8954252" y="3979334"/>
              <a:ext cx="0" cy="307390"/>
            </a:xfrm>
            <a:prstGeom prst="line">
              <a:avLst/>
            </a:prstGeom>
          </p:spPr>
          <p:style>
            <a:lnRef idx="2">
              <a:schemeClr val="dk1"/>
            </a:lnRef>
            <a:fillRef idx="0">
              <a:schemeClr val="dk1"/>
            </a:fillRef>
            <a:effectRef idx="1">
              <a:schemeClr val="dk1"/>
            </a:effectRef>
            <a:fontRef idx="minor">
              <a:schemeClr val="tx1"/>
            </a:fontRef>
          </p:style>
        </p:cxnSp>
        <p:cxnSp>
          <p:nvCxnSpPr>
            <p:cNvPr id="50" name="Gerade Verbindung 49">
              <a:extLst>
                <a:ext uri="{FF2B5EF4-FFF2-40B4-BE49-F238E27FC236}">
                  <a16:creationId xmlns:a16="http://schemas.microsoft.com/office/drawing/2014/main" id="{BACF22CA-4176-F61B-1E0D-047485EDEC4C}"/>
                </a:ext>
              </a:extLst>
            </p:cNvPr>
            <p:cNvCxnSpPr>
              <a:cxnSpLocks/>
            </p:cNvCxnSpPr>
            <p:nvPr/>
          </p:nvCxnSpPr>
          <p:spPr>
            <a:xfrm>
              <a:off x="10746736" y="3968699"/>
              <a:ext cx="0" cy="307390"/>
            </a:xfrm>
            <a:prstGeom prst="line">
              <a:avLst/>
            </a:prstGeom>
          </p:spPr>
          <p:style>
            <a:lnRef idx="2">
              <a:schemeClr val="dk1"/>
            </a:lnRef>
            <a:fillRef idx="0">
              <a:schemeClr val="dk1"/>
            </a:fillRef>
            <a:effectRef idx="1">
              <a:schemeClr val="dk1"/>
            </a:effectRef>
            <a:fontRef idx="minor">
              <a:schemeClr val="tx1"/>
            </a:fontRef>
          </p:style>
        </p:cxnSp>
        <p:cxnSp>
          <p:nvCxnSpPr>
            <p:cNvPr id="53" name="Gerade Verbindung 52">
              <a:extLst>
                <a:ext uri="{FF2B5EF4-FFF2-40B4-BE49-F238E27FC236}">
                  <a16:creationId xmlns:a16="http://schemas.microsoft.com/office/drawing/2014/main" id="{95F24D09-0F81-ECDD-F978-7FE13B21DEB2}"/>
                </a:ext>
              </a:extLst>
            </p:cNvPr>
            <p:cNvCxnSpPr>
              <a:cxnSpLocks/>
            </p:cNvCxnSpPr>
            <p:nvPr/>
          </p:nvCxnSpPr>
          <p:spPr>
            <a:xfrm flipV="1">
              <a:off x="10756698" y="5409678"/>
              <a:ext cx="0" cy="581809"/>
            </a:xfrm>
            <a:prstGeom prst="line">
              <a:avLst/>
            </a:prstGeom>
            <a:ln w="127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8" name="Gerade Verbindung 57">
              <a:extLst>
                <a:ext uri="{FF2B5EF4-FFF2-40B4-BE49-F238E27FC236}">
                  <a16:creationId xmlns:a16="http://schemas.microsoft.com/office/drawing/2014/main" id="{929F71F3-AADE-9B33-C630-024D643607DD}"/>
                </a:ext>
              </a:extLst>
            </p:cNvPr>
            <p:cNvCxnSpPr>
              <a:cxnSpLocks/>
            </p:cNvCxnSpPr>
            <p:nvPr/>
          </p:nvCxnSpPr>
          <p:spPr>
            <a:xfrm flipH="1">
              <a:off x="2550104" y="911552"/>
              <a:ext cx="1912779" cy="15047"/>
            </a:xfrm>
            <a:prstGeom prst="line">
              <a:avLst/>
            </a:prstGeom>
            <a:ln w="12700"/>
          </p:spPr>
          <p:style>
            <a:lnRef idx="2">
              <a:schemeClr val="dk1"/>
            </a:lnRef>
            <a:fillRef idx="0">
              <a:schemeClr val="dk1"/>
            </a:fillRef>
            <a:effectRef idx="1">
              <a:schemeClr val="dk1"/>
            </a:effectRef>
            <a:fontRef idx="minor">
              <a:schemeClr val="tx1"/>
            </a:fontRef>
          </p:style>
        </p:cxnSp>
        <p:sp>
          <p:nvSpPr>
            <p:cNvPr id="9" name="Abgerundetes Rechteck 8">
              <a:extLst>
                <a:ext uri="{FF2B5EF4-FFF2-40B4-BE49-F238E27FC236}">
                  <a16:creationId xmlns:a16="http://schemas.microsoft.com/office/drawing/2014/main" id="{52946482-D122-A542-93B9-C780AABE3158}"/>
                </a:ext>
              </a:extLst>
            </p:cNvPr>
            <p:cNvSpPr/>
            <p:nvPr/>
          </p:nvSpPr>
          <p:spPr>
            <a:xfrm>
              <a:off x="6361657" y="1307992"/>
              <a:ext cx="2186915" cy="972335"/>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0000"/>
                  </a:solidFill>
                  <a:effectLst/>
                  <a:uLnTx/>
                  <a:uFillTx/>
                  <a:latin typeface="Oswald"/>
                </a:rPr>
                <a:t>Geschäftsstelle</a:t>
              </a:r>
            </a:p>
            <a:p>
              <a:pPr marL="171450" indent="-171450">
                <a:buFont typeface="Symbol" pitchFamily="2" charset="2"/>
                <a:buChar char="-"/>
                <a:defRPr/>
              </a:pPr>
              <a:r>
                <a:rPr lang="de-DE" sz="1000" dirty="0">
                  <a:solidFill>
                    <a:srgbClr val="000000"/>
                  </a:solidFill>
                  <a:latin typeface="Oswald"/>
                </a:rPr>
                <a:t>Extern geführt durch Generis AG</a:t>
              </a:r>
            </a:p>
            <a:p>
              <a:pPr marL="171450" indent="-171450">
                <a:buFont typeface="Symbol" pitchFamily="2" charset="2"/>
                <a:buChar char="-"/>
                <a:defRPr/>
              </a:pPr>
              <a:r>
                <a:rPr lang="de-DE" sz="1000" dirty="0">
                  <a:solidFill>
                    <a:srgbClr val="000000"/>
                  </a:solidFill>
                  <a:latin typeface="Oswald"/>
                </a:rPr>
                <a:t>Sivio Abgottspon als Geschäftsführer</a:t>
              </a:r>
              <a:endParaRPr lang="de-DE" sz="1000" dirty="0">
                <a:solidFill>
                  <a:srgbClr val="000000"/>
                </a:solidFill>
                <a:latin typeface="Oswald" pitchFamily="2" charset="77"/>
              </a:endParaRPr>
            </a:p>
          </p:txBody>
        </p:sp>
        <p:sp>
          <p:nvSpPr>
            <p:cNvPr id="40" name="Abgerundetes Rechteck 39">
              <a:extLst>
                <a:ext uri="{FF2B5EF4-FFF2-40B4-BE49-F238E27FC236}">
                  <a16:creationId xmlns:a16="http://schemas.microsoft.com/office/drawing/2014/main" id="{33FCEC34-B935-DF43-9D96-4D58688FF6E9}"/>
                </a:ext>
              </a:extLst>
            </p:cNvPr>
            <p:cNvSpPr/>
            <p:nvPr/>
          </p:nvSpPr>
          <p:spPr>
            <a:xfrm>
              <a:off x="8854946" y="2863725"/>
              <a:ext cx="1935479" cy="98106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0000"/>
                  </a:solidFill>
                  <a:effectLst/>
                  <a:uLnTx/>
                  <a:uFillTx/>
                  <a:latin typeface="Oswald" pitchFamily="2" charset="77"/>
                </a:rPr>
                <a:t>Fundraising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FF0000"/>
                </a:solidFill>
                <a:effectLst/>
                <a:uLnTx/>
                <a:uFillTx/>
                <a:latin typeface="Oswald" pitchFamily="2" charset="77"/>
              </a:endParaRPr>
            </a:p>
            <a:p>
              <a:pPr marL="171450" lvl="0" indent="-171450" algn="ctr">
                <a:buFont typeface="Symbol" pitchFamily="2" charset="2"/>
                <a:buChar char="-"/>
                <a:defRPr/>
              </a:pPr>
              <a:r>
                <a:rPr lang="de-DE" sz="1000" dirty="0">
                  <a:solidFill>
                    <a:srgbClr val="000000"/>
                  </a:solidFill>
                  <a:latin typeface="Oswald" pitchFamily="2" charset="77"/>
                </a:rPr>
                <a:t>Extern geführt</a:t>
              </a:r>
            </a:p>
          </p:txBody>
        </p:sp>
      </p:grpSp>
      <p:sp>
        <p:nvSpPr>
          <p:cNvPr id="55" name="Titel 1">
            <a:extLst>
              <a:ext uri="{FF2B5EF4-FFF2-40B4-BE49-F238E27FC236}">
                <a16:creationId xmlns:a16="http://schemas.microsoft.com/office/drawing/2014/main" id="{BF56DBD0-77E6-3C39-7263-B98EABD5CCDC}"/>
              </a:ext>
            </a:extLst>
          </p:cNvPr>
          <p:cNvSpPr>
            <a:spLocks noGrp="1"/>
          </p:cNvSpPr>
          <p:nvPr>
            <p:ph type="title"/>
          </p:nvPr>
        </p:nvSpPr>
        <p:spPr>
          <a:xfrm>
            <a:off x="838200" y="365124"/>
            <a:ext cx="10515600" cy="900000"/>
          </a:xfrm>
        </p:spPr>
        <p:txBody>
          <a:bodyPr>
            <a:normAutofit/>
          </a:bodyPr>
          <a:lstStyle/>
          <a:p>
            <a:r>
              <a:rPr lang="de-DE" dirty="0"/>
              <a:t>Organigramm trail.foundation</a:t>
            </a:r>
          </a:p>
        </p:txBody>
      </p:sp>
      <p:sp>
        <p:nvSpPr>
          <p:cNvPr id="3" name="Abgerundetes Rechteck 6">
            <a:extLst>
              <a:ext uri="{FF2B5EF4-FFF2-40B4-BE49-F238E27FC236}">
                <a16:creationId xmlns:a16="http://schemas.microsoft.com/office/drawing/2014/main" id="{EEB43AAE-4090-E6B9-B5E9-87A79C1A9D1B}"/>
              </a:ext>
            </a:extLst>
          </p:cNvPr>
          <p:cNvSpPr/>
          <p:nvPr/>
        </p:nvSpPr>
        <p:spPr>
          <a:xfrm>
            <a:off x="6219735" y="2063268"/>
            <a:ext cx="2081348" cy="553960"/>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defRPr/>
            </a:pPr>
            <a:r>
              <a:rPr lang="de-DE" sz="1400" dirty="0">
                <a:solidFill>
                  <a:srgbClr val="FF0000"/>
                </a:solidFill>
                <a:latin typeface="Oswald"/>
              </a:rPr>
              <a:t>Generalsekretariat SR</a:t>
            </a:r>
            <a:endParaRPr lang="de-DE" dirty="0"/>
          </a:p>
          <a:p>
            <a:pPr marL="171450" indent="-171450">
              <a:buFont typeface="Symbol" pitchFamily="2" charset="2"/>
              <a:buChar char="-"/>
            </a:pPr>
            <a:r>
              <a:rPr lang="de-DE" sz="1000" dirty="0">
                <a:solidFill>
                  <a:srgbClr val="000000"/>
                </a:solidFill>
                <a:latin typeface="Oswald"/>
              </a:rPr>
              <a:t>Sarah Mathys</a:t>
            </a:r>
          </a:p>
        </p:txBody>
      </p:sp>
    </p:spTree>
    <p:extLst>
      <p:ext uri="{BB962C8B-B14F-4D97-AF65-F5344CB8AC3E}">
        <p14:creationId xmlns:p14="http://schemas.microsoft.com/office/powerpoint/2010/main" val="199892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68ED4-9559-F054-FDC6-6A51EF9D4668}"/>
              </a:ext>
            </a:extLst>
          </p:cNvPr>
          <p:cNvSpPr>
            <a:spLocks noGrp="1"/>
          </p:cNvSpPr>
          <p:nvPr>
            <p:ph type="title"/>
          </p:nvPr>
        </p:nvSpPr>
        <p:spPr/>
        <p:txBody>
          <a:bodyPr/>
          <a:lstStyle/>
          <a:p>
            <a:r>
              <a:rPr lang="de-DE" dirty="0"/>
              <a:t>Bestätigte Mitglieder des Patronatskomitees</a:t>
            </a:r>
            <a:endParaRPr lang="en-US" dirty="0"/>
          </a:p>
        </p:txBody>
      </p:sp>
      <p:graphicFrame>
        <p:nvGraphicFramePr>
          <p:cNvPr id="4" name="Inhaltsplatzhalter 3">
            <a:extLst>
              <a:ext uri="{FF2B5EF4-FFF2-40B4-BE49-F238E27FC236}">
                <a16:creationId xmlns:a16="http://schemas.microsoft.com/office/drawing/2014/main" id="{3278E61F-1E9E-07F7-8BD3-8FA74642E2D1}"/>
              </a:ext>
            </a:extLst>
          </p:cNvPr>
          <p:cNvGraphicFramePr>
            <a:graphicFrameLocks noGrp="1"/>
          </p:cNvGraphicFramePr>
          <p:nvPr>
            <p:ph idx="1"/>
            <p:extLst>
              <p:ext uri="{D42A27DB-BD31-4B8C-83A1-F6EECF244321}">
                <p14:modId xmlns:p14="http://schemas.microsoft.com/office/powerpoint/2010/main" val="644722604"/>
              </p:ext>
            </p:extLst>
          </p:nvPr>
        </p:nvGraphicFramePr>
        <p:xfrm>
          <a:off x="907774" y="1287857"/>
          <a:ext cx="4400373" cy="4707048"/>
        </p:xfrm>
        <a:graphic>
          <a:graphicData uri="http://schemas.openxmlformats.org/drawingml/2006/table">
            <a:tbl>
              <a:tblPr firstRow="1" firstCol="1" bandRow="1">
                <a:tableStyleId>{5C22544A-7EE6-4342-B048-85BDC9FD1C3A}</a:tableStyleId>
              </a:tblPr>
              <a:tblGrid>
                <a:gridCol w="2183947">
                  <a:extLst>
                    <a:ext uri="{9D8B030D-6E8A-4147-A177-3AD203B41FA5}">
                      <a16:colId xmlns:a16="http://schemas.microsoft.com/office/drawing/2014/main" val="873155137"/>
                    </a:ext>
                  </a:extLst>
                </a:gridCol>
                <a:gridCol w="2216426">
                  <a:extLst>
                    <a:ext uri="{9D8B030D-6E8A-4147-A177-3AD203B41FA5}">
                      <a16:colId xmlns:a16="http://schemas.microsoft.com/office/drawing/2014/main" val="2640693113"/>
                    </a:ext>
                  </a:extLst>
                </a:gridCol>
              </a:tblGrid>
              <a:tr h="387218">
                <a:tc>
                  <a:txBody>
                    <a:bodyPr/>
                    <a:lstStyle/>
                    <a:p>
                      <a:pPr algn="just">
                        <a:lnSpc>
                          <a:spcPct val="107000"/>
                        </a:lnSpc>
                        <a:spcAft>
                          <a:spcPts val="800"/>
                        </a:spcAft>
                      </a:pPr>
                      <a:r>
                        <a:rPr lang="de-CH" sz="1400" dirty="0">
                          <a:effectLst/>
                        </a:rPr>
                        <a:t>Organisation</a:t>
                      </a:r>
                      <a:endParaRPr lang="en-US" sz="1400" dirty="0">
                        <a:solidFill>
                          <a:srgbClr val="000000"/>
                        </a:solidFill>
                        <a:effectLst/>
                        <a:latin typeface="Oswald Light" panose="00000400000000000000" pitchFamily="2" charset="0"/>
                        <a:ea typeface="Calibri" panose="020F0502020204030204" pitchFamily="34" charset="0"/>
                        <a:cs typeface="Times New Roman (Textkörper CS)"/>
                      </a:endParaRPr>
                    </a:p>
                  </a:txBody>
                  <a:tcPr marL="68580" marR="68580" marT="0" marB="0">
                    <a:solidFill>
                      <a:srgbClr val="C00000"/>
                    </a:solidFill>
                  </a:tcPr>
                </a:tc>
                <a:tc>
                  <a:txBody>
                    <a:bodyPr/>
                    <a:lstStyle/>
                    <a:p>
                      <a:pPr algn="just">
                        <a:lnSpc>
                          <a:spcPct val="107000"/>
                        </a:lnSpc>
                        <a:spcAft>
                          <a:spcPts val="800"/>
                        </a:spcAft>
                      </a:pPr>
                      <a:r>
                        <a:rPr lang="de-CH" sz="1400" dirty="0">
                          <a:effectLst/>
                        </a:rPr>
                        <a:t>Vertretung</a:t>
                      </a:r>
                      <a:endParaRPr lang="en-US" sz="1400" dirty="0">
                        <a:solidFill>
                          <a:srgbClr val="000000"/>
                        </a:solidFill>
                        <a:effectLst/>
                        <a:latin typeface="Oswald Light" panose="00000400000000000000" pitchFamily="2" charset="0"/>
                        <a:ea typeface="Calibri" panose="020F0502020204030204" pitchFamily="34" charset="0"/>
                        <a:cs typeface="Times New Roman (Textkörper CS)"/>
                      </a:endParaRPr>
                    </a:p>
                  </a:txBody>
                  <a:tcPr marL="68580" marR="68580" marT="0" marB="0">
                    <a:solidFill>
                      <a:srgbClr val="C00000"/>
                    </a:solidFill>
                  </a:tcPr>
                </a:tc>
                <a:extLst>
                  <a:ext uri="{0D108BD9-81ED-4DB2-BD59-A6C34878D82A}">
                    <a16:rowId xmlns:a16="http://schemas.microsoft.com/office/drawing/2014/main" val="362893510"/>
                  </a:ext>
                </a:extLst>
              </a:tr>
              <a:tr h="387218">
                <a:tc>
                  <a:txBody>
                    <a:bodyPr/>
                    <a:lstStyle/>
                    <a:p>
                      <a:pPr algn="just">
                        <a:lnSpc>
                          <a:spcPct val="107000"/>
                        </a:lnSpc>
                        <a:spcAft>
                          <a:spcPts val="800"/>
                        </a:spcAft>
                      </a:pPr>
                      <a:r>
                        <a:rPr lang="de-CH" sz="1200" dirty="0">
                          <a:solidFill>
                            <a:schemeClr val="tx1"/>
                          </a:solidFill>
                          <a:effectLst/>
                        </a:rPr>
                        <a:t>IMBA Schweiz</a:t>
                      </a:r>
                      <a:endParaRPr lang="en-US" sz="1200" dirty="0">
                        <a:solidFill>
                          <a:schemeClr val="tx1"/>
                        </a:solidFill>
                        <a:effectLst/>
                        <a:latin typeface="Oswald Light" panose="00000400000000000000" pitchFamily="2" charset="0"/>
                        <a:ea typeface="Calibri" panose="020F0502020204030204" pitchFamily="34" charset="0"/>
                        <a:cs typeface="Times New Roman (Textkörper CS)"/>
                      </a:endParaRPr>
                    </a:p>
                  </a:txBody>
                  <a:tcPr marL="68580" marR="68580" marT="0" marB="0">
                    <a:solidFill>
                      <a:schemeClr val="bg1">
                        <a:lumMod val="85000"/>
                      </a:schemeClr>
                    </a:solidFill>
                  </a:tcPr>
                </a:tc>
                <a:tc>
                  <a:txBody>
                    <a:bodyPr/>
                    <a:lstStyle/>
                    <a:p>
                      <a:pPr algn="just">
                        <a:lnSpc>
                          <a:spcPct val="107000"/>
                        </a:lnSpc>
                        <a:spcAft>
                          <a:spcPts val="800"/>
                        </a:spcAft>
                      </a:pPr>
                      <a:r>
                        <a:rPr lang="de-CH" sz="1200" dirty="0">
                          <a:solidFill>
                            <a:schemeClr val="tx1"/>
                          </a:solidFill>
                          <a:effectLst/>
                        </a:rPr>
                        <a:t>Andy Stalder</a:t>
                      </a:r>
                      <a:endParaRPr lang="en-US" sz="1200" dirty="0">
                        <a:solidFill>
                          <a:schemeClr val="tx1"/>
                        </a:solidFill>
                        <a:effectLst/>
                        <a:latin typeface="Oswald Light" panose="00000400000000000000" pitchFamily="2" charset="0"/>
                        <a:ea typeface="Calibri" panose="020F0502020204030204" pitchFamily="34" charset="0"/>
                        <a:cs typeface="Times New Roman (Textkörper CS)"/>
                      </a:endParaRPr>
                    </a:p>
                  </a:txBody>
                  <a:tcPr marL="68580" marR="68580" marT="0" marB="0">
                    <a:solidFill>
                      <a:schemeClr val="bg1">
                        <a:lumMod val="85000"/>
                      </a:schemeClr>
                    </a:solidFill>
                  </a:tcPr>
                </a:tc>
                <a:extLst>
                  <a:ext uri="{0D108BD9-81ED-4DB2-BD59-A6C34878D82A}">
                    <a16:rowId xmlns:a16="http://schemas.microsoft.com/office/drawing/2014/main" val="1494564383"/>
                  </a:ext>
                </a:extLst>
              </a:tr>
              <a:tr h="387218">
                <a:tc>
                  <a:txBody>
                    <a:bodyPr/>
                    <a:lstStyle/>
                    <a:p>
                      <a:pPr algn="just">
                        <a:lnSpc>
                          <a:spcPct val="107000"/>
                        </a:lnSpc>
                        <a:spcAft>
                          <a:spcPts val="800"/>
                        </a:spcAft>
                      </a:pPr>
                      <a:r>
                        <a:rPr lang="de-CH" sz="1200" dirty="0">
                          <a:solidFill>
                            <a:schemeClr val="tx1"/>
                          </a:solidFill>
                          <a:effectLst/>
                        </a:rPr>
                        <a:t>RDK</a:t>
                      </a:r>
                      <a:endParaRPr lang="en-US" sz="1200" dirty="0">
                        <a:solidFill>
                          <a:schemeClr val="tx1"/>
                        </a:solidFill>
                        <a:effectLst/>
                        <a:latin typeface="Oswald Light" panose="00000400000000000000" pitchFamily="2" charset="0"/>
                        <a:ea typeface="Calibri" panose="020F0502020204030204" pitchFamily="34" charset="0"/>
                        <a:cs typeface="Times New Roman (Textkörper CS)"/>
                      </a:endParaRPr>
                    </a:p>
                  </a:txBody>
                  <a:tcPr marL="68580" marR="68580" marT="0" marB="0">
                    <a:solidFill>
                      <a:schemeClr val="bg1">
                        <a:lumMod val="85000"/>
                      </a:schemeClr>
                    </a:solidFill>
                  </a:tcPr>
                </a:tc>
                <a:tc>
                  <a:txBody>
                    <a:bodyPr/>
                    <a:lstStyle/>
                    <a:p>
                      <a:pPr algn="just">
                        <a:lnSpc>
                          <a:spcPct val="107000"/>
                        </a:lnSpc>
                        <a:spcAft>
                          <a:spcPts val="800"/>
                        </a:spcAft>
                      </a:pPr>
                      <a:r>
                        <a:rPr lang="de-CH" sz="1200" dirty="0">
                          <a:solidFill>
                            <a:schemeClr val="tx1"/>
                          </a:solidFill>
                          <a:effectLst/>
                        </a:rPr>
                        <a:t>Martin Vincenz</a:t>
                      </a:r>
                      <a:endParaRPr lang="en-US" sz="1200" dirty="0">
                        <a:solidFill>
                          <a:schemeClr val="tx1"/>
                        </a:solidFill>
                        <a:effectLst/>
                        <a:latin typeface="Oswald Light" panose="00000400000000000000" pitchFamily="2" charset="0"/>
                        <a:ea typeface="Calibri" panose="020F0502020204030204" pitchFamily="34" charset="0"/>
                        <a:cs typeface="Times New Roman (Textkörper CS)"/>
                      </a:endParaRPr>
                    </a:p>
                  </a:txBody>
                  <a:tcPr marL="68580" marR="68580" marT="0" marB="0">
                    <a:solidFill>
                      <a:schemeClr val="bg1">
                        <a:lumMod val="85000"/>
                      </a:schemeClr>
                    </a:solidFill>
                  </a:tcPr>
                </a:tc>
                <a:extLst>
                  <a:ext uri="{0D108BD9-81ED-4DB2-BD59-A6C34878D82A}">
                    <a16:rowId xmlns:a16="http://schemas.microsoft.com/office/drawing/2014/main" val="1291182716"/>
                  </a:ext>
                </a:extLst>
              </a:tr>
              <a:tr h="387218">
                <a:tc>
                  <a:txBody>
                    <a:bodyPr/>
                    <a:lstStyle/>
                    <a:p>
                      <a:pPr algn="just">
                        <a:lnSpc>
                          <a:spcPct val="107000"/>
                        </a:lnSpc>
                        <a:spcAft>
                          <a:spcPts val="800"/>
                        </a:spcAft>
                      </a:pPr>
                      <a:r>
                        <a:rPr lang="de-CH" sz="1200" dirty="0">
                          <a:solidFill>
                            <a:schemeClr val="tx1"/>
                          </a:solidFill>
                          <a:effectLst/>
                        </a:rPr>
                        <a:t>Velosuisse</a:t>
                      </a:r>
                      <a:endParaRPr lang="en-US" sz="1200" dirty="0">
                        <a:solidFill>
                          <a:schemeClr val="tx1"/>
                        </a:solidFill>
                        <a:effectLst/>
                        <a:latin typeface="Oswald Light" panose="00000400000000000000" pitchFamily="2" charset="0"/>
                        <a:ea typeface="Calibri" panose="020F0502020204030204" pitchFamily="34" charset="0"/>
                        <a:cs typeface="Times New Roman (Textkörper CS)"/>
                      </a:endParaRPr>
                    </a:p>
                  </a:txBody>
                  <a:tcPr marL="68580" marR="68580" marT="0" marB="0">
                    <a:solidFill>
                      <a:schemeClr val="bg1">
                        <a:lumMod val="85000"/>
                      </a:schemeClr>
                    </a:solidFill>
                  </a:tcPr>
                </a:tc>
                <a:tc>
                  <a:txBody>
                    <a:bodyPr/>
                    <a:lstStyle/>
                    <a:p>
                      <a:pPr algn="just">
                        <a:lnSpc>
                          <a:spcPct val="107000"/>
                        </a:lnSpc>
                        <a:spcAft>
                          <a:spcPts val="800"/>
                        </a:spcAft>
                      </a:pPr>
                      <a:r>
                        <a:rPr lang="de-CH" sz="1200" dirty="0">
                          <a:solidFill>
                            <a:schemeClr val="tx1"/>
                          </a:solidFill>
                          <a:effectLst/>
                        </a:rPr>
                        <a:t>Thomas Frey</a:t>
                      </a:r>
                      <a:endParaRPr lang="en-US" sz="1200" dirty="0">
                        <a:solidFill>
                          <a:schemeClr val="tx1"/>
                        </a:solidFill>
                        <a:effectLst/>
                        <a:latin typeface="Oswald Light" panose="00000400000000000000" pitchFamily="2" charset="0"/>
                        <a:ea typeface="Calibri" panose="020F0502020204030204" pitchFamily="34" charset="0"/>
                        <a:cs typeface="Times New Roman (Textkörper CS)"/>
                      </a:endParaRPr>
                    </a:p>
                  </a:txBody>
                  <a:tcPr marL="68580" marR="68580" marT="0" marB="0">
                    <a:solidFill>
                      <a:schemeClr val="bg1">
                        <a:lumMod val="85000"/>
                      </a:schemeClr>
                    </a:solidFill>
                  </a:tcPr>
                </a:tc>
                <a:extLst>
                  <a:ext uri="{0D108BD9-81ED-4DB2-BD59-A6C34878D82A}">
                    <a16:rowId xmlns:a16="http://schemas.microsoft.com/office/drawing/2014/main" val="1315035136"/>
                  </a:ext>
                </a:extLst>
              </a:tr>
              <a:tr h="794580">
                <a:tc>
                  <a:txBody>
                    <a:bodyPr/>
                    <a:lstStyle/>
                    <a:p>
                      <a:pPr algn="just">
                        <a:lnSpc>
                          <a:spcPct val="107000"/>
                        </a:lnSpc>
                        <a:spcAft>
                          <a:spcPts val="800"/>
                        </a:spcAft>
                      </a:pPr>
                      <a:r>
                        <a:rPr lang="de-CH" sz="1200" dirty="0">
                          <a:solidFill>
                            <a:schemeClr val="tx1"/>
                          </a:solidFill>
                          <a:effectLst/>
                        </a:rPr>
                        <a:t>ZHAW – </a:t>
                      </a:r>
                    </a:p>
                    <a:p>
                      <a:pPr algn="just">
                        <a:lnSpc>
                          <a:spcPct val="107000"/>
                        </a:lnSpc>
                        <a:spcAft>
                          <a:spcPts val="800"/>
                        </a:spcAft>
                      </a:pPr>
                      <a:r>
                        <a:rPr lang="de-CH" sz="1200" dirty="0">
                          <a:solidFill>
                            <a:schemeClr val="tx1"/>
                          </a:solidFill>
                          <a:effectLst/>
                        </a:rPr>
                        <a:t>Institut für Umwelt und Natürliche Ressourcen</a:t>
                      </a:r>
                      <a:endParaRPr lang="en-US" sz="1200" dirty="0">
                        <a:solidFill>
                          <a:schemeClr val="tx1"/>
                        </a:solidFill>
                        <a:effectLst/>
                        <a:latin typeface="Oswald Light" panose="00000400000000000000" pitchFamily="2" charset="0"/>
                        <a:ea typeface="Calibri" panose="020F0502020204030204" pitchFamily="34" charset="0"/>
                        <a:cs typeface="Times New Roman (Textkörper CS)"/>
                      </a:endParaRPr>
                    </a:p>
                  </a:txBody>
                  <a:tcPr marL="68580" marR="68580" marT="0" marB="0">
                    <a:solidFill>
                      <a:schemeClr val="bg1">
                        <a:lumMod val="85000"/>
                      </a:schemeClr>
                    </a:solidFill>
                  </a:tcPr>
                </a:tc>
                <a:tc>
                  <a:txBody>
                    <a:bodyPr/>
                    <a:lstStyle/>
                    <a:p>
                      <a:pPr algn="just">
                        <a:lnSpc>
                          <a:spcPct val="107000"/>
                        </a:lnSpc>
                        <a:spcAft>
                          <a:spcPts val="800"/>
                        </a:spcAft>
                      </a:pPr>
                      <a:r>
                        <a:rPr lang="de-CH" sz="1200" dirty="0">
                          <a:solidFill>
                            <a:schemeClr val="tx1"/>
                          </a:solidFill>
                          <a:effectLst/>
                        </a:rPr>
                        <a:t>Prof. Dr. Reto Rupf</a:t>
                      </a:r>
                      <a:endParaRPr lang="en-US" sz="1200" dirty="0">
                        <a:solidFill>
                          <a:schemeClr val="tx1"/>
                        </a:solidFill>
                        <a:effectLst/>
                        <a:latin typeface="Oswald Light" panose="00000400000000000000" pitchFamily="2" charset="0"/>
                        <a:ea typeface="Calibri" panose="020F0502020204030204" pitchFamily="34" charset="0"/>
                        <a:cs typeface="Times New Roman (Textkörper CS)"/>
                      </a:endParaRPr>
                    </a:p>
                  </a:txBody>
                  <a:tcPr marL="68580" marR="68580" marT="0" marB="0">
                    <a:solidFill>
                      <a:schemeClr val="bg1">
                        <a:lumMod val="85000"/>
                      </a:schemeClr>
                    </a:solidFill>
                  </a:tcPr>
                </a:tc>
                <a:extLst>
                  <a:ext uri="{0D108BD9-81ED-4DB2-BD59-A6C34878D82A}">
                    <a16:rowId xmlns:a16="http://schemas.microsoft.com/office/drawing/2014/main" val="4080270362"/>
                  </a:ext>
                </a:extLst>
              </a:tr>
              <a:tr h="387218">
                <a:tc>
                  <a:txBody>
                    <a:bodyPr/>
                    <a:lstStyle/>
                    <a:p>
                      <a:pPr algn="just">
                        <a:lnSpc>
                          <a:spcPct val="107000"/>
                        </a:lnSpc>
                        <a:spcAft>
                          <a:spcPts val="800"/>
                        </a:spcAft>
                      </a:pPr>
                      <a:r>
                        <a:rPr lang="de-CH" sz="1200" dirty="0">
                          <a:solidFill>
                            <a:schemeClr val="tx1"/>
                          </a:solidFill>
                          <a:effectLst/>
                        </a:rPr>
                        <a:t>Swiss Enduro Series</a:t>
                      </a:r>
                      <a:endParaRPr lang="en-US" sz="1200" dirty="0">
                        <a:solidFill>
                          <a:schemeClr val="tx1"/>
                        </a:solidFill>
                        <a:effectLst/>
                        <a:latin typeface="Oswald Light" panose="00000400000000000000" pitchFamily="2" charset="0"/>
                        <a:ea typeface="Calibri" panose="020F0502020204030204" pitchFamily="34" charset="0"/>
                        <a:cs typeface="Times New Roman (Textkörper CS)"/>
                      </a:endParaRPr>
                    </a:p>
                  </a:txBody>
                  <a:tcPr marL="68580" marR="68580" marT="0" marB="0">
                    <a:solidFill>
                      <a:schemeClr val="bg1">
                        <a:lumMod val="85000"/>
                      </a:schemeClr>
                    </a:solidFill>
                  </a:tcPr>
                </a:tc>
                <a:tc>
                  <a:txBody>
                    <a:bodyPr/>
                    <a:lstStyle/>
                    <a:p>
                      <a:pPr algn="just">
                        <a:lnSpc>
                          <a:spcPct val="107000"/>
                        </a:lnSpc>
                        <a:spcAft>
                          <a:spcPts val="800"/>
                        </a:spcAft>
                      </a:pPr>
                      <a:r>
                        <a:rPr lang="de-CH" sz="1200" dirty="0">
                          <a:solidFill>
                            <a:schemeClr val="tx1"/>
                          </a:solidFill>
                          <a:effectLst/>
                        </a:rPr>
                        <a:t>Nicolas Wicki</a:t>
                      </a:r>
                      <a:endParaRPr lang="en-US" sz="1200" dirty="0">
                        <a:solidFill>
                          <a:schemeClr val="tx1"/>
                        </a:solidFill>
                        <a:effectLst/>
                        <a:latin typeface="Oswald Light" panose="00000400000000000000" pitchFamily="2" charset="0"/>
                        <a:ea typeface="Calibri" panose="020F0502020204030204" pitchFamily="34" charset="0"/>
                        <a:cs typeface="Times New Roman (Textkörper CS)"/>
                      </a:endParaRPr>
                    </a:p>
                  </a:txBody>
                  <a:tcPr marL="68580" marR="68580" marT="0" marB="0">
                    <a:solidFill>
                      <a:schemeClr val="bg1">
                        <a:lumMod val="85000"/>
                      </a:schemeClr>
                    </a:solidFill>
                  </a:tcPr>
                </a:tc>
                <a:extLst>
                  <a:ext uri="{0D108BD9-81ED-4DB2-BD59-A6C34878D82A}">
                    <a16:rowId xmlns:a16="http://schemas.microsoft.com/office/drawing/2014/main" val="2500701622"/>
                  </a:ext>
                </a:extLst>
              </a:tr>
              <a:tr h="794580">
                <a:tc>
                  <a:txBody>
                    <a:bodyPr/>
                    <a:lstStyle/>
                    <a:p>
                      <a:pPr algn="just">
                        <a:lnSpc>
                          <a:spcPct val="107000"/>
                        </a:lnSpc>
                        <a:spcAft>
                          <a:spcPts val="800"/>
                        </a:spcAft>
                      </a:pPr>
                      <a:r>
                        <a:rPr lang="de-CH" sz="1200" dirty="0">
                          <a:solidFill>
                            <a:schemeClr val="tx1"/>
                          </a:solidFill>
                          <a:effectLst/>
                        </a:rPr>
                        <a:t>Lenzerheide Marketing und Support</a:t>
                      </a:r>
                      <a:endParaRPr lang="en-US" sz="1200" dirty="0">
                        <a:solidFill>
                          <a:schemeClr val="tx1"/>
                        </a:solidFill>
                        <a:effectLst/>
                        <a:latin typeface="Oswald Light" panose="00000400000000000000" pitchFamily="2" charset="0"/>
                        <a:ea typeface="Calibri" panose="020F0502020204030204" pitchFamily="34" charset="0"/>
                        <a:cs typeface="Times New Roman (Textkörper CS)"/>
                      </a:endParaRPr>
                    </a:p>
                  </a:txBody>
                  <a:tcPr marL="68580" marR="68580" marT="0" marB="0">
                    <a:solidFill>
                      <a:schemeClr val="bg1">
                        <a:lumMod val="85000"/>
                      </a:schemeClr>
                    </a:solidFill>
                  </a:tcPr>
                </a:tc>
                <a:tc>
                  <a:txBody>
                    <a:bodyPr/>
                    <a:lstStyle/>
                    <a:p>
                      <a:pPr algn="just">
                        <a:lnSpc>
                          <a:spcPct val="107000"/>
                        </a:lnSpc>
                        <a:spcAft>
                          <a:spcPts val="800"/>
                        </a:spcAft>
                      </a:pPr>
                      <a:r>
                        <a:rPr lang="de-CH" sz="1200" dirty="0">
                          <a:solidFill>
                            <a:schemeClr val="tx1"/>
                          </a:solidFill>
                          <a:effectLst/>
                        </a:rPr>
                        <a:t>Marc Schlüssel</a:t>
                      </a:r>
                      <a:endParaRPr lang="en-US" sz="1200" dirty="0">
                        <a:solidFill>
                          <a:schemeClr val="tx1"/>
                        </a:solidFill>
                        <a:effectLst/>
                        <a:latin typeface="Oswald Light" panose="00000400000000000000" pitchFamily="2" charset="0"/>
                        <a:ea typeface="Calibri" panose="020F0502020204030204" pitchFamily="34" charset="0"/>
                        <a:cs typeface="Times New Roman (Textkörper CS)"/>
                      </a:endParaRPr>
                    </a:p>
                  </a:txBody>
                  <a:tcPr marL="68580" marR="68580" marT="0" marB="0">
                    <a:solidFill>
                      <a:schemeClr val="bg1">
                        <a:lumMod val="85000"/>
                      </a:schemeClr>
                    </a:solidFill>
                  </a:tcPr>
                </a:tc>
                <a:extLst>
                  <a:ext uri="{0D108BD9-81ED-4DB2-BD59-A6C34878D82A}">
                    <a16:rowId xmlns:a16="http://schemas.microsoft.com/office/drawing/2014/main" val="1232326227"/>
                  </a:ext>
                </a:extLst>
              </a:tr>
              <a:tr h="387218">
                <a:tc>
                  <a:txBody>
                    <a:bodyPr/>
                    <a:lstStyle/>
                    <a:p>
                      <a:pPr algn="just">
                        <a:lnSpc>
                          <a:spcPct val="107000"/>
                        </a:lnSpc>
                        <a:spcAft>
                          <a:spcPts val="800"/>
                        </a:spcAft>
                      </a:pPr>
                      <a:r>
                        <a:rPr lang="de-CH" sz="1200" dirty="0">
                          <a:solidFill>
                            <a:schemeClr val="tx1"/>
                          </a:solidFill>
                          <a:effectLst/>
                        </a:rPr>
                        <a:t>Stiftung Freude herrscht</a:t>
                      </a:r>
                      <a:endParaRPr lang="en-US" sz="1200" dirty="0">
                        <a:solidFill>
                          <a:schemeClr val="tx1"/>
                        </a:solidFill>
                        <a:effectLst/>
                        <a:latin typeface="Oswald Light" panose="00000400000000000000" pitchFamily="2" charset="0"/>
                        <a:ea typeface="Calibri" panose="020F0502020204030204" pitchFamily="34" charset="0"/>
                        <a:cs typeface="Times New Roman (Textkörper CS)"/>
                      </a:endParaRPr>
                    </a:p>
                  </a:txBody>
                  <a:tcPr marL="68580" marR="68580" marT="0" marB="0">
                    <a:solidFill>
                      <a:schemeClr val="bg1">
                        <a:lumMod val="85000"/>
                      </a:schemeClr>
                    </a:solidFill>
                  </a:tcPr>
                </a:tc>
                <a:tc>
                  <a:txBody>
                    <a:bodyPr/>
                    <a:lstStyle/>
                    <a:p>
                      <a:pPr algn="just">
                        <a:lnSpc>
                          <a:spcPct val="107000"/>
                        </a:lnSpc>
                        <a:spcAft>
                          <a:spcPts val="800"/>
                        </a:spcAft>
                      </a:pPr>
                      <a:r>
                        <a:rPr lang="de-CH" sz="1200" dirty="0">
                          <a:solidFill>
                            <a:schemeClr val="tx1"/>
                          </a:solidFill>
                          <a:effectLst/>
                        </a:rPr>
                        <a:t>Matthias Kuratli</a:t>
                      </a:r>
                      <a:endParaRPr lang="en-US" sz="1200" dirty="0">
                        <a:solidFill>
                          <a:schemeClr val="tx1"/>
                        </a:solidFill>
                        <a:effectLst/>
                        <a:latin typeface="Oswald Light" panose="00000400000000000000" pitchFamily="2" charset="0"/>
                        <a:ea typeface="Calibri" panose="020F0502020204030204" pitchFamily="34" charset="0"/>
                        <a:cs typeface="Times New Roman (Textkörper CS)"/>
                      </a:endParaRPr>
                    </a:p>
                  </a:txBody>
                  <a:tcPr marL="68580" marR="68580" marT="0" marB="0">
                    <a:solidFill>
                      <a:schemeClr val="bg1">
                        <a:lumMod val="85000"/>
                      </a:schemeClr>
                    </a:solidFill>
                  </a:tcPr>
                </a:tc>
                <a:extLst>
                  <a:ext uri="{0D108BD9-81ED-4DB2-BD59-A6C34878D82A}">
                    <a16:rowId xmlns:a16="http://schemas.microsoft.com/office/drawing/2014/main" val="1877447612"/>
                  </a:ext>
                </a:extLst>
              </a:tr>
              <a:tr h="794580">
                <a:tc>
                  <a:txBody>
                    <a:bodyPr/>
                    <a:lstStyle/>
                    <a:p>
                      <a:pPr algn="just">
                        <a:lnSpc>
                          <a:spcPct val="107000"/>
                        </a:lnSpc>
                        <a:spcAft>
                          <a:spcPts val="800"/>
                        </a:spcAft>
                      </a:pPr>
                      <a:r>
                        <a:rPr lang="de-CH" sz="1200" dirty="0">
                          <a:solidFill>
                            <a:schemeClr val="tx1"/>
                          </a:solidFill>
                          <a:effectLst/>
                        </a:rPr>
                        <a:t>Bikegenossenschaft Zentralschweiz</a:t>
                      </a:r>
                      <a:endParaRPr lang="en-US" sz="1200" dirty="0">
                        <a:solidFill>
                          <a:schemeClr val="tx1"/>
                        </a:solidFill>
                        <a:effectLst/>
                        <a:latin typeface="Oswald Light" panose="00000400000000000000" pitchFamily="2" charset="0"/>
                        <a:ea typeface="Calibri" panose="020F0502020204030204" pitchFamily="34" charset="0"/>
                        <a:cs typeface="Times New Roman (Textkörper CS)"/>
                      </a:endParaRPr>
                    </a:p>
                  </a:txBody>
                  <a:tcPr marL="68580" marR="68580" marT="0" marB="0">
                    <a:solidFill>
                      <a:schemeClr val="bg1">
                        <a:lumMod val="85000"/>
                      </a:schemeClr>
                    </a:solidFill>
                  </a:tcPr>
                </a:tc>
                <a:tc>
                  <a:txBody>
                    <a:bodyPr/>
                    <a:lstStyle/>
                    <a:p>
                      <a:pPr algn="just">
                        <a:lnSpc>
                          <a:spcPct val="107000"/>
                        </a:lnSpc>
                        <a:spcAft>
                          <a:spcPts val="800"/>
                        </a:spcAft>
                      </a:pPr>
                      <a:r>
                        <a:rPr lang="de-CH" sz="1200" dirty="0">
                          <a:solidFill>
                            <a:schemeClr val="tx1"/>
                          </a:solidFill>
                          <a:effectLst/>
                        </a:rPr>
                        <a:t>Thomy Vetterli</a:t>
                      </a:r>
                      <a:endParaRPr lang="en-US" sz="1200" dirty="0">
                        <a:solidFill>
                          <a:schemeClr val="tx1"/>
                        </a:solidFill>
                        <a:effectLst/>
                        <a:latin typeface="Oswald Light" panose="00000400000000000000" pitchFamily="2" charset="0"/>
                        <a:ea typeface="Calibri" panose="020F0502020204030204" pitchFamily="34" charset="0"/>
                        <a:cs typeface="Times New Roman (Textkörper CS)"/>
                      </a:endParaRPr>
                    </a:p>
                  </a:txBody>
                  <a:tcPr marL="68580" marR="68580" marT="0" marB="0">
                    <a:solidFill>
                      <a:schemeClr val="bg1">
                        <a:lumMod val="85000"/>
                      </a:schemeClr>
                    </a:solidFill>
                  </a:tcPr>
                </a:tc>
                <a:extLst>
                  <a:ext uri="{0D108BD9-81ED-4DB2-BD59-A6C34878D82A}">
                    <a16:rowId xmlns:a16="http://schemas.microsoft.com/office/drawing/2014/main" val="2614091649"/>
                  </a:ext>
                </a:extLst>
              </a:tr>
            </a:tbl>
          </a:graphicData>
        </a:graphic>
      </p:graphicFrame>
    </p:spTree>
    <p:extLst>
      <p:ext uri="{BB962C8B-B14F-4D97-AF65-F5344CB8AC3E}">
        <p14:creationId xmlns:p14="http://schemas.microsoft.com/office/powerpoint/2010/main" val="240857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E0F627C2-2506-47D3-2F37-04EE10721025}"/>
              </a:ext>
            </a:extLst>
          </p:cNvPr>
          <p:cNvGrpSpPr/>
          <p:nvPr/>
        </p:nvGrpSpPr>
        <p:grpSpPr>
          <a:xfrm>
            <a:off x="0" y="648182"/>
            <a:ext cx="12314905" cy="5244176"/>
            <a:chOff x="819141" y="546308"/>
            <a:chExt cx="12314905" cy="5244176"/>
          </a:xfrm>
        </p:grpSpPr>
        <p:sp>
          <p:nvSpPr>
            <p:cNvPr id="64" name="Abgerundetes Rechteck 63">
              <a:extLst>
                <a:ext uri="{FF2B5EF4-FFF2-40B4-BE49-F238E27FC236}">
                  <a16:creationId xmlns:a16="http://schemas.microsoft.com/office/drawing/2014/main" id="{DA45F887-C1B8-464F-90FF-2EDEE00D6B37}"/>
                </a:ext>
              </a:extLst>
            </p:cNvPr>
            <p:cNvSpPr/>
            <p:nvPr/>
          </p:nvSpPr>
          <p:spPr>
            <a:xfrm>
              <a:off x="819141" y="1025980"/>
              <a:ext cx="1187203" cy="409628"/>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a:t>2019</a:t>
              </a:r>
            </a:p>
          </p:txBody>
        </p:sp>
        <p:sp>
          <p:nvSpPr>
            <p:cNvPr id="65" name="Abgerundetes Rechteck 64">
              <a:extLst>
                <a:ext uri="{FF2B5EF4-FFF2-40B4-BE49-F238E27FC236}">
                  <a16:creationId xmlns:a16="http://schemas.microsoft.com/office/drawing/2014/main" id="{B2138522-79A0-2743-8A6D-EF4AA2A38075}"/>
                </a:ext>
              </a:extLst>
            </p:cNvPr>
            <p:cNvSpPr/>
            <p:nvPr/>
          </p:nvSpPr>
          <p:spPr>
            <a:xfrm>
              <a:off x="2007861" y="1025980"/>
              <a:ext cx="1187203" cy="409628"/>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a:t>2020</a:t>
              </a:r>
            </a:p>
          </p:txBody>
        </p:sp>
        <p:sp>
          <p:nvSpPr>
            <p:cNvPr id="66" name="Abgerundetes Rechteck 65">
              <a:extLst>
                <a:ext uri="{FF2B5EF4-FFF2-40B4-BE49-F238E27FC236}">
                  <a16:creationId xmlns:a16="http://schemas.microsoft.com/office/drawing/2014/main" id="{E009A631-B203-CB46-A239-85F1CFB15811}"/>
                </a:ext>
              </a:extLst>
            </p:cNvPr>
            <p:cNvSpPr/>
            <p:nvPr/>
          </p:nvSpPr>
          <p:spPr>
            <a:xfrm>
              <a:off x="3192015" y="1025980"/>
              <a:ext cx="1187203" cy="409628"/>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a:t>2021</a:t>
              </a:r>
            </a:p>
          </p:txBody>
        </p:sp>
        <p:sp>
          <p:nvSpPr>
            <p:cNvPr id="67" name="Abgerundetes Rechteck 66">
              <a:extLst>
                <a:ext uri="{FF2B5EF4-FFF2-40B4-BE49-F238E27FC236}">
                  <a16:creationId xmlns:a16="http://schemas.microsoft.com/office/drawing/2014/main" id="{7C3807E0-13A4-7142-BBD4-E437DBFEED7B}"/>
                </a:ext>
              </a:extLst>
            </p:cNvPr>
            <p:cNvSpPr/>
            <p:nvPr/>
          </p:nvSpPr>
          <p:spPr>
            <a:xfrm>
              <a:off x="4380735" y="1025980"/>
              <a:ext cx="1187203" cy="409628"/>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a:t>2022</a:t>
              </a:r>
            </a:p>
          </p:txBody>
        </p:sp>
        <p:sp>
          <p:nvSpPr>
            <p:cNvPr id="68" name="Abgerundetes Rechteck 67">
              <a:extLst>
                <a:ext uri="{FF2B5EF4-FFF2-40B4-BE49-F238E27FC236}">
                  <a16:creationId xmlns:a16="http://schemas.microsoft.com/office/drawing/2014/main" id="{4182F119-8412-9A45-A438-4190D4F5D3B9}"/>
                </a:ext>
              </a:extLst>
            </p:cNvPr>
            <p:cNvSpPr/>
            <p:nvPr/>
          </p:nvSpPr>
          <p:spPr>
            <a:xfrm>
              <a:off x="5569455" y="1025980"/>
              <a:ext cx="1187203" cy="409628"/>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a:t>2023</a:t>
              </a:r>
            </a:p>
          </p:txBody>
        </p:sp>
        <p:sp>
          <p:nvSpPr>
            <p:cNvPr id="69" name="Abgerundetes Rechteck 68">
              <a:extLst>
                <a:ext uri="{FF2B5EF4-FFF2-40B4-BE49-F238E27FC236}">
                  <a16:creationId xmlns:a16="http://schemas.microsoft.com/office/drawing/2014/main" id="{98C0CBC9-DAF7-F043-996F-03E686DCECBD}"/>
                </a:ext>
              </a:extLst>
            </p:cNvPr>
            <p:cNvSpPr/>
            <p:nvPr/>
          </p:nvSpPr>
          <p:spPr>
            <a:xfrm>
              <a:off x="6758175" y="1025980"/>
              <a:ext cx="1187203" cy="409628"/>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a:t>2024</a:t>
              </a:r>
            </a:p>
          </p:txBody>
        </p:sp>
        <p:sp>
          <p:nvSpPr>
            <p:cNvPr id="70" name="Abgerundetes Rechteck 69">
              <a:extLst>
                <a:ext uri="{FF2B5EF4-FFF2-40B4-BE49-F238E27FC236}">
                  <a16:creationId xmlns:a16="http://schemas.microsoft.com/office/drawing/2014/main" id="{7DE8231F-B992-8C4E-9939-085E81963871}"/>
                </a:ext>
              </a:extLst>
            </p:cNvPr>
            <p:cNvSpPr/>
            <p:nvPr/>
          </p:nvSpPr>
          <p:spPr>
            <a:xfrm>
              <a:off x="7946895" y="1025980"/>
              <a:ext cx="1187203" cy="409628"/>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a:t>2025</a:t>
              </a:r>
            </a:p>
          </p:txBody>
        </p:sp>
        <p:sp>
          <p:nvSpPr>
            <p:cNvPr id="72" name="Abgerundetes Rechteck 71">
              <a:extLst>
                <a:ext uri="{FF2B5EF4-FFF2-40B4-BE49-F238E27FC236}">
                  <a16:creationId xmlns:a16="http://schemas.microsoft.com/office/drawing/2014/main" id="{C8D61FBA-850B-6A4A-99BD-0E8EA69FDB88}"/>
                </a:ext>
              </a:extLst>
            </p:cNvPr>
            <p:cNvSpPr/>
            <p:nvPr/>
          </p:nvSpPr>
          <p:spPr>
            <a:xfrm>
              <a:off x="9135615" y="1025980"/>
              <a:ext cx="1187203" cy="409628"/>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a:t>2026</a:t>
              </a:r>
            </a:p>
          </p:txBody>
        </p:sp>
        <p:sp>
          <p:nvSpPr>
            <p:cNvPr id="73" name="Abgerundetes Rechteck 72">
              <a:extLst>
                <a:ext uri="{FF2B5EF4-FFF2-40B4-BE49-F238E27FC236}">
                  <a16:creationId xmlns:a16="http://schemas.microsoft.com/office/drawing/2014/main" id="{3738915F-6F5A-D146-86C9-85A81AAFF14A}"/>
                </a:ext>
              </a:extLst>
            </p:cNvPr>
            <p:cNvSpPr/>
            <p:nvPr/>
          </p:nvSpPr>
          <p:spPr>
            <a:xfrm>
              <a:off x="10324335" y="1025980"/>
              <a:ext cx="1187203" cy="409628"/>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a:t>2027</a:t>
              </a:r>
            </a:p>
          </p:txBody>
        </p:sp>
        <p:sp>
          <p:nvSpPr>
            <p:cNvPr id="22" name="Abgerundetes Rechteck 21">
              <a:extLst>
                <a:ext uri="{FF2B5EF4-FFF2-40B4-BE49-F238E27FC236}">
                  <a16:creationId xmlns:a16="http://schemas.microsoft.com/office/drawing/2014/main" id="{A092D377-1991-7668-8924-2BECDA1CEFA7}"/>
                </a:ext>
              </a:extLst>
            </p:cNvPr>
            <p:cNvSpPr/>
            <p:nvPr/>
          </p:nvSpPr>
          <p:spPr>
            <a:xfrm>
              <a:off x="11508157" y="1025980"/>
              <a:ext cx="1187203" cy="409628"/>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a:t>2027</a:t>
              </a:r>
            </a:p>
          </p:txBody>
        </p:sp>
        <p:sp>
          <p:nvSpPr>
            <p:cNvPr id="110" name="Abgerundetes Rechteck 109">
              <a:extLst>
                <a:ext uri="{FF2B5EF4-FFF2-40B4-BE49-F238E27FC236}">
                  <a16:creationId xmlns:a16="http://schemas.microsoft.com/office/drawing/2014/main" id="{120BCDEE-A230-E249-896E-21E017888A8F}"/>
                </a:ext>
              </a:extLst>
            </p:cNvPr>
            <p:cNvSpPr/>
            <p:nvPr/>
          </p:nvSpPr>
          <p:spPr>
            <a:xfrm>
              <a:off x="5522603" y="1979484"/>
              <a:ext cx="7376968" cy="3255647"/>
            </a:xfrm>
            <a:prstGeom prst="roundRect">
              <a:avLst/>
            </a:prstGeom>
            <a:solidFill>
              <a:schemeClr val="bg1">
                <a:lumMod val="85000"/>
              </a:schemeClr>
            </a:solidFill>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b="1" dirty="0">
                <a:solidFill>
                  <a:schemeClr val="bg2">
                    <a:lumMod val="75000"/>
                  </a:schemeClr>
                </a:solidFill>
              </a:endParaRPr>
            </a:p>
          </p:txBody>
        </p:sp>
        <p:sp>
          <p:nvSpPr>
            <p:cNvPr id="57" name="Abgerundetes Rechteck 56">
              <a:extLst>
                <a:ext uri="{FF2B5EF4-FFF2-40B4-BE49-F238E27FC236}">
                  <a16:creationId xmlns:a16="http://schemas.microsoft.com/office/drawing/2014/main" id="{F8C41E78-D964-DB4A-AEE0-0840A0CA4294}"/>
                </a:ext>
              </a:extLst>
            </p:cNvPr>
            <p:cNvSpPr/>
            <p:nvPr/>
          </p:nvSpPr>
          <p:spPr>
            <a:xfrm>
              <a:off x="2655567" y="2479251"/>
              <a:ext cx="4828031" cy="2421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SMP </a:t>
              </a:r>
              <a:r>
                <a:rPr lang="de-DE" sz="1200" dirty="0"/>
                <a:t>MTB und Umwelt, Trailbau, Wissensplattf. Tourismus inkl. Kongress</a:t>
              </a:r>
            </a:p>
          </p:txBody>
        </p:sp>
        <p:sp>
          <p:nvSpPr>
            <p:cNvPr id="58" name="Abgerundetes Rechteck 57">
              <a:extLst>
                <a:ext uri="{FF2B5EF4-FFF2-40B4-BE49-F238E27FC236}">
                  <a16:creationId xmlns:a16="http://schemas.microsoft.com/office/drawing/2014/main" id="{5865CFAB-BEBB-3446-816E-F1EEC9345879}"/>
                </a:ext>
              </a:extLst>
            </p:cNvPr>
            <p:cNvSpPr/>
            <p:nvPr/>
          </p:nvSpPr>
          <p:spPr>
            <a:xfrm>
              <a:off x="7483597" y="3786637"/>
              <a:ext cx="4998019" cy="2421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TRAIL-Fond</a:t>
              </a:r>
            </a:p>
          </p:txBody>
        </p:sp>
        <p:sp>
          <p:nvSpPr>
            <p:cNvPr id="59" name="Abgerundetes Rechteck 58">
              <a:extLst>
                <a:ext uri="{FF2B5EF4-FFF2-40B4-BE49-F238E27FC236}">
                  <a16:creationId xmlns:a16="http://schemas.microsoft.com/office/drawing/2014/main" id="{3701EEE6-9FCC-2748-9288-1385DF39652A}"/>
                </a:ext>
              </a:extLst>
            </p:cNvPr>
            <p:cNvSpPr/>
            <p:nvPr/>
          </p:nvSpPr>
          <p:spPr>
            <a:xfrm>
              <a:off x="8462006" y="4207261"/>
              <a:ext cx="4019610" cy="2421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weitere Projekte …</a:t>
              </a:r>
            </a:p>
          </p:txBody>
        </p:sp>
        <p:sp>
          <p:nvSpPr>
            <p:cNvPr id="61" name="Abgerundetes Rechteck 60">
              <a:extLst>
                <a:ext uri="{FF2B5EF4-FFF2-40B4-BE49-F238E27FC236}">
                  <a16:creationId xmlns:a16="http://schemas.microsoft.com/office/drawing/2014/main" id="{3EB99618-8FDD-CE46-A0C3-803488AFC064}"/>
                </a:ext>
              </a:extLst>
            </p:cNvPr>
            <p:cNvSpPr/>
            <p:nvPr/>
          </p:nvSpPr>
          <p:spPr>
            <a:xfrm flipH="1">
              <a:off x="9054191" y="3365190"/>
              <a:ext cx="3427425" cy="2421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1200" dirty="0"/>
                <a:t>Geschäftst. mit etwaiger Einsetzungsverfügung</a:t>
              </a:r>
            </a:p>
          </p:txBody>
        </p:sp>
        <p:sp>
          <p:nvSpPr>
            <p:cNvPr id="63" name="Abgerundetes Rechteck 62">
              <a:extLst>
                <a:ext uri="{FF2B5EF4-FFF2-40B4-BE49-F238E27FC236}">
                  <a16:creationId xmlns:a16="http://schemas.microsoft.com/office/drawing/2014/main" id="{6797D9E4-2957-CF41-8B7C-CE3890553D7F}"/>
                </a:ext>
              </a:extLst>
            </p:cNvPr>
            <p:cNvSpPr/>
            <p:nvPr/>
          </p:nvSpPr>
          <p:spPr>
            <a:xfrm>
              <a:off x="5558710" y="2926278"/>
              <a:ext cx="3495480" cy="23747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Geschäftsstelle </a:t>
              </a:r>
              <a:r>
                <a:rPr lang="de-DE" sz="1200" dirty="0"/>
                <a:t>Fokus SMP und Fundraising</a:t>
              </a:r>
            </a:p>
          </p:txBody>
        </p:sp>
        <p:sp>
          <p:nvSpPr>
            <p:cNvPr id="3" name="Rechteck 2">
              <a:extLst>
                <a:ext uri="{FF2B5EF4-FFF2-40B4-BE49-F238E27FC236}">
                  <a16:creationId xmlns:a16="http://schemas.microsoft.com/office/drawing/2014/main" id="{41A2FE2B-5B80-9D4D-B6B4-C90A5D35ABE2}"/>
                </a:ext>
              </a:extLst>
            </p:cNvPr>
            <p:cNvSpPr/>
            <p:nvPr/>
          </p:nvSpPr>
          <p:spPr>
            <a:xfrm>
              <a:off x="12388626" y="546308"/>
              <a:ext cx="745420" cy="52441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
          <p:nvSpPr>
            <p:cNvPr id="74" name="Abgerundetes Rechteck 73">
              <a:extLst>
                <a:ext uri="{FF2B5EF4-FFF2-40B4-BE49-F238E27FC236}">
                  <a16:creationId xmlns:a16="http://schemas.microsoft.com/office/drawing/2014/main" id="{72AE87F5-2F24-014E-BA53-6ADC21D75A1B}"/>
                </a:ext>
              </a:extLst>
            </p:cNvPr>
            <p:cNvSpPr/>
            <p:nvPr/>
          </p:nvSpPr>
          <p:spPr>
            <a:xfrm>
              <a:off x="5567935" y="3786637"/>
              <a:ext cx="1915662" cy="2421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1200" dirty="0"/>
                <a:t>TRAIL-Fond Entwicklung</a:t>
              </a:r>
            </a:p>
          </p:txBody>
        </p:sp>
      </p:grpSp>
      <p:sp>
        <p:nvSpPr>
          <p:cNvPr id="75" name="Rechteck 74">
            <a:extLst>
              <a:ext uri="{FF2B5EF4-FFF2-40B4-BE49-F238E27FC236}">
                <a16:creationId xmlns:a16="http://schemas.microsoft.com/office/drawing/2014/main" id="{2D6465DE-CB62-5949-9AA4-9A3F4E0CBB48}"/>
              </a:ext>
            </a:extLst>
          </p:cNvPr>
          <p:cNvSpPr/>
          <p:nvPr/>
        </p:nvSpPr>
        <p:spPr>
          <a:xfrm>
            <a:off x="0" y="882304"/>
            <a:ext cx="954245" cy="52441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
        <p:nvSpPr>
          <p:cNvPr id="2" name="Titel 1">
            <a:extLst>
              <a:ext uri="{FF2B5EF4-FFF2-40B4-BE49-F238E27FC236}">
                <a16:creationId xmlns:a16="http://schemas.microsoft.com/office/drawing/2014/main" id="{0ED3CC1B-45EF-A545-8E86-8840AC659FF6}"/>
              </a:ext>
            </a:extLst>
          </p:cNvPr>
          <p:cNvSpPr>
            <a:spLocks noGrp="1"/>
          </p:cNvSpPr>
          <p:nvPr>
            <p:ph type="title"/>
          </p:nvPr>
        </p:nvSpPr>
        <p:spPr/>
        <p:txBody>
          <a:bodyPr>
            <a:normAutofit/>
          </a:bodyPr>
          <a:lstStyle/>
          <a:p>
            <a:r>
              <a:rPr lang="de-DE" dirty="0">
                <a:latin typeface="Anton"/>
              </a:rPr>
              <a:t>Timeline Aufbau trail.foundation mit Ziel gemeinnütziger Zweck</a:t>
            </a:r>
          </a:p>
        </p:txBody>
      </p:sp>
    </p:spTree>
    <p:extLst>
      <p:ext uri="{BB962C8B-B14F-4D97-AF65-F5344CB8AC3E}">
        <p14:creationId xmlns:p14="http://schemas.microsoft.com/office/powerpoint/2010/main" val="2076617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descr="Bild">
            <a:hlinkClick r:id="rId3"/>
            <a:extLst>
              <a:ext uri="{FF2B5EF4-FFF2-40B4-BE49-F238E27FC236}">
                <a16:creationId xmlns:a16="http://schemas.microsoft.com/office/drawing/2014/main" id="{7B06A707-F6B8-9F4F-96B0-9B6EDD61A602}"/>
              </a:ext>
            </a:extLst>
          </p:cNvPr>
          <p:cNvPicPr>
            <a:picLocks noChangeAspect="1"/>
          </p:cNvPicPr>
          <p:nvPr/>
        </p:nvPicPr>
        <p:blipFill>
          <a:blip r:embed="rId4">
            <a:alphaModFix/>
          </a:blip>
          <a:stretch>
            <a:fillRect/>
          </a:stretch>
        </p:blipFill>
        <p:spPr>
          <a:xfrm>
            <a:off x="1091140" y="2596735"/>
            <a:ext cx="2912896" cy="1907614"/>
          </a:xfrm>
          <a:prstGeom prst="rect">
            <a:avLst/>
          </a:prstGeom>
          <a:ln w="12700">
            <a:miter lim="400000"/>
          </a:ln>
        </p:spPr>
      </p:pic>
      <p:grpSp>
        <p:nvGrpSpPr>
          <p:cNvPr id="3" name="Gruppieren 2">
            <a:extLst>
              <a:ext uri="{FF2B5EF4-FFF2-40B4-BE49-F238E27FC236}">
                <a16:creationId xmlns:a16="http://schemas.microsoft.com/office/drawing/2014/main" id="{6E878987-2DAE-4B83-2CC9-DA781D8D7D4F}"/>
              </a:ext>
            </a:extLst>
          </p:cNvPr>
          <p:cNvGrpSpPr/>
          <p:nvPr/>
        </p:nvGrpSpPr>
        <p:grpSpPr>
          <a:xfrm>
            <a:off x="5036948" y="1908007"/>
            <a:ext cx="1243417" cy="2772481"/>
            <a:chOff x="4694004" y="1846014"/>
            <a:chExt cx="1586362" cy="3577632"/>
          </a:xfrm>
        </p:grpSpPr>
        <p:pic>
          <p:nvPicPr>
            <p:cNvPr id="5" name="Bildschirmfoto 2017-08-14 um 15.13.15.png" descr="Bildschirmfoto 2017-08-14 um 15.13.15.png">
              <a:extLst>
                <a:ext uri="{FF2B5EF4-FFF2-40B4-BE49-F238E27FC236}">
                  <a16:creationId xmlns:a16="http://schemas.microsoft.com/office/drawing/2014/main" id="{1B27E285-D1F4-564A-95EC-818E2885B587}"/>
                </a:ext>
              </a:extLst>
            </p:cNvPr>
            <p:cNvPicPr>
              <a:picLocks noChangeAspect="1"/>
            </p:cNvPicPr>
            <p:nvPr/>
          </p:nvPicPr>
          <p:blipFill>
            <a:blip r:embed="rId5"/>
            <a:srcRect l="6204" t="20333"/>
            <a:stretch>
              <a:fillRect/>
            </a:stretch>
          </p:blipFill>
          <p:spPr>
            <a:xfrm>
              <a:off x="5450450" y="1846014"/>
              <a:ext cx="787908" cy="777360"/>
            </a:xfrm>
            <a:prstGeom prst="rect">
              <a:avLst/>
            </a:prstGeom>
            <a:ln w="12700">
              <a:miter lim="400000"/>
            </a:ln>
          </p:spPr>
        </p:pic>
        <p:pic>
          <p:nvPicPr>
            <p:cNvPr id="6" name="Bildschirmfoto 2017-08-14 um 15.07.14.png" descr="Bildschirmfoto 2017-08-14 um 15.07.14.png">
              <a:extLst>
                <a:ext uri="{FF2B5EF4-FFF2-40B4-BE49-F238E27FC236}">
                  <a16:creationId xmlns:a16="http://schemas.microsoft.com/office/drawing/2014/main" id="{2126329F-9A28-C449-B410-9B300D326C88}"/>
                </a:ext>
              </a:extLst>
            </p:cNvPr>
            <p:cNvPicPr>
              <a:picLocks noChangeAspect="1"/>
            </p:cNvPicPr>
            <p:nvPr/>
          </p:nvPicPr>
          <p:blipFill>
            <a:blip r:embed="rId6"/>
            <a:srcRect l="7441" t="18102" r="7441"/>
            <a:stretch>
              <a:fillRect/>
            </a:stretch>
          </p:blipFill>
          <p:spPr>
            <a:xfrm>
              <a:off x="5431797" y="3646214"/>
              <a:ext cx="830512" cy="842518"/>
            </a:xfrm>
            <a:prstGeom prst="rect">
              <a:avLst/>
            </a:prstGeom>
            <a:ln w="12700">
              <a:miter lim="400000"/>
            </a:ln>
          </p:spPr>
        </p:pic>
        <p:pic>
          <p:nvPicPr>
            <p:cNvPr id="7" name="Bildschirmfoto 2017-08-14 um 15.07.27.png" descr="Bildschirmfoto 2017-08-14 um 15.07.27.png">
              <a:extLst>
                <a:ext uri="{FF2B5EF4-FFF2-40B4-BE49-F238E27FC236}">
                  <a16:creationId xmlns:a16="http://schemas.microsoft.com/office/drawing/2014/main" id="{CE783E1B-2F43-7141-B19E-E4C9DCCC9DAD}"/>
                </a:ext>
              </a:extLst>
            </p:cNvPr>
            <p:cNvPicPr>
              <a:picLocks noChangeAspect="1"/>
            </p:cNvPicPr>
            <p:nvPr/>
          </p:nvPicPr>
          <p:blipFill>
            <a:blip r:embed="rId7"/>
            <a:srcRect l="7913" t="18397"/>
            <a:stretch>
              <a:fillRect/>
            </a:stretch>
          </p:blipFill>
          <p:spPr>
            <a:xfrm>
              <a:off x="5431796" y="2710110"/>
              <a:ext cx="848570" cy="840432"/>
            </a:xfrm>
            <a:prstGeom prst="rect">
              <a:avLst/>
            </a:prstGeom>
            <a:ln w="12700">
              <a:miter lim="400000"/>
            </a:ln>
          </p:spPr>
        </p:pic>
        <p:pic>
          <p:nvPicPr>
            <p:cNvPr id="8" name="Bildschirmfoto 2017-08-14 um 15.07.34.png" descr="Bildschirmfoto 2017-08-14 um 15.07.34.png">
              <a:extLst>
                <a:ext uri="{FF2B5EF4-FFF2-40B4-BE49-F238E27FC236}">
                  <a16:creationId xmlns:a16="http://schemas.microsoft.com/office/drawing/2014/main" id="{90D3C042-57C8-554E-9F12-FA2C535C771C}"/>
                </a:ext>
              </a:extLst>
            </p:cNvPr>
            <p:cNvPicPr>
              <a:picLocks noChangeAspect="1"/>
            </p:cNvPicPr>
            <p:nvPr/>
          </p:nvPicPr>
          <p:blipFill>
            <a:blip r:embed="rId8"/>
            <a:srcRect l="5087" t="20493"/>
            <a:stretch>
              <a:fillRect/>
            </a:stretch>
          </p:blipFill>
          <p:spPr>
            <a:xfrm>
              <a:off x="4694004" y="4581128"/>
              <a:ext cx="877380" cy="842518"/>
            </a:xfrm>
            <a:prstGeom prst="rect">
              <a:avLst/>
            </a:prstGeom>
            <a:ln w="12700">
              <a:miter lim="400000"/>
            </a:ln>
          </p:spPr>
        </p:pic>
        <p:sp>
          <p:nvSpPr>
            <p:cNvPr id="9" name="Linie">
              <a:extLst>
                <a:ext uri="{FF2B5EF4-FFF2-40B4-BE49-F238E27FC236}">
                  <a16:creationId xmlns:a16="http://schemas.microsoft.com/office/drawing/2014/main" id="{B5343351-ACBA-7348-9892-28303BB1E98D}"/>
                </a:ext>
              </a:extLst>
            </p:cNvPr>
            <p:cNvSpPr/>
            <p:nvPr/>
          </p:nvSpPr>
          <p:spPr>
            <a:xfrm flipH="1">
              <a:off x="5141465" y="2206055"/>
              <a:ext cx="6169" cy="2360168"/>
            </a:xfrm>
            <a:prstGeom prst="line">
              <a:avLst/>
            </a:prstGeom>
            <a:ln w="38100">
              <a:solidFill>
                <a:srgbClr val="C00000"/>
              </a:solidFill>
              <a:miter lim="400000"/>
              <a:tailEnd type="triangle"/>
            </a:ln>
          </p:spPr>
          <p:txBody>
            <a:bodyPr lIns="50800" tIns="50800" rIns="50800" bIns="50800" anchor="ctr"/>
            <a:lstStyle/>
            <a:p>
              <a:pPr>
                <a:defRPr sz="2400"/>
              </a:pPr>
              <a:endParaRPr dirty="0"/>
            </a:p>
          </p:txBody>
        </p:sp>
        <p:sp>
          <p:nvSpPr>
            <p:cNvPr id="10" name="Linie">
              <a:extLst>
                <a:ext uri="{FF2B5EF4-FFF2-40B4-BE49-F238E27FC236}">
                  <a16:creationId xmlns:a16="http://schemas.microsoft.com/office/drawing/2014/main" id="{858B9DA1-9AF9-3F4F-85EB-CA8505A67F69}"/>
                </a:ext>
              </a:extLst>
            </p:cNvPr>
            <p:cNvSpPr/>
            <p:nvPr/>
          </p:nvSpPr>
          <p:spPr>
            <a:xfrm>
              <a:off x="5141466" y="2206054"/>
              <a:ext cx="355319" cy="1"/>
            </a:xfrm>
            <a:prstGeom prst="line">
              <a:avLst/>
            </a:prstGeom>
            <a:ln w="38100">
              <a:solidFill>
                <a:srgbClr val="C00000"/>
              </a:solidFill>
              <a:miter lim="400000"/>
            </a:ln>
          </p:spPr>
          <p:txBody>
            <a:bodyPr lIns="50800" tIns="50800" rIns="50800" bIns="50800" anchor="ctr"/>
            <a:lstStyle/>
            <a:p>
              <a:pPr>
                <a:defRPr sz="2400"/>
              </a:pPr>
              <a:endParaRPr dirty="0"/>
            </a:p>
          </p:txBody>
        </p:sp>
        <p:sp>
          <p:nvSpPr>
            <p:cNvPr id="11" name="Linie">
              <a:extLst>
                <a:ext uri="{FF2B5EF4-FFF2-40B4-BE49-F238E27FC236}">
                  <a16:creationId xmlns:a16="http://schemas.microsoft.com/office/drawing/2014/main" id="{41D17973-84F3-874E-AE00-3C411C9D141C}"/>
                </a:ext>
              </a:extLst>
            </p:cNvPr>
            <p:cNvSpPr/>
            <p:nvPr/>
          </p:nvSpPr>
          <p:spPr>
            <a:xfrm>
              <a:off x="5141466" y="3121837"/>
              <a:ext cx="355319" cy="1"/>
            </a:xfrm>
            <a:prstGeom prst="line">
              <a:avLst/>
            </a:prstGeom>
            <a:ln w="38100">
              <a:solidFill>
                <a:srgbClr val="C00000"/>
              </a:solidFill>
              <a:miter lim="400000"/>
            </a:ln>
          </p:spPr>
          <p:txBody>
            <a:bodyPr lIns="50800" tIns="50800" rIns="50800" bIns="50800" anchor="ctr"/>
            <a:lstStyle/>
            <a:p>
              <a:pPr>
                <a:defRPr sz="2400"/>
              </a:pPr>
              <a:endParaRPr dirty="0"/>
            </a:p>
          </p:txBody>
        </p:sp>
        <p:sp>
          <p:nvSpPr>
            <p:cNvPr id="12" name="Linie">
              <a:extLst>
                <a:ext uri="{FF2B5EF4-FFF2-40B4-BE49-F238E27FC236}">
                  <a16:creationId xmlns:a16="http://schemas.microsoft.com/office/drawing/2014/main" id="{DCF4AEE3-36B8-7545-9751-FFC42D15243B}"/>
                </a:ext>
              </a:extLst>
            </p:cNvPr>
            <p:cNvSpPr/>
            <p:nvPr/>
          </p:nvSpPr>
          <p:spPr>
            <a:xfrm>
              <a:off x="5141466" y="4057942"/>
              <a:ext cx="355319" cy="1"/>
            </a:xfrm>
            <a:prstGeom prst="line">
              <a:avLst/>
            </a:prstGeom>
            <a:ln w="38100">
              <a:solidFill>
                <a:srgbClr val="C00000"/>
              </a:solidFill>
              <a:miter lim="400000"/>
            </a:ln>
          </p:spPr>
          <p:txBody>
            <a:bodyPr lIns="50800" tIns="50800" rIns="50800" bIns="50800" anchor="ctr"/>
            <a:lstStyle/>
            <a:p>
              <a:pPr>
                <a:defRPr sz="2400"/>
              </a:pPr>
              <a:endParaRPr dirty="0"/>
            </a:p>
          </p:txBody>
        </p:sp>
      </p:grpSp>
      <p:sp>
        <p:nvSpPr>
          <p:cNvPr id="15" name="Rechteck 14">
            <a:extLst>
              <a:ext uri="{FF2B5EF4-FFF2-40B4-BE49-F238E27FC236}">
                <a16:creationId xmlns:a16="http://schemas.microsoft.com/office/drawing/2014/main" id="{BBABB015-5450-3645-BD48-C3F780167026}"/>
              </a:ext>
            </a:extLst>
          </p:cNvPr>
          <p:cNvSpPr/>
          <p:nvPr/>
        </p:nvSpPr>
        <p:spPr>
          <a:xfrm>
            <a:off x="6429117" y="2019612"/>
            <a:ext cx="5571540" cy="3293209"/>
          </a:xfrm>
          <a:prstGeom prst="rect">
            <a:avLst/>
          </a:prstGeom>
        </p:spPr>
        <p:txBody>
          <a:bodyPr wrap="square" anchor="t">
            <a:spAutoFit/>
          </a:bodyPr>
          <a:lstStyle/>
          <a:p>
            <a:r>
              <a:rPr lang="de-CH" sz="1600" dirty="0">
                <a:solidFill>
                  <a:schemeClr val="tx1">
                    <a:lumMod val="95000"/>
                    <a:lumOff val="5000"/>
                  </a:schemeClr>
                </a:solidFill>
                <a:latin typeface="Oswald" pitchFamily="2" charset="77"/>
                <a:ea typeface="Helvetica Neue Light" panose="02000403000000020004" pitchFamily="2" charset="0"/>
                <a:cs typeface="Arial" panose="020B0604020202020204" pitchFamily="34" charset="0"/>
              </a:rPr>
              <a:t>Projektschritt 1</a:t>
            </a:r>
            <a:r>
              <a:rPr lang="de-CH" sz="1600" dirty="0">
                <a:solidFill>
                  <a:schemeClr val="tx1">
                    <a:lumMod val="95000"/>
                    <a:lumOff val="5000"/>
                  </a:schemeClr>
                </a:solidFill>
                <a:latin typeface="Oswald" pitchFamily="2" charset="77"/>
                <a:cs typeface="Arial" panose="020B0604020202020204" pitchFamily="34" charset="0"/>
              </a:rPr>
              <a:t>: 	Nachhaltiger MTB -Tourismus </a:t>
            </a:r>
          </a:p>
          <a:p>
            <a:r>
              <a:rPr lang="de-CH" sz="1600" dirty="0">
                <a:solidFill>
                  <a:schemeClr val="tx1">
                    <a:lumMod val="95000"/>
                    <a:lumOff val="5000"/>
                  </a:schemeClr>
                </a:solidFill>
                <a:latin typeface="Oswald" pitchFamily="2" charset="77"/>
                <a:cs typeface="Arial" panose="020B0604020202020204" pitchFamily="34" charset="0"/>
              </a:rPr>
              <a:t>		[Dynamisches Grundlagenpapier]</a:t>
            </a:r>
          </a:p>
          <a:p>
            <a:endParaRPr lang="de-CH" sz="1600" dirty="0">
              <a:solidFill>
                <a:schemeClr val="tx1">
                  <a:lumMod val="95000"/>
                  <a:lumOff val="5000"/>
                </a:schemeClr>
              </a:solidFill>
              <a:latin typeface="Oswald" pitchFamily="2" charset="77"/>
              <a:cs typeface="Arial" panose="020B0604020202020204" pitchFamily="34" charset="0"/>
            </a:endParaRPr>
          </a:p>
          <a:p>
            <a:r>
              <a:rPr lang="de-CH" sz="1600" dirty="0">
                <a:solidFill>
                  <a:schemeClr val="tx1">
                    <a:lumMod val="95000"/>
                    <a:lumOff val="5000"/>
                  </a:schemeClr>
                </a:solidFill>
                <a:latin typeface="Oswald" pitchFamily="2" charset="77"/>
                <a:cs typeface="Arial" panose="020B0604020202020204" pitchFamily="34" charset="0"/>
              </a:rPr>
              <a:t>Projektschritt 2:	Nachhaltiger Trailbau</a:t>
            </a:r>
          </a:p>
          <a:p>
            <a:r>
              <a:rPr lang="de-CH" sz="1600" dirty="0">
                <a:solidFill>
                  <a:schemeClr val="tx1">
                    <a:lumMod val="95000"/>
                    <a:lumOff val="5000"/>
                  </a:schemeClr>
                </a:solidFill>
                <a:latin typeface="Oswald" pitchFamily="2" charset="77"/>
                <a:cs typeface="Arial" panose="020B0604020202020204" pitchFamily="34" charset="0"/>
              </a:rPr>
              <a:t>		[Ausbildung]</a:t>
            </a:r>
          </a:p>
          <a:p>
            <a:endParaRPr lang="de-CH" sz="1600" dirty="0">
              <a:solidFill>
                <a:schemeClr val="tx1">
                  <a:lumMod val="95000"/>
                  <a:lumOff val="5000"/>
                </a:schemeClr>
              </a:solidFill>
              <a:latin typeface="Oswald" pitchFamily="2" charset="77"/>
              <a:cs typeface="Arial" panose="020B0604020202020204" pitchFamily="34" charset="0"/>
            </a:endParaRPr>
          </a:p>
          <a:p>
            <a:r>
              <a:rPr lang="de-CH" sz="1600" dirty="0">
                <a:solidFill>
                  <a:schemeClr val="tx1">
                    <a:lumMod val="95000"/>
                    <a:lumOff val="5000"/>
                  </a:schemeClr>
                </a:solidFill>
                <a:latin typeface="Oswald" pitchFamily="2" charset="77"/>
                <a:cs typeface="Arial" panose="020B0604020202020204" pitchFamily="34" charset="0"/>
              </a:rPr>
              <a:t>Projektschritt 3: 	Mountainbike-Markt Schweiz </a:t>
            </a:r>
          </a:p>
          <a:p>
            <a:r>
              <a:rPr lang="de-CH" sz="1600" dirty="0">
                <a:solidFill>
                  <a:schemeClr val="tx1">
                    <a:lumMod val="95000"/>
                    <a:lumOff val="5000"/>
                  </a:schemeClr>
                </a:solidFill>
                <a:latin typeface="Oswald" pitchFamily="2" charset="77"/>
                <a:cs typeface="Arial" panose="020B0604020202020204" pitchFamily="34" charset="0"/>
              </a:rPr>
              <a:t>		[Informationsplattform]</a:t>
            </a:r>
          </a:p>
          <a:p>
            <a:endParaRPr lang="de-CH" sz="1600" dirty="0">
              <a:solidFill>
                <a:schemeClr val="tx1">
                  <a:lumMod val="95000"/>
                  <a:lumOff val="5000"/>
                </a:schemeClr>
              </a:solidFill>
              <a:latin typeface="Oswald" pitchFamily="2" charset="77"/>
              <a:cs typeface="Arial" panose="020B0604020202020204" pitchFamily="34" charset="0"/>
            </a:endParaRPr>
          </a:p>
          <a:p>
            <a:r>
              <a:rPr lang="de-CH" sz="1600" dirty="0">
                <a:solidFill>
                  <a:schemeClr val="tx1">
                    <a:lumMod val="95000"/>
                    <a:lumOff val="5000"/>
                  </a:schemeClr>
                </a:solidFill>
                <a:latin typeface="Oswald" pitchFamily="2" charset="77"/>
                <a:cs typeface="Arial" panose="020B0604020202020204" pitchFamily="34" charset="0"/>
              </a:rPr>
              <a:t>Wissensplattform: 	Wissenschaftliche Konsens-			Plattform mit Kriterienkatalog als Basis 		für Trail-Fond</a:t>
            </a:r>
          </a:p>
          <a:p>
            <a:endParaRPr lang="de-CH" sz="1600" dirty="0">
              <a:solidFill>
                <a:schemeClr val="tx1">
                  <a:lumMod val="95000"/>
                  <a:lumOff val="5000"/>
                </a:schemeClr>
              </a:solidFill>
              <a:latin typeface="Helvetica Neue" panose="02000503000000020004" pitchFamily="2" charset="0"/>
            </a:endParaRPr>
          </a:p>
        </p:txBody>
      </p:sp>
      <p:sp>
        <p:nvSpPr>
          <p:cNvPr id="19" name="Abgerundetes Rechteck">
            <a:extLst>
              <a:ext uri="{FF2B5EF4-FFF2-40B4-BE49-F238E27FC236}">
                <a16:creationId xmlns:a16="http://schemas.microsoft.com/office/drawing/2014/main" id="{D37675B1-F4BC-3643-B103-F9F70EC6C35C}"/>
              </a:ext>
            </a:extLst>
          </p:cNvPr>
          <p:cNvSpPr/>
          <p:nvPr/>
        </p:nvSpPr>
        <p:spPr>
          <a:xfrm>
            <a:off x="623392" y="1487164"/>
            <a:ext cx="14320433" cy="4318099"/>
          </a:xfrm>
          <a:prstGeom prst="roundRect">
            <a:avLst>
              <a:gd name="adj" fmla="val 50000"/>
            </a:avLst>
          </a:prstGeom>
          <a:ln w="12700">
            <a:solidFill>
              <a:schemeClr val="tx1"/>
            </a:solidFill>
            <a:miter lim="400000"/>
          </a:ln>
        </p:spPr>
        <p:txBody>
          <a:bodyPr lIns="35719" tIns="35719" rIns="35719" bIns="35719" anchor="ctr"/>
          <a:lstStyle/>
          <a:p>
            <a:pPr>
              <a:defRPr sz="2400">
                <a:solidFill>
                  <a:srgbClr val="FFFFFF"/>
                </a:solidFill>
              </a:defRPr>
            </a:pPr>
            <a:endParaRPr sz="1687" dirty="0">
              <a:highlight>
                <a:srgbClr val="808080"/>
              </a:highlight>
            </a:endParaRPr>
          </a:p>
        </p:txBody>
      </p:sp>
      <p:sp>
        <p:nvSpPr>
          <p:cNvPr id="2" name="AUFBAU DES VEREINS">
            <a:extLst>
              <a:ext uri="{FF2B5EF4-FFF2-40B4-BE49-F238E27FC236}">
                <a16:creationId xmlns:a16="http://schemas.microsoft.com/office/drawing/2014/main" id="{1F67CB08-2B2C-46D5-BE3C-813187B2BF6E}"/>
              </a:ext>
            </a:extLst>
          </p:cNvPr>
          <p:cNvSpPr txBox="1">
            <a:spLocks/>
          </p:cNvSpPr>
          <p:nvPr/>
        </p:nvSpPr>
        <p:spPr>
          <a:xfrm>
            <a:off x="479376" y="374625"/>
            <a:ext cx="8210889" cy="63250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321457">
              <a:lnSpc>
                <a:spcPts val="4851"/>
              </a:lnSpc>
              <a:tabLst>
                <a:tab pos="98223" algn="l"/>
                <a:tab pos="321457" algn="l"/>
              </a:tabLst>
              <a:defRPr sz="4000" i="1" baseline="2500">
                <a:solidFill>
                  <a:srgbClr val="FF0F22"/>
                </a:solidFill>
                <a:latin typeface="Helvetica Neue Light"/>
                <a:ea typeface="Helvetica Neue Light"/>
                <a:cs typeface="Helvetica Neue Light"/>
                <a:sym typeface="Helvetica Neue Light"/>
              </a:defRPr>
            </a:pPr>
            <a:r>
              <a:rPr lang="de-CH" sz="4800" i="1" baseline="2500" dirty="0">
                <a:solidFill>
                  <a:schemeClr val="tx1">
                    <a:lumMod val="95000"/>
                    <a:lumOff val="5000"/>
                  </a:schemeClr>
                </a:solidFill>
                <a:latin typeface="Anton" pitchFamily="2" charset="77"/>
                <a:ea typeface="Helvetica Neue Medium"/>
                <a:cs typeface="Arial" panose="020B0604020202020204" pitchFamily="34" charset="0"/>
                <a:sym typeface="Helvetica Neue Medium"/>
              </a:rPr>
              <a:t>SMP </a:t>
            </a:r>
            <a:r>
              <a:rPr lang="de-CH" sz="4800" i="1" baseline="2500" dirty="0">
                <a:solidFill>
                  <a:srgbClr val="FF0000"/>
                </a:solidFill>
                <a:latin typeface="Anton" pitchFamily="2" charset="77"/>
                <a:ea typeface="Helvetica Neue Medium"/>
                <a:cs typeface="Arial" panose="020B0604020202020204" pitchFamily="34" charset="0"/>
                <a:sym typeface="Helvetica Neue Medium"/>
              </a:rPr>
              <a:t>Swiss Mountainbiking Project</a:t>
            </a:r>
            <a:endParaRPr lang="de-CH" sz="4800" i="1" baseline="2500" dirty="0">
              <a:solidFill>
                <a:srgbClr val="FF0000"/>
              </a:solidFill>
              <a:latin typeface="Anton" pitchFamily="2" charset="77"/>
              <a:ea typeface="Helvetica Neue Light" panose="02000403000000020004"/>
              <a:cs typeface="Arial" panose="020B0604020202020204" pitchFamily="34" charset="0"/>
              <a:sym typeface="Helvetica Neue Light"/>
            </a:endParaRPr>
          </a:p>
        </p:txBody>
      </p:sp>
    </p:spTree>
    <p:extLst>
      <p:ext uri="{BB962C8B-B14F-4D97-AF65-F5344CB8AC3E}">
        <p14:creationId xmlns:p14="http://schemas.microsoft.com/office/powerpoint/2010/main" val="220909823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3CC1B-45EF-A545-8E86-8840AC659FF6}"/>
              </a:ext>
            </a:extLst>
          </p:cNvPr>
          <p:cNvSpPr>
            <a:spLocks noGrp="1"/>
          </p:cNvSpPr>
          <p:nvPr>
            <p:ph type="title"/>
          </p:nvPr>
        </p:nvSpPr>
        <p:spPr>
          <a:xfrm>
            <a:off x="4965430" y="629268"/>
            <a:ext cx="6586491" cy="409823"/>
          </a:xfrm>
        </p:spPr>
        <p:txBody>
          <a:bodyPr anchor="t">
            <a:normAutofit/>
          </a:bodyPr>
          <a:lstStyle/>
          <a:p>
            <a:r>
              <a:rPr lang="de-CH" b="1" dirty="0">
                <a:latin typeface="Anton"/>
              </a:rPr>
              <a:t>bereits erreichte Meilensteine SMP PS1</a:t>
            </a:r>
            <a:endParaRPr lang="de-CH" dirty="0"/>
          </a:p>
        </p:txBody>
      </p:sp>
      <p:sp>
        <p:nvSpPr>
          <p:cNvPr id="3" name="Inhaltsplatzhalter 2">
            <a:extLst>
              <a:ext uri="{FF2B5EF4-FFF2-40B4-BE49-F238E27FC236}">
                <a16:creationId xmlns:a16="http://schemas.microsoft.com/office/drawing/2014/main" id="{55A7F019-51DE-5141-9429-733FF963D048}"/>
              </a:ext>
            </a:extLst>
          </p:cNvPr>
          <p:cNvSpPr>
            <a:spLocks noGrp="1"/>
          </p:cNvSpPr>
          <p:nvPr>
            <p:ph idx="1"/>
          </p:nvPr>
        </p:nvSpPr>
        <p:spPr>
          <a:xfrm>
            <a:off x="4965431" y="1147156"/>
            <a:ext cx="6586489" cy="5076663"/>
          </a:xfrm>
        </p:spPr>
        <p:txBody>
          <a:bodyPr vert="horz" lIns="91440" tIns="45720" rIns="91440" bIns="45720" rtlCol="0" anchor="t">
            <a:normAutofit/>
          </a:bodyPr>
          <a:lstStyle/>
          <a:p>
            <a:pPr marL="0" indent="0">
              <a:buNone/>
            </a:pPr>
            <a:r>
              <a:rPr lang="de-CH" sz="1800" dirty="0"/>
              <a:t>Nachhaltige Entwicklungsstrategie sowie Informationsplattform für Mountainbike Angebote mit Fokus auf die Nachhaltigkeit in Zusammenarbeit mit 30 Experten bzw. Vertreter von Nutzergruppen; Kompass mit Handlungsempfehlungen und Informationsplattform unter </a:t>
            </a:r>
            <a:r>
              <a:rPr lang="de-CH" sz="1800" dirty="0">
                <a:solidFill>
                  <a:srgbClr val="C00000"/>
                </a:solidFill>
                <a:hlinkClick r:id="rId3">
                  <a:extLst>
                    <a:ext uri="{A12FA001-AC4F-418D-AE19-62706E023703}">
                      <ahyp:hlinkClr xmlns:ahyp="http://schemas.microsoft.com/office/drawing/2018/hyperlinkcolor" val="tx"/>
                    </a:ext>
                  </a:extLst>
                </a:hlinkClick>
              </a:rPr>
              <a:t>trail.foundation/services</a:t>
            </a:r>
            <a:endParaRPr lang="de-CH" sz="1800" dirty="0">
              <a:solidFill>
                <a:srgbClr val="C00000"/>
              </a:solidFill>
            </a:endParaRPr>
          </a:p>
          <a:p>
            <a:pPr marL="0" indent="0">
              <a:buNone/>
            </a:pPr>
            <a:r>
              <a:rPr lang="de-CH" sz="1700" dirty="0"/>
              <a:t> </a:t>
            </a:r>
          </a:p>
        </p:txBody>
      </p:sp>
      <p:sp>
        <p:nvSpPr>
          <p:cNvPr id="4" name="Textfeld 3">
            <a:extLst>
              <a:ext uri="{FF2B5EF4-FFF2-40B4-BE49-F238E27FC236}">
                <a16:creationId xmlns:a16="http://schemas.microsoft.com/office/drawing/2014/main" id="{35975D65-82D5-F209-CD3F-0AE02C3C3EF5}"/>
              </a:ext>
            </a:extLst>
          </p:cNvPr>
          <p:cNvSpPr txBox="1"/>
          <p:nvPr/>
        </p:nvSpPr>
        <p:spPr>
          <a:xfrm>
            <a:off x="11489267" y="651086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extfeld 4">
            <a:extLst>
              <a:ext uri="{FF2B5EF4-FFF2-40B4-BE49-F238E27FC236}">
                <a16:creationId xmlns:a16="http://schemas.microsoft.com/office/drawing/2014/main" id="{BAB94941-187A-1C05-B384-4CA596BCFE40}"/>
              </a:ext>
            </a:extLst>
          </p:cNvPr>
          <p:cNvSpPr txBox="1"/>
          <p:nvPr/>
        </p:nvSpPr>
        <p:spPr>
          <a:xfrm>
            <a:off x="10998200" y="64770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2" name="Bildschirmfoto 2017-08-14 um 15.07.27.png">
            <a:extLst>
              <a:ext uri="{FF2B5EF4-FFF2-40B4-BE49-F238E27FC236}">
                <a16:creationId xmlns:a16="http://schemas.microsoft.com/office/drawing/2014/main" id="{34AEB852-094C-5330-ECCA-56CBDF3671C8}"/>
              </a:ext>
            </a:extLst>
          </p:cNvPr>
          <p:cNvPicPr>
            <a:picLocks noChangeAspect="1"/>
          </p:cNvPicPr>
          <p:nvPr/>
        </p:nvPicPr>
        <p:blipFill>
          <a:blip r:embed="rId4"/>
          <a:srcRect l="36" r="36"/>
          <a:stretch/>
        </p:blipFill>
        <p:spPr>
          <a:xfrm>
            <a:off x="8426149" y="488508"/>
            <a:ext cx="565858" cy="554091"/>
          </a:xfrm>
          <a:prstGeom prst="rect">
            <a:avLst/>
          </a:prstGeom>
          <a:ln w="12700">
            <a:miter lim="400000"/>
          </a:ln>
        </p:spPr>
      </p:pic>
      <p:pic>
        <p:nvPicPr>
          <p:cNvPr id="23" name="Grafik 22">
            <a:extLst>
              <a:ext uri="{FF2B5EF4-FFF2-40B4-BE49-F238E27FC236}">
                <a16:creationId xmlns:a16="http://schemas.microsoft.com/office/drawing/2014/main" id="{9ADE016A-3740-4CFB-65A8-A2C7CB2D58ED}"/>
              </a:ext>
            </a:extLst>
          </p:cNvPr>
          <p:cNvPicPr>
            <a:picLocks noChangeAspect="1"/>
          </p:cNvPicPr>
          <p:nvPr/>
        </p:nvPicPr>
        <p:blipFill rotWithShape="1">
          <a:blip r:embed="rId5"/>
          <a:srcRect l="12114" r="12114"/>
          <a:stretch/>
        </p:blipFill>
        <p:spPr>
          <a:xfrm>
            <a:off x="20" y="10"/>
            <a:ext cx="4411211" cy="6857990"/>
          </a:xfrm>
          <a:prstGeom prst="rect">
            <a:avLst/>
          </a:prstGeom>
          <a:effectLst/>
        </p:spPr>
      </p:pic>
      <p:pic>
        <p:nvPicPr>
          <p:cNvPr id="6" name="Grafik 5">
            <a:extLst>
              <a:ext uri="{FF2B5EF4-FFF2-40B4-BE49-F238E27FC236}">
                <a16:creationId xmlns:a16="http://schemas.microsoft.com/office/drawing/2014/main" id="{709A8E87-107E-BB8B-1820-2DF1C4930D52}"/>
              </a:ext>
            </a:extLst>
          </p:cNvPr>
          <p:cNvPicPr>
            <a:picLocks noChangeAspect="1"/>
          </p:cNvPicPr>
          <p:nvPr/>
        </p:nvPicPr>
        <p:blipFill rotWithShape="1">
          <a:blip r:embed="rId6"/>
          <a:srcRect b="50440"/>
          <a:stretch/>
        </p:blipFill>
        <p:spPr>
          <a:xfrm>
            <a:off x="5021889" y="2612996"/>
            <a:ext cx="2266338" cy="1820667"/>
          </a:xfrm>
          <a:prstGeom prst="rect">
            <a:avLst/>
          </a:prstGeom>
        </p:spPr>
      </p:pic>
      <p:pic>
        <p:nvPicPr>
          <p:cNvPr id="8" name="Grafik 7">
            <a:extLst>
              <a:ext uri="{FF2B5EF4-FFF2-40B4-BE49-F238E27FC236}">
                <a16:creationId xmlns:a16="http://schemas.microsoft.com/office/drawing/2014/main" id="{FFBECEC4-430C-5EC5-4CC6-228870FD0298}"/>
              </a:ext>
            </a:extLst>
          </p:cNvPr>
          <p:cNvPicPr>
            <a:picLocks noChangeAspect="1"/>
          </p:cNvPicPr>
          <p:nvPr/>
        </p:nvPicPr>
        <p:blipFill rotWithShape="1">
          <a:blip r:embed="rId6"/>
          <a:srcRect t="49273"/>
          <a:stretch/>
        </p:blipFill>
        <p:spPr>
          <a:xfrm>
            <a:off x="5021889" y="4433314"/>
            <a:ext cx="2356799" cy="1936820"/>
          </a:xfrm>
          <a:prstGeom prst="rect">
            <a:avLst/>
          </a:prstGeom>
        </p:spPr>
      </p:pic>
      <p:pic>
        <p:nvPicPr>
          <p:cNvPr id="9" name="Grafik 8">
            <a:extLst>
              <a:ext uri="{FF2B5EF4-FFF2-40B4-BE49-F238E27FC236}">
                <a16:creationId xmlns:a16="http://schemas.microsoft.com/office/drawing/2014/main" id="{162D8B1B-258B-9257-F73F-8054382F3C8F}"/>
              </a:ext>
            </a:extLst>
          </p:cNvPr>
          <p:cNvPicPr>
            <a:picLocks noChangeAspect="1"/>
          </p:cNvPicPr>
          <p:nvPr/>
        </p:nvPicPr>
        <p:blipFill rotWithShape="1">
          <a:blip r:embed="rId7"/>
          <a:srcRect t="6835"/>
          <a:stretch/>
        </p:blipFill>
        <p:spPr>
          <a:xfrm>
            <a:off x="7330094" y="2579546"/>
            <a:ext cx="4861906" cy="1313627"/>
          </a:xfrm>
          <a:prstGeom prst="rect">
            <a:avLst/>
          </a:prstGeom>
        </p:spPr>
      </p:pic>
      <p:pic>
        <p:nvPicPr>
          <p:cNvPr id="10" name="Grafik 9" descr="Ein Bild, das Text enthält.&#10;&#10;Automatisch generierte Beschreibung">
            <a:extLst>
              <a:ext uri="{FF2B5EF4-FFF2-40B4-BE49-F238E27FC236}">
                <a16:creationId xmlns:a16="http://schemas.microsoft.com/office/drawing/2014/main" id="{FFBD6B79-3E1A-5022-7F1B-ABD5F6676A0C}"/>
              </a:ext>
            </a:extLst>
          </p:cNvPr>
          <p:cNvPicPr>
            <a:picLocks noChangeAspect="1"/>
          </p:cNvPicPr>
          <p:nvPr/>
        </p:nvPicPr>
        <p:blipFill>
          <a:blip r:embed="rId8"/>
          <a:stretch>
            <a:fillRect/>
          </a:stretch>
        </p:blipFill>
        <p:spPr>
          <a:xfrm>
            <a:off x="7424442" y="3644134"/>
            <a:ext cx="4426255" cy="2423204"/>
          </a:xfrm>
          <a:prstGeom prst="rect">
            <a:avLst/>
          </a:prstGeom>
        </p:spPr>
      </p:pic>
    </p:spTree>
    <p:extLst>
      <p:ext uri="{BB962C8B-B14F-4D97-AF65-F5344CB8AC3E}">
        <p14:creationId xmlns:p14="http://schemas.microsoft.com/office/powerpoint/2010/main" val="2082380807"/>
      </p:ext>
    </p:extLst>
  </p:cSld>
  <p:clrMapOvr>
    <a:masterClrMapping/>
  </p:clrMapOvr>
</p:sld>
</file>

<file path=ppt/theme/theme1.xml><?xml version="1.0" encoding="utf-8"?>
<a:theme xmlns:a="http://schemas.openxmlformats.org/drawingml/2006/main" name="1_Office">
  <a:themeElements>
    <a:clrScheme name="Benutzerdefiniert 1">
      <a:dk1>
        <a:srgbClr val="000000"/>
      </a:dk1>
      <a:lt1>
        <a:srgbClr val="FFFFFF"/>
      </a:lt1>
      <a:dk2>
        <a:srgbClr val="E5191F"/>
      </a:dk2>
      <a:lt2>
        <a:srgbClr val="EE6569"/>
      </a:lt2>
      <a:accent1>
        <a:srgbClr val="EE6569"/>
      </a:accent1>
      <a:accent2>
        <a:srgbClr val="EE6569"/>
      </a:accent2>
      <a:accent3>
        <a:srgbClr val="F7B2B3"/>
      </a:accent3>
      <a:accent4>
        <a:srgbClr val="FFC000"/>
      </a:accent4>
      <a:accent5>
        <a:srgbClr val="5B9BD5"/>
      </a:accent5>
      <a:accent6>
        <a:srgbClr val="70AD47"/>
      </a:accent6>
      <a:hlink>
        <a:srgbClr val="0563C1"/>
      </a:hlink>
      <a:folHlink>
        <a:srgbClr val="00F9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7D86828-4053-A04D-8998-9E8009962BB3}">
  <we:reference id="22ff87a5-132f-4d52-9e97-94d888e4dd91" version="3.1.0.0" store="EXCatalog" storeType="EXCatalog"/>
  <we:alternateReferences>
    <we:reference id="WA104380050" version="3.1.0.0" store="de-CH"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f722af8-6739-4173-bbcf-04f0d1c54379">
      <UserInfo>
        <DisplayName>Lukas Imboden</DisplayName>
        <AccountId>13</AccountId>
        <AccountType/>
      </UserInfo>
      <UserInfo>
        <DisplayName>Felix Volpert</DisplayName>
        <AccountId>902</AccountId>
        <AccountType/>
      </UserInfo>
    </SharedWithUsers>
    <MediaLengthInSeconds xmlns="2eb4bbb3-6261-4742-a74d-ebe8b8b84b68" xsi:nil="true"/>
    <lcf76f155ced4ddcb4097134ff3c332f xmlns="2eb4bbb3-6261-4742-a74d-ebe8b8b84b68">
      <Terms xmlns="http://schemas.microsoft.com/office/infopath/2007/PartnerControls"/>
    </lcf76f155ced4ddcb4097134ff3c332f>
    <TaxCatchAll xmlns="3f722af8-6739-4173-bbcf-04f0d1c54379" xsi:nil="true"/>
    <_dlc_DocId xmlns="3f722af8-6739-4173-bbcf-04f0d1c54379">ZZYVQSCEWNK5-1893182508-202710</_dlc_DocId>
    <_dlc_DocIdUrl xmlns="3f722af8-6739-4173-bbcf-04f0d1c54379">
      <Url>https://bikeplanag.sharepoint.com/sites/bikeplan/_layouts/15/DocIdRedir.aspx?ID=ZZYVQSCEWNK5-1893182508-202710</Url>
      <Description>ZZYVQSCEWNK5-1893182508-202710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039163EFA015446A0057ABEE494568B" ma:contentTypeVersion="24" ma:contentTypeDescription="Ein neues Dokument erstellen." ma:contentTypeScope="" ma:versionID="4b405126ac30a21fb4c4734a6b37c866">
  <xsd:schema xmlns:xsd="http://www.w3.org/2001/XMLSchema" xmlns:xs="http://www.w3.org/2001/XMLSchema" xmlns:p="http://schemas.microsoft.com/office/2006/metadata/properties" xmlns:ns2="2eb4bbb3-6261-4742-a74d-ebe8b8b84b68" xmlns:ns3="3f722af8-6739-4173-bbcf-04f0d1c54379" targetNamespace="http://schemas.microsoft.com/office/2006/metadata/properties" ma:root="true" ma:fieldsID="63402d20ac19b971581fa65f762d4bca" ns2:_="" ns3:_="">
    <xsd:import namespace="2eb4bbb3-6261-4742-a74d-ebe8b8b84b68"/>
    <xsd:import namespace="3f722af8-6739-4173-bbcf-04f0d1c5437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_dlc_DocId" minOccurs="0"/>
                <xsd:element ref="ns3:_dlc_DocIdUrl" minOccurs="0"/>
                <xsd:element ref="ns3:_dlc_DocIdPersistId" minOccurs="0"/>
                <xsd:element ref="ns3:SharedWithUsers" minOccurs="0"/>
                <xsd:element ref="ns3:SharedWithDetail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4bbb3-6261-4742-a74d-ebe8b8b84b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Bildmarkierungen" ma:readOnly="false" ma:fieldId="{5cf76f15-5ced-4ddc-b409-7134ff3c332f}" ma:taxonomyMulti="true" ma:sspId="5b4a09ce-328d-4512-99fb-01664edecac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722af8-6739-4173-bbcf-04f0d1c54379" elementFormDefault="qualified">
    <xsd:import namespace="http://schemas.microsoft.com/office/2006/documentManagement/types"/>
    <xsd:import namespace="http://schemas.microsoft.com/office/infopath/2007/PartnerControls"/>
    <xsd:element name="_dlc_DocId" ma:index="18" nillable="true" ma:displayName="Wert der Dokument-ID" ma:description="Der Wert der diesem Element zugewiesenen Dokument-ID." ma:internalName="_dlc_DocId" ma:readOnly="true">
      <xsd:simpleType>
        <xsd:restriction base="dms:Text"/>
      </xsd:simpleType>
    </xsd:element>
    <xsd:element name="_dlc_DocIdUrl" ma:index="1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Beständige ID" ma:description="ID beim Hinzufügen beibehalten." ma:hidden="true" ma:internalName="_dlc_DocIdPersistId" ma:readOnly="true">
      <xsd:simpleType>
        <xsd:restriction base="dms:Boolean"/>
      </xsd:simple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element name="TaxCatchAll" ma:index="24" nillable="true" ma:displayName="Taxonomy Catch All Column" ma:hidden="true" ma:list="{f2afa877-e33b-4f11-b445-bde4db66693b}" ma:internalName="TaxCatchAll" ma:showField="CatchAllData" ma:web="3f722af8-6739-4173-bbcf-04f0d1c543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19E1A28-9482-4D7B-94A7-45D033F85A3D}">
  <ds:schemaRefs>
    <ds:schemaRef ds:uri="http://schemas.microsoft.com/sharepoint/v3/contenttype/forms"/>
  </ds:schemaRefs>
</ds:datastoreItem>
</file>

<file path=customXml/itemProps2.xml><?xml version="1.0" encoding="utf-8"?>
<ds:datastoreItem xmlns:ds="http://schemas.openxmlformats.org/officeDocument/2006/customXml" ds:itemID="{9339ECCA-00A5-42CD-AE8E-F9403C615C7C}">
  <ds:schemaRefs>
    <ds:schemaRef ds:uri="http://schemas.microsoft.com/office/infopath/2007/PartnerControls"/>
    <ds:schemaRef ds:uri="http://purl.org/dc/elements/1.1/"/>
    <ds:schemaRef ds:uri="2eb4bbb3-6261-4742-a74d-ebe8b8b84b68"/>
    <ds:schemaRef ds:uri="http://schemas.microsoft.com/office/2006/documentManagement/types"/>
    <ds:schemaRef ds:uri="http://schemas.openxmlformats.org/package/2006/metadata/core-properties"/>
    <ds:schemaRef ds:uri="http://schemas.microsoft.com/office/2006/metadata/properties"/>
    <ds:schemaRef ds:uri="3f722af8-6739-4173-bbcf-04f0d1c54379"/>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179D7A38-AB1A-4A6C-A1B7-170A36CAA70C}">
  <ds:schemaRefs>
    <ds:schemaRef ds:uri="2eb4bbb3-6261-4742-a74d-ebe8b8b84b68"/>
    <ds:schemaRef ds:uri="3f722af8-6739-4173-bbcf-04f0d1c543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894CA615-7AD3-4214-A2D1-AEC9F3A0EAF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BP_Letter_Theme</Template>
  <TotalTime>4</TotalTime>
  <Words>927</Words>
  <Application>Microsoft Macintosh PowerPoint</Application>
  <PresentationFormat>Grand écran</PresentationFormat>
  <Paragraphs>146</Paragraphs>
  <Slides>11</Slides>
  <Notes>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11</vt:i4>
      </vt:variant>
    </vt:vector>
  </HeadingPairs>
  <TitlesOfParts>
    <vt:vector size="20" baseType="lpstr">
      <vt:lpstr>Symbol</vt:lpstr>
      <vt:lpstr>Oswald Light</vt:lpstr>
      <vt:lpstr>Oswald</vt:lpstr>
      <vt:lpstr>Calibri</vt:lpstr>
      <vt:lpstr>Helvetica Neue</vt:lpstr>
      <vt:lpstr>Anton</vt:lpstr>
      <vt:lpstr>-apple-system</vt:lpstr>
      <vt:lpstr>Arial</vt:lpstr>
      <vt:lpstr>1_Office</vt:lpstr>
      <vt:lpstr>Stiftung, IMBA, SMP</vt:lpstr>
      <vt:lpstr>SMP wird an eine neutrale Entität - die trail.foundation- übertragen, IMBA fokussiert sich auf die politische Arbeit</vt:lpstr>
      <vt:lpstr>Stiftungszweck</vt:lpstr>
      <vt:lpstr>Themenschwerpunkte 2022 - 2026</vt:lpstr>
      <vt:lpstr>Organigramm trail.foundation</vt:lpstr>
      <vt:lpstr>Bestätigte Mitglieder des Patronatskomitees</vt:lpstr>
      <vt:lpstr>Timeline Aufbau trail.foundation mit Ziel gemeinnütziger Zweck</vt:lpstr>
      <vt:lpstr>Présentation PowerPoint</vt:lpstr>
      <vt:lpstr>bereits erreichte Meilensteine SMP PS1</vt:lpstr>
      <vt:lpstr>bereits erreichte Meilensteine SMP PS2</vt:lpstr>
      <vt:lpstr>bereits erreichte Meilensteine SMP PS3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Kevin Suhr</dc:creator>
  <cp:lastModifiedBy>C-H Marques</cp:lastModifiedBy>
  <cp:revision>3</cp:revision>
  <cp:lastPrinted>2022-06-24T13:15:49Z</cp:lastPrinted>
  <dcterms:created xsi:type="dcterms:W3CDTF">2022-03-03T12:46:10Z</dcterms:created>
  <dcterms:modified xsi:type="dcterms:W3CDTF">2023-02-09T16:19:27Z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_ExtendedDescription">
    <vt:lpwstr/>
  </property>
  <property fmtid="{D5CDD505-2E9C-101B-9397-08002B2CF9AE}" pid="4" name="TriggerFlowInfo">
    <vt:lpwstr/>
  </property>
  <property fmtid="{D5CDD505-2E9C-101B-9397-08002B2CF9AE}" pid="5" name="MediaServiceImageTags">
    <vt:lpwstr/>
  </property>
  <property fmtid="{D5CDD505-2E9C-101B-9397-08002B2CF9AE}" pid="6" name="ContentTypeId">
    <vt:lpwstr>0x010100E039163EFA015446A0057ABEE494568B</vt:lpwstr>
  </property>
  <property fmtid="{D5CDD505-2E9C-101B-9397-08002B2CF9AE}" pid="7" name="_dlc_DocIdItemGuid">
    <vt:lpwstr>a23d78aa-91a7-43c4-8511-034dbb572add</vt:lpwstr>
  </property>
</Properties>
</file>