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3" r:id="rId3"/>
    <p:sldId id="284" r:id="rId4"/>
    <p:sldId id="282" r:id="rId5"/>
    <p:sldId id="286" r:id="rId6"/>
    <p:sldId id="918" r:id="rId7"/>
    <p:sldId id="919" r:id="rId8"/>
    <p:sldId id="921" r:id="rId9"/>
    <p:sldId id="922" r:id="rId10"/>
    <p:sldId id="925" r:id="rId11"/>
    <p:sldId id="923" r:id="rId12"/>
    <p:sldId id="924" r:id="rId13"/>
    <p:sldId id="260" r:id="rId14"/>
    <p:sldId id="931" r:id="rId15"/>
    <p:sldId id="916" r:id="rId16"/>
    <p:sldId id="917" r:id="rId17"/>
    <p:sldId id="920" r:id="rId18"/>
    <p:sldId id="926" r:id="rId19"/>
    <p:sldId id="929" r:id="rId20"/>
    <p:sldId id="930" r:id="rId21"/>
    <p:sldId id="280" r:id="rId2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9">
          <p15:clr>
            <a:srgbClr val="A4A3A4"/>
          </p15:clr>
        </p15:guide>
        <p15:guide id="2" orient="horz" pos="89">
          <p15:clr>
            <a:srgbClr val="A4A3A4"/>
          </p15:clr>
        </p15:guide>
        <p15:guide id="3" orient="horz" pos="3151">
          <p15:clr>
            <a:srgbClr val="A4A3A4"/>
          </p15:clr>
        </p15:guide>
        <p15:guide id="4" orient="horz" pos="1314">
          <p15:clr>
            <a:srgbClr val="A4A3A4"/>
          </p15:clr>
        </p15:guide>
        <p15:guide id="5" orient="horz" pos="701">
          <p15:clr>
            <a:srgbClr val="A4A3A4"/>
          </p15:clr>
        </p15:guide>
        <p15:guide id="6" orient="horz" pos="2539">
          <p15:clr>
            <a:srgbClr val="A4A3A4"/>
          </p15:clr>
        </p15:guide>
        <p15:guide id="7" orient="horz" pos="1927">
          <p15:clr>
            <a:srgbClr val="A4A3A4"/>
          </p15:clr>
        </p15:guide>
        <p15:guide id="8" pos="2879">
          <p15:clr>
            <a:srgbClr val="A4A3A4"/>
          </p15:clr>
        </p15:guide>
        <p15:guide id="9" pos="2335">
          <p15:clr>
            <a:srgbClr val="A4A3A4"/>
          </p15:clr>
        </p15:guide>
        <p15:guide id="10" pos="3424">
          <p15:clr>
            <a:srgbClr val="A4A3A4"/>
          </p15:clr>
        </p15:guide>
        <p15:guide id="11" pos="4512">
          <p15:clr>
            <a:srgbClr val="A4A3A4"/>
          </p15:clr>
        </p15:guide>
        <p15:guide id="12" pos="1248">
          <p15:clr>
            <a:srgbClr val="A4A3A4"/>
          </p15:clr>
        </p15:guide>
        <p15:guide id="13" pos="5602">
          <p15:clr>
            <a:srgbClr val="A4A3A4"/>
          </p15:clr>
        </p15:guide>
        <p15:guide id="14" pos="1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5FBBCA"/>
    <a:srgbClr val="EFB041"/>
    <a:srgbClr val="DC6731"/>
    <a:srgbClr val="0CA37B"/>
    <a:srgbClr val="8853B0"/>
    <a:srgbClr val="472B5C"/>
    <a:srgbClr val="FC7739"/>
    <a:srgbClr val="9C4A24"/>
    <a:srgbClr val="6FD9EB"/>
    <a:srgbClr val="428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1792" autoAdjust="0"/>
  </p:normalViewPr>
  <p:slideViewPr>
    <p:cSldViewPr snapToGrid="0" snapToObjects="1" showGuides="1">
      <p:cViewPr varScale="1">
        <p:scale>
          <a:sx n="150" d="100"/>
          <a:sy n="150" d="100"/>
        </p:scale>
        <p:origin x="984" y="168"/>
      </p:cViewPr>
      <p:guideLst>
        <p:guide orient="horz" pos="1619"/>
        <p:guide orient="horz" pos="89"/>
        <p:guide orient="horz" pos="3151"/>
        <p:guide orient="horz" pos="1314"/>
        <p:guide orient="horz" pos="701"/>
        <p:guide orient="horz" pos="2539"/>
        <p:guide orient="horz" pos="1927"/>
        <p:guide pos="2879"/>
        <p:guide pos="2335"/>
        <p:guide pos="3424"/>
        <p:guide pos="4512"/>
        <p:guide pos="1248"/>
        <p:guide pos="5602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3"/>
          </p:nvPr>
        </p:nvSpPr>
        <p:spPr>
          <a:xfrm>
            <a:off x="5372712" y="8346030"/>
            <a:ext cx="1015773" cy="2306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36A97-6B9E-F745-B8B4-7B4A2B431226}" type="slidenum">
              <a:rPr lang="de-DE" sz="900" smtClean="0">
                <a:latin typeface="DINOT-Regular"/>
                <a:cs typeface="DINOT-Regular"/>
              </a:rPr>
              <a:t>‹Nr.›</a:t>
            </a:fld>
            <a:endParaRPr lang="de-DE" sz="900" dirty="0">
              <a:latin typeface="DINOT-Regular"/>
              <a:cs typeface="DINOT-Regular"/>
            </a:endParaRPr>
          </a:p>
        </p:txBody>
      </p:sp>
      <p:pic>
        <p:nvPicPr>
          <p:cNvPr id="5" name="Bild 4" descr="GDI-Logo-mitClaim-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1065"/>
            <a:ext cx="1903580" cy="404205"/>
          </a:xfrm>
          <a:prstGeom prst="rect">
            <a:avLst/>
          </a:prstGeom>
        </p:spPr>
      </p:pic>
      <p:pic>
        <p:nvPicPr>
          <p:cNvPr id="6" name="Bild 5" descr="brief_adresszeile_neu.ep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121" y="8723863"/>
            <a:ext cx="5934364" cy="23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994985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E3E2A54-6A61-1F40-BD49-1E4D91D0ECBF}" type="datetime1">
              <a:rPr lang="de-DE" smtClean="0"/>
              <a:pPr/>
              <a:t>29.05.19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FD09487E-8568-354D-B241-E1A1F3A100D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5418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 aus psychologischer Sicht interessant ist an Sorgen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09487E-8568-354D-B241-E1A1F3A100D0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862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Parkplätze</a:t>
            </a:r>
          </a:p>
          <a:p>
            <a:r>
              <a:rPr lang="de-DE" dirty="0"/>
              <a:t>Bier</a:t>
            </a:r>
          </a:p>
          <a:p>
            <a:r>
              <a:rPr lang="de-DE" dirty="0"/>
              <a:t>Kühe</a:t>
            </a:r>
            <a:r>
              <a:rPr lang="de-DE" baseline="0" dirty="0"/>
              <a:t> / Schafe</a:t>
            </a:r>
          </a:p>
          <a:p>
            <a:r>
              <a:rPr lang="de-DE" baseline="0" dirty="0"/>
              <a:t>Routenoptimierung bei Abfallentsorgung</a:t>
            </a:r>
          </a:p>
          <a:p>
            <a:r>
              <a:rPr lang="de-DE" baseline="0" dirty="0"/>
              <a:t>Street Parade Tracking</a:t>
            </a:r>
          </a:p>
          <a:p>
            <a:r>
              <a:rPr lang="de-DE" baseline="0" dirty="0"/>
              <a:t>Pflanzen</a:t>
            </a:r>
          </a:p>
          <a:p>
            <a:r>
              <a:rPr lang="de-DE" baseline="0" dirty="0"/>
              <a:t>Lieferung von Verbrauchsgütern</a:t>
            </a:r>
          </a:p>
          <a:p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r>
              <a:rPr lang="de-DE" baseline="0" dirty="0" err="1"/>
              <a:t>Findmetracker</a:t>
            </a:r>
            <a:r>
              <a:rPr lang="de-DE" baseline="0" dirty="0"/>
              <a:t> </a:t>
            </a:r>
            <a:r>
              <a:rPr lang="de-DE" baseline="0" dirty="0" err="1"/>
              <a:t>ca</a:t>
            </a:r>
            <a:r>
              <a:rPr lang="de-DE" baseline="0" dirty="0"/>
              <a:t> 4 Monate</a:t>
            </a:r>
          </a:p>
          <a:p>
            <a:r>
              <a:rPr lang="de-DE" baseline="0" dirty="0"/>
              <a:t>Parkplatz 5-10 Jahre</a:t>
            </a:r>
          </a:p>
          <a:p>
            <a:r>
              <a:rPr lang="de-DE" baseline="0" dirty="0"/>
              <a:t>Zufriedenheitsknöpfe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09487E-8568-354D-B241-E1A1F3A100D0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880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Vielen Dank, Zum Weiterlesen: Studiendownload gratis, Fragen?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C8A87-9ECF-1E43-89E0-5649E6C0255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18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ä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56192" y="4621608"/>
            <a:ext cx="863699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50" b="0" i="0" kern="0" spc="-20" dirty="0">
                <a:solidFill>
                  <a:schemeClr val="accent1"/>
                </a:solidFill>
                <a:latin typeface="Arial"/>
                <a:cs typeface="Arial"/>
              </a:rPr>
              <a:t>Diese Präsentation ist urheberrechtlich geschützt.</a:t>
            </a:r>
            <a:r>
              <a:rPr lang="de-DE" sz="950" b="0" i="0" kern="0" spc="-20" baseline="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de-DE" sz="950" b="0" i="0" kern="0" spc="-20" dirty="0">
                <a:solidFill>
                  <a:schemeClr val="accent1"/>
                </a:solidFill>
                <a:latin typeface="Arial"/>
                <a:cs typeface="Arial"/>
              </a:rPr>
              <a:t>Jede Art des Vervielfältigens ist verboten.</a:t>
            </a:r>
            <a:r>
              <a:rPr lang="de-DE" sz="950" b="0" i="0" kern="0" spc="-20" baseline="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de-DE" sz="950" b="0" i="0" kern="0" spc="-20" dirty="0">
                <a:solidFill>
                  <a:schemeClr val="accent1"/>
                </a:solidFill>
                <a:latin typeface="Arial"/>
                <a:cs typeface="Arial"/>
              </a:rPr>
              <a:t>Wiedergaben sind nur mit schriftlicher Bewilligung des Autors erlaubt.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50" b="0" i="0" noProof="0" dirty="0">
                <a:solidFill>
                  <a:schemeClr val="accent1"/>
                </a:solidFill>
                <a:latin typeface="Arial"/>
                <a:ea typeface="Arial"/>
                <a:cs typeface="Arial"/>
              </a:rPr>
              <a:t>This presentation is protected by copyright. Any form of copying is prohibited. Reproduction is permitted only subject to the written consent of the author.</a:t>
            </a:r>
            <a:endParaRPr lang="en-GB" sz="950" b="0" i="0" kern="0" spc="-20" noProof="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52413" y="1575597"/>
            <a:ext cx="8640762" cy="1483120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aseline="0">
                <a:latin typeface="Arial"/>
                <a:cs typeface="Arial"/>
              </a:defRPr>
            </a:lvl1pPr>
          </a:lstStyle>
          <a:p>
            <a:pPr lvl="0"/>
            <a:r>
              <a:rPr lang="de-CH" dirty="0"/>
              <a:t>Präsentationstitel</a:t>
            </a:r>
            <a:endParaRPr lang="de-DE" dirty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7008" y="3273060"/>
            <a:ext cx="8636166" cy="222251"/>
          </a:xfrm>
          <a:prstGeom prst="rect">
            <a:avLst/>
          </a:prstGeom>
        </p:spPr>
        <p:txBody>
          <a:bodyPr vert="horz" tIns="0" bIns="0"/>
          <a:lstStyle>
            <a:lvl1pPr marL="0" indent="0" algn="ctr">
              <a:spcBef>
                <a:spcPts val="0"/>
              </a:spcBef>
              <a:buNone/>
              <a:defRPr sz="14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CH" dirty="0"/>
              <a:t>Autor einfügen</a:t>
            </a:r>
            <a:endParaRPr lang="de-DE" dirty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57008" y="3495301"/>
            <a:ext cx="8636166" cy="227012"/>
          </a:xfrm>
          <a:prstGeom prst="rect">
            <a:avLst/>
          </a:prstGeom>
        </p:spPr>
        <p:txBody>
          <a:bodyPr vert="horz" tIns="0" bIns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CH" dirty="0"/>
              <a:t>Datum einfügen (TT. </a:t>
            </a:r>
            <a:r>
              <a:rPr lang="de-CH"/>
              <a:t>Monat 2013)</a:t>
            </a:r>
            <a:endParaRPr lang="de-CH" dirty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7008" y="952569"/>
            <a:ext cx="8636166" cy="623039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de-CH" dirty="0"/>
              <a:t>Zusatztitel</a:t>
            </a:r>
            <a:endParaRPr lang="de-DE" dirty="0"/>
          </a:p>
        </p:txBody>
      </p:sp>
      <p:pic>
        <p:nvPicPr>
          <p:cNvPr id="8" name="Bild 7" descr="GDI-Logo-mitClaim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222220"/>
            <a:ext cx="2658110" cy="5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4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ein Bi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1981200" y="1114436"/>
            <a:ext cx="5181600" cy="38909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en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58715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5" name="Medienplatzhalter 4"/>
          <p:cNvSpPr>
            <a:spLocks noGrp="1" noChangeAspect="1"/>
          </p:cNvSpPr>
          <p:nvPr>
            <p:ph type="media" sz="quarter" idx="14" hasCustomPrompt="1"/>
          </p:nvPr>
        </p:nvSpPr>
        <p:spPr>
          <a:xfrm>
            <a:off x="1981201" y="1129584"/>
            <a:ext cx="5181600" cy="3872639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DE" dirty="0"/>
              <a:t>Medien 4:3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  <p:extLst>
      <p:ext uri="{BB962C8B-B14F-4D97-AF65-F5344CB8AC3E}">
        <p14:creationId xmlns:p14="http://schemas.microsoft.com/office/powerpoint/2010/main" val="1183412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en 16:9,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/>
          <p:cNvSpPr>
            <a:spLocks noGrp="1" noChangeAspect="1"/>
          </p:cNvSpPr>
          <p:nvPr>
            <p:ph type="media" sz="quarter" idx="14" hasCustomPrompt="1"/>
          </p:nvPr>
        </p:nvSpPr>
        <p:spPr>
          <a:xfrm>
            <a:off x="1126966" y="1118615"/>
            <a:ext cx="6886894" cy="3883599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de-DE" dirty="0"/>
              <a:t>Medien 16:9</a:t>
            </a:r>
          </a:p>
        </p:txBody>
      </p:sp>
      <p:sp>
        <p:nvSpPr>
          <p:cNvPr id="8" name="Titel 6"/>
          <p:cNvSpPr>
            <a:spLocks noGrp="1"/>
          </p:cNvSpPr>
          <p:nvPr>
            <p:ph type="title" hasCustomPrompt="1"/>
          </p:nvPr>
        </p:nvSpPr>
        <p:spPr>
          <a:xfrm>
            <a:off x="258728" y="138123"/>
            <a:ext cx="8631213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  <p:extLst>
      <p:ext uri="{BB962C8B-B14F-4D97-AF65-F5344CB8AC3E}">
        <p14:creationId xmlns:p14="http://schemas.microsoft.com/office/powerpoint/2010/main" val="1641377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en 16:9, schwarz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/>
          <p:cNvSpPr>
            <a:spLocks noGrp="1" noChangeAspect="1"/>
          </p:cNvSpPr>
          <p:nvPr>
            <p:ph type="media" sz="quarter" idx="14" hasCustomPrompt="1"/>
          </p:nvPr>
        </p:nvSpPr>
        <p:spPr>
          <a:xfrm>
            <a:off x="559206" y="314625"/>
            <a:ext cx="8036294" cy="451108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/>
              </a:defRPr>
            </a:lvl1pPr>
          </a:lstStyle>
          <a:p>
            <a:r>
              <a:rPr lang="de-DE" dirty="0"/>
              <a:t>Medien 16:9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  <p:extLst>
      <p:ext uri="{BB962C8B-B14F-4D97-AF65-F5344CB8AC3E}">
        <p14:creationId xmlns:p14="http://schemas.microsoft.com/office/powerpoint/2010/main" val="375018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Tabellen-Titel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5" name="Tabellenplatzhalter 4"/>
          <p:cNvSpPr>
            <a:spLocks noGrp="1"/>
          </p:cNvSpPr>
          <p:nvPr>
            <p:ph type="tbl" sz="quarter" idx="10"/>
          </p:nvPr>
        </p:nvSpPr>
        <p:spPr>
          <a:xfrm>
            <a:off x="249250" y="1114436"/>
            <a:ext cx="8645525" cy="38909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Tabelle durch Klicken auf Symbol hinzufügen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  <p:extLst>
      <p:ext uri="{BB962C8B-B14F-4D97-AF65-F5344CB8AC3E}">
        <p14:creationId xmlns:p14="http://schemas.microsoft.com/office/powerpoint/2010/main" val="819833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49250" y="138113"/>
            <a:ext cx="8645525" cy="486727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DE" dirty="0"/>
              <a:t>Einzelbild Folie Vollformat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 hasCustomPrompt="1"/>
          </p:nvPr>
        </p:nvSpPr>
        <p:spPr>
          <a:xfrm>
            <a:off x="1981201" y="1114425"/>
            <a:ext cx="5181600" cy="29146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 baseline="0">
                <a:latin typeface="Arial"/>
              </a:defRPr>
            </a:lvl1pPr>
          </a:lstStyle>
          <a:p>
            <a:r>
              <a:rPr lang="de-DE" dirty="0"/>
              <a:t>Einzelbild Folie Kleinformat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 hasCustomPrompt="1"/>
          </p:nvPr>
        </p:nvSpPr>
        <p:spPr>
          <a:xfrm>
            <a:off x="1981201" y="138113"/>
            <a:ext cx="5181600" cy="486727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 baseline="0">
                <a:latin typeface="Arial"/>
              </a:defRPr>
            </a:lvl1pPr>
          </a:lstStyle>
          <a:p>
            <a:r>
              <a:rPr lang="de-DE" dirty="0"/>
              <a:t>Einzelbild Folie Hochformat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-Collag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/>
          </p:nvPr>
        </p:nvSpPr>
        <p:spPr>
          <a:xfrm>
            <a:off x="4572011" y="138113"/>
            <a:ext cx="4322763" cy="486727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249238" y="138113"/>
            <a:ext cx="4322762" cy="486727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DE" dirty="0"/>
              <a:t>Bild Gegenüberstellung </a:t>
            </a:r>
            <a:r>
              <a:rPr lang="de-DE" dirty="0" err="1"/>
              <a:t>gross</a:t>
            </a:r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-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/>
          </p:nvPr>
        </p:nvSpPr>
        <p:spPr>
          <a:xfrm>
            <a:off x="4572011" y="1114425"/>
            <a:ext cx="4322763" cy="29146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249238" y="1114425"/>
            <a:ext cx="4322762" cy="29146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DE" dirty="0"/>
              <a:t>Bild Gegenüberstellung quadratisch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Lauf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4" name="Bildplatzhalter 5"/>
          <p:cNvSpPr>
            <a:spLocks noGrp="1"/>
          </p:cNvSpPr>
          <p:nvPr>
            <p:ph type="pic" sz="quarter" idx="11"/>
          </p:nvPr>
        </p:nvSpPr>
        <p:spPr>
          <a:xfrm>
            <a:off x="4572011" y="1114436"/>
            <a:ext cx="4322763" cy="38909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9238" y="1114436"/>
            <a:ext cx="4322762" cy="3890963"/>
          </a:xfrm>
          <a:prstGeom prst="rect">
            <a:avLst/>
          </a:prstGeom>
        </p:spPr>
        <p:txBody>
          <a:bodyPr vert="horz" wrap="square" tIns="36000" numCol="1"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Lauftext in Arial 20 Punkt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-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>
          <a:xfrm>
            <a:off x="249238" y="138112"/>
            <a:ext cx="4322762" cy="243363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DE" dirty="0"/>
              <a:t>Bildcollagenfolie für </a:t>
            </a:r>
          </a:p>
          <a:p>
            <a:r>
              <a:rPr lang="de-DE" dirty="0"/>
              <a:t>3 Bilder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1"/>
          </p:nvPr>
        </p:nvSpPr>
        <p:spPr>
          <a:xfrm>
            <a:off x="4572011" y="138113"/>
            <a:ext cx="4322763" cy="486727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2"/>
          </p:nvPr>
        </p:nvSpPr>
        <p:spPr>
          <a:xfrm>
            <a:off x="249238" y="2571751"/>
            <a:ext cx="4322762" cy="243363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-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/>
          <p:cNvSpPr>
            <a:spLocks noGrp="1"/>
          </p:cNvSpPr>
          <p:nvPr>
            <p:ph type="pic" sz="quarter" idx="10" hasCustomPrompt="1"/>
          </p:nvPr>
        </p:nvSpPr>
        <p:spPr>
          <a:xfrm>
            <a:off x="249238" y="138112"/>
            <a:ext cx="4322762" cy="243363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DE" dirty="0"/>
              <a:t>Bildcollagenfolie für </a:t>
            </a:r>
          </a:p>
          <a:p>
            <a:r>
              <a:rPr lang="de-DE" dirty="0"/>
              <a:t>4 Bilder</a:t>
            </a:r>
          </a:p>
        </p:txBody>
      </p:sp>
      <p:sp>
        <p:nvSpPr>
          <p:cNvPr id="25" name="Bildplatzhalter 24"/>
          <p:cNvSpPr>
            <a:spLocks noGrp="1"/>
          </p:cNvSpPr>
          <p:nvPr>
            <p:ph type="pic" sz="quarter" idx="11"/>
          </p:nvPr>
        </p:nvSpPr>
        <p:spPr>
          <a:xfrm>
            <a:off x="4572011" y="138112"/>
            <a:ext cx="4322763" cy="243363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27" name="Bildplatzhalter 26"/>
          <p:cNvSpPr>
            <a:spLocks noGrp="1"/>
          </p:cNvSpPr>
          <p:nvPr>
            <p:ph type="pic" sz="quarter" idx="12"/>
          </p:nvPr>
        </p:nvSpPr>
        <p:spPr>
          <a:xfrm>
            <a:off x="249238" y="2571751"/>
            <a:ext cx="4322762" cy="243363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29" name="Bildplatzhalter 28"/>
          <p:cNvSpPr>
            <a:spLocks noGrp="1"/>
          </p:cNvSpPr>
          <p:nvPr>
            <p:ph type="pic" sz="quarter" idx="13"/>
          </p:nvPr>
        </p:nvSpPr>
        <p:spPr>
          <a:xfrm>
            <a:off x="4572011" y="2571751"/>
            <a:ext cx="4322763" cy="243363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ild-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249238" y="2085986"/>
            <a:ext cx="5186362" cy="29194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 baseline="0">
                <a:latin typeface="Arial"/>
              </a:defRPr>
            </a:lvl1pPr>
          </a:lstStyle>
          <a:p>
            <a:r>
              <a:rPr lang="de-DE" dirty="0"/>
              <a:t>Bildcollagen Folie für </a:t>
            </a:r>
          </a:p>
          <a:p>
            <a:r>
              <a:rPr lang="de-DE" dirty="0"/>
              <a:t>5 Bilder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1"/>
          </p:nvPr>
        </p:nvSpPr>
        <p:spPr>
          <a:xfrm>
            <a:off x="249238" y="138123"/>
            <a:ext cx="3459162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8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3708423" y="138123"/>
            <a:ext cx="1730375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5438775" y="138123"/>
            <a:ext cx="3455988" cy="29194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22" name="Bildplatzhalter 21"/>
          <p:cNvSpPr>
            <a:spLocks noGrp="1"/>
          </p:cNvSpPr>
          <p:nvPr>
            <p:ph type="pic" sz="quarter" idx="14"/>
          </p:nvPr>
        </p:nvSpPr>
        <p:spPr>
          <a:xfrm>
            <a:off x="5438775" y="3057536"/>
            <a:ext cx="3455988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ild-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/>
          <p:cNvSpPr>
            <a:spLocks noGrp="1"/>
          </p:cNvSpPr>
          <p:nvPr>
            <p:ph type="pic" sz="quarter" idx="10"/>
          </p:nvPr>
        </p:nvSpPr>
        <p:spPr>
          <a:xfrm>
            <a:off x="249238" y="138123"/>
            <a:ext cx="1731962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1" hasCustomPrompt="1"/>
          </p:nvPr>
        </p:nvSpPr>
        <p:spPr>
          <a:xfrm>
            <a:off x="1981200" y="138123"/>
            <a:ext cx="3454400" cy="29194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DE" dirty="0"/>
              <a:t>Bildcollagen Folie für </a:t>
            </a:r>
          </a:p>
          <a:p>
            <a:r>
              <a:rPr lang="de-DE" dirty="0"/>
              <a:t>8 Bilder</a:t>
            </a:r>
          </a:p>
        </p:txBody>
      </p:sp>
      <p:sp>
        <p:nvSpPr>
          <p:cNvPr id="22" name="Bildplatzhalter 21"/>
          <p:cNvSpPr>
            <a:spLocks noGrp="1"/>
          </p:cNvSpPr>
          <p:nvPr>
            <p:ph type="pic" sz="quarter" idx="12"/>
          </p:nvPr>
        </p:nvSpPr>
        <p:spPr>
          <a:xfrm>
            <a:off x="5435600" y="138123"/>
            <a:ext cx="1727200" cy="9763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3"/>
          </p:nvPr>
        </p:nvSpPr>
        <p:spPr>
          <a:xfrm>
            <a:off x="7162823" y="138123"/>
            <a:ext cx="1731963" cy="9763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26" name="Bildplatzhalter 25"/>
          <p:cNvSpPr>
            <a:spLocks noGrp="1"/>
          </p:cNvSpPr>
          <p:nvPr>
            <p:ph type="pic" sz="quarter" idx="14"/>
          </p:nvPr>
        </p:nvSpPr>
        <p:spPr>
          <a:xfrm>
            <a:off x="5435623" y="1114425"/>
            <a:ext cx="3459163" cy="19431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28" name="Bildplatzhalter 27"/>
          <p:cNvSpPr>
            <a:spLocks noGrp="1"/>
          </p:cNvSpPr>
          <p:nvPr>
            <p:ph type="pic" sz="quarter" idx="15"/>
          </p:nvPr>
        </p:nvSpPr>
        <p:spPr>
          <a:xfrm>
            <a:off x="7162823" y="3057536"/>
            <a:ext cx="1731963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30" name="Bildplatzhalter 29"/>
          <p:cNvSpPr>
            <a:spLocks noGrp="1"/>
          </p:cNvSpPr>
          <p:nvPr>
            <p:ph type="pic" sz="quarter" idx="16"/>
          </p:nvPr>
        </p:nvSpPr>
        <p:spPr>
          <a:xfrm>
            <a:off x="3708400" y="3057536"/>
            <a:ext cx="3454400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32" name="Bildplatzhalter 31"/>
          <p:cNvSpPr>
            <a:spLocks noGrp="1"/>
          </p:cNvSpPr>
          <p:nvPr>
            <p:ph type="pic" sz="quarter" idx="17"/>
          </p:nvPr>
        </p:nvSpPr>
        <p:spPr>
          <a:xfrm>
            <a:off x="249238" y="3057536"/>
            <a:ext cx="3459162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34" name="Bildplatzhalter 33"/>
          <p:cNvSpPr>
            <a:spLocks noGrp="1"/>
          </p:cNvSpPr>
          <p:nvPr>
            <p:ph type="pic" sz="quarter" idx="18"/>
          </p:nvPr>
        </p:nvSpPr>
        <p:spPr>
          <a:xfrm>
            <a:off x="249238" y="2085975"/>
            <a:ext cx="1731962" cy="9715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9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Bild-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249238" y="138123"/>
            <a:ext cx="1731962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1981200" y="138123"/>
            <a:ext cx="1727200" cy="9763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981200" y="1114425"/>
            <a:ext cx="3454400" cy="19431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 baseline="0">
                <a:latin typeface="Arial"/>
                <a:ea typeface="Arial"/>
                <a:cs typeface="Arial"/>
              </a:defRPr>
            </a:lvl1pPr>
          </a:lstStyle>
          <a:p>
            <a:r>
              <a:rPr lang="de-DE" dirty="0"/>
              <a:t>Bildcollagen Folie für </a:t>
            </a:r>
          </a:p>
          <a:p>
            <a:r>
              <a:rPr lang="de-DE" dirty="0"/>
              <a:t>13 Bilder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3"/>
          </p:nvPr>
        </p:nvSpPr>
        <p:spPr>
          <a:xfrm>
            <a:off x="3708400" y="138123"/>
            <a:ext cx="1727200" cy="9763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23" name="Bildplatzhalter 22"/>
          <p:cNvSpPr>
            <a:spLocks noGrp="1"/>
          </p:cNvSpPr>
          <p:nvPr>
            <p:ph type="pic" sz="quarter" idx="14"/>
          </p:nvPr>
        </p:nvSpPr>
        <p:spPr>
          <a:xfrm>
            <a:off x="249238" y="2085975"/>
            <a:ext cx="1731962" cy="9715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27" name="Bildplatzhalter 26"/>
          <p:cNvSpPr>
            <a:spLocks noGrp="1"/>
          </p:cNvSpPr>
          <p:nvPr>
            <p:ph type="pic" sz="quarter" idx="15"/>
          </p:nvPr>
        </p:nvSpPr>
        <p:spPr>
          <a:xfrm>
            <a:off x="249238" y="3057536"/>
            <a:ext cx="3459162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31" name="Bildplatzhalter 30"/>
          <p:cNvSpPr>
            <a:spLocks noGrp="1"/>
          </p:cNvSpPr>
          <p:nvPr>
            <p:ph type="pic" sz="quarter" idx="16"/>
          </p:nvPr>
        </p:nvSpPr>
        <p:spPr>
          <a:xfrm>
            <a:off x="3708400" y="3057536"/>
            <a:ext cx="1727200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35" name="Bildplatzhalter 34"/>
          <p:cNvSpPr>
            <a:spLocks noGrp="1"/>
          </p:cNvSpPr>
          <p:nvPr>
            <p:ph type="pic" sz="quarter" idx="17"/>
          </p:nvPr>
        </p:nvSpPr>
        <p:spPr>
          <a:xfrm>
            <a:off x="5435623" y="2085975"/>
            <a:ext cx="3459163" cy="19431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37" name="Bildplatzhalter 36"/>
          <p:cNvSpPr>
            <a:spLocks noGrp="1"/>
          </p:cNvSpPr>
          <p:nvPr>
            <p:ph type="pic" sz="quarter" idx="18"/>
          </p:nvPr>
        </p:nvSpPr>
        <p:spPr>
          <a:xfrm>
            <a:off x="5435600" y="138123"/>
            <a:ext cx="1727200" cy="19478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39" name="Bildplatzhalter 38"/>
          <p:cNvSpPr>
            <a:spLocks noGrp="1"/>
          </p:cNvSpPr>
          <p:nvPr>
            <p:ph type="pic" sz="quarter" idx="19"/>
          </p:nvPr>
        </p:nvSpPr>
        <p:spPr>
          <a:xfrm>
            <a:off x="7162823" y="138123"/>
            <a:ext cx="1731963" cy="9763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41" name="Bildplatzhalter 40"/>
          <p:cNvSpPr>
            <a:spLocks noGrp="1"/>
          </p:cNvSpPr>
          <p:nvPr>
            <p:ph type="pic" sz="quarter" idx="20"/>
          </p:nvPr>
        </p:nvSpPr>
        <p:spPr>
          <a:xfrm>
            <a:off x="7162823" y="1114425"/>
            <a:ext cx="1731963" cy="9715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43" name="Bildplatzhalter 42"/>
          <p:cNvSpPr>
            <a:spLocks noGrp="1"/>
          </p:cNvSpPr>
          <p:nvPr>
            <p:ph type="pic" sz="quarter" idx="21"/>
          </p:nvPr>
        </p:nvSpPr>
        <p:spPr>
          <a:xfrm>
            <a:off x="5435600" y="4029086"/>
            <a:ext cx="1727200" cy="9763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45" name="Bildplatzhalter 44"/>
          <p:cNvSpPr>
            <a:spLocks noGrp="1"/>
          </p:cNvSpPr>
          <p:nvPr>
            <p:ph type="pic" sz="quarter" idx="22"/>
          </p:nvPr>
        </p:nvSpPr>
        <p:spPr>
          <a:xfrm>
            <a:off x="7162823" y="4029086"/>
            <a:ext cx="1731963" cy="9763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  <a:cs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und Text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54418" y="1117446"/>
            <a:ext cx="1728000" cy="971549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253685" y="4032151"/>
            <a:ext cx="1728000" cy="972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/>
          </p:nvPr>
        </p:nvSpPr>
        <p:spPr>
          <a:xfrm>
            <a:off x="7162800" y="1117761"/>
            <a:ext cx="1728000" cy="9715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7165975" y="4032151"/>
            <a:ext cx="1728000" cy="972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981200" y="2085975"/>
            <a:ext cx="5181600" cy="19431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CH" dirty="0" err="1"/>
              <a:t>Textcloud</a:t>
            </a:r>
            <a:r>
              <a:rPr lang="de-CH" dirty="0"/>
              <a:t>      </a:t>
            </a:r>
            <a:r>
              <a:rPr lang="de-CH" dirty="0" err="1"/>
              <a:t>Textcloud</a:t>
            </a:r>
            <a:r>
              <a:rPr lang="de-CH" dirty="0"/>
              <a:t>   </a:t>
            </a:r>
            <a:r>
              <a:rPr lang="de-CH" dirty="0" err="1"/>
              <a:t>Textcloud</a:t>
            </a:r>
            <a:r>
              <a:rPr lang="de-CH" dirty="0"/>
              <a:t>           	</a:t>
            </a:r>
            <a:r>
              <a:rPr lang="de-CH" dirty="0" err="1"/>
              <a:t>Textcloud</a:t>
            </a:r>
            <a:r>
              <a:rPr lang="de-DE" dirty="0"/>
              <a:t>     </a:t>
            </a:r>
            <a:r>
              <a:rPr lang="de-CH" dirty="0" err="1"/>
              <a:t>Textcloud</a:t>
            </a:r>
            <a:r>
              <a:rPr lang="de-CH" dirty="0"/>
              <a:t>		</a:t>
            </a:r>
            <a:r>
              <a:rPr lang="de-CH" dirty="0" err="1"/>
              <a:t>Textcloud</a:t>
            </a:r>
            <a:r>
              <a:rPr lang="de-CH" dirty="0"/>
              <a:t>      </a:t>
            </a:r>
            <a:r>
              <a:rPr lang="de-CH" dirty="0" err="1"/>
              <a:t>Textcloud</a:t>
            </a:r>
            <a:r>
              <a:rPr lang="de-CH" dirty="0"/>
              <a:t>   </a:t>
            </a:r>
            <a:r>
              <a:rPr lang="de-CH" dirty="0" err="1"/>
              <a:t>Textcloud</a:t>
            </a:r>
            <a:r>
              <a:rPr lang="de-CH" dirty="0"/>
              <a:t>  </a:t>
            </a:r>
            <a:r>
              <a:rPr lang="de-DE" dirty="0"/>
              <a:t>Arial 22 Punkt </a:t>
            </a:r>
            <a:r>
              <a:rPr lang="de-CH" dirty="0"/>
              <a:t>         	</a:t>
            </a:r>
            <a:r>
              <a:rPr lang="de-CH" dirty="0" err="1"/>
              <a:t>Textcloud</a:t>
            </a:r>
            <a:r>
              <a:rPr lang="de-DE" dirty="0"/>
              <a:t>         	</a:t>
            </a:r>
            <a:r>
              <a:rPr lang="de-CH" dirty="0" err="1"/>
              <a:t>Textcloud</a:t>
            </a:r>
            <a:r>
              <a:rPr lang="de-CH" dirty="0"/>
              <a:t>	</a:t>
            </a:r>
            <a:r>
              <a:rPr lang="de-CH" dirty="0" err="1"/>
              <a:t>Textcloud</a:t>
            </a:r>
            <a:r>
              <a:rPr lang="de-CH" dirty="0"/>
              <a:t>      </a:t>
            </a:r>
            <a:r>
              <a:rPr lang="de-CH" dirty="0" err="1"/>
              <a:t>Textcloud</a:t>
            </a:r>
            <a:r>
              <a:rPr lang="de-CH" dirty="0"/>
              <a:t>   </a:t>
            </a:r>
            <a:r>
              <a:rPr lang="de-CH" dirty="0" err="1"/>
              <a:t>Textcloud</a:t>
            </a:r>
            <a:r>
              <a:rPr lang="de-CH" dirty="0"/>
              <a:t>           	</a:t>
            </a:r>
            <a:r>
              <a:rPr lang="de-CH" dirty="0" err="1"/>
              <a:t>Textcloud</a:t>
            </a:r>
            <a:r>
              <a:rPr lang="de-DE" dirty="0"/>
              <a:t>     		</a:t>
            </a:r>
            <a:r>
              <a:rPr lang="de-CH" dirty="0" err="1"/>
              <a:t>Textcloud</a:t>
            </a:r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ag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980000" y="629456"/>
            <a:ext cx="5184000" cy="3884609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3200" b="0" i="1" baseline="0">
                <a:latin typeface="Times"/>
                <a:cs typeface="Times"/>
              </a:defRPr>
            </a:lvl1pPr>
          </a:lstStyle>
          <a:p>
            <a:pPr lvl="0"/>
            <a:r>
              <a:rPr lang="de-CH" dirty="0"/>
              <a:t>Aussage Folie in Times</a:t>
            </a:r>
          </a:p>
          <a:p>
            <a:pPr lvl="0"/>
            <a:r>
              <a:rPr lang="de-CH" dirty="0"/>
              <a:t>32 Punkt zentriert</a:t>
            </a:r>
            <a:endParaRPr lang="de-DE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980000" y="629456"/>
            <a:ext cx="5184000" cy="388460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ct val="100000"/>
              </a:lnSpc>
              <a:buNone/>
              <a:defRPr sz="7200" b="0" i="0" baseline="0">
                <a:latin typeface="Times"/>
                <a:cs typeface="Times"/>
              </a:defRPr>
            </a:lvl1pPr>
          </a:lstStyle>
          <a:p>
            <a:pPr lvl="0"/>
            <a:r>
              <a:rPr lang="de-CH" dirty="0"/>
              <a:t>Fact Folie</a:t>
            </a:r>
          </a:p>
          <a:p>
            <a:pPr lvl="0"/>
            <a:r>
              <a:rPr lang="de-CH" dirty="0"/>
              <a:t>72 Punkt</a:t>
            </a:r>
            <a:endParaRPr lang="de-DE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t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8714" y="629456"/>
            <a:ext cx="8632874" cy="3884609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14000">
                <a:latin typeface="Times"/>
                <a:cs typeface="Times"/>
              </a:defRPr>
            </a:lvl1pPr>
          </a:lstStyle>
          <a:p>
            <a:pPr lvl="0"/>
            <a:r>
              <a:rPr lang="de-CH" dirty="0"/>
              <a:t>50%</a:t>
            </a:r>
            <a:endParaRPr lang="de-DE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e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90678" y="4315586"/>
            <a:ext cx="5172122" cy="485775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1600" b="1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William Shakespeare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Quelle Arial 8 Punkt 50% Schwarz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980000" y="430985"/>
            <a:ext cx="5184000" cy="388460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ct val="100000"/>
              </a:lnSpc>
              <a:buNone/>
              <a:defRPr sz="3200" b="0" i="0" baseline="0">
                <a:latin typeface="Times"/>
                <a:cs typeface="Times"/>
              </a:defRPr>
            </a:lvl1pPr>
          </a:lstStyle>
          <a:p>
            <a:pPr lvl="0"/>
            <a:r>
              <a:rPr lang="de-CH" dirty="0"/>
              <a:t>«Zitate in Times 32 Punkt zentriert ausgerichtet.</a:t>
            </a:r>
          </a:p>
          <a:p>
            <a:pPr lvl="0"/>
            <a:r>
              <a:rPr lang="de-CH" dirty="0"/>
              <a:t>Mit </a:t>
            </a:r>
            <a:r>
              <a:rPr lang="de-CH" dirty="0" err="1"/>
              <a:t>Guillements</a:t>
            </a:r>
            <a:r>
              <a:rPr lang="de-CH" dirty="0"/>
              <a:t> (Alt + Komma und Alt + Umschaltung + Komma ) nach aussen angeführt»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ullets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4" name="Bildplatzhalter 5"/>
          <p:cNvSpPr>
            <a:spLocks noGrp="1"/>
          </p:cNvSpPr>
          <p:nvPr>
            <p:ph type="pic" sz="quarter" idx="11"/>
          </p:nvPr>
        </p:nvSpPr>
        <p:spPr>
          <a:xfrm>
            <a:off x="4572011" y="1114436"/>
            <a:ext cx="4322763" cy="38909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9238" y="1114436"/>
            <a:ext cx="4322762" cy="3890963"/>
          </a:xfrm>
          <a:prstGeom prst="rect">
            <a:avLst/>
          </a:prstGeom>
        </p:spPr>
        <p:txBody>
          <a:bodyPr vert="horz"/>
          <a:lstStyle>
            <a:lvl1pPr marL="306000" marR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75000"/>
              <a:buFont typeface="Wingdings" charset="2"/>
              <a:buChar char="§"/>
              <a:tabLst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Bullet Points: Arial 20 Punkt ein- oder zweizeilig</a:t>
            </a:r>
          </a:p>
          <a:p>
            <a:pPr marL="306000" marR="0" lvl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r>
              <a:rPr lang="de-DE" dirty="0"/>
              <a:t>Bullet Points: Arial 20 Punkt ein- oder zweizeilig</a:t>
            </a:r>
          </a:p>
          <a:p>
            <a:pPr marL="306000" marR="0" lvl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r>
              <a:rPr lang="de-DE" dirty="0"/>
              <a:t>Bullet Points: Arial 20 Punkt ein- oder zweizeilig</a:t>
            </a:r>
          </a:p>
          <a:p>
            <a:pPr marL="306000" marR="0" lvl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r>
              <a:rPr lang="de-DE" dirty="0"/>
              <a:t>Bullet Points: Arial 20 Punkt ein- oder zweizeilig</a:t>
            </a:r>
          </a:p>
          <a:p>
            <a:pPr marL="306000" marR="0" lvl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r>
              <a:rPr lang="de-DE" dirty="0"/>
              <a:t>Bullet Points: Arial 20 Punkt ein- oder zweizeilig</a:t>
            </a:r>
          </a:p>
          <a:p>
            <a:pPr marL="306000" marR="0" lvl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r>
              <a:rPr lang="de-DE" dirty="0"/>
              <a:t>Bullet Points: maximal 6 Punkte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kte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10967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l">
              <a:spcAft>
                <a:spcPts val="0"/>
              </a:spcAft>
              <a:buFont typeface="Arial"/>
              <a:buNone/>
              <a:defRPr sz="2400" baseline="0">
                <a:solidFill>
                  <a:srgbClr val="0CA37B"/>
                </a:solidFill>
                <a:latin typeface="Arial"/>
                <a:cs typeface="Arial"/>
              </a:defRPr>
            </a:lvl1pPr>
          </a:lstStyle>
          <a:p>
            <a:r>
              <a:rPr lang="de-CH" dirty="0"/>
              <a:t>Titel zu GDI IMPULS und STUDIEN in Arial 24 Punkt, linksbündig auf maximal zwei Zeilen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249238" y="2090426"/>
            <a:ext cx="1620000" cy="194310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sz="16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4580881" y="2090426"/>
            <a:ext cx="1620628" cy="194310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sz="16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74628" y="2092637"/>
            <a:ext cx="2700000" cy="269864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rgbClr val="0CA37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GDI IMPULS</a:t>
            </a:r>
          </a:p>
          <a:p>
            <a:pPr lvl="0"/>
            <a:r>
              <a:rPr lang="de-DE" dirty="0"/>
              <a:t>Text zur neusten Ausgabe in Arial 18pt</a:t>
            </a:r>
          </a:p>
          <a:p>
            <a:pPr lvl="0"/>
            <a:r>
              <a:rPr lang="de-DE" dirty="0"/>
              <a:t>Abonnement unter:</a:t>
            </a:r>
          </a:p>
          <a:p>
            <a:pPr lvl="0"/>
            <a:r>
              <a:rPr lang="de-DE" dirty="0" err="1"/>
              <a:t>www.gdi.ch</a:t>
            </a:r>
            <a:r>
              <a:rPr lang="de-DE" dirty="0"/>
              <a:t>/de/</a:t>
            </a:r>
            <a:r>
              <a:rPr lang="de-DE" dirty="0" err="1"/>
              <a:t>gdi</a:t>
            </a:r>
            <a:r>
              <a:rPr lang="de-DE" dirty="0"/>
              <a:t>-impuls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201509" y="2092637"/>
            <a:ext cx="2700000" cy="2698647"/>
          </a:xfrm>
          <a:prstGeom prst="rect">
            <a:avLst/>
          </a:prstGeom>
        </p:spPr>
        <p:txBody>
          <a:bodyPr vert="horz" tIns="4680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rgbClr val="0CA37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GDI STUDIE</a:t>
            </a:r>
          </a:p>
          <a:p>
            <a:pPr lvl="0"/>
            <a:r>
              <a:rPr lang="de-DE" dirty="0"/>
              <a:t>Text zur thematisch aktuellen Studie in Arial 18pt</a:t>
            </a:r>
          </a:p>
          <a:p>
            <a:pPr lvl="0"/>
            <a:r>
              <a:rPr lang="de-DE" dirty="0" err="1"/>
              <a:t>www.gdi.ch</a:t>
            </a:r>
            <a:r>
              <a:rPr lang="de-DE" dirty="0"/>
              <a:t>/</a:t>
            </a:r>
            <a:r>
              <a:rPr lang="de-DE" dirty="0" err="1"/>
              <a:t>studien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/>
          <p:cNvSpPr txBox="1"/>
          <p:nvPr/>
        </p:nvSpPr>
        <p:spPr>
          <a:xfrm>
            <a:off x="260232" y="1128646"/>
            <a:ext cx="8279998" cy="2908488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Download</a:t>
            </a:r>
            <a:r>
              <a:rPr lang="de-CH" sz="2200" b="0" dirty="0">
                <a:solidFill>
                  <a:srgbClr val="0CA37B"/>
                </a:solidFill>
                <a:latin typeface="Arial"/>
              </a:rPr>
              <a:t> </a:t>
            </a: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Präsentation</a:t>
            </a: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3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 </a:t>
            </a: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Link</a:t>
            </a: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2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https://</a:t>
            </a:r>
            <a:r>
              <a:rPr lang="de-CH" sz="2200" b="0" kern="1200" baseline="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www.gdi.ch</a:t>
            </a:r>
            <a:r>
              <a:rPr lang="de-CH" sz="2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/Referate-und-</a:t>
            </a:r>
            <a:r>
              <a:rPr lang="de-CH" sz="2200" b="0" kern="1200" baseline="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Praesentationen</a:t>
            </a:r>
            <a:endParaRPr lang="de-CH" sz="2200" b="0" kern="1200" baseline="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Login</a:t>
            </a: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Benutzername:	</a:t>
            </a: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Passwort:			</a:t>
            </a:r>
            <a:endParaRPr lang="de-DE" sz="2200" b="0" kern="1200" baseline="0" dirty="0">
              <a:solidFill>
                <a:srgbClr val="0CA37B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9207" y="4036556"/>
            <a:ext cx="3239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0" kern="1200" baseline="0" dirty="0">
              <a:solidFill>
                <a:schemeClr val="accent1"/>
              </a:solidFill>
              <a:latin typeface="Arial"/>
              <a:ea typeface="+mj-ea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GDI Gottlieb Duttweiler Institute</a:t>
            </a:r>
            <a:b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</a:b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Langhaldenstrasse 21</a:t>
            </a:r>
            <a:b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</a:b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P.O. Box 531</a:t>
            </a:r>
            <a:b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</a:b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CH-8803 </a:t>
            </a:r>
            <a:r>
              <a:rPr lang="de-DE" sz="1200" b="0" kern="1200" baseline="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Rüschlikon</a:t>
            </a: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/</a:t>
            </a:r>
            <a:r>
              <a:rPr lang="de-DE" sz="1200" b="0" kern="1200" baseline="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Zurich</a:t>
            </a:r>
            <a:endParaRPr lang="de-DE" sz="1200" dirty="0">
              <a:latin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6978" y="4036556"/>
            <a:ext cx="3459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0" kern="1200" baseline="0" dirty="0">
              <a:solidFill>
                <a:srgbClr val="0FBF7B"/>
              </a:solidFill>
              <a:latin typeface="Arial"/>
              <a:ea typeface="+mj-ea"/>
              <a:cs typeface="Arial"/>
            </a:endParaRPr>
          </a:p>
          <a:p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Fon +41 44 724 61 11</a:t>
            </a:r>
            <a:br>
              <a:rPr lang="de-DE" sz="1200" b="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</a:b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Fax +41 44 724 62 62</a:t>
            </a:r>
            <a:br>
              <a:rPr lang="de-DE" sz="1200" b="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</a:br>
            <a:r>
              <a:rPr lang="de-DE" sz="1200" b="0" kern="1200" baseline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info@gdi.ch</a:t>
            </a:r>
            <a:endParaRPr lang="de-DE" sz="1200" b="0" kern="1200" baseline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www.gdi.ch</a:t>
            </a:r>
            <a:endParaRPr lang="de-DE" sz="1200" b="0" kern="1200" baseline="0" dirty="0">
              <a:solidFill>
                <a:srgbClr val="0FBF7B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65183" y="1427749"/>
            <a:ext cx="6898934" cy="382820"/>
          </a:xfrm>
          <a:prstGeom prst="rect">
            <a:avLst/>
          </a:prstGeom>
        </p:spPr>
        <p:txBody>
          <a:bodyPr vert="horz" lIns="0" tIns="0" anchor="t" anchorCtr="0"/>
          <a:lstStyle>
            <a:lvl1pPr marL="0" indent="0">
              <a:spcBef>
                <a:spcPts val="0"/>
              </a:spcBef>
              <a:buFontTx/>
              <a:buNone/>
              <a:defRPr sz="2200" kern="1200" baseline="0">
                <a:latin typeface="Arial"/>
              </a:defRPr>
            </a:lvl1pPr>
            <a:lvl2pPr marL="4572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2pPr>
            <a:lvl3pPr marL="9144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3pPr>
            <a:lvl4pPr marL="13716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4pPr>
            <a:lvl5pPr marL="18288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5pPr>
          </a:lstStyle>
          <a:p>
            <a:pPr lvl="0"/>
            <a:r>
              <a:rPr lang="de-DE" dirty="0"/>
              <a:t>vom TT. Monat 2011 bis TT. Monat 2013</a:t>
            </a:r>
            <a:br>
              <a:rPr lang="de-DE" dirty="0"/>
            </a:br>
            <a:endParaRPr lang="de-DE" dirty="0"/>
          </a:p>
        </p:txBody>
      </p:sp>
      <p:sp>
        <p:nvSpPr>
          <p:cNvPr id="14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38554" y="3317461"/>
            <a:ext cx="4624246" cy="312386"/>
          </a:xfrm>
          <a:prstGeom prst="rect">
            <a:avLst/>
          </a:prstGeom>
        </p:spPr>
        <p:txBody>
          <a:bodyPr vert="horz" lIns="0" tIns="0" anchor="t" anchorCtr="0"/>
          <a:lstStyle>
            <a:lvl1pPr marL="0" indent="0">
              <a:spcBef>
                <a:spcPts val="0"/>
              </a:spcBef>
              <a:buFontTx/>
              <a:buNone/>
              <a:defRPr sz="2200" kern="1200" baseline="0">
                <a:latin typeface="Arial"/>
              </a:defRPr>
            </a:lvl1pPr>
            <a:lvl2pPr marL="4572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2pPr>
            <a:lvl3pPr marL="9144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3pPr>
            <a:lvl4pPr marL="13716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4pPr>
            <a:lvl5pPr marL="18288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5pPr>
          </a:lstStyle>
          <a:p>
            <a:pPr lvl="0"/>
            <a:r>
              <a:rPr lang="de-DE" dirty="0"/>
              <a:t>Benutzername</a:t>
            </a: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38555" y="3652393"/>
            <a:ext cx="4624246" cy="287318"/>
          </a:xfrm>
          <a:prstGeom prst="rect">
            <a:avLst/>
          </a:prstGeom>
        </p:spPr>
        <p:txBody>
          <a:bodyPr vert="horz" lIns="0" t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kern="1200" baseline="0">
                <a:latin typeface="Arial"/>
              </a:defRPr>
            </a:lvl1pPr>
            <a:lvl2pPr marL="4572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2pPr>
            <a:lvl3pPr marL="9144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3pPr>
            <a:lvl4pPr marL="13716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4pPr>
            <a:lvl5pPr marL="18288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5pPr>
          </a:lstStyle>
          <a:p>
            <a:pPr lvl="0"/>
            <a:r>
              <a:rPr lang="de-DE" dirty="0"/>
              <a:t>Passwort</a:t>
            </a:r>
          </a:p>
        </p:txBody>
      </p:sp>
      <p:pic>
        <p:nvPicPr>
          <p:cNvPr id="10" name="Bild 9" descr="GDI-Logo-mitClaim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222220"/>
            <a:ext cx="2658110" cy="564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/>
          <p:cNvSpPr txBox="1"/>
          <p:nvPr/>
        </p:nvSpPr>
        <p:spPr>
          <a:xfrm>
            <a:off x="260232" y="1128646"/>
            <a:ext cx="8279998" cy="2908488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Download</a:t>
            </a:r>
            <a:r>
              <a:rPr lang="de-CH" sz="2200" b="0" dirty="0">
                <a:solidFill>
                  <a:srgbClr val="0CA37B"/>
                </a:solidFill>
                <a:latin typeface="Arial"/>
              </a:rPr>
              <a:t> </a:t>
            </a:r>
            <a:r>
              <a:rPr lang="de-CH" sz="2200" b="0" kern="1200" baseline="0" dirty="0" err="1">
                <a:solidFill>
                  <a:srgbClr val="0CA37B"/>
                </a:solidFill>
                <a:latin typeface="Arial"/>
                <a:ea typeface="+mj-ea"/>
                <a:cs typeface="Arial"/>
              </a:rPr>
              <a:t>presentation</a:t>
            </a: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3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 </a:t>
            </a: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Link</a:t>
            </a: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2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https://</a:t>
            </a:r>
            <a:r>
              <a:rPr lang="de-CH" sz="2200" b="0" kern="1200" baseline="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www.gdi.ch</a:t>
            </a:r>
            <a:r>
              <a:rPr lang="de-CH" sz="2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/en/</a:t>
            </a:r>
            <a:r>
              <a:rPr lang="de-CH" sz="2200" b="0" kern="1200" baseline="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speeches-and-presentations</a:t>
            </a:r>
            <a:endParaRPr lang="de-CH" sz="2200" b="0" kern="1200" baseline="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Login</a:t>
            </a: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Username:	</a:t>
            </a:r>
            <a:b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</a:br>
            <a:r>
              <a:rPr lang="de-CH" sz="2200" b="0" kern="1200" baseline="0" dirty="0">
                <a:solidFill>
                  <a:srgbClr val="0CA37B"/>
                </a:solidFill>
                <a:latin typeface="Arial"/>
                <a:ea typeface="+mj-ea"/>
                <a:cs typeface="Arial"/>
              </a:rPr>
              <a:t>Password:			</a:t>
            </a:r>
            <a:endParaRPr lang="de-DE" sz="2200" b="0" kern="1200" baseline="0" dirty="0">
              <a:solidFill>
                <a:srgbClr val="0CA37B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9207" y="4036556"/>
            <a:ext cx="3239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0" kern="1200" baseline="0" dirty="0">
              <a:solidFill>
                <a:schemeClr val="accent1"/>
              </a:solidFill>
              <a:latin typeface="Arial"/>
              <a:ea typeface="+mj-ea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GDI Gottlieb Duttweiler Institute</a:t>
            </a:r>
            <a:b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</a:b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Langhaldenstrasse 21</a:t>
            </a:r>
            <a:b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</a:b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P.O. Box 531</a:t>
            </a:r>
            <a:b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</a:b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CH-8803 </a:t>
            </a:r>
            <a:r>
              <a:rPr lang="de-DE" sz="1200" b="0" kern="1200" baseline="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Rüschlikon</a:t>
            </a: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/</a:t>
            </a:r>
            <a:r>
              <a:rPr lang="de-DE" sz="1200" b="0" kern="1200" baseline="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Zurich</a:t>
            </a:r>
            <a:endParaRPr lang="de-DE" sz="1200" dirty="0">
              <a:latin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6978" y="4036556"/>
            <a:ext cx="3459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0" kern="1200" baseline="0" dirty="0">
              <a:solidFill>
                <a:srgbClr val="0FBF7B"/>
              </a:solidFill>
              <a:latin typeface="Arial"/>
              <a:ea typeface="+mj-ea"/>
              <a:cs typeface="Arial"/>
            </a:endParaRPr>
          </a:p>
          <a:p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Fon +41 44 724 61 11</a:t>
            </a:r>
            <a:br>
              <a:rPr lang="de-DE" sz="1200" b="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</a:br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Fax +41 44 724 62 62</a:t>
            </a:r>
            <a:br>
              <a:rPr lang="de-DE" sz="1200" b="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</a:br>
            <a:r>
              <a:rPr lang="de-DE" sz="1200" b="0" kern="1200" baseline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info@gdi.ch</a:t>
            </a:r>
            <a:endParaRPr lang="de-DE" sz="1200" b="0" kern="1200" baseline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r>
              <a:rPr lang="de-DE" sz="1200" b="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www.gdi.ch</a:t>
            </a:r>
            <a:endParaRPr lang="de-DE" sz="1200" b="0" kern="1200" baseline="0" dirty="0">
              <a:solidFill>
                <a:srgbClr val="0FBF7B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65183" y="1427749"/>
            <a:ext cx="6898934" cy="382820"/>
          </a:xfrm>
          <a:prstGeom prst="rect">
            <a:avLst/>
          </a:prstGeom>
        </p:spPr>
        <p:txBody>
          <a:bodyPr vert="horz" lIns="0" tIns="0" anchor="t" anchorCtr="0"/>
          <a:lstStyle>
            <a:lvl1pPr marL="0" indent="0">
              <a:spcBef>
                <a:spcPts val="0"/>
              </a:spcBef>
              <a:buFontTx/>
              <a:buNone/>
              <a:defRPr sz="2200" kern="1200" baseline="0">
                <a:latin typeface="Arial"/>
              </a:defRPr>
            </a:lvl1pPr>
            <a:lvl2pPr marL="4572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2pPr>
            <a:lvl3pPr marL="9144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3pPr>
            <a:lvl4pPr marL="13716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4pPr>
            <a:lvl5pPr marL="18288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5pPr>
          </a:lstStyle>
          <a:p>
            <a:pPr lvl="0"/>
            <a:r>
              <a:rPr lang="de-DE" dirty="0" err="1"/>
              <a:t>from</a:t>
            </a:r>
            <a:r>
              <a:rPr lang="de-DE" dirty="0"/>
              <a:t> DD. </a:t>
            </a:r>
            <a:r>
              <a:rPr lang="de-DE" dirty="0" err="1"/>
              <a:t>Month</a:t>
            </a:r>
            <a:r>
              <a:rPr lang="de-DE" dirty="0"/>
              <a:t> 2011 </a:t>
            </a:r>
            <a:r>
              <a:rPr lang="de-DE" dirty="0" err="1"/>
              <a:t>to</a:t>
            </a:r>
            <a:r>
              <a:rPr lang="de-DE" dirty="0"/>
              <a:t> DD. </a:t>
            </a:r>
            <a:r>
              <a:rPr lang="de-DE" dirty="0" err="1"/>
              <a:t>Month</a:t>
            </a:r>
            <a:r>
              <a:rPr lang="de-DE" dirty="0"/>
              <a:t> 2013</a:t>
            </a:r>
          </a:p>
        </p:txBody>
      </p:sp>
      <p:sp>
        <p:nvSpPr>
          <p:cNvPr id="14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38554" y="3310923"/>
            <a:ext cx="4624246" cy="312386"/>
          </a:xfrm>
          <a:prstGeom prst="rect">
            <a:avLst/>
          </a:prstGeom>
        </p:spPr>
        <p:txBody>
          <a:bodyPr vert="horz" lIns="0" tIns="0" anchor="t" anchorCtr="0"/>
          <a:lstStyle>
            <a:lvl1pPr marL="0" indent="0">
              <a:spcBef>
                <a:spcPts val="0"/>
              </a:spcBef>
              <a:buFontTx/>
              <a:buNone/>
              <a:defRPr sz="2200" kern="1200" baseline="0">
                <a:latin typeface="Arial"/>
              </a:defRPr>
            </a:lvl1pPr>
            <a:lvl2pPr marL="4572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2pPr>
            <a:lvl3pPr marL="9144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3pPr>
            <a:lvl4pPr marL="13716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4pPr>
            <a:lvl5pPr marL="18288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5pPr>
          </a:lstStyle>
          <a:p>
            <a:pPr lvl="0"/>
            <a:r>
              <a:rPr lang="de-DE" dirty="0"/>
              <a:t>Username</a:t>
            </a: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38555" y="3645853"/>
            <a:ext cx="4624246" cy="287318"/>
          </a:xfrm>
          <a:prstGeom prst="rect">
            <a:avLst/>
          </a:prstGeom>
        </p:spPr>
        <p:txBody>
          <a:bodyPr vert="horz" lIns="0" t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kern="1200" baseline="0">
                <a:latin typeface="Arial"/>
              </a:defRPr>
            </a:lvl1pPr>
            <a:lvl2pPr marL="4572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2pPr>
            <a:lvl3pPr marL="9144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3pPr>
            <a:lvl4pPr marL="13716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4pPr>
            <a:lvl5pPr marL="1828800" indent="0">
              <a:spcBef>
                <a:spcPts val="0"/>
              </a:spcBef>
              <a:buFontTx/>
              <a:buNone/>
              <a:defRPr kern="1200" baseline="0">
                <a:latin typeface="Arial"/>
              </a:defRPr>
            </a:lvl5pPr>
          </a:lstStyle>
          <a:p>
            <a:pPr lvl="0"/>
            <a:r>
              <a:rPr lang="de-DE" dirty="0"/>
              <a:t>Password</a:t>
            </a:r>
          </a:p>
        </p:txBody>
      </p:sp>
      <p:pic>
        <p:nvPicPr>
          <p:cNvPr id="10" name="Bild 9" descr="GDI-Logo-mitClaim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222220"/>
            <a:ext cx="2658110" cy="5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72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rb Vorl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49238" y="2085975"/>
            <a:ext cx="1731962" cy="971550"/>
          </a:xfrm>
          <a:prstGeom prst="rect">
            <a:avLst/>
          </a:prstGeom>
          <a:solidFill>
            <a:srgbClr val="0DA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981200" y="2085975"/>
            <a:ext cx="1731962" cy="971550"/>
          </a:xfrm>
          <a:prstGeom prst="rect">
            <a:avLst/>
          </a:prstGeom>
          <a:solidFill>
            <a:srgbClr val="EFB0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713162" y="2085975"/>
            <a:ext cx="1731962" cy="971550"/>
          </a:xfrm>
          <a:prstGeom prst="rect">
            <a:avLst/>
          </a:prstGeom>
          <a:solidFill>
            <a:srgbClr val="60BB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445124" y="2085975"/>
            <a:ext cx="1731962" cy="971550"/>
          </a:xfrm>
          <a:prstGeom prst="rect">
            <a:avLst/>
          </a:prstGeom>
          <a:solidFill>
            <a:srgbClr val="DC67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177086" y="2085975"/>
            <a:ext cx="1731962" cy="971550"/>
          </a:xfrm>
          <a:prstGeom prst="rect">
            <a:avLst/>
          </a:prstGeom>
          <a:solidFill>
            <a:srgbClr val="673F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49238" y="1114425"/>
            <a:ext cx="1731962" cy="971550"/>
          </a:xfrm>
          <a:prstGeom prst="rect">
            <a:avLst/>
          </a:prstGeom>
          <a:solidFill>
            <a:srgbClr val="0863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49238" y="3057525"/>
            <a:ext cx="1731962" cy="971550"/>
          </a:xfrm>
          <a:prstGeom prst="rect">
            <a:avLst/>
          </a:prstGeom>
          <a:solidFill>
            <a:srgbClr val="0FB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981200" y="1114425"/>
            <a:ext cx="1731962" cy="971550"/>
          </a:xfrm>
          <a:prstGeom prst="rect">
            <a:avLst/>
          </a:prstGeom>
          <a:solidFill>
            <a:srgbClr val="A87C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981200" y="3057525"/>
            <a:ext cx="1731962" cy="971550"/>
          </a:xfrm>
          <a:prstGeom prst="rect">
            <a:avLst/>
          </a:prstGeom>
          <a:solidFill>
            <a:srgbClr val="FFBC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713162" y="1114425"/>
            <a:ext cx="1731962" cy="971550"/>
          </a:xfrm>
          <a:prstGeom prst="rect">
            <a:avLst/>
          </a:prstGeom>
          <a:solidFill>
            <a:srgbClr val="4280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713162" y="3057525"/>
            <a:ext cx="1731962" cy="971550"/>
          </a:xfrm>
          <a:prstGeom prst="rect">
            <a:avLst/>
          </a:prstGeom>
          <a:solidFill>
            <a:srgbClr val="6FD9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445124" y="1114425"/>
            <a:ext cx="1731962" cy="971550"/>
          </a:xfrm>
          <a:prstGeom prst="rect">
            <a:avLst/>
          </a:prstGeom>
          <a:solidFill>
            <a:srgbClr val="9C4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445124" y="3057525"/>
            <a:ext cx="1731962" cy="971550"/>
          </a:xfrm>
          <a:prstGeom prst="rect">
            <a:avLst/>
          </a:prstGeom>
          <a:solidFill>
            <a:srgbClr val="FC77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7177086" y="1114425"/>
            <a:ext cx="1731962" cy="971550"/>
          </a:xfrm>
          <a:prstGeom prst="rect">
            <a:avLst/>
          </a:prstGeom>
          <a:solidFill>
            <a:srgbClr val="472B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177086" y="3057525"/>
            <a:ext cx="1731962" cy="971550"/>
          </a:xfrm>
          <a:prstGeom prst="rect">
            <a:avLst/>
          </a:prstGeom>
          <a:solidFill>
            <a:srgbClr val="8853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pic>
        <p:nvPicPr>
          <p:cNvPr id="24" name="Bild 23" descr="GDI-Logo-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249046"/>
            <a:ext cx="2613660" cy="284480"/>
          </a:xfrm>
          <a:prstGeom prst="rect">
            <a:avLst/>
          </a:prstGeom>
        </p:spPr>
      </p:pic>
      <p:sp>
        <p:nvSpPr>
          <p:cNvPr id="25" name="Rechteck 24"/>
          <p:cNvSpPr/>
          <p:nvPr userDrawn="1"/>
        </p:nvSpPr>
        <p:spPr>
          <a:xfrm>
            <a:off x="249238" y="2085975"/>
            <a:ext cx="1731962" cy="971550"/>
          </a:xfrm>
          <a:prstGeom prst="rect">
            <a:avLst/>
          </a:prstGeom>
          <a:solidFill>
            <a:srgbClr val="0DA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26" name="Rechteck 25"/>
          <p:cNvSpPr/>
          <p:nvPr userDrawn="1"/>
        </p:nvSpPr>
        <p:spPr>
          <a:xfrm>
            <a:off x="1981200" y="2085975"/>
            <a:ext cx="1731962" cy="971550"/>
          </a:xfrm>
          <a:prstGeom prst="rect">
            <a:avLst/>
          </a:prstGeom>
          <a:solidFill>
            <a:srgbClr val="EFB0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27" name="Rechteck 26"/>
          <p:cNvSpPr/>
          <p:nvPr userDrawn="1"/>
        </p:nvSpPr>
        <p:spPr>
          <a:xfrm>
            <a:off x="3713162" y="2085975"/>
            <a:ext cx="1731962" cy="971550"/>
          </a:xfrm>
          <a:prstGeom prst="rect">
            <a:avLst/>
          </a:prstGeom>
          <a:solidFill>
            <a:srgbClr val="60BB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28" name="Rechteck 27"/>
          <p:cNvSpPr/>
          <p:nvPr userDrawn="1"/>
        </p:nvSpPr>
        <p:spPr>
          <a:xfrm>
            <a:off x="5445124" y="2085975"/>
            <a:ext cx="1731962" cy="971550"/>
          </a:xfrm>
          <a:prstGeom prst="rect">
            <a:avLst/>
          </a:prstGeom>
          <a:solidFill>
            <a:srgbClr val="DC67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29" name="Rechteck 28"/>
          <p:cNvSpPr/>
          <p:nvPr userDrawn="1"/>
        </p:nvSpPr>
        <p:spPr>
          <a:xfrm>
            <a:off x="7177086" y="2085975"/>
            <a:ext cx="1731962" cy="971550"/>
          </a:xfrm>
          <a:prstGeom prst="rect">
            <a:avLst/>
          </a:prstGeom>
          <a:solidFill>
            <a:srgbClr val="673F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30" name="Rechteck 29"/>
          <p:cNvSpPr/>
          <p:nvPr userDrawn="1"/>
        </p:nvSpPr>
        <p:spPr>
          <a:xfrm>
            <a:off x="249238" y="1114425"/>
            <a:ext cx="1731962" cy="971550"/>
          </a:xfrm>
          <a:prstGeom prst="rect">
            <a:avLst/>
          </a:prstGeom>
          <a:solidFill>
            <a:srgbClr val="0863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31" name="Rechteck 30"/>
          <p:cNvSpPr/>
          <p:nvPr userDrawn="1"/>
        </p:nvSpPr>
        <p:spPr>
          <a:xfrm>
            <a:off x="249238" y="3057525"/>
            <a:ext cx="1731962" cy="971550"/>
          </a:xfrm>
          <a:prstGeom prst="rect">
            <a:avLst/>
          </a:prstGeom>
          <a:solidFill>
            <a:srgbClr val="0FB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32" name="Rechteck 31"/>
          <p:cNvSpPr/>
          <p:nvPr userDrawn="1"/>
        </p:nvSpPr>
        <p:spPr>
          <a:xfrm>
            <a:off x="1981200" y="1114425"/>
            <a:ext cx="1731962" cy="971550"/>
          </a:xfrm>
          <a:prstGeom prst="rect">
            <a:avLst/>
          </a:prstGeom>
          <a:solidFill>
            <a:srgbClr val="A87C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33" name="Rechteck 32"/>
          <p:cNvSpPr/>
          <p:nvPr userDrawn="1"/>
        </p:nvSpPr>
        <p:spPr>
          <a:xfrm>
            <a:off x="1981200" y="3057525"/>
            <a:ext cx="1731962" cy="971550"/>
          </a:xfrm>
          <a:prstGeom prst="rect">
            <a:avLst/>
          </a:prstGeom>
          <a:solidFill>
            <a:srgbClr val="FFBC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34" name="Rechteck 33"/>
          <p:cNvSpPr/>
          <p:nvPr userDrawn="1"/>
        </p:nvSpPr>
        <p:spPr>
          <a:xfrm>
            <a:off x="3713162" y="1114425"/>
            <a:ext cx="1731962" cy="971550"/>
          </a:xfrm>
          <a:prstGeom prst="rect">
            <a:avLst/>
          </a:prstGeom>
          <a:solidFill>
            <a:srgbClr val="4280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35" name="Rechteck 34"/>
          <p:cNvSpPr/>
          <p:nvPr userDrawn="1"/>
        </p:nvSpPr>
        <p:spPr>
          <a:xfrm>
            <a:off x="3713162" y="3057525"/>
            <a:ext cx="1731962" cy="971550"/>
          </a:xfrm>
          <a:prstGeom prst="rect">
            <a:avLst/>
          </a:prstGeom>
          <a:solidFill>
            <a:srgbClr val="6FD9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36" name="Rechteck 35"/>
          <p:cNvSpPr/>
          <p:nvPr userDrawn="1"/>
        </p:nvSpPr>
        <p:spPr>
          <a:xfrm>
            <a:off x="5445124" y="1114425"/>
            <a:ext cx="1731962" cy="971550"/>
          </a:xfrm>
          <a:prstGeom prst="rect">
            <a:avLst/>
          </a:prstGeom>
          <a:solidFill>
            <a:srgbClr val="9C4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37" name="Rechteck 36"/>
          <p:cNvSpPr/>
          <p:nvPr userDrawn="1"/>
        </p:nvSpPr>
        <p:spPr>
          <a:xfrm>
            <a:off x="5445124" y="3057525"/>
            <a:ext cx="1731962" cy="971550"/>
          </a:xfrm>
          <a:prstGeom prst="rect">
            <a:avLst/>
          </a:prstGeom>
          <a:solidFill>
            <a:srgbClr val="FC77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38" name="Rechteck 37"/>
          <p:cNvSpPr/>
          <p:nvPr userDrawn="1"/>
        </p:nvSpPr>
        <p:spPr>
          <a:xfrm>
            <a:off x="7177086" y="1114425"/>
            <a:ext cx="1731962" cy="971550"/>
          </a:xfrm>
          <a:prstGeom prst="rect">
            <a:avLst/>
          </a:prstGeom>
          <a:solidFill>
            <a:srgbClr val="472B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  <p:sp>
        <p:nvSpPr>
          <p:cNvPr id="39" name="Rechteck 38"/>
          <p:cNvSpPr/>
          <p:nvPr userDrawn="1"/>
        </p:nvSpPr>
        <p:spPr>
          <a:xfrm>
            <a:off x="7177086" y="3057525"/>
            <a:ext cx="1731962" cy="971550"/>
          </a:xfrm>
          <a:prstGeom prst="rect">
            <a:avLst/>
          </a:prstGeom>
          <a:solidFill>
            <a:srgbClr val="8853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slide: Autor 1 u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GDI-Logo-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" y="202500"/>
            <a:ext cx="2613660" cy="21336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259196" y="4036543"/>
            <a:ext cx="3239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0DA37B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  <a:t>GDI Gottlieb Duttweiler Institute</a:t>
            </a:r>
            <a:b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  <a:t>Langhaldenstrasse 21</a:t>
            </a:r>
            <a:b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  <a:t>P.O. Box 531</a:t>
            </a:r>
            <a:b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  <a:t>CH-8803 </a:t>
            </a:r>
            <a:r>
              <a:rPr lang="de-DE" sz="1200" dirty="0" err="1">
                <a:solidFill>
                  <a:prstClr val="black"/>
                </a:solidFill>
                <a:latin typeface="Arial"/>
                <a:cs typeface="Arial"/>
              </a:rPr>
              <a:t>Rüschlikon</a:t>
            </a:r>
            <a: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  <a:t>/</a:t>
            </a:r>
            <a:r>
              <a:rPr lang="de-DE" sz="1200" dirty="0" err="1">
                <a:solidFill>
                  <a:prstClr val="black"/>
                </a:solidFill>
                <a:latin typeface="Arial"/>
                <a:cs typeface="Arial"/>
              </a:rPr>
              <a:t>Zurich</a:t>
            </a:r>
            <a:endParaRPr lang="de-DE" sz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4576978" y="4036543"/>
            <a:ext cx="3459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0FBF7B"/>
              </a:solidFill>
              <a:latin typeface="Arial"/>
              <a:cs typeface="Arial"/>
            </a:endParaRPr>
          </a:p>
          <a:p>
            <a: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  <a:t>Fon +41 44 724 61 11</a:t>
            </a:r>
            <a:b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  <a:t>Fax +41 44 724 62 62</a:t>
            </a:r>
            <a:b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de-DE" sz="1200" dirty="0" err="1">
                <a:solidFill>
                  <a:prstClr val="black"/>
                </a:solidFill>
                <a:latin typeface="Arial"/>
                <a:cs typeface="Arial"/>
              </a:rPr>
              <a:t>info@gdi.ch</a:t>
            </a:r>
            <a:endParaRPr lang="de-DE" sz="12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de-DE" sz="1200" dirty="0">
                <a:solidFill>
                  <a:prstClr val="black"/>
                </a:solidFill>
                <a:latin typeface="Arial"/>
                <a:cs typeface="Arial"/>
              </a:rPr>
              <a:t>www.gdi.ch</a:t>
            </a:r>
            <a:endParaRPr lang="de-DE" sz="1200" dirty="0">
              <a:solidFill>
                <a:srgbClr val="0FBF7B"/>
              </a:solidFill>
              <a:latin typeface="Arial"/>
              <a:cs typeface="Arial"/>
            </a:endParaRP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9238" y="1114427"/>
            <a:ext cx="4322762" cy="2922115"/>
          </a:xfrm>
          <a:prstGeom prst="rect">
            <a:avLst/>
          </a:prstGeom>
        </p:spPr>
        <p:txBody>
          <a:bodyPr vert="horz" wrap="square" tIns="36000" numCol="1"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Lauftext in Arial 22 Punkt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1115101"/>
            <a:ext cx="4322762" cy="2922115"/>
          </a:xfrm>
          <a:prstGeom prst="rect">
            <a:avLst/>
          </a:prstGeom>
        </p:spPr>
        <p:txBody>
          <a:bodyPr vert="horz" wrap="square" tIns="36000" numCol="1"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Lauftext in Arial 22 Punkt</a:t>
            </a:r>
          </a:p>
        </p:txBody>
      </p:sp>
    </p:spTree>
    <p:extLst>
      <p:ext uri="{BB962C8B-B14F-4D97-AF65-F5344CB8AC3E}">
        <p14:creationId xmlns:p14="http://schemas.microsoft.com/office/powerpoint/2010/main" val="194020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4" name="Bildplatzhalter 5"/>
          <p:cNvSpPr>
            <a:spLocks noGrp="1"/>
          </p:cNvSpPr>
          <p:nvPr>
            <p:ph type="pic" sz="quarter" idx="11"/>
          </p:nvPr>
        </p:nvSpPr>
        <p:spPr>
          <a:xfrm>
            <a:off x="4572011" y="1114436"/>
            <a:ext cx="4322763" cy="38909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9238" y="1114436"/>
            <a:ext cx="4322762" cy="3890963"/>
          </a:xfrm>
          <a:prstGeom prst="rect">
            <a:avLst/>
          </a:prstGeom>
        </p:spPr>
        <p:txBody>
          <a:bodyPr vert="horz"/>
          <a:lstStyle>
            <a:lvl1pPr marL="306000" marR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Aufzählungen: Arial 20 Punkt ein- oder zweizeilig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Aufzählungen: Arial 20 Punkt ein- oder zweizeilig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Aufzählungen: Arial 20 Punkt ein- oder zweizeilig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Aufzählungen: Arial 20 Punkt ein- oder zweizeilig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Aufzählungen: Arial 20 Punkt ein- oder zweizeilig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Aufzählungen: maximal 6 Punkte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9250" y="1114436"/>
            <a:ext cx="8645525" cy="3890963"/>
          </a:xfrm>
          <a:prstGeom prst="rect">
            <a:avLst/>
          </a:prstGeom>
        </p:spPr>
        <p:txBody>
          <a:bodyPr vert="horz"/>
          <a:lstStyle>
            <a:lvl1pPr marL="306000" marR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Bullet Points: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r>
              <a:rPr lang="de-DE" dirty="0"/>
              <a:t>Bullet Points: Arial 22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r>
              <a:rPr lang="de-DE" dirty="0"/>
              <a:t>Bullet Points: Arial 22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r>
              <a:rPr lang="de-DE" dirty="0"/>
              <a:t>Bullet Points: Arial 22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r>
              <a:rPr lang="de-DE" dirty="0"/>
              <a:t>Bullet Points: Arial 22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23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r>
              <a:rPr lang="de-DE" dirty="0"/>
              <a:t>Bullet Points: Arial 22 Punkt ein- oder zweizeilig, </a:t>
            </a:r>
            <a:r>
              <a:rPr lang="de-DE" dirty="0" err="1"/>
              <a:t>maximum</a:t>
            </a:r>
            <a:r>
              <a:rPr lang="de-DE" dirty="0"/>
              <a:t> 6 Punkte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9250" y="1114436"/>
            <a:ext cx="8645525" cy="3890963"/>
          </a:xfrm>
          <a:prstGeom prst="rect">
            <a:avLst/>
          </a:prstGeom>
        </p:spPr>
        <p:txBody>
          <a:bodyPr vert="horz"/>
          <a:lstStyle>
            <a:lvl1pPr marL="306000" marR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Aufzählungen: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Aufzählungen: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Aufzählungen: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Aufzählungen: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Aufzählungen: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Aufzählungen: Arial 20 Punkt ein- oder zweizeilig, </a:t>
            </a:r>
            <a:r>
              <a:rPr lang="de-DE" dirty="0" err="1"/>
              <a:t>maximum</a:t>
            </a:r>
            <a:r>
              <a:rPr lang="de-DE" dirty="0"/>
              <a:t> 6 Punkte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9250" y="1114436"/>
            <a:ext cx="8645525" cy="3890963"/>
          </a:xfrm>
          <a:prstGeom prst="rect">
            <a:avLst/>
          </a:prstGeom>
        </p:spPr>
        <p:txBody>
          <a:bodyPr vert="horz"/>
          <a:lstStyle>
            <a:lvl1pPr marL="306000" marR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 3" charset="2"/>
              <a:buChar char=""/>
              <a:tabLst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Arrow Points: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 3" charset="2"/>
              <a:buChar char=""/>
              <a:tabLst/>
              <a:defRPr/>
            </a:pPr>
            <a:r>
              <a:rPr lang="de-DE" dirty="0"/>
              <a:t>Arrow Points: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 3" charset="2"/>
              <a:buChar char=""/>
              <a:tabLst/>
              <a:defRPr/>
            </a:pPr>
            <a:r>
              <a:rPr lang="de-DE" dirty="0"/>
              <a:t>Arrow Points: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 3" charset="2"/>
              <a:buChar char=""/>
              <a:tabLst/>
              <a:defRPr/>
            </a:pPr>
            <a:r>
              <a:rPr lang="de-DE" dirty="0"/>
              <a:t>Arrow Points: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 3" charset="2"/>
              <a:buChar char=""/>
              <a:tabLst/>
              <a:defRPr/>
            </a:pPr>
            <a:r>
              <a:rPr lang="de-DE" dirty="0"/>
              <a:t>Arrow Points: Arial 20 Punkt ein- oder zweizeilig, </a:t>
            </a:r>
            <a:br>
              <a:rPr lang="de-DE" dirty="0"/>
            </a:br>
            <a:r>
              <a:rPr lang="de-DE" dirty="0" err="1"/>
              <a:t>maximum</a:t>
            </a:r>
            <a:r>
              <a:rPr lang="de-DE" dirty="0"/>
              <a:t> 6 Punkte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 3" charset="2"/>
              <a:buChar char=""/>
              <a:tabLst/>
              <a:defRPr/>
            </a:pPr>
            <a:r>
              <a:rPr lang="de-DE" dirty="0"/>
              <a:t>Arrow Points: Arial 22 Punkt ein- oder zweizeilig, </a:t>
            </a:r>
            <a:r>
              <a:rPr lang="de-DE" dirty="0" err="1"/>
              <a:t>maximum</a:t>
            </a:r>
            <a:r>
              <a:rPr lang="de-DE" dirty="0"/>
              <a:t> 6 Punkte</a:t>
            </a:r>
          </a:p>
        </p:txBody>
      </p:sp>
    </p:spTree>
    <p:extLst>
      <p:ext uri="{BB962C8B-B14F-4D97-AF65-F5344CB8AC3E}">
        <p14:creationId xmlns:p14="http://schemas.microsoft.com/office/powerpoint/2010/main" val="232875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ein Bi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249250" y="1114436"/>
            <a:ext cx="8645525" cy="38909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Bilder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9237" y="138123"/>
            <a:ext cx="8645526" cy="976313"/>
          </a:xfrm>
          <a:prstGeom prst="rect">
            <a:avLst/>
          </a:prstGeom>
        </p:spPr>
        <p:txBody>
          <a:bodyPr vert="horz" anchor="t"/>
          <a:lstStyle>
            <a:lvl1pPr algn="ctr">
              <a:spcAft>
                <a:spcPts val="0"/>
              </a:spcAft>
              <a:buFont typeface="Arial"/>
              <a:buNone/>
              <a:defRPr sz="3200" baseline="0">
                <a:latin typeface="Arial"/>
                <a:cs typeface="Arial"/>
              </a:defRPr>
            </a:lvl1pPr>
          </a:lstStyle>
          <a:p>
            <a:r>
              <a:rPr lang="de-CH" dirty="0"/>
              <a:t>Titel in Arial 32 Punkt, zentriert </a:t>
            </a:r>
            <a:br>
              <a:rPr lang="de-CH" dirty="0"/>
            </a:br>
            <a:r>
              <a:rPr lang="de-CH" dirty="0"/>
              <a:t>auf maximal zwei Zeilen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249260" y="1114436"/>
            <a:ext cx="4322763" cy="38909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4" name="Bildplatzhalter 5"/>
          <p:cNvSpPr>
            <a:spLocks noGrp="1"/>
          </p:cNvSpPr>
          <p:nvPr>
            <p:ph type="pic" sz="quarter" idx="11"/>
          </p:nvPr>
        </p:nvSpPr>
        <p:spPr>
          <a:xfrm>
            <a:off x="4572011" y="1114436"/>
            <a:ext cx="4322763" cy="38909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latin typeface="Arial"/>
              </a:defRPr>
            </a:lvl1pPr>
          </a:lstStyle>
          <a:p>
            <a:r>
              <a:rPr lang="de-CH"/>
              <a:t>Bild auf Platzhalter ziehen oder durch Klicken auf Symbol hinzufügen</a:t>
            </a:r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None/>
              <a:defRPr sz="8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Bildquelle Arial 8 Punkt 50% Schwarz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4" r:id="rId32"/>
    <p:sldLayoutId id="2147483753" r:id="rId33"/>
    <p:sldLayoutId id="2147483755" r:id="rId34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252413" y="1669037"/>
            <a:ext cx="8640762" cy="1483120"/>
          </a:xfrm>
        </p:spPr>
        <p:txBody>
          <a:bodyPr/>
          <a:lstStyle/>
          <a:p>
            <a:r>
              <a:rPr lang="de-DE" dirty="0"/>
              <a:t>Unterwegs mit smarten Assistenten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Ein Szenario zum Reisen der Zukunft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2A5764-FA5B-B04F-B451-3E422A4E1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732" y="258983"/>
            <a:ext cx="2602442" cy="60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71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0A8FB-ADE9-3F4F-BB04-5DC9112638C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 dirty="0"/>
              <a:t>Eine Datenstrategie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3D3989-F31F-8B49-ADD4-ADC2A5F3A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8" b="8969"/>
          <a:stretch/>
        </p:blipFill>
        <p:spPr>
          <a:xfrm>
            <a:off x="0" y="1114436"/>
            <a:ext cx="9144000" cy="40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5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D4F2E0-EBB1-1F4B-94A8-8CB32497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 von Dritten einbringen</a:t>
            </a:r>
            <a:br>
              <a:rPr lang="de-DE" dirty="0"/>
            </a:br>
            <a:r>
              <a:rPr lang="de-DE" dirty="0"/>
              <a:t>Beispiel: </a:t>
            </a:r>
            <a:r>
              <a:rPr lang="de-DE" dirty="0" err="1"/>
              <a:t>Strava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(Alpe </a:t>
            </a:r>
            <a:r>
              <a:rPr lang="de-DE" dirty="0" err="1"/>
              <a:t>d‘Huez</a:t>
            </a:r>
            <a:r>
              <a:rPr lang="de-DE" dirty="0"/>
              <a:t>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E7309C-E0F0-4E4A-BAA3-018022C5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036" y="1114437"/>
            <a:ext cx="6359928" cy="40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0A8FB-ADE9-3F4F-BB04-5DC9112638C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 dirty="0"/>
              <a:t>Eine Datenstrategie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3D3989-F31F-8B49-ADD4-ADC2A5F3A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8" b="8969"/>
          <a:stretch/>
        </p:blipFill>
        <p:spPr>
          <a:xfrm>
            <a:off x="0" y="1114436"/>
            <a:ext cx="9144000" cy="40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87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Sensoren Verteilen</a:t>
            </a:r>
            <a:br>
              <a:rPr lang="de-DE" dirty="0"/>
            </a:br>
            <a:r>
              <a:rPr lang="de-DE" dirty="0"/>
              <a:t>Beispiel: Low Power Network</a:t>
            </a:r>
          </a:p>
        </p:txBody>
      </p:sp>
      <p:pic>
        <p:nvPicPr>
          <p:cNvPr id="11" name="Bild 10" descr="Bildschirmfoto 2017-05-10 um 13.43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03" y="1114427"/>
            <a:ext cx="6405195" cy="402907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6200000">
            <a:off x="6629834" y="4131960"/>
            <a:ext cx="1685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http://</a:t>
            </a:r>
            <a:r>
              <a:rPr lang="de-DE" sz="1100" dirty="0" err="1"/>
              <a:t>lpn.swisscom.ch</a:t>
            </a:r>
            <a:r>
              <a:rPr lang="de-DE" sz="1100" dirty="0"/>
              <a:t>/</a:t>
            </a:r>
            <a:r>
              <a:rPr lang="de-DE" sz="1100" dirty="0" err="1"/>
              <a:t>e</a:t>
            </a:r>
            <a:r>
              <a:rPr lang="de-DE" sz="1100" dirty="0"/>
              <a:t>/</a:t>
            </a:r>
          </a:p>
        </p:txBody>
      </p:sp>
      <p:pic>
        <p:nvPicPr>
          <p:cNvPr id="5" name="Bild 4" descr="FindMe_Screens_liegend_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20" y="1114426"/>
            <a:ext cx="6104848" cy="4334442"/>
          </a:xfrm>
          <a:prstGeom prst="rect">
            <a:avLst/>
          </a:prstGeom>
        </p:spPr>
      </p:pic>
      <p:pic>
        <p:nvPicPr>
          <p:cNvPr id="6" name="Bild 5" descr="FindMe_Tracker_White-n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47" y="3034096"/>
            <a:ext cx="1983702" cy="15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8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CDF1402-4E5F-A24C-8AE7-7FCC200B8D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Wie bringt man die Daten an den Mann / die Frau?</a:t>
            </a:r>
          </a:p>
        </p:txBody>
      </p:sp>
    </p:spTree>
    <p:extLst>
      <p:ext uri="{BB962C8B-B14F-4D97-AF65-F5344CB8AC3E}">
        <p14:creationId xmlns:p14="http://schemas.microsoft.com/office/powerpoint/2010/main" val="4048099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E5B9B-4ABF-4642-84F1-E2429B570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Grundlage: Daten zum </a:t>
            </a:r>
            <a:r>
              <a:rPr lang="de-DE" i="1" dirty="0"/>
              <a:t>Gast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61078A-BC3D-9042-A887-5F56B9CFF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874" y="1114436"/>
            <a:ext cx="886778" cy="1143000"/>
          </a:xfrm>
          <a:prstGeom prst="rect">
            <a:avLst/>
          </a:prstGeom>
        </p:spPr>
      </p:pic>
      <p:pic>
        <p:nvPicPr>
          <p:cNvPr id="9" name="Bild 6" descr="binary-data-numbers_318-46955.jpg">
            <a:extLst>
              <a:ext uri="{FF2B5EF4-FFF2-40B4-BE49-F238E27FC236}">
                <a16:creationId xmlns:a16="http://schemas.microsoft.com/office/drawing/2014/main" id="{FC0675BB-4F67-1A4A-8658-6E2DE9345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51763" y="3400436"/>
            <a:ext cx="1143000" cy="1143000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DB0A3BD-CAF7-024B-B3F2-58D7FC984309}"/>
              </a:ext>
            </a:extLst>
          </p:cNvPr>
          <p:cNvCxnSpPr>
            <a:cxnSpLocks/>
          </p:cNvCxnSpPr>
          <p:nvPr/>
        </p:nvCxnSpPr>
        <p:spPr>
          <a:xfrm>
            <a:off x="8323263" y="2411606"/>
            <a:ext cx="0" cy="822960"/>
          </a:xfrm>
          <a:prstGeom prst="straightConnector1">
            <a:avLst/>
          </a:prstGeom>
          <a:ln>
            <a:headEnd type="none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20282D33-3BAD-AC4A-A5F0-0154C4DC09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250" y="1114436"/>
            <a:ext cx="8368969" cy="3890963"/>
          </a:xfrm>
        </p:spPr>
        <p:txBody>
          <a:bodyPr/>
          <a:lstStyle/>
          <a:p>
            <a:r>
              <a:rPr lang="de-DE" dirty="0"/>
              <a:t>Alter &amp; Geschlecht</a:t>
            </a:r>
          </a:p>
          <a:p>
            <a:r>
              <a:rPr lang="de-DE" dirty="0"/>
              <a:t>Bildungsgrad &amp; Einkommen</a:t>
            </a:r>
          </a:p>
          <a:p>
            <a:r>
              <a:rPr lang="de-DE" dirty="0"/>
              <a:t>Herkunft</a:t>
            </a:r>
          </a:p>
          <a:p>
            <a:r>
              <a:rPr lang="de-DE" dirty="0"/>
              <a:t>Beziehungsstatus</a:t>
            </a:r>
          </a:p>
          <a:p>
            <a:r>
              <a:rPr lang="de-DE" dirty="0"/>
              <a:t>Interessen</a:t>
            </a:r>
          </a:p>
          <a:p>
            <a:r>
              <a:rPr lang="de-DE" dirty="0"/>
              <a:t>Medienkonsum</a:t>
            </a:r>
          </a:p>
          <a:p>
            <a:r>
              <a:rPr lang="de-DE" dirty="0"/>
              <a:t>Einkaufshistorie</a:t>
            </a:r>
          </a:p>
          <a:p>
            <a:r>
              <a:rPr lang="de-DE" dirty="0"/>
              <a:t>Reisehistorie</a:t>
            </a:r>
          </a:p>
          <a:p>
            <a:r>
              <a:rPr lang="de-DE" dirty="0"/>
              <a:t>Körperlicher Zustand</a:t>
            </a:r>
          </a:p>
          <a:p>
            <a:r>
              <a:rPr lang="de-DE" dirty="0"/>
              <a:t>...</a:t>
            </a:r>
          </a:p>
          <a:p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299FCE9-7522-9F41-9CBD-3EE7E60CE1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</a:blip>
          <a:srcRect t="28692" b="31477"/>
          <a:stretch/>
        </p:blipFill>
        <p:spPr>
          <a:xfrm>
            <a:off x="0" y="0"/>
            <a:ext cx="9144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26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C3C2E-9F62-DD41-B635-69123347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Koordination von Destinations- und Gästedaten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EC8C9E-32DE-CA40-8C75-AE16418F1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22" y="1560737"/>
            <a:ext cx="886778" cy="1143000"/>
          </a:xfrm>
          <a:prstGeom prst="rect">
            <a:avLst/>
          </a:prstGeom>
        </p:spPr>
      </p:pic>
      <p:pic>
        <p:nvPicPr>
          <p:cNvPr id="5" name="Bild 6" descr="binary-data-numbers_318-46955.jpg">
            <a:extLst>
              <a:ext uri="{FF2B5EF4-FFF2-40B4-BE49-F238E27FC236}">
                <a16:creationId xmlns:a16="http://schemas.microsoft.com/office/drawing/2014/main" id="{72243EB0-89C6-C848-A8A8-57616A36E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40911" y="3415988"/>
            <a:ext cx="1143000" cy="1143000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A0ED1A6-D43F-3345-97A5-B670D48C34AF}"/>
              </a:ext>
            </a:extLst>
          </p:cNvPr>
          <p:cNvCxnSpPr>
            <a:cxnSpLocks/>
          </p:cNvCxnSpPr>
          <p:nvPr/>
        </p:nvCxnSpPr>
        <p:spPr>
          <a:xfrm>
            <a:off x="2012411" y="2857907"/>
            <a:ext cx="0" cy="467620"/>
          </a:xfrm>
          <a:prstGeom prst="straightConnector1">
            <a:avLst/>
          </a:prstGeom>
          <a:ln>
            <a:headEnd type="none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Bild 5" descr="earth_318-60147.jpg">
            <a:extLst>
              <a:ext uri="{FF2B5EF4-FFF2-40B4-BE49-F238E27FC236}">
                <a16:creationId xmlns:a16="http://schemas.microsoft.com/office/drawing/2014/main" id="{46A69B67-8FC1-3845-B893-88A7D2068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74" y="1560737"/>
            <a:ext cx="1143000" cy="1143000"/>
          </a:xfrm>
          <a:prstGeom prst="rect">
            <a:avLst/>
          </a:prstGeom>
        </p:spPr>
      </p:pic>
      <p:pic>
        <p:nvPicPr>
          <p:cNvPr id="10" name="Bild 6" descr="binary-data-numbers_318-46955.jpg">
            <a:extLst>
              <a:ext uri="{FF2B5EF4-FFF2-40B4-BE49-F238E27FC236}">
                <a16:creationId xmlns:a16="http://schemas.microsoft.com/office/drawing/2014/main" id="{10F0EE95-9164-4B49-B85D-FBA9B3D33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74" y="3415988"/>
            <a:ext cx="1143000" cy="1143000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9E885349-4F1D-BE4E-A436-5471EF2999E2}"/>
              </a:ext>
            </a:extLst>
          </p:cNvPr>
          <p:cNvCxnSpPr>
            <a:cxnSpLocks/>
          </p:cNvCxnSpPr>
          <p:nvPr/>
        </p:nvCxnSpPr>
        <p:spPr>
          <a:xfrm>
            <a:off x="7127174" y="2857907"/>
            <a:ext cx="0" cy="467620"/>
          </a:xfrm>
          <a:prstGeom prst="straightConnector1">
            <a:avLst/>
          </a:prstGeom>
          <a:ln>
            <a:headEnd type="none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D8212C5-8DF7-0D4F-B23D-952F9AB0C5F3}"/>
              </a:ext>
            </a:extLst>
          </p:cNvPr>
          <p:cNvCxnSpPr>
            <a:cxnSpLocks/>
          </p:cNvCxnSpPr>
          <p:nvPr/>
        </p:nvCxnSpPr>
        <p:spPr>
          <a:xfrm>
            <a:off x="2881254" y="3982009"/>
            <a:ext cx="338149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FB98DF7C-15AE-D145-986E-B4E6551AE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555" y="2783127"/>
            <a:ext cx="1340891" cy="1198882"/>
          </a:xfrm>
          <a:prstGeom prst="rect">
            <a:avLst/>
          </a:prstGeom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0034DC4E-FD34-B241-B379-26C536A78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4670" y="4009767"/>
            <a:ext cx="2334661" cy="409564"/>
          </a:xfrm>
        </p:spPr>
        <p:txBody>
          <a:bodyPr/>
          <a:lstStyle/>
          <a:p>
            <a:pPr marL="72000" indent="0">
              <a:spcAft>
                <a:spcPts val="0"/>
              </a:spcAft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Smarte Assistenten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1537BA5-A627-EC4F-9111-615400C478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0000"/>
          </a:blip>
          <a:srcRect t="57938" b="2231"/>
          <a:stretch/>
        </p:blipFill>
        <p:spPr>
          <a:xfrm>
            <a:off x="0" y="0"/>
            <a:ext cx="9144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69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0A8FB-ADE9-3F4F-BB04-5DC9112638C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 dirty="0"/>
              <a:t>Eine Datenstrategie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4DF2C0-207D-CF4A-B5D7-32431268B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0"/>
          <a:stretch/>
        </p:blipFill>
        <p:spPr>
          <a:xfrm>
            <a:off x="0" y="1400948"/>
            <a:ext cx="9144000" cy="37425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F375D57-2DEA-6344-B93F-7A4EAE4A7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411"/>
          <a:stretch/>
        </p:blipFill>
        <p:spPr>
          <a:xfrm>
            <a:off x="0" y="1114436"/>
            <a:ext cx="9144000" cy="2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1D78E-38F3-3542-A521-DB2185C0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Eigene Kanäle</a:t>
            </a:r>
            <a:br>
              <a:rPr lang="de-DE" dirty="0"/>
            </a:br>
            <a:r>
              <a:rPr lang="de-DE" i="1" dirty="0"/>
              <a:t>«Daten als das neue Öl»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263B15-A320-ED4A-9420-8037259E0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Eigene Apps, Webseiten, Smarte Assistenten</a:t>
            </a:r>
          </a:p>
          <a:p>
            <a:r>
              <a:rPr lang="de-DE" dirty="0"/>
              <a:t>Lokale Assistenten könnten wie ein App von persönlichen Assistenten der Gäste (z. B. Siri) eingebunden werden.</a:t>
            </a:r>
          </a:p>
          <a:p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8CC00396-145D-174B-885B-A59DF7A8B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4980"/>
              </p:ext>
            </p:extLst>
          </p:nvPr>
        </p:nvGraphicFramePr>
        <p:xfrm>
          <a:off x="622300" y="2774950"/>
          <a:ext cx="8001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+</a:t>
                      </a:r>
                    </a:p>
                  </a:txBody>
                  <a:tcPr>
                    <a:solidFill>
                      <a:srgbClr val="5FBB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>
                    <a:solidFill>
                      <a:srgbClr val="5F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dirty="0"/>
                        <a:t>Kontrolle über die Datennutzung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baseline="0" dirty="0"/>
                        <a:t>Keine Abhängigkeit von digitalen Monopolisten</a:t>
                      </a:r>
                    </a:p>
                  </a:txBody>
                  <a:tcPr>
                    <a:solidFill>
                      <a:srgbClr val="5FBBCA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dirty="0"/>
                        <a:t>Wenig Kenntnisse über Gäste für die Koordination zwischen Gäste- und Destinationsdaten (wenn nicht in Gäste-Assistent integriert)</a:t>
                      </a:r>
                      <a:endParaRPr lang="de-DE" baseline="0" dirty="0"/>
                    </a:p>
                  </a:txBody>
                  <a:tcPr>
                    <a:solidFill>
                      <a:srgbClr val="5FBBCA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607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1D78E-38F3-3542-A521-DB2185C0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Plattformen</a:t>
            </a:r>
            <a:br>
              <a:rPr lang="de-DE" dirty="0"/>
            </a:br>
            <a:r>
              <a:rPr lang="de-DE" i="1" dirty="0"/>
              <a:t>«Daten als Content»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263B15-A320-ED4A-9420-8037259E0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Daten über die Destination werden über grosse Plattformen mit den Gästen „</a:t>
            </a:r>
            <a:r>
              <a:rPr lang="de-DE" dirty="0" err="1"/>
              <a:t>gematched</a:t>
            </a:r>
            <a:r>
              <a:rPr lang="de-DE" dirty="0"/>
              <a:t>“</a:t>
            </a:r>
          </a:p>
          <a:p>
            <a:r>
              <a:rPr lang="de-DE" dirty="0"/>
              <a:t>DMOs können Leistungserbringer „</a:t>
            </a:r>
            <a:r>
              <a:rPr lang="de-DE" dirty="0" err="1"/>
              <a:t>enablen</a:t>
            </a:r>
            <a:r>
              <a:rPr lang="de-DE" dirty="0"/>
              <a:t>“, ihre Daten einzubringen</a:t>
            </a:r>
          </a:p>
          <a:p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8CC00396-145D-174B-885B-A59DF7A8B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408857"/>
              </p:ext>
            </p:extLst>
          </p:nvPr>
        </p:nvGraphicFramePr>
        <p:xfrm>
          <a:off x="622300" y="2774950"/>
          <a:ext cx="8001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+</a:t>
                      </a:r>
                    </a:p>
                  </a:txBody>
                  <a:tcPr>
                    <a:solidFill>
                      <a:srgbClr val="5FBB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>
                    <a:solidFill>
                      <a:srgbClr val="5F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baseline="0" dirty="0"/>
                        <a:t>Gute Koordination zwischen Gästen und Destinationsdaten</a:t>
                      </a:r>
                    </a:p>
                  </a:txBody>
                  <a:tcPr>
                    <a:solidFill>
                      <a:srgbClr val="5FBBCA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dirty="0"/>
                        <a:t>Wenig Kontrolle über die Nutzung der Daten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baseline="0" dirty="0"/>
                        <a:t>Abhängigkeit von wenigen grossen Monopolisten</a:t>
                      </a:r>
                    </a:p>
                  </a:txBody>
                  <a:tcPr>
                    <a:solidFill>
                      <a:srgbClr val="5FBBCA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78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D151B-E6A5-DA4E-B348-FF028C1F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Smarte Assistenten als «Next Big Thing»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BC2F36-CB78-F04E-93B0-2A15CAB92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1" b="2331"/>
          <a:stretch/>
        </p:blipFill>
        <p:spPr>
          <a:xfrm>
            <a:off x="996456" y="1114436"/>
            <a:ext cx="7151087" cy="4313380"/>
          </a:xfrm>
          <a:prstGeom prst="rect">
            <a:avLst/>
          </a:prstGeom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3412CB5B-5283-DC4B-A69C-91A8F2F26193}"/>
              </a:ext>
            </a:extLst>
          </p:cNvPr>
          <p:cNvSpPr txBox="1">
            <a:spLocks/>
          </p:cNvSpPr>
          <p:nvPr/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EyeforTravel</a:t>
            </a:r>
            <a:r>
              <a:rPr lang="de-DE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00690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1D78E-38F3-3542-A521-DB2185C0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Data</a:t>
            </a:r>
            <a:br>
              <a:rPr lang="de-DE" dirty="0"/>
            </a:br>
            <a:r>
              <a:rPr lang="de-DE" i="1" dirty="0"/>
              <a:t>«Daten als Infrastruktur»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263B15-A320-ED4A-9420-8037259E0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Destinationsdaten werden mit einem gängigen Standard allen zur Verfügung gestellt und erlauben ungeahnte Anwendungen</a:t>
            </a:r>
          </a:p>
          <a:p>
            <a:r>
              <a:rPr lang="de-DE" dirty="0"/>
              <a:t>Die Koordination zwischen Gäste- und Destinationsdaten können unterschiedliche Player durchführen</a:t>
            </a:r>
          </a:p>
          <a:p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8CC00396-145D-174B-885B-A59DF7A8B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60131"/>
              </p:ext>
            </p:extLst>
          </p:nvPr>
        </p:nvGraphicFramePr>
        <p:xfrm>
          <a:off x="622300" y="2774950"/>
          <a:ext cx="8001000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+</a:t>
                      </a:r>
                    </a:p>
                  </a:txBody>
                  <a:tcPr>
                    <a:solidFill>
                      <a:srgbClr val="5FBB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>
                    <a:solidFill>
                      <a:srgbClr val="5F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baseline="0" dirty="0"/>
                        <a:t>Gute Koordination zwischen Gästen und Destinationsdaten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baseline="0" dirty="0"/>
                        <a:t>Keine Abhängigkeit von wenigen grossen Monopolisten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baseline="0" dirty="0"/>
                        <a:t>Geringe Eintrittsbarrieren für alternative, dezentrale Assistenten.</a:t>
                      </a:r>
                    </a:p>
                  </a:txBody>
                  <a:tcPr>
                    <a:solidFill>
                      <a:srgbClr val="5FBBCA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dirty="0"/>
                        <a:t>Wenig Kontrolle über die Nutzung der Daten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dirty="0"/>
                        <a:t>Schwierigkeit des Durchsetzens eines Datenstandards</a:t>
                      </a:r>
                    </a:p>
                  </a:txBody>
                  <a:tcPr>
                    <a:solidFill>
                      <a:srgbClr val="5FBBCA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521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400" dirty="0"/>
              <a:t>Herzlichen Dank!</a:t>
            </a:r>
          </a:p>
          <a:p>
            <a:endParaRPr lang="de-CH" sz="2400" dirty="0">
              <a:solidFill>
                <a:srgbClr val="219464"/>
              </a:solidFill>
            </a:endParaRPr>
          </a:p>
          <a:p>
            <a:endParaRPr lang="de-CH" sz="2400" dirty="0">
              <a:solidFill>
                <a:srgbClr val="219464"/>
              </a:solidFill>
            </a:endParaRPr>
          </a:p>
          <a:p>
            <a:r>
              <a:rPr lang="de-CH" sz="2400" dirty="0" err="1"/>
              <a:t>jakub.samochowiec@gdi.ch</a:t>
            </a:r>
            <a:endParaRPr lang="de-CH" sz="2400" dirty="0"/>
          </a:p>
          <a:p>
            <a:endParaRPr lang="de-CH" sz="2400" dirty="0"/>
          </a:p>
          <a:p>
            <a:r>
              <a:rPr lang="de-CH" sz="2400" dirty="0"/>
              <a:t>https://</a:t>
            </a:r>
            <a:r>
              <a:rPr lang="de-CH" sz="2400" dirty="0" err="1"/>
              <a:t>www.gdi.ch</a:t>
            </a:r>
            <a:r>
              <a:rPr lang="de-CH" sz="2400" dirty="0"/>
              <a:t>/</a:t>
            </a:r>
            <a:r>
              <a:rPr lang="de-CH" sz="2400" dirty="0" err="1"/>
              <a:t>tourismus</a:t>
            </a:r>
            <a:endParaRPr lang="de-CH" sz="2400" dirty="0"/>
          </a:p>
        </p:txBody>
      </p:sp>
      <p:sp>
        <p:nvSpPr>
          <p:cNvPr id="5" name="Abgerundetes Rechteck 4"/>
          <p:cNvSpPr/>
          <p:nvPr/>
        </p:nvSpPr>
        <p:spPr>
          <a:xfrm>
            <a:off x="4127500" y="3835400"/>
            <a:ext cx="2514600" cy="125980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89EB22-59A8-334C-99AE-F005E29BA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020" y="3734"/>
            <a:ext cx="36389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65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D151B-E6A5-DA4E-B348-FF028C1F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Smarte Assistenten als «Next Big Thing»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A1C4308-11F6-0F44-B8CE-AA18BADF6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9792" r="327" b="8601"/>
          <a:stretch/>
        </p:blipFill>
        <p:spPr>
          <a:xfrm>
            <a:off x="997200" y="1114436"/>
            <a:ext cx="7149600" cy="4029064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50AA68-EE94-464E-A226-205B1747D5A0}"/>
              </a:ext>
            </a:extLst>
          </p:cNvPr>
          <p:cNvSpPr txBox="1">
            <a:spLocks/>
          </p:cNvSpPr>
          <p:nvPr/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GDI Studie: «Digital Corporate Publishing»</a:t>
            </a:r>
          </a:p>
        </p:txBody>
      </p:sp>
    </p:spTree>
    <p:extLst>
      <p:ext uri="{BB962C8B-B14F-4D97-AF65-F5344CB8AC3E}">
        <p14:creationId xmlns:p14="http://schemas.microsoft.com/office/powerpoint/2010/main" val="4037081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9D1DEFB-9E31-EB45-B234-6EB235AE014A}"/>
              </a:ext>
            </a:extLst>
          </p:cNvPr>
          <p:cNvGrpSpPr/>
          <p:nvPr/>
        </p:nvGrpSpPr>
        <p:grpSpPr>
          <a:xfrm>
            <a:off x="-10074" y="0"/>
            <a:ext cx="9164135" cy="5143500"/>
            <a:chOff x="-10074" y="0"/>
            <a:chExt cx="9164135" cy="51435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164BFDA-CF9E-2D4F-8C5D-29ADB73B2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10000"/>
            </a:blip>
            <a:stretch>
              <a:fillRect/>
            </a:stretch>
          </p:blipFill>
          <p:spPr>
            <a:xfrm>
              <a:off x="1105938" y="0"/>
              <a:ext cx="6932123" cy="514350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5C5A6B4-128B-FD45-A085-17EC1F113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0000"/>
            </a:blip>
            <a:srcRect l="-3" r="41689"/>
            <a:stretch/>
          </p:blipFill>
          <p:spPr>
            <a:xfrm>
              <a:off x="8038061" y="0"/>
              <a:ext cx="1116000" cy="514350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DC78931-B7C0-E640-8371-A34523933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0000"/>
            </a:blip>
            <a:srcRect l="1" r="29741"/>
            <a:stretch/>
          </p:blipFill>
          <p:spPr>
            <a:xfrm>
              <a:off x="-10074" y="0"/>
              <a:ext cx="1116000" cy="51435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0F38BA2-3662-6C43-96CC-81141935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Max und Anna wollen spontan Wandern gehen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770B11-0F3D-6543-A055-6FDECE803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dirty="0"/>
              <a:t>Heute:</a:t>
            </a:r>
          </a:p>
          <a:p>
            <a:pPr lvl="1"/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Wo ist das Wetter schön? 			-&gt; 	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Wetter App</a:t>
            </a:r>
          </a:p>
          <a:p>
            <a:pPr lvl="1"/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Wo kommen wir schnell genug hin? 	-&gt; 	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SBB App</a:t>
            </a:r>
          </a:p>
          <a:p>
            <a:pPr lvl="1"/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Wo gibt es schöne Wanderungen? 	-&gt; 	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Webseiten mit Wandertipps</a:t>
            </a:r>
          </a:p>
          <a:p>
            <a:pPr lvl="1"/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Liegt da kein Schnee mehr? 			-&gt; 	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Webcams aus der Region</a:t>
            </a:r>
          </a:p>
          <a:p>
            <a:pPr lvl="1"/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Ist die Wanderung nicht zu steil? 		-&gt; 	</a:t>
            </a:r>
            <a:r>
              <a:rPr lang="de-DE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SchweizMobil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 Seite</a:t>
            </a:r>
          </a:p>
          <a:p>
            <a:pPr lvl="1"/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Kann man da vegan essen gehen? 	-&gt; 	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Google, Restaurant-Webseiten</a:t>
            </a:r>
          </a:p>
          <a:p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Morgen: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Ein smarter Assistent verarbeitet alle Infos und macht 2-3 Vorschläge</a:t>
            </a:r>
          </a:p>
        </p:txBody>
      </p:sp>
    </p:spTree>
    <p:extLst>
      <p:ext uri="{BB962C8B-B14F-4D97-AF65-F5344CB8AC3E}">
        <p14:creationId xmlns:p14="http://schemas.microsoft.com/office/powerpoint/2010/main" val="196515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E5B9B-4ABF-4642-84F1-E2429B570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Grundlage: Daten zur </a:t>
            </a:r>
            <a:r>
              <a:rPr lang="de-DE" i="1" dirty="0"/>
              <a:t>Destination</a:t>
            </a:r>
            <a:r>
              <a:rPr lang="de-DE" dirty="0"/>
              <a:t> </a:t>
            </a:r>
          </a:p>
        </p:txBody>
      </p:sp>
      <p:pic>
        <p:nvPicPr>
          <p:cNvPr id="4" name="Bild 5" descr="earth_318-60147.jpg">
            <a:extLst>
              <a:ext uri="{FF2B5EF4-FFF2-40B4-BE49-F238E27FC236}">
                <a16:creationId xmlns:a16="http://schemas.microsoft.com/office/drawing/2014/main" id="{1B9EE4F3-7C0D-2641-B47E-EEF0C089A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114436"/>
            <a:ext cx="1143000" cy="1143000"/>
          </a:xfrm>
          <a:prstGeom prst="rect">
            <a:avLst/>
          </a:prstGeom>
        </p:spPr>
      </p:pic>
      <p:pic>
        <p:nvPicPr>
          <p:cNvPr id="5" name="Bild 6" descr="binary-data-numbers_318-46955.jpg">
            <a:extLst>
              <a:ext uri="{FF2B5EF4-FFF2-40B4-BE49-F238E27FC236}">
                <a16:creationId xmlns:a16="http://schemas.microsoft.com/office/drawing/2014/main" id="{F2455832-2C49-2C43-A8CB-5DDB5E857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3400436"/>
            <a:ext cx="1143000" cy="1143000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0F8E32F-DE0A-3541-986F-A8B1ED1712CD}"/>
              </a:ext>
            </a:extLst>
          </p:cNvPr>
          <p:cNvCxnSpPr>
            <a:cxnSpLocks/>
          </p:cNvCxnSpPr>
          <p:nvPr/>
        </p:nvCxnSpPr>
        <p:spPr>
          <a:xfrm>
            <a:off x="8323263" y="2411606"/>
            <a:ext cx="0" cy="822960"/>
          </a:xfrm>
          <a:prstGeom prst="straightConnector1">
            <a:avLst/>
          </a:prstGeom>
          <a:ln>
            <a:headEnd type="none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698E9B78-60E2-114F-B120-2A25E8CA3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250" y="1114436"/>
            <a:ext cx="8368969" cy="3890963"/>
          </a:xfrm>
        </p:spPr>
        <p:txBody>
          <a:bodyPr/>
          <a:lstStyle/>
          <a:p>
            <a:r>
              <a:rPr lang="de-DE" dirty="0"/>
              <a:t>Wetterdaten</a:t>
            </a:r>
          </a:p>
          <a:p>
            <a:r>
              <a:rPr lang="de-DE" dirty="0"/>
              <a:t>Bewertungen</a:t>
            </a:r>
          </a:p>
          <a:p>
            <a:r>
              <a:rPr lang="de-DE" dirty="0"/>
              <a:t>Auslastungen Hotels / Parkplätze / Museen / ...</a:t>
            </a:r>
          </a:p>
          <a:p>
            <a:r>
              <a:rPr lang="de-DE" dirty="0"/>
              <a:t>Durchschnittliche Aufenthaltsdauer</a:t>
            </a:r>
          </a:p>
          <a:p>
            <a:r>
              <a:rPr lang="de-DE" dirty="0"/>
              <a:t>ÖV Plan &amp; aktuelle Positionen von Bussen und Bahnen</a:t>
            </a:r>
          </a:p>
          <a:p>
            <a:r>
              <a:rPr lang="de-DE" dirty="0"/>
              <a:t>Tourenprofile Wanderwege</a:t>
            </a:r>
          </a:p>
          <a:p>
            <a:r>
              <a:rPr lang="de-DE" dirty="0"/>
              <a:t>Temperaturen Badeseen</a:t>
            </a:r>
          </a:p>
          <a:p>
            <a:r>
              <a:rPr lang="de-DE" dirty="0"/>
              <a:t>Speisekarten</a:t>
            </a:r>
          </a:p>
          <a:p>
            <a:r>
              <a:rPr lang="de-DE" dirty="0"/>
              <a:t>Fotos und Videos</a:t>
            </a:r>
          </a:p>
          <a:p>
            <a:r>
              <a:rPr lang="de-DE" dirty="0"/>
              <a:t>...</a:t>
            </a:r>
          </a:p>
          <a:p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41DA8-9151-2249-9E06-C4BB4743A1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</a:blip>
          <a:srcRect t="45683" b="14485"/>
          <a:stretch/>
        </p:blipFill>
        <p:spPr>
          <a:xfrm>
            <a:off x="386" y="0"/>
            <a:ext cx="9143614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60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0A8FB-ADE9-3F4F-BB04-5DC9112638C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 dirty="0"/>
              <a:t>Eine Datenstrategie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E8C7852-13BF-5047-AB63-92F193CC2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4"/>
          <a:stretch/>
        </p:blipFill>
        <p:spPr>
          <a:xfrm>
            <a:off x="0" y="1114436"/>
            <a:ext cx="9144000" cy="40290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2BD8FE5-E054-AA48-9FBB-711DDCED7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436"/>
            <a:ext cx="3416300" cy="9017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D3E9533-345E-2143-B5D0-8D12C5A08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109"/>
          <a:stretch/>
        </p:blipFill>
        <p:spPr>
          <a:xfrm>
            <a:off x="6284976" y="4571490"/>
            <a:ext cx="1219200" cy="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0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0A8FB-ADE9-3F4F-BB04-5DC9112638C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 dirty="0"/>
              <a:t>Eine Datenstrategie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3D3989-F31F-8B49-ADD4-ADC2A5F3A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8" b="8969"/>
          <a:stretch/>
        </p:blipFill>
        <p:spPr>
          <a:xfrm>
            <a:off x="0" y="1114436"/>
            <a:ext cx="9144000" cy="40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C593A5C-7114-4741-B5EF-8F92996C9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73" b="12043"/>
          <a:stretch/>
        </p:blipFill>
        <p:spPr>
          <a:xfrm>
            <a:off x="1346109" y="1114436"/>
            <a:ext cx="6451782" cy="40290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BEABFB-3425-374F-9C66-001A91C5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Standards definieren und umsetzen</a:t>
            </a:r>
            <a:br>
              <a:rPr lang="de-DE" dirty="0"/>
            </a:br>
            <a:r>
              <a:rPr lang="de-DE" dirty="0"/>
              <a:t>Beispiel </a:t>
            </a:r>
            <a:r>
              <a:rPr lang="de-DE" dirty="0" err="1"/>
              <a:t>datatourisme.fr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7DDBA43-137E-8044-8AE5-6A6CE7CB3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47" b="7088"/>
          <a:stretch/>
        </p:blipFill>
        <p:spPr>
          <a:xfrm>
            <a:off x="1346109" y="3341013"/>
            <a:ext cx="6451782" cy="18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5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D19C18C-04C8-7644-B2DF-54EBB5121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98" y="1114437"/>
            <a:ext cx="5696005" cy="40290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BEABFB-3425-374F-9C66-001A91C5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Standards definieren und umsetzen</a:t>
            </a:r>
            <a:br>
              <a:rPr lang="de-DE" dirty="0"/>
            </a:br>
            <a:r>
              <a:rPr lang="de-DE" dirty="0"/>
              <a:t>Beispiel </a:t>
            </a:r>
            <a:r>
              <a:rPr lang="de-DE" dirty="0" err="1"/>
              <a:t>open.salzburgerland.com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C506AE7-CA69-6C4C-99F5-80ADF912C64F}"/>
              </a:ext>
            </a:extLst>
          </p:cNvPr>
          <p:cNvSpPr txBox="1">
            <a:spLocks/>
          </p:cNvSpPr>
          <p:nvPr/>
        </p:nvSpPr>
        <p:spPr>
          <a:xfrm rot="16200000">
            <a:off x="7077075" y="2938463"/>
            <a:ext cx="3886200" cy="2476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de-DE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en.lodlive.it</a:t>
            </a:r>
            <a:r>
              <a:rPr lang="de-DE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/?http://</a:t>
            </a:r>
            <a:r>
              <a:rPr lang="de-DE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open.salzburgerland.com</a:t>
            </a:r>
            <a:r>
              <a:rPr lang="de-DE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/de/</a:t>
            </a:r>
            <a:r>
              <a:rPr lang="de-DE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entity</a:t>
            </a:r>
            <a:r>
              <a:rPr lang="de-DE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bauernherbst</a:t>
            </a:r>
            <a:endParaRPr lang="de-DE" sz="800" dirty="0">
              <a:solidFill>
                <a:schemeClr val="tx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17BB98-9EBF-6F42-AE5A-9DFD91D5D114}"/>
              </a:ext>
            </a:extLst>
          </p:cNvPr>
          <p:cNvSpPr txBox="1"/>
          <p:nvPr/>
        </p:nvSpPr>
        <p:spPr>
          <a:xfrm>
            <a:off x="1723998" y="1187495"/>
            <a:ext cx="458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Vernetzte Daten zum Salzburger Bauernherbst</a:t>
            </a:r>
          </a:p>
          <a:p>
            <a:r>
              <a:rPr lang="de-DE" sz="1600" dirty="0"/>
              <a:t>(</a:t>
            </a:r>
            <a:r>
              <a:rPr lang="de-DE" sz="1600" dirty="0" err="1"/>
              <a:t>Linked</a:t>
            </a:r>
            <a:r>
              <a:rPr lang="de-DE" sz="1600" dirty="0"/>
              <a:t> Open Data)</a:t>
            </a:r>
          </a:p>
        </p:txBody>
      </p:sp>
    </p:spTree>
    <p:extLst>
      <p:ext uri="{BB962C8B-B14F-4D97-AF65-F5344CB8AC3E}">
        <p14:creationId xmlns:p14="http://schemas.microsoft.com/office/powerpoint/2010/main" val="2851302800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Masterfolien_16zu9_2013">
  <a:themeElements>
    <a:clrScheme name="GD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A37B"/>
      </a:accent1>
      <a:accent2>
        <a:srgbClr val="EFB041"/>
      </a:accent2>
      <a:accent3>
        <a:srgbClr val="60BBCA"/>
      </a:accent3>
      <a:accent4>
        <a:srgbClr val="DC6832"/>
      </a:accent4>
      <a:accent5>
        <a:srgbClr val="673F85"/>
      </a:accent5>
      <a:accent6>
        <a:srgbClr val="B5DF94"/>
      </a:accent6>
      <a:hlink>
        <a:srgbClr val="0DA37B"/>
      </a:hlink>
      <a:folHlink>
        <a:srgbClr val="0DA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VorlageMasterfolien_16zu9_2013.potx</Template>
  <TotalTime>0</TotalTime>
  <Words>417</Words>
  <Application>Microsoft Macintosh PowerPoint</Application>
  <PresentationFormat>Bildschirmpräsentation (16:9)</PresentationFormat>
  <Paragraphs>108</Paragraphs>
  <Slides>21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Calibri</vt:lpstr>
      <vt:lpstr>DINOT-Regular</vt:lpstr>
      <vt:lpstr>Times</vt:lpstr>
      <vt:lpstr>Wingdings</vt:lpstr>
      <vt:lpstr>Wingdings 3</vt:lpstr>
      <vt:lpstr>VorlageMasterfolien_16zu9_2013</vt:lpstr>
      <vt:lpstr>PowerPoint-Präsentation</vt:lpstr>
      <vt:lpstr>Smarte Assistenten als «Next Big Thing»</vt:lpstr>
      <vt:lpstr>Smarte Assistenten als «Next Big Thing»</vt:lpstr>
      <vt:lpstr>Max und Anna wollen spontan Wandern gehen</vt:lpstr>
      <vt:lpstr>Grundlage: Daten zur Destination </vt:lpstr>
      <vt:lpstr>Eine Datenstrategie</vt:lpstr>
      <vt:lpstr>Eine Datenstrategie</vt:lpstr>
      <vt:lpstr>Standards definieren und umsetzen Beispiel datatourisme.fr</vt:lpstr>
      <vt:lpstr>Standards definieren und umsetzen Beispiel open.salzburgerland.com</vt:lpstr>
      <vt:lpstr>Eine Datenstrategie</vt:lpstr>
      <vt:lpstr>Daten von Dritten einbringen Beispiel: Strava Heat Map (Alpe d‘Huez)</vt:lpstr>
      <vt:lpstr>Eine Datenstrategie</vt:lpstr>
      <vt:lpstr>Sensoren Verteilen Beispiel: Low Power Network</vt:lpstr>
      <vt:lpstr>PowerPoint-Präsentation</vt:lpstr>
      <vt:lpstr>Grundlage: Daten zum Gast</vt:lpstr>
      <vt:lpstr>Koordination von Destinations- und Gästedaten</vt:lpstr>
      <vt:lpstr>Eine Datenstrategie</vt:lpstr>
      <vt:lpstr>Eigene Kanäle «Daten als das neue Öl»</vt:lpstr>
      <vt:lpstr>Plattformen «Daten als Content»</vt:lpstr>
      <vt:lpstr>Open Data «Daten als Infrastruktur»</vt:lpstr>
      <vt:lpstr>PowerPoint-Präsentation</vt:lpstr>
    </vt:vector>
  </TitlesOfParts>
  <Manager/>
  <Company>GDI Gottlieb Duttweiler Institute, Rüschlikon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/>
  <cp:keywords/>
  <dc:description/>
  <cp:lastModifiedBy>Jakub Samochowiec</cp:lastModifiedBy>
  <cp:revision>278</cp:revision>
  <cp:lastPrinted>2019-05-20T15:43:27Z</cp:lastPrinted>
  <dcterms:created xsi:type="dcterms:W3CDTF">2011-05-31T09:28:06Z</dcterms:created>
  <dcterms:modified xsi:type="dcterms:W3CDTF">2019-05-29T12:12:40Z</dcterms:modified>
  <cp:category/>
</cp:coreProperties>
</file>