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70"/>
  </p:notesMasterIdLst>
  <p:handoutMasterIdLst>
    <p:handoutMasterId r:id="rId71"/>
  </p:handoutMasterIdLst>
  <p:sldIdLst>
    <p:sldId id="576" r:id="rId2"/>
    <p:sldId id="587" r:id="rId3"/>
    <p:sldId id="278" r:id="rId4"/>
    <p:sldId id="322" r:id="rId5"/>
    <p:sldId id="588" r:id="rId6"/>
    <p:sldId id="359" r:id="rId7"/>
    <p:sldId id="577" r:id="rId8"/>
    <p:sldId id="578" r:id="rId9"/>
    <p:sldId id="579" r:id="rId10"/>
    <p:sldId id="580" r:id="rId11"/>
    <p:sldId id="420" r:id="rId12"/>
    <p:sldId id="543" r:id="rId13"/>
    <p:sldId id="422" r:id="rId14"/>
    <p:sldId id="464" r:id="rId15"/>
    <p:sldId id="528" r:id="rId16"/>
    <p:sldId id="480" r:id="rId17"/>
    <p:sldId id="374" r:id="rId18"/>
    <p:sldId id="581" r:id="rId19"/>
    <p:sldId id="358" r:id="rId20"/>
    <p:sldId id="582" r:id="rId21"/>
    <p:sldId id="381" r:id="rId22"/>
    <p:sldId id="574" r:id="rId23"/>
    <p:sldId id="440" r:id="rId24"/>
    <p:sldId id="583" r:id="rId25"/>
    <p:sldId id="366" r:id="rId26"/>
    <p:sldId id="467" r:id="rId27"/>
    <p:sldId id="468" r:id="rId28"/>
    <p:sldId id="469" r:id="rId29"/>
    <p:sldId id="475" r:id="rId30"/>
    <p:sldId id="470" r:id="rId31"/>
    <p:sldId id="479" r:id="rId32"/>
    <p:sldId id="457" r:id="rId33"/>
    <p:sldId id="478" r:id="rId34"/>
    <p:sldId id="488" r:id="rId35"/>
    <p:sldId id="495" r:id="rId36"/>
    <p:sldId id="498" r:id="rId37"/>
    <p:sldId id="584" r:id="rId38"/>
    <p:sldId id="499" r:id="rId39"/>
    <p:sldId id="509" r:id="rId40"/>
    <p:sldId id="511" r:id="rId41"/>
    <p:sldId id="505" r:id="rId42"/>
    <p:sldId id="517" r:id="rId43"/>
    <p:sldId id="545" r:id="rId44"/>
    <p:sldId id="512" r:id="rId45"/>
    <p:sldId id="506" r:id="rId46"/>
    <p:sldId id="507" r:id="rId47"/>
    <p:sldId id="547" r:id="rId48"/>
    <p:sldId id="546" r:id="rId49"/>
    <p:sldId id="532" r:id="rId50"/>
    <p:sldId id="533" r:id="rId51"/>
    <p:sldId id="521" r:id="rId52"/>
    <p:sldId id="523" r:id="rId53"/>
    <p:sldId id="555" r:id="rId54"/>
    <p:sldId id="554" r:id="rId55"/>
    <p:sldId id="534" r:id="rId56"/>
    <p:sldId id="558" r:id="rId57"/>
    <p:sldId id="570" r:id="rId58"/>
    <p:sldId id="522" r:id="rId59"/>
    <p:sldId id="525" r:id="rId60"/>
    <p:sldId id="508" r:id="rId61"/>
    <p:sldId id="586" r:id="rId62"/>
    <p:sldId id="520" r:id="rId63"/>
    <p:sldId id="564" r:id="rId64"/>
    <p:sldId id="565" r:id="rId65"/>
    <p:sldId id="567" r:id="rId66"/>
    <p:sldId id="590" r:id="rId67"/>
    <p:sldId id="593" r:id="rId68"/>
    <p:sldId id="591" r:id="rId69"/>
  </p:sldIdLst>
  <p:sldSz cx="9144000" cy="6858000" type="screen4x3"/>
  <p:notesSz cx="7102475" cy="10233025"/>
  <p:defaultTex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584D"/>
    <a:srgbClr val="CDDDD6"/>
    <a:srgbClr val="FF9933"/>
    <a:srgbClr val="FFFFFF"/>
    <a:srgbClr val="FF6600"/>
    <a:srgbClr val="000000"/>
    <a:srgbClr val="00B050"/>
    <a:srgbClr val="8DB1A2"/>
    <a:srgbClr val="DCE5EE"/>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78894" autoAdjust="0"/>
  </p:normalViewPr>
  <p:slideViewPr>
    <p:cSldViewPr snapToGrid="0">
      <p:cViewPr>
        <p:scale>
          <a:sx n="100" d="100"/>
          <a:sy n="100" d="100"/>
        </p:scale>
        <p:origin x="-1944" y="-192"/>
      </p:cViewPr>
      <p:guideLst>
        <p:guide orient="horz" pos="2160"/>
        <p:guide orient="horz" pos="4093"/>
        <p:guide orient="horz" pos="962"/>
        <p:guide orient="horz" pos="3364"/>
        <p:guide orient="horz" pos="669"/>
        <p:guide pos="2880"/>
        <p:guide pos="503"/>
        <p:guide pos="5594"/>
        <p:guide pos="5657"/>
        <p:guide pos="440"/>
      </p:guideLst>
    </p:cSldViewPr>
  </p:slideViewPr>
  <p:outlineViewPr>
    <p:cViewPr>
      <p:scale>
        <a:sx n="33" d="100"/>
        <a:sy n="33" d="100"/>
      </p:scale>
      <p:origin x="0" y="4962"/>
    </p:cViewPr>
  </p:outlineViewPr>
  <p:notesTextViewPr>
    <p:cViewPr>
      <p:scale>
        <a:sx n="100" d="100"/>
        <a:sy n="100" d="100"/>
      </p:scale>
      <p:origin x="0" y="0"/>
    </p:cViewPr>
  </p:notesTextViewPr>
  <p:sorterViewPr>
    <p:cViewPr>
      <p:scale>
        <a:sx n="70" d="100"/>
        <a:sy n="70" d="100"/>
      </p:scale>
      <p:origin x="0" y="0"/>
    </p:cViewPr>
  </p:sorterViewPr>
  <p:notesViewPr>
    <p:cSldViewPr snapToGrid="0" showGuides="1">
      <p:cViewPr varScale="1">
        <p:scale>
          <a:sx n="82" d="100"/>
          <a:sy n="82" d="100"/>
        </p:scale>
        <p:origin x="-2958" y="-90"/>
      </p:cViewPr>
      <p:guideLst>
        <p:guide orient="horz" pos="3224"/>
        <p:guide pos="2232"/>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17" y="5"/>
            <a:ext cx="3077022" cy="511408"/>
          </a:xfrm>
          <a:prstGeom prst="rect">
            <a:avLst/>
          </a:prstGeom>
          <a:noFill/>
          <a:ln w="9525">
            <a:noFill/>
            <a:miter lim="800000"/>
            <a:headEnd/>
            <a:tailEnd/>
          </a:ln>
        </p:spPr>
        <p:txBody>
          <a:bodyPr vert="horz" wrap="square" lIns="92437" tIns="46216" rIns="92437" bIns="46216" numCol="1" anchor="t" anchorCtr="0" compatLnSpc="1">
            <a:prstTxWarp prst="textNoShape">
              <a:avLst/>
            </a:prstTxWarp>
          </a:bodyPr>
          <a:lstStyle>
            <a:lvl1pPr algn="l" eaLnBrk="1" hangingPunct="1">
              <a:defRPr>
                <a:latin typeface="Calibri" pitchFamily="34" charset="0"/>
                <a:ea typeface="ＭＳ Ｐゴシック" charset="-128"/>
                <a:cs typeface="+mn-cs"/>
              </a:defRPr>
            </a:lvl1pPr>
          </a:lstStyle>
          <a:p>
            <a:pPr>
              <a:defRPr/>
            </a:pPr>
            <a:endParaRPr lang="de-CH"/>
          </a:p>
        </p:txBody>
      </p:sp>
      <p:sp>
        <p:nvSpPr>
          <p:cNvPr id="3" name="Datumsplatzhalter 2"/>
          <p:cNvSpPr>
            <a:spLocks noGrp="1"/>
          </p:cNvSpPr>
          <p:nvPr>
            <p:ph type="dt" sz="quarter" idx="1"/>
          </p:nvPr>
        </p:nvSpPr>
        <p:spPr bwMode="auto">
          <a:xfrm>
            <a:off x="4023800" y="5"/>
            <a:ext cx="3077021" cy="511408"/>
          </a:xfrm>
          <a:prstGeom prst="rect">
            <a:avLst/>
          </a:prstGeom>
          <a:noFill/>
          <a:ln w="9525">
            <a:noFill/>
            <a:miter lim="800000"/>
            <a:headEnd/>
            <a:tailEnd/>
          </a:ln>
        </p:spPr>
        <p:txBody>
          <a:bodyPr vert="horz" wrap="square" lIns="92437" tIns="46216" rIns="92437" bIns="46216" numCol="1" anchor="t" anchorCtr="0" compatLnSpc="1">
            <a:prstTxWarp prst="textNoShape">
              <a:avLst/>
            </a:prstTxWarp>
          </a:bodyPr>
          <a:lstStyle>
            <a:lvl1pPr algn="r" eaLnBrk="1" hangingPunct="1">
              <a:defRPr>
                <a:latin typeface="Calibri" pitchFamily="34" charset="0"/>
                <a:ea typeface="ＭＳ Ｐゴシック" charset="-128"/>
                <a:cs typeface="+mn-cs"/>
              </a:defRPr>
            </a:lvl1pPr>
          </a:lstStyle>
          <a:p>
            <a:pPr>
              <a:defRPr/>
            </a:pPr>
            <a:fld id="{8C9EFF33-856D-4FE2-86F2-28A277CB2F1E}" type="datetime1">
              <a:rPr lang="de-DE"/>
              <a:pPr>
                <a:defRPr/>
              </a:pPr>
              <a:t>03.03.2016</a:t>
            </a:fld>
            <a:endParaRPr lang="de-DE"/>
          </a:p>
        </p:txBody>
      </p:sp>
      <p:sp>
        <p:nvSpPr>
          <p:cNvPr id="4" name="Fußzeilenplatzhalter 3"/>
          <p:cNvSpPr>
            <a:spLocks noGrp="1"/>
          </p:cNvSpPr>
          <p:nvPr>
            <p:ph type="ftr" sz="quarter" idx="2"/>
          </p:nvPr>
        </p:nvSpPr>
        <p:spPr bwMode="auto">
          <a:xfrm>
            <a:off x="17" y="9719996"/>
            <a:ext cx="3077022" cy="511406"/>
          </a:xfrm>
          <a:prstGeom prst="rect">
            <a:avLst/>
          </a:prstGeom>
          <a:noFill/>
          <a:ln w="9525">
            <a:noFill/>
            <a:miter lim="800000"/>
            <a:headEnd/>
            <a:tailEnd/>
          </a:ln>
        </p:spPr>
        <p:txBody>
          <a:bodyPr vert="horz" wrap="square" lIns="92437" tIns="46216" rIns="92437" bIns="46216" numCol="1" anchor="b" anchorCtr="0" compatLnSpc="1">
            <a:prstTxWarp prst="textNoShape">
              <a:avLst/>
            </a:prstTxWarp>
          </a:bodyPr>
          <a:lstStyle>
            <a:lvl1pPr algn="l" eaLnBrk="1" hangingPunct="1">
              <a:defRPr>
                <a:latin typeface="Calibri" pitchFamily="34" charset="0"/>
                <a:ea typeface="ＭＳ Ｐゴシック" charset="-128"/>
                <a:cs typeface="+mn-cs"/>
              </a:defRPr>
            </a:lvl1pPr>
          </a:lstStyle>
          <a:p>
            <a:pPr>
              <a:defRPr/>
            </a:pPr>
            <a:endParaRPr lang="de-CH"/>
          </a:p>
        </p:txBody>
      </p:sp>
      <p:sp>
        <p:nvSpPr>
          <p:cNvPr id="5" name="Foliennummernplatzhalter 4"/>
          <p:cNvSpPr>
            <a:spLocks noGrp="1"/>
          </p:cNvSpPr>
          <p:nvPr>
            <p:ph type="sldNum" sz="quarter" idx="3"/>
          </p:nvPr>
        </p:nvSpPr>
        <p:spPr bwMode="auto">
          <a:xfrm>
            <a:off x="4023800" y="9719996"/>
            <a:ext cx="3077021" cy="511406"/>
          </a:xfrm>
          <a:prstGeom prst="rect">
            <a:avLst/>
          </a:prstGeom>
          <a:noFill/>
          <a:ln w="9525">
            <a:noFill/>
            <a:miter lim="800000"/>
            <a:headEnd/>
            <a:tailEnd/>
          </a:ln>
        </p:spPr>
        <p:txBody>
          <a:bodyPr vert="horz" wrap="square" lIns="92437" tIns="46216" rIns="92437" bIns="46216" numCol="1" anchor="b" anchorCtr="0" compatLnSpc="1">
            <a:prstTxWarp prst="textNoShape">
              <a:avLst/>
            </a:prstTxWarp>
          </a:bodyPr>
          <a:lstStyle>
            <a:lvl1pPr algn="r" eaLnBrk="1" hangingPunct="1">
              <a:defRPr>
                <a:latin typeface="Calibri" pitchFamily="34" charset="0"/>
                <a:ea typeface="ＭＳ Ｐゴシック" charset="-128"/>
                <a:cs typeface="+mn-cs"/>
              </a:defRPr>
            </a:lvl1pPr>
          </a:lstStyle>
          <a:p>
            <a:pPr>
              <a:defRPr/>
            </a:pPr>
            <a:fld id="{01DDFE57-82B6-4499-9A0A-E9A41AD9B9F1}" type="slidenum">
              <a:rPr lang="de-DE"/>
              <a:pPr>
                <a:defRPr/>
              </a:pPr>
              <a:t>‹Nr.›</a:t>
            </a:fld>
            <a:endParaRPr lang="de-DE"/>
          </a:p>
        </p:txBody>
      </p:sp>
    </p:spTree>
    <p:extLst>
      <p:ext uri="{BB962C8B-B14F-4D97-AF65-F5344CB8AC3E}">
        <p14:creationId xmlns:p14="http://schemas.microsoft.com/office/powerpoint/2010/main" val="10011380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bwMode="auto">
          <a:xfrm>
            <a:off x="17" y="5"/>
            <a:ext cx="3077022" cy="511408"/>
          </a:xfrm>
          <a:prstGeom prst="rect">
            <a:avLst/>
          </a:prstGeom>
          <a:noFill/>
          <a:ln w="9525">
            <a:noFill/>
            <a:miter lim="800000"/>
            <a:headEnd/>
            <a:tailEnd/>
          </a:ln>
        </p:spPr>
        <p:txBody>
          <a:bodyPr vert="horz" wrap="square" lIns="92437" tIns="46216" rIns="92437" bIns="46216" numCol="1" anchor="t" anchorCtr="0" compatLnSpc="1">
            <a:prstTxWarp prst="textNoShape">
              <a:avLst/>
            </a:prstTxWarp>
          </a:bodyPr>
          <a:lstStyle>
            <a:lvl1pPr algn="l" eaLnBrk="1" hangingPunct="1">
              <a:defRPr>
                <a:latin typeface="Calibri" pitchFamily="34" charset="0"/>
                <a:ea typeface="ＭＳ Ｐゴシック" charset="-128"/>
                <a:cs typeface="+mn-cs"/>
              </a:defRPr>
            </a:lvl1pPr>
          </a:lstStyle>
          <a:p>
            <a:pPr>
              <a:defRPr/>
            </a:pPr>
            <a:endParaRPr lang="de-CH"/>
          </a:p>
        </p:txBody>
      </p:sp>
      <p:sp>
        <p:nvSpPr>
          <p:cNvPr id="3" name="Datumsplatzhalter 2"/>
          <p:cNvSpPr>
            <a:spLocks noGrp="1"/>
          </p:cNvSpPr>
          <p:nvPr>
            <p:ph type="dt" idx="1"/>
          </p:nvPr>
        </p:nvSpPr>
        <p:spPr bwMode="auto">
          <a:xfrm>
            <a:off x="4023800" y="5"/>
            <a:ext cx="3077021" cy="511408"/>
          </a:xfrm>
          <a:prstGeom prst="rect">
            <a:avLst/>
          </a:prstGeom>
          <a:noFill/>
          <a:ln w="9525">
            <a:noFill/>
            <a:miter lim="800000"/>
            <a:headEnd/>
            <a:tailEnd/>
          </a:ln>
        </p:spPr>
        <p:txBody>
          <a:bodyPr vert="horz" wrap="square" lIns="92437" tIns="46216" rIns="92437" bIns="46216" numCol="1" anchor="t" anchorCtr="0" compatLnSpc="1">
            <a:prstTxWarp prst="textNoShape">
              <a:avLst/>
            </a:prstTxWarp>
          </a:bodyPr>
          <a:lstStyle>
            <a:lvl1pPr algn="r" eaLnBrk="1" hangingPunct="1">
              <a:defRPr>
                <a:latin typeface="Calibri" pitchFamily="34" charset="0"/>
                <a:ea typeface="ＭＳ Ｐゴシック" charset="-128"/>
                <a:cs typeface="+mn-cs"/>
              </a:defRPr>
            </a:lvl1pPr>
          </a:lstStyle>
          <a:p>
            <a:pPr>
              <a:defRPr/>
            </a:pPr>
            <a:fld id="{34C80DA5-BF24-43F9-AC3F-3D5D1AD732E5}" type="datetime1">
              <a:rPr lang="de-DE"/>
              <a:pPr>
                <a:defRPr/>
              </a:pPr>
              <a:t>03.03.2016</a:t>
            </a:fld>
            <a:endParaRPr lang="de-DE"/>
          </a:p>
        </p:txBody>
      </p:sp>
      <p:sp>
        <p:nvSpPr>
          <p:cNvPr id="11268" name="Folienbildplatzhalter 3"/>
          <p:cNvSpPr>
            <a:spLocks noGrp="1" noRot="1" noChangeAspect="1"/>
          </p:cNvSpPr>
          <p:nvPr>
            <p:ph type="sldImg" idx="2"/>
          </p:nvPr>
        </p:nvSpPr>
        <p:spPr bwMode="auto">
          <a:xfrm>
            <a:off x="993775" y="765175"/>
            <a:ext cx="5118100" cy="3838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 name="Notizenplatzhalter 4"/>
          <p:cNvSpPr>
            <a:spLocks noGrp="1"/>
          </p:cNvSpPr>
          <p:nvPr>
            <p:ph type="body" sz="quarter" idx="3"/>
          </p:nvPr>
        </p:nvSpPr>
        <p:spPr bwMode="auto">
          <a:xfrm>
            <a:off x="710084" y="4860826"/>
            <a:ext cx="5682310" cy="4604284"/>
          </a:xfrm>
          <a:prstGeom prst="rect">
            <a:avLst/>
          </a:prstGeom>
          <a:noFill/>
          <a:ln w="9525">
            <a:noFill/>
            <a:miter lim="800000"/>
            <a:headEnd/>
            <a:tailEnd/>
          </a:ln>
        </p:spPr>
        <p:txBody>
          <a:bodyPr vert="horz" wrap="square" lIns="92437" tIns="46216" rIns="92437" bIns="46216" numCol="1" anchor="t" anchorCtr="0" compatLnSpc="1">
            <a:prstTxWarp prst="textNoShape">
              <a:avLst/>
            </a:prstTxWarp>
          </a:bodyPr>
          <a:lstStyle/>
          <a:p>
            <a:pPr lvl="0"/>
            <a:r>
              <a:rPr lang="de-CH" noProof="0" smtClean="0"/>
              <a:t>Mastertextformat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endParaRPr lang="de-DE" noProof="0" smtClean="0"/>
          </a:p>
        </p:txBody>
      </p:sp>
      <p:sp>
        <p:nvSpPr>
          <p:cNvPr id="6" name="Fußzeilenplatzhalter 5"/>
          <p:cNvSpPr>
            <a:spLocks noGrp="1"/>
          </p:cNvSpPr>
          <p:nvPr>
            <p:ph type="ftr" sz="quarter" idx="4"/>
          </p:nvPr>
        </p:nvSpPr>
        <p:spPr bwMode="auto">
          <a:xfrm>
            <a:off x="17" y="9719996"/>
            <a:ext cx="3077022" cy="511406"/>
          </a:xfrm>
          <a:prstGeom prst="rect">
            <a:avLst/>
          </a:prstGeom>
          <a:noFill/>
          <a:ln w="9525">
            <a:noFill/>
            <a:miter lim="800000"/>
            <a:headEnd/>
            <a:tailEnd/>
          </a:ln>
        </p:spPr>
        <p:txBody>
          <a:bodyPr vert="horz" wrap="square" lIns="92437" tIns="46216" rIns="92437" bIns="46216" numCol="1" anchor="b" anchorCtr="0" compatLnSpc="1">
            <a:prstTxWarp prst="textNoShape">
              <a:avLst/>
            </a:prstTxWarp>
          </a:bodyPr>
          <a:lstStyle>
            <a:lvl1pPr algn="l" eaLnBrk="1" hangingPunct="1">
              <a:defRPr>
                <a:latin typeface="Calibri" pitchFamily="34" charset="0"/>
                <a:ea typeface="ＭＳ Ｐゴシック" charset="-128"/>
                <a:cs typeface="+mn-cs"/>
              </a:defRPr>
            </a:lvl1pPr>
          </a:lstStyle>
          <a:p>
            <a:pPr>
              <a:defRPr/>
            </a:pPr>
            <a:endParaRPr lang="de-CH"/>
          </a:p>
        </p:txBody>
      </p:sp>
      <p:sp>
        <p:nvSpPr>
          <p:cNvPr id="7" name="Foliennummernplatzhalter 6"/>
          <p:cNvSpPr>
            <a:spLocks noGrp="1"/>
          </p:cNvSpPr>
          <p:nvPr>
            <p:ph type="sldNum" sz="quarter" idx="5"/>
          </p:nvPr>
        </p:nvSpPr>
        <p:spPr bwMode="auto">
          <a:xfrm>
            <a:off x="4023800" y="9719996"/>
            <a:ext cx="3077021" cy="511406"/>
          </a:xfrm>
          <a:prstGeom prst="rect">
            <a:avLst/>
          </a:prstGeom>
          <a:noFill/>
          <a:ln w="9525">
            <a:noFill/>
            <a:miter lim="800000"/>
            <a:headEnd/>
            <a:tailEnd/>
          </a:ln>
        </p:spPr>
        <p:txBody>
          <a:bodyPr vert="horz" wrap="square" lIns="92437" tIns="46216" rIns="92437" bIns="46216" numCol="1" anchor="b" anchorCtr="0" compatLnSpc="1">
            <a:prstTxWarp prst="textNoShape">
              <a:avLst/>
            </a:prstTxWarp>
          </a:bodyPr>
          <a:lstStyle>
            <a:lvl1pPr algn="r" eaLnBrk="1" hangingPunct="1">
              <a:defRPr>
                <a:latin typeface="Calibri" pitchFamily="34" charset="0"/>
                <a:ea typeface="ＭＳ Ｐゴシック" charset="-128"/>
                <a:cs typeface="+mn-cs"/>
              </a:defRPr>
            </a:lvl1pPr>
          </a:lstStyle>
          <a:p>
            <a:pPr>
              <a:defRPr/>
            </a:pPr>
            <a:fld id="{141CE5B0-7C20-46E2-8961-9CF5165B2E37}" type="slidenum">
              <a:rPr lang="de-DE"/>
              <a:pPr>
                <a:defRPr/>
              </a:pPr>
              <a:t>‹Nr.›</a:t>
            </a:fld>
            <a:endParaRPr lang="de-DE"/>
          </a:p>
        </p:txBody>
      </p:sp>
    </p:spTree>
    <p:extLst>
      <p:ext uri="{BB962C8B-B14F-4D97-AF65-F5344CB8AC3E}">
        <p14:creationId xmlns:p14="http://schemas.microsoft.com/office/powerpoint/2010/main" val="126192458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1</a:t>
            </a:fld>
            <a:endParaRPr lang="de-DE"/>
          </a:p>
        </p:txBody>
      </p:sp>
    </p:spTree>
    <p:extLst>
      <p:ext uri="{BB962C8B-B14F-4D97-AF65-F5344CB8AC3E}">
        <p14:creationId xmlns:p14="http://schemas.microsoft.com/office/powerpoint/2010/main" val="69176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b="1" dirty="0" smtClean="0"/>
              <a:t>Charakterisierung deutscher Radreisender </a:t>
            </a:r>
          </a:p>
          <a:p>
            <a:r>
              <a:rPr lang="de-CH" sz="1200" dirty="0" smtClean="0"/>
              <a:t>Ca. vier Millionen Einwohner Deutschlands haben 2014 mindestens eine Radreise (mindestens 3 Übernachtungen, Fahrradfahren eines der Hauptmotive des Urlaubs) absolviert. </a:t>
            </a:r>
          </a:p>
          <a:p>
            <a:r>
              <a:rPr lang="de-CH" sz="1200" dirty="0" smtClean="0"/>
              <a:t>Die Mehrheit der Radurlauber stammt aus den Bundesländern Nordrhein-Westfalen (25%), Bayern (11%), Niedersachen (10%) und Baden-Württemberg (9%). </a:t>
            </a:r>
          </a:p>
          <a:p>
            <a:r>
              <a:rPr lang="de-CH" sz="1200" dirty="0" smtClean="0"/>
              <a:t>77 Prozent der Radurlauber sind Trekkingradler, 13 Prozent Mountainbiker und 10 Prozent Rennfahrer. Die Trekkingradler – rund 500’000 Ankünfte - sind dabei die einzige Gruppe, die mehrheitlich nicht stationär am gleichen Ort übernachtet. </a:t>
            </a:r>
          </a:p>
          <a:p>
            <a:r>
              <a:rPr lang="de-CH" sz="1200" dirty="0" smtClean="0"/>
              <a:t>Vier von fünf Radurlauben deutscher Gäste finden in Deutschland statt, 55% der Radurlaube in Süddeutschland (je hälftig Ost/West). 40 Prozent der Radurlauber bevorzugen Routen entlang von grossen Gewässern, 31 Prozent Themenrouten und 29 Prozent regionale Routen. </a:t>
            </a:r>
          </a:p>
          <a:p>
            <a:r>
              <a:rPr lang="de-CH" sz="1200" dirty="0" smtClean="0"/>
              <a:t>Im Gegensatz zu den Wanderern ist das Durchschnittsalter bei den Radurlaubern mit 45 Jahren vergleichsweise tief. 44 Prozent sind zwischen 40 und 60 Jahren alt, 20 Prozent sind älter. Die Hälfte der Radurlauber sind Paare, 20 Prozent sind Familien mit Kindern unter 14 Jahren. </a:t>
            </a:r>
          </a:p>
          <a:p>
            <a:r>
              <a:rPr lang="de-CH" sz="1200" dirty="0" smtClean="0"/>
              <a:t>Elf Prozent der Radurlauber buchen ein Pauschangebot, d.h. 5.5 Mio. Ankünfte. </a:t>
            </a:r>
          </a:p>
          <a:p>
            <a:endParaRPr lang="de-CH" sz="1200" dirty="0" smtClean="0"/>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48</a:t>
            </a:fld>
            <a:endParaRPr lang="de-DE"/>
          </a:p>
        </p:txBody>
      </p:sp>
    </p:spTree>
    <p:extLst>
      <p:ext uri="{BB962C8B-B14F-4D97-AF65-F5344CB8AC3E}">
        <p14:creationId xmlns:p14="http://schemas.microsoft.com/office/powerpoint/2010/main" val="2637842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charset="2"/>
              <a:buNone/>
            </a:pPr>
            <a:r>
              <a:rPr lang="de-CH" b="1" dirty="0" smtClean="0"/>
              <a:t>Zentrale Erkenntnisse  </a:t>
            </a:r>
          </a:p>
          <a:p>
            <a:r>
              <a:rPr lang="de-CH" dirty="0" smtClean="0"/>
              <a:t>Reisen im Sommer ist mit 475’000 Ankünften und 712’000 Logiernächten das einzige wachsende Geschäftsfeld der Schweiz im Quellmarkt Deutschland. Die Hälfte der Logiernächte entfällt auf die Berge, ein Drittel auf die Seen &amp; Kleinstädte und ein Sechstel auf die Businessstädte. </a:t>
            </a:r>
          </a:p>
          <a:p>
            <a:r>
              <a:rPr lang="de-CH" dirty="0" smtClean="0"/>
              <a:t>Innerhalb der Reisen sind </a:t>
            </a:r>
            <a:r>
              <a:rPr lang="de-CH" b="1" dirty="0" smtClean="0"/>
              <a:t>Busreisen</a:t>
            </a:r>
            <a:r>
              <a:rPr lang="de-CH" dirty="0" smtClean="0"/>
              <a:t> mit rund einer halben Million Logiernächten das wichtigste Teilsegment. Busreisen werden bei deutschen Gästen immer beliebter und es ist zu erwarten, dass die Anzahl der Busreisenden auch in Zukunft noch etwas zunehmen wird. Dies hat zwei wesentliche Gründe: </a:t>
            </a:r>
          </a:p>
          <a:p>
            <a:pPr lvl="1"/>
            <a:r>
              <a:rPr lang="de-CH" b="1" dirty="0" smtClean="0"/>
              <a:t>Demografie: </a:t>
            </a:r>
            <a:r>
              <a:rPr lang="de-CH" dirty="0" smtClean="0"/>
              <a:t>Der durchschnittliche deutsche Busreisende ist pensioniert und schätzt den Komfort einer organisierten Busreise. Die Anzahl der deutschen Pensionierten wird in den nächsten Jahren weiter zunehmen. </a:t>
            </a:r>
          </a:p>
          <a:p>
            <a:pPr lvl="1"/>
            <a:r>
              <a:rPr lang="de-CH" b="1" dirty="0" smtClean="0"/>
              <a:t>Preise: </a:t>
            </a:r>
            <a:r>
              <a:rPr lang="de-CH" dirty="0" smtClean="0"/>
              <a:t>Eine Busreise bietet für durchschnittlich rund EUR 70 bis EUR 90 eine sehr kostengünstige Möglichkeit, in die Schweiz zu gelangen und durch die Schweiz zu reisen und verschiedene Attraktionen zu besuchen. Zudem ist der Gesamtpreis aufgrund des all-inklusive-Charakters von Busreisen gut einschätzbar. </a:t>
            </a:r>
          </a:p>
          <a:p>
            <a:pPr lvl="1"/>
            <a:r>
              <a:rPr lang="de-CH" b="1" dirty="0" smtClean="0"/>
              <a:t>Destinationen: </a:t>
            </a:r>
            <a:r>
              <a:rPr lang="de-CH" dirty="0" smtClean="0"/>
              <a:t>Die Mehrheit der deutschen Busreisenden besuchen </a:t>
            </a:r>
            <a:r>
              <a:rPr lang="de-CH" b="1" dirty="0" smtClean="0"/>
              <a:t>Graubünden</a:t>
            </a:r>
            <a:r>
              <a:rPr lang="de-CH" dirty="0" smtClean="0"/>
              <a:t>. Die meisten der Routen führen durch Graubünden und kombinieren den Kanton mit angrenzenden Kantonen, resp. Italien. Beliebt ist auch eine Route durch das </a:t>
            </a:r>
            <a:r>
              <a:rPr lang="de-CH" b="1" dirty="0" smtClean="0"/>
              <a:t>Wallis</a:t>
            </a:r>
            <a:r>
              <a:rPr lang="de-CH" dirty="0" smtClean="0"/>
              <a:t>, die teilweise auch durch die Westschweiz und Bern führt. In der Regel sind die Reisen sternförmig organisiert, d.h. die Übernachtung findet immer am gleichen, resp. bei längeren Reisen an zwei oder drei verschiedenen Orten statt. </a:t>
            </a:r>
          </a:p>
          <a:p>
            <a:r>
              <a:rPr lang="de-CH" dirty="0" smtClean="0"/>
              <a:t>Reisen mit dem</a:t>
            </a:r>
            <a:r>
              <a:rPr lang="de-CH" b="1" dirty="0" smtClean="0"/>
              <a:t> Zug </a:t>
            </a:r>
            <a:r>
              <a:rPr lang="de-CH" dirty="0" smtClean="0"/>
              <a:t>oder Vergleich zu Busreisen deutlich weniger relevant für den Schweizer Tourismus. Befragungen in Deutschland zeigen, dass Bahnfahrten im Vergleich zu Busfahrten als deutlich teurer und auch unkomfortabler eingestuft werden, d.h. das Preis-Leistungs-Verhältnis ist bei Bahnfahrten schlechter als bei Busfahrten. Dies dürfte deutsche Gäste von einer Zugreise durch die Schweiz abschrecken. </a:t>
            </a:r>
          </a:p>
          <a:p>
            <a:r>
              <a:rPr lang="de-CH" dirty="0" smtClean="0"/>
              <a:t>Reisen mit dem </a:t>
            </a:r>
            <a:r>
              <a:rPr lang="de-CH" b="1" dirty="0" smtClean="0"/>
              <a:t>Auto</a:t>
            </a:r>
            <a:r>
              <a:rPr lang="de-CH" dirty="0" smtClean="0"/>
              <a:t> sind in den letzten Jahren stark zunehmend. In der Schweiz ist  mit der Grand Tour ein entsprechendes, vertriebsorientiertes Produkt im Aufbau. </a:t>
            </a:r>
          </a:p>
          <a:p>
            <a:r>
              <a:rPr lang="de-CH" b="1" dirty="0" smtClean="0"/>
              <a:t>Velo und Wandern </a:t>
            </a:r>
            <a:r>
              <a:rPr lang="de-CH" dirty="0" smtClean="0"/>
              <a:t>sind innerhalb Deutschland zunehmende Ferienaktivitäten, für die Schweiz sind die entsprechenden Gäste mit rund 30’000 Logiernächten ein sehr kleiner Nischenmarkt. Die Zielgruppe ist hier teilweise identisch, da es sich bei beiden Kategorien um Personen handelt, die Aktivferien bevorzugen. </a:t>
            </a:r>
          </a:p>
          <a:p>
            <a:r>
              <a:rPr lang="de-CH" dirty="0" smtClean="0"/>
              <a:t>Es gibt keine klaren Indizien, dass sich die </a:t>
            </a:r>
            <a:r>
              <a:rPr lang="de-CH" b="1" dirty="0" smtClean="0"/>
              <a:t>Tagesausgaben </a:t>
            </a:r>
            <a:r>
              <a:rPr lang="de-CH" dirty="0" smtClean="0"/>
              <a:t>zwischen den einzelnen Gruppen deutlich abheben. Allenfalls sind die Tagesausgaben bei den Busreisen pro Tag etwas tiefer. Klar unterschiedlich ist allerdings die Verteilung der Tagesausgaben auf die einzelnen Gruppen der Leistungsträger. Beispielsweise sind für Beherbergungsbetriebe die Busreisen deutlich weniger attraktiv als die Wanderer oder Velofahrer. </a:t>
            </a:r>
          </a:p>
          <a:p>
            <a:endParaRPr lang="de-CH" dirty="0" smtClean="0"/>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49</a:t>
            </a:fld>
            <a:endParaRPr lang="de-DE"/>
          </a:p>
        </p:txBody>
      </p:sp>
    </p:spTree>
    <p:extLst>
      <p:ext uri="{BB962C8B-B14F-4D97-AF65-F5344CB8AC3E}">
        <p14:creationId xmlns:p14="http://schemas.microsoft.com/office/powerpoint/2010/main" val="1828645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b="1" dirty="0" smtClean="0"/>
              <a:t>Empfehlungen für alle Teilsegmente: </a:t>
            </a:r>
          </a:p>
          <a:p>
            <a:r>
              <a:rPr lang="de-CH" sz="1200" b="1" dirty="0" smtClean="0"/>
              <a:t>Angebotsdichte als USP für Reisen in die Schweiz nutzen: </a:t>
            </a:r>
            <a:r>
              <a:rPr lang="de-CH" sz="1200" dirty="0" smtClean="0"/>
              <a:t>„Reisen im Sommer“ ist mit gut 700‘000 Logiernächten ein eher kleines Geschäftsfeld mit sehr heterogenen Teilsegmenten Bus-, Zug-, Auto-, Wander- oder Veloreisen. Der grosse Vorteil der Schweiz in Bezug auf alle Teilsegmente der Reisen ist die enorme Dichte an unterschiedlichen Attraktionen. Entsprechend empfehlen wir allen Akteuren im Schweizer Tourismus, die Angebotsdichte vermehrt in der Kommunikation als Mehrwert der Schweiz einzusetzen. </a:t>
            </a:r>
          </a:p>
          <a:p>
            <a:r>
              <a:rPr lang="de-CH" sz="1200" b="1" dirty="0" smtClean="0"/>
              <a:t>Durch Vertriebspräsenz neue Gäste gewinnen: </a:t>
            </a:r>
            <a:r>
              <a:rPr lang="de-CH" sz="1200" dirty="0" smtClean="0"/>
              <a:t>Bei den Reisen sind im Vergleich zu den anderen Geschäftsfeldern ein höherer Prozentsatz der Gäste neue Gäste. Zudem sind Stammgäste in diesem Geschäftsfeld in der Regel nicht Stammgäste eines einzelnen Leistungsträgers, sondern Stammgäste einer Destination, Region oder gar der Schweiz an sich, welche wiederholt ähnliche Angebote buchen. Neue Gäste und Wiederholungsgäste für alternative, aber ähnliche Angebote, werden primär über thematische Reiseveranstalter und Plattformen gewonnen. Daher empfehlen wir den Akteuren im Schweizer Tourismus, die Präsenz auf den entsprechenden Plattformen und bei den relevanten Reiseveranstaltern zu erhöhen.  </a:t>
            </a:r>
          </a:p>
          <a:p>
            <a:pPr marL="0" indent="0">
              <a:buNone/>
            </a:pPr>
            <a:r>
              <a:rPr lang="de-CH" sz="1200" b="1" dirty="0" smtClean="0"/>
              <a:t>Empfehlungen für einzelne Teilsegmente: </a:t>
            </a:r>
          </a:p>
          <a:p>
            <a:r>
              <a:rPr lang="de-CH" sz="1200" b="1" dirty="0" smtClean="0"/>
              <a:t>Busreisen: </a:t>
            </a:r>
            <a:r>
              <a:rPr lang="de-CH" sz="1200" dirty="0" smtClean="0"/>
              <a:t>Die Analyse zeigt, dass die Mehrheit der Reisen Busreisen durch die Schweizer Alpen sind. Dieser Bereich ist aufgrund von Demografie und Einkommen wachsend. Das Geschäft mit den Busreisen wird vollumfänglich über Reiseveranstalter abgewickelt und ist an bestimmte Routen gebunden. Das Busgeschäft ist von tiefen Preisen und Margen geprägt, kann aber wertvolle Deckungsbeiträge in den Nebensaisons liefern. </a:t>
            </a:r>
          </a:p>
          <a:p>
            <a:r>
              <a:rPr lang="de-CH" sz="1200" dirty="0" smtClean="0"/>
              <a:t>Die Verwendung von Marketinggeldern zur Vermarktung von Busreisen in der Schweiz erachten wir aufgrund der tiefen Erträge als nicht sinnvoll. Von daher sehen wir hier für die regionalen und lokalen Tourismusorganisationen kaum eine Rolle. Die Entscheidung, ob in diesen Bereich eingestiegen werden soll, hat gemäss unseren Einschätzungen jeder Leistungsträger für sich zu treffen und bei einem Einstieg die entsprechenden Massnahmen zu ergreifen, d.h. die Zusammenarbeit mit den Veranstaltern der Busreisen zu suchen und zu koordinieren. </a:t>
            </a:r>
          </a:p>
          <a:p>
            <a:r>
              <a:rPr lang="de-CH" sz="1200" dirty="0" smtClean="0"/>
              <a:t>Wenn die Leistungsträger die Margen für sich verbessern wollen, bestehen grundsätzlich zwei Möglichkeiten. Einerseits muss man in der Lage sein die Kostenstrukturen den Bedürfnissen im Geschäft anzupassen. Andererseits kann ein Leistungsträger (aufgrund der hohen Angebotsdichte in der CH) versuchen, den Reiseveranstaltern interessante Touren mit Mehrwerten anzubieten. Beide Ansatzpunkte setzen jedoch voraus, dass man in diesem Geschäft als Anbieter ein gewisses Volumen bewegt.</a:t>
            </a:r>
          </a:p>
          <a:p>
            <a:r>
              <a:rPr lang="de-CH" sz="1200" dirty="0" smtClean="0"/>
              <a:t>Wander- und Veloreisen: Angebote des Mittellandes forcieren</a:t>
            </a:r>
          </a:p>
          <a:p>
            <a:r>
              <a:rPr lang="de-CH" sz="1200" dirty="0" smtClean="0"/>
              <a:t>Die Analyse hat gezeigt, dass die Präsenz der Schweiz im deutschen Markt bei Angeboten in flachen Regionen (d.h. Mittelland) und in den voralpinen Hügelzügen gegenüber ähnlich strukturierten Regionen im Ausland tiefer ist, obwohl durch die nationalen Velorouten und Wanderrouten die Grundlagen für solche Angebote vorhanden sind. Wir empfehlen daher vor allem den Tourismusorganisationen und den Leistungsträgern im Mittelland, die nationalen Wander- und Velorouten stärker in die Produktgestaltung zu integrieren und vertriebsseitig die Präsenz bei den Nischenanbietern zu erhöhen. </a:t>
            </a:r>
          </a:p>
          <a:p>
            <a:r>
              <a:rPr lang="de-CH" sz="1200" dirty="0" smtClean="0"/>
              <a:t>Bahnreisen: Individuell zusammensetzbare All-Inklusive-Reisen mit hohem Komfortfaktor pushen </a:t>
            </a:r>
          </a:p>
          <a:p>
            <a:r>
              <a:rPr lang="de-CH" sz="1200" dirty="0" smtClean="0"/>
              <a:t>Bahnreisen sind aufgrund der eher hohen Preise und dem auf Punkt-zu-Punkt-Verbindungen beschränkten Zeit- und Komfortvorteil gegenüber der Strasse für wenige deutsche Reisende eine Option. Die Konkurrenz der Fernbusse erschwert die Entwicklung dieses Segments zusätzlich. Wir empfehlen für Bahnreisen eine klare Eingrenzung des Zielmarkts auf Personen über 50 Jahren mit überdurchschnittlichem Einkommen, die in südwestdeutschen Städten wohnen. Ebenso empfehlen wir gut an das Schienennetz angebundenen und an attraktiven Zwischenhalten gelegenen Tourismusorten und Leistungsträgern die weitere Entwicklung von Angeboten, welche sich in ihrer Struktur an All-Inclusive-Reisen anlehnen (d.h. Integration von Übernachtung, Ausflügen und Gastronomie mit hohem „Komfortfaktor“) und direkt buchbar sind. </a:t>
            </a:r>
          </a:p>
          <a:p>
            <a:r>
              <a:rPr lang="de-CH" sz="1200" dirty="0" smtClean="0"/>
              <a:t>Mit der Grand Train Tour of Switzerland ist ein Produkt für Rundreisen hinzugekommen. Wir empfehlen allen Leistungsträgern an der Strecke der Grand Train Tour, diese in die bestehenden Marketingaktivitäten für Stammgäste zu integrieren.</a:t>
            </a:r>
          </a:p>
          <a:p>
            <a:r>
              <a:rPr lang="de-CH" sz="1200" dirty="0" smtClean="0"/>
              <a:t>Auto- und Töffreisen: Grand Tour konsequent weiter entwickeln </a:t>
            </a:r>
          </a:p>
          <a:p>
            <a:r>
              <a:rPr lang="de-CH" sz="1200" dirty="0" smtClean="0"/>
              <a:t>Für Auto- oder Töffreisen wurde die Grand Tour of Switzerland lanciert, welche auch bereits buchbare Angebote aufweist. Wir erachten das Konzept als zielführend und empfehlen, es konsequent weiter zu entwickeln und die Grand Tour sowohl als Kommunikationsmittel als auch als konkretes Produkt zu verstehen und entsprechend zu positionieren. Gleichzeitig ist darauf zu achten, dass es «buchbar» bleibt und nicht verwässert wird. </a:t>
            </a:r>
          </a:p>
          <a:p>
            <a:r>
              <a:rPr lang="de-CH" sz="1200" dirty="0" smtClean="0"/>
              <a:t>Auch hier empfehlen wir allen Leistungsträgern an der Strecke und Schweiz Tourismus, die Grand Tour (weiterhin) in die Marketingaktivitäten zu integrieren. Zudem können Leistungsträger gemeinsam mit den Tourismusorganisationen Angebote rund um die Grand Tour entwickeln oder ergänzen. </a:t>
            </a:r>
            <a:endParaRPr lang="de-CH" sz="1200"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50</a:t>
            </a:fld>
            <a:endParaRPr lang="de-DE"/>
          </a:p>
        </p:txBody>
      </p:sp>
    </p:spTree>
    <p:extLst>
      <p:ext uri="{BB962C8B-B14F-4D97-AF65-F5344CB8AC3E}">
        <p14:creationId xmlns:p14="http://schemas.microsoft.com/office/powerpoint/2010/main" val="196207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smtClean="0"/>
              <a:t>Über 70 Prozent der Logiernächte deutscher Gäste in den Städten können dem Geschäftstourismus (inkl. Kongresse, MICE) zugeordnet werden. Weitere 18 Prozent entfallen auf Reisen und Ferien. </a:t>
            </a:r>
          </a:p>
          <a:p>
            <a:r>
              <a:rPr lang="de-CH" sz="1200" dirty="0" smtClean="0"/>
              <a:t>Mit Kurzaufenthalten werden 10 Prozent der Hotellogiernächte in den Städten generiert, dabei entfallen zwei Drittel auf den Winter und ein Drittel auf den Sommer. </a:t>
            </a:r>
          </a:p>
          <a:p>
            <a:r>
              <a:rPr lang="de-CH" sz="1200" dirty="0" smtClean="0"/>
              <a:t>Wie auch bei den weiteren Geschäftsfeldern ist auch bei den Städtereisen ein deutlicher Graben zwischen Deutsch- und Westschweiz vorhanden: Die überwiegende Mehrheit der Städtereisen entfällt auf die Deutschschweiz. </a:t>
            </a:r>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53</a:t>
            </a:fld>
            <a:endParaRPr lang="de-DE"/>
          </a:p>
        </p:txBody>
      </p:sp>
    </p:spTree>
    <p:extLst>
      <p:ext uri="{BB962C8B-B14F-4D97-AF65-F5344CB8AC3E}">
        <p14:creationId xmlns:p14="http://schemas.microsoft.com/office/powerpoint/2010/main" val="2448930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dirty="0" smtClean="0"/>
              <a:t>Insgesamt haben sich die Logiernächte europäischer Städte zwischen 2005 und 2014 positiv entwickelt. Die stärksten relativen Steigerungen der Logiernächtezahlen verzeichnen dabei die ganz grossen Städte (z.B. Berlin, Prag, Istanbul, Barcelona). Am niedrigsten war die relative Zunahme bei Städten mit weniger als 500’000 Logiernächten pro Jahr (z.B. Bregenz, Vicenza, St. Pölten). </a:t>
            </a:r>
          </a:p>
          <a:p>
            <a:r>
              <a:rPr lang="de-CH" sz="1200" dirty="0" smtClean="0"/>
              <a:t>Gemessen an der gesamteuropäischen Entwicklung derjenigen Städte vergleichbarer Grösse haben sich die Logiernächtezahlen Schweizer Städte mit Ausnahme von Basel unterdurchschnittlich entwickelt. Allerdings ist dabei zu beachten, dass bei diesen Zahlen nicht zwischen Freizeit- und Geschäftstourismus unterschieden werden kann. </a:t>
            </a:r>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54</a:t>
            </a:fld>
            <a:endParaRPr lang="de-DE"/>
          </a:p>
        </p:txBody>
      </p:sp>
    </p:spTree>
    <p:extLst>
      <p:ext uri="{BB962C8B-B14F-4D97-AF65-F5344CB8AC3E}">
        <p14:creationId xmlns:p14="http://schemas.microsoft.com/office/powerpoint/2010/main" val="3182354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ＭＳ Ｐゴシック" charset="-128"/>
                <a:cs typeface="ＭＳ Ｐゴシック" charset="-128"/>
              </a:rPr>
              <a:t>Die Logiernächte deutscher Gäste in den grossen Schweizer Städten entfallen auf die vier Geschäftsfelder „Business &amp; MICE“, „Reisen“, „Kurzaufenthalte“ und „Ferien“. Über zwei Drittel der Logiernächte werden im Geschäftstourismus, inkl. MICE, generiert. Für die Städte ist daher der businessorientierte Bereich des Tourismus deutlich wichtiger als der Freizeitbereich. Entsprechend ist auch die Verteilung der Ressourcen in der Marktbearbeitung des Geschäftstourismus in Bezug zum Freizeittourismus zu gewichten. Wenn es allerdings durch entsprechende Marktbearbeitungsmassnahmen gelingt, einen Teil der Geschäfts-reisenden in Freizeitgäste „umzuwandeln“ (z.B. Angebote zur Verlängerung/Ergänzung eines Businessaufenthalts mit Freizeitangeboten am Wochenende), bietet der relativ grosse Bereich des Geschäftstourismus auch einen deutlichen Hebel für mehr Logiernächte im Freizeitbereich. </a:t>
            </a:r>
          </a:p>
          <a:p>
            <a:r>
              <a:rPr lang="de-CH" sz="1200" kern="1200" dirty="0" smtClean="0">
                <a:solidFill>
                  <a:schemeClr val="tx1"/>
                </a:solidFill>
                <a:effectLst/>
                <a:latin typeface="+mn-lt"/>
                <a:ea typeface="ＭＳ Ｐゴシック" charset="-128"/>
                <a:cs typeface="ＭＳ Ｐゴシック" charset="-128"/>
              </a:rPr>
              <a:t>Das Geschäftsfeld der Kurzaufenthalte ist klein und im Vergleich zu anderen Herkunftsmärkten ist der deutsche Markt, resp. die Zahl der durch deutsche Gäste absolvierten Städtereisen, auf hohem Niveau noch leicht ansteigend, d.h. der Markt scheint relativ gesättigt. Wir empfehlen daher den Städten eine Überprüfung der im deutschen Markt getätigten Massnahmen und Investitionen und der Vergleich mit alternativen Märkten, welche allenfalls bessere Perspektiven aufweisen. </a:t>
            </a:r>
          </a:p>
          <a:p>
            <a:r>
              <a:rPr lang="de-CH" sz="1200" kern="1200" dirty="0" smtClean="0">
                <a:solidFill>
                  <a:schemeClr val="tx1"/>
                </a:solidFill>
                <a:effectLst/>
                <a:latin typeface="+mn-lt"/>
                <a:ea typeface="ＭＳ Ｐゴシック" charset="-128"/>
                <a:cs typeface="ＭＳ Ｐゴシック" charset="-128"/>
              </a:rPr>
              <a:t>In Bezug auf klassische Städtereisen empfehlen wir den Akteuren im Schweizer Tourismus zusätzlich zur Eingrenzung auf die südwestlichen und westlichen Bundesländer folgendes: </a:t>
            </a:r>
          </a:p>
          <a:p>
            <a:pPr lvl="0"/>
            <a:r>
              <a:rPr lang="de-CH" sz="1200" b="1" kern="1200" dirty="0" smtClean="0">
                <a:solidFill>
                  <a:schemeClr val="tx1"/>
                </a:solidFill>
                <a:effectLst/>
                <a:latin typeface="+mn-lt"/>
                <a:ea typeface="ＭＳ Ｐゴシック" charset="-128"/>
                <a:cs typeface="ＭＳ Ｐゴシック" charset="-128"/>
              </a:rPr>
              <a:t>Durch strategische Partnerschaften affine Bevölkerungskreise erreichen:</a:t>
            </a:r>
            <a:r>
              <a:rPr lang="de-CH" sz="1200" kern="1200" dirty="0" smtClean="0">
                <a:solidFill>
                  <a:schemeClr val="tx1"/>
                </a:solidFill>
                <a:effectLst/>
                <a:latin typeface="+mn-lt"/>
                <a:ea typeface="ＭＳ Ｐゴシック" charset="-128"/>
                <a:cs typeface="ＭＳ Ｐゴシック" charset="-128"/>
              </a:rPr>
              <a:t> Um Streuverluste im Marketing zu minimieren, werden nach Möglichkeit affine Bevölkerungsschichten direkt angesprochen. Wir empfehlen den Leistungsträgern, vermehrt Partnerschaften mit deutschen Leistungsträgern zu suchen, welche über die gleichen Zielgruppen verfügen (z.B. Opernhäuser oder Museen einer bestimmten Ausrichtung) und mittels vertriebsorientierter Massnahmen Anreize für einen Besuch der Schweiz zu setzen. Die Tourismusorganisationen können die Eventveranstalter bei diesen Bemühungen unterstützen. </a:t>
            </a:r>
          </a:p>
          <a:p>
            <a:pPr lvl="0"/>
            <a:r>
              <a:rPr lang="de-CH" sz="1200" b="1" kern="1200" dirty="0" smtClean="0">
                <a:solidFill>
                  <a:schemeClr val="tx1"/>
                </a:solidFill>
                <a:effectLst/>
                <a:latin typeface="+mn-lt"/>
                <a:ea typeface="ＭＳ Ｐゴシック" charset="-128"/>
                <a:cs typeface="ＭＳ Ｐゴシック" charset="-128"/>
              </a:rPr>
              <a:t>Events: </a:t>
            </a:r>
            <a:r>
              <a:rPr lang="de-CH" sz="1200" kern="1200" dirty="0" smtClean="0">
                <a:solidFill>
                  <a:schemeClr val="tx1"/>
                </a:solidFill>
                <a:effectLst/>
                <a:latin typeface="+mn-lt"/>
                <a:ea typeface="ＭＳ Ｐゴシック" charset="-128"/>
                <a:cs typeface="ＭＳ Ｐゴシック" charset="-128"/>
              </a:rPr>
              <a:t>Die Durchführung von Events mit dem Ziel, Logiernächte deutscher Gäste zu generieren, erachten wir als wenig effektive Verwendung knapper Ressourcen in der Vermarktung der Städte. Bei einzelnen Events ist aber durchaus ein gewisses Potenzial für zusätzliche Logiernächte deutscher Gäste vorhanden. Um dieses Potenzial auszuschöpfen, empfehlen wir den entsprechenden Eventveranstaltern, gemeinsam mit der Hotellerie noch stärker eine langfristige, vertriebsorientierte Vermarktungsstrategie mit Fokus auf südwest-deutsche Städte und Paare sowie kleine Gruppen von Freunden umzusetzen. Die Tourismusorganisationen können diese Bemühungen unterstützen, wenn Potenzial für Logiernächte deutscher Gäste vorhanden ist. Den Hotelbetrieben in den Städten empfehlen wir den Einsatz der Events im Rahmen der Stammgästebearbeitung (Newsletter, etc.). </a:t>
            </a:r>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57</a:t>
            </a:fld>
            <a:endParaRPr lang="de-DE"/>
          </a:p>
        </p:txBody>
      </p:sp>
    </p:spTree>
    <p:extLst>
      <p:ext uri="{BB962C8B-B14F-4D97-AF65-F5344CB8AC3E}">
        <p14:creationId xmlns:p14="http://schemas.microsoft.com/office/powerpoint/2010/main" val="2077828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b="1" dirty="0" smtClean="0"/>
              <a:t>Hotellerie</a:t>
            </a:r>
          </a:p>
          <a:p>
            <a:r>
              <a:rPr lang="de-CH" sz="1200" dirty="0" smtClean="0"/>
              <a:t>Deutsche Gäste generierten 2014 355’000 LN und 773’000 Ankünfte in der Hotellerie. </a:t>
            </a:r>
          </a:p>
          <a:p>
            <a:r>
              <a:rPr lang="de-CH" sz="1200" dirty="0" smtClean="0"/>
              <a:t>Die durchschnittliche Aufenthaltsdauer ist mit 2.4 Tagen in den vier Gebieten (siehe Seite 86) um 0.3 Tage tiefer als die durchschnittliche Aufenthaltsdauer aller deutschen Gäste in der Schweizer Hotellerie. </a:t>
            </a:r>
          </a:p>
          <a:p>
            <a:r>
              <a:rPr lang="de-CH" sz="1200" dirty="0" smtClean="0"/>
              <a:t>Die Aufenthaltsdauer in den einzelnen Gebieten schwankt zwischen drei Tagen (Tessin) und 1.8 Tagen (Schaffhausen/ Thurgau). </a:t>
            </a:r>
          </a:p>
          <a:p>
            <a:r>
              <a:rPr lang="de-CH" sz="1200" dirty="0" smtClean="0"/>
              <a:t>34 Prozent der Logiernächte der vier Gebiete entfallen auf die Region Luzern, 26 Prozent auf das Tessin, 24 Prozent auf Drei-Seen/Waadtland und 16 Prozent auf Schaffhausen/Thurgau. </a:t>
            </a:r>
          </a:p>
          <a:p>
            <a:pPr marL="0" indent="0">
              <a:buNone/>
            </a:pPr>
            <a:r>
              <a:rPr lang="de-CH" sz="1200" b="1" dirty="0" smtClean="0"/>
              <a:t>Parahotellerie</a:t>
            </a:r>
          </a:p>
          <a:p>
            <a:r>
              <a:rPr lang="de-CH" sz="1200" dirty="0" smtClean="0"/>
              <a:t>Die Parahotellerie weist mit 387’000 LN und 98’000 Ankünften eine ähnliche Bedeutung bzgl. der Volumina auf. </a:t>
            </a:r>
          </a:p>
          <a:p>
            <a:r>
              <a:rPr lang="de-CH" sz="1200" dirty="0" smtClean="0"/>
              <a:t>Bzgl. der Verteilung der Parahotellerie auf die einzelnen vier Gebiete sind keine exakten Zahlen bekannt. Aufgrund der Verfügbarkeit von Ferienwohnungen etc. gehen wir davon aus, dass die räumliche Verteilung der Logiernächte in der Parahotellerie ähnlich ist wie in der Hotellerie. </a:t>
            </a:r>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60</a:t>
            </a:fld>
            <a:endParaRPr lang="de-DE"/>
          </a:p>
        </p:txBody>
      </p:sp>
    </p:spTree>
    <p:extLst>
      <p:ext uri="{BB962C8B-B14F-4D97-AF65-F5344CB8AC3E}">
        <p14:creationId xmlns:p14="http://schemas.microsoft.com/office/powerpoint/2010/main" val="21005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b="1" dirty="0" smtClean="0"/>
              <a:t>Hotellerie</a:t>
            </a:r>
          </a:p>
          <a:p>
            <a:r>
              <a:rPr lang="de-CH" sz="1200" dirty="0" smtClean="0"/>
              <a:t>Deutsche Gäste generierten 2014 355’000 LN und 773’000 Ankünfte in der Hotellerie. </a:t>
            </a:r>
          </a:p>
          <a:p>
            <a:r>
              <a:rPr lang="de-CH" sz="1200" dirty="0" smtClean="0"/>
              <a:t>Die durchschnittliche Aufenthaltsdauer ist mit 2.4 Tagen in den vier Gebieten (siehe Seite 86) um 0.3 Tage tiefer als die durchschnittliche Aufenthaltsdauer aller deutschen Gäste in der Schweizer Hotellerie. </a:t>
            </a:r>
          </a:p>
          <a:p>
            <a:r>
              <a:rPr lang="de-CH" sz="1200" dirty="0" smtClean="0"/>
              <a:t>Die Aufenthaltsdauer in den einzelnen Gebieten schwankt zwischen drei Tagen (Tessin) und 1.8 Tagen (Schaffhausen/ Thurgau). </a:t>
            </a:r>
          </a:p>
          <a:p>
            <a:r>
              <a:rPr lang="de-CH" sz="1200" dirty="0" smtClean="0"/>
              <a:t>34 Prozent der Logiernächte der vier Gebiete entfallen auf die Region Luzern, 26 Prozent auf das Tessin, 24 Prozent auf Drei-Seen/Waadtland und 16 Prozent auf Schaffhausen/Thurgau. </a:t>
            </a:r>
          </a:p>
          <a:p>
            <a:pPr marL="0" indent="0">
              <a:buNone/>
            </a:pPr>
            <a:r>
              <a:rPr lang="de-CH" sz="1200" b="1" dirty="0" smtClean="0"/>
              <a:t>Parahotellerie</a:t>
            </a:r>
          </a:p>
          <a:p>
            <a:r>
              <a:rPr lang="de-CH" sz="1200" dirty="0" smtClean="0"/>
              <a:t>Die Parahotellerie weist mit 387’000 LN und 98’000 Ankünften eine ähnliche Bedeutung bzgl. der Volumina auf. </a:t>
            </a:r>
          </a:p>
          <a:p>
            <a:r>
              <a:rPr lang="de-CH" sz="1200" dirty="0" smtClean="0"/>
              <a:t>Bzgl. der Verteilung der Parahotellerie auf die einzelnen vier Gebiete sind keine exakten Zahlen bekannt. Aufgrund der Verfügbarkeit von Ferienwohnungen etc. gehen wir davon aus, dass die räumliche Verteilung der Logiernächte in der Parahotellerie ähnlich ist wie in der Hotellerie. </a:t>
            </a:r>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61</a:t>
            </a:fld>
            <a:endParaRPr lang="de-DE"/>
          </a:p>
        </p:txBody>
      </p:sp>
    </p:spTree>
    <p:extLst>
      <p:ext uri="{BB962C8B-B14F-4D97-AF65-F5344CB8AC3E}">
        <p14:creationId xmlns:p14="http://schemas.microsoft.com/office/powerpoint/2010/main" val="2100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Das Tessin liegt in Bezug auf die absoluten Logiernächte zwischen den Provinzen Verbano-Cusio-Ossola und Como. Der Anteil der deutschen Gäste ist mit 12 Prozent aller Logiernächte jedoch unterdurchschnittlich. </a:t>
            </a:r>
          </a:p>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Die Zahl der Logiernächte deutscher Gäste ist in allen an das Tessin angrenzenden Provinzen in den letzten Jahren gestiegen, während sie im Tessin um 40 Prozent gesunken ist. </a:t>
            </a:r>
          </a:p>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Alle betrachteten Räume orientieren sich primär am Sommertourismus: Lediglich rund zehn Prozent der Logiernächte deutscher Gäste entfallen auf den Winter, mehrheitlich auf den März, resp. die Ostertage. </a:t>
            </a:r>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62</a:t>
            </a:fld>
            <a:endParaRPr lang="de-DE"/>
          </a:p>
        </p:txBody>
      </p:sp>
    </p:spTree>
    <p:extLst>
      <p:ext uri="{BB962C8B-B14F-4D97-AF65-F5344CB8AC3E}">
        <p14:creationId xmlns:p14="http://schemas.microsoft.com/office/powerpoint/2010/main" val="1169009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Die Landkreise Bodenseekreis und Konstanz verzeichnen absolut und relativ (gemessen am Total der LN) ein Mehrfaches an Logiernächten von deutschen Gästen im Vergleich zu den Kantonen Thurgau und Schaffhausen.</a:t>
            </a:r>
          </a:p>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In beiden Kantonen hat sowohl die absolute Anzahl Logiernächte wie auch die der Anteil der Deutschen an der Gesamtzahl der Logiernächte in den letzten Jahren deutlich abgenommen.</a:t>
            </a:r>
          </a:p>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Während der Anteil der Deutschen am Total der Gäste auch in den Landkreisen Bodenseekreis und Konstanz gesunken ist, konnte die Gesamtzahl an Logiernächten in den letzten Jahren deutlich gesteigert werden, in beiden dargestellten Beherbergungsformen.</a:t>
            </a:r>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63</a:t>
            </a:fld>
            <a:endParaRPr lang="de-DE"/>
          </a:p>
        </p:txBody>
      </p:sp>
    </p:spTree>
    <p:extLst>
      <p:ext uri="{BB962C8B-B14F-4D97-AF65-F5344CB8AC3E}">
        <p14:creationId xmlns:p14="http://schemas.microsoft.com/office/powerpoint/2010/main" val="1197836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27</a:t>
            </a:fld>
            <a:endParaRPr lang="de-DE"/>
          </a:p>
        </p:txBody>
      </p:sp>
    </p:spTree>
    <p:extLst>
      <p:ext uri="{BB962C8B-B14F-4D97-AF65-F5344CB8AC3E}">
        <p14:creationId xmlns:p14="http://schemas.microsoft.com/office/powerpoint/2010/main" val="769656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Insbesondere die Region Franche-Comté verzeichnet deutlich mehr Logiernächte von Deutschen gemessen am Total der Logiernächte als die vier Kantone der </a:t>
            </a:r>
            <a:r>
              <a:rPr lang="de-CH" sz="1200" dirty="0" err="1" smtClean="0">
                <a:solidFill>
                  <a:prstClr val="black"/>
                </a:solidFill>
                <a:latin typeface="Arial"/>
                <a:ea typeface="ＭＳ Ｐゴシック" charset="-128"/>
              </a:rPr>
              <a:t>Romandie</a:t>
            </a:r>
            <a:r>
              <a:rPr lang="de-CH" sz="1200" dirty="0" smtClean="0">
                <a:solidFill>
                  <a:prstClr val="black"/>
                </a:solidFill>
                <a:latin typeface="Arial"/>
                <a:ea typeface="ＭＳ Ｐゴシック" charset="-128"/>
              </a:rPr>
              <a:t>.</a:t>
            </a:r>
          </a:p>
          <a:p>
            <a:pPr marL="171450" lvl="0" indent="-171450" algn="just">
              <a:lnSpc>
                <a:spcPct val="110000"/>
              </a:lnSpc>
              <a:spcBef>
                <a:spcPct val="20000"/>
              </a:spcBef>
              <a:spcAft>
                <a:spcPts val="600"/>
              </a:spcAft>
              <a:buClr>
                <a:srgbClr val="A6213B"/>
              </a:buClr>
              <a:buFont typeface="Wingdings" pitchFamily="2" charset="2"/>
              <a:buChar char="§"/>
            </a:pPr>
            <a:r>
              <a:rPr lang="de-CH" sz="1200" dirty="0" smtClean="0">
                <a:solidFill>
                  <a:prstClr val="black"/>
                </a:solidFill>
                <a:latin typeface="Arial"/>
                <a:ea typeface="ＭＳ Ｐゴシック" charset="-128"/>
              </a:rPr>
              <a:t>Der Anteil der Logiernächte der Deutschen hat sowohl absolut wie auch gemessen am Total der Logiernächte in allen welschen Kantonen in den letzten Jahren abgenommen. </a:t>
            </a:r>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64</a:t>
            </a:fld>
            <a:endParaRPr lang="de-DE"/>
          </a:p>
        </p:txBody>
      </p:sp>
    </p:spTree>
    <p:extLst>
      <p:ext uri="{BB962C8B-B14F-4D97-AF65-F5344CB8AC3E}">
        <p14:creationId xmlns:p14="http://schemas.microsoft.com/office/powerpoint/2010/main" val="1975538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mn-lt"/>
                <a:ea typeface="ＭＳ Ｐゴシック" charset="-128"/>
                <a:cs typeface="ＭＳ Ｐゴシック" charset="-128"/>
              </a:rPr>
              <a:t>Die Gäste im Geschäftsfeld „Sommerferien an Seen und in Kleinstädten“ unterscheiden sich in einzelnen Belangen von den deutschen Sommergästen in den übrigen ländlichen Gebieten der Schweiz, d.h. insbesondere dem Berggebiet. Der Vergleich mit dem jeweils umliegenden Ausland zeigt, dass die Schweizer Seengebiete im Gegensatz zu den ausländischen Mitbewerbern an Boden verloren haben, ihr Produkt aber nach wie vor von deutschen Gästen besucht wird. Dabei spielt der Preisunterschied zum umliegenden Ausland einen wesentlichen Faktor und Wechselkursveränderungen haben in beide Richtungen starke Auswirkungen. </a:t>
            </a:r>
          </a:p>
          <a:p>
            <a:r>
              <a:rPr lang="de-CH" sz="1200" kern="1200" dirty="0" smtClean="0">
                <a:solidFill>
                  <a:schemeClr val="tx1"/>
                </a:solidFill>
                <a:effectLst/>
                <a:latin typeface="+mn-lt"/>
                <a:ea typeface="ＭＳ Ｐゴシック" charset="-128"/>
                <a:cs typeface="ＭＳ Ｐゴシック" charset="-128"/>
              </a:rPr>
              <a:t>Zusätzlich empfehlen wir den touristischen Akteuren der Grenzregionen folgendes: </a:t>
            </a:r>
          </a:p>
          <a:p>
            <a:pPr lvl="0"/>
            <a:r>
              <a:rPr lang="de-CH" sz="1200" b="1" kern="1200" dirty="0" smtClean="0">
                <a:solidFill>
                  <a:schemeClr val="tx1"/>
                </a:solidFill>
                <a:effectLst/>
                <a:latin typeface="+mn-lt"/>
                <a:ea typeface="ＭＳ Ｐゴシック" charset="-128"/>
                <a:cs typeface="ＭＳ Ｐゴシック" charset="-128"/>
              </a:rPr>
              <a:t>Gemeinsame Angebote mit dem Ausland entwickeln: </a:t>
            </a:r>
            <a:r>
              <a:rPr lang="de-CH" sz="1200" kern="1200" dirty="0" smtClean="0">
                <a:solidFill>
                  <a:schemeClr val="tx1"/>
                </a:solidFill>
                <a:effectLst/>
                <a:latin typeface="+mn-lt"/>
                <a:ea typeface="ＭＳ Ｐゴシック" charset="-128"/>
                <a:cs typeface="ＭＳ Ｐゴシック" charset="-128"/>
              </a:rPr>
              <a:t>Je nach Region bieten sich Rundreisen an, welche sowohl die Schweiz als auch das angrenzende Ausland umfassen (z.B. Bodenseerundfahrt mit dem Velo, Tessin-Como-Graubünden mit dem Auto). Wir empfehlen den Regionen und Leistungsträgern vor Ort, vermehrt gemeinsame Angebote mit dem Ausland zu entwickeln und auf dem deutschen Markt anzubieten. Dies bietet auch die Möglichkeit, durch die Kombination von schweizerischen und ausländischen Angeboten die Durchschnittspreise des gesamten Pakets im Vergleich zu einem rein schweizerischen Angebot zu senken. Für Leistungsträger aus dem Bereich des Ausflugstourismus bietet sich die Möglichkeit, vermehrt gezielt mit Beherbergungsbetrieben aus dem Ausland zusammen zu arbeiten, um Frequenzen zu generieren.</a:t>
            </a:r>
          </a:p>
          <a:p>
            <a:pPr lvl="0"/>
            <a:r>
              <a:rPr lang="de-CH" sz="1200" kern="1200" dirty="0" smtClean="0">
                <a:solidFill>
                  <a:schemeClr val="tx1"/>
                </a:solidFill>
                <a:effectLst/>
                <a:latin typeface="+mn-lt"/>
                <a:ea typeface="ＭＳ Ｐゴシック" charset="-128"/>
                <a:cs typeface="ＭＳ Ｐゴシック" charset="-128"/>
              </a:rPr>
              <a:t>Das </a:t>
            </a:r>
            <a:r>
              <a:rPr lang="de-CH" sz="1200" b="1" kern="1200" dirty="0" smtClean="0">
                <a:solidFill>
                  <a:schemeClr val="tx1"/>
                </a:solidFill>
                <a:effectLst/>
                <a:latin typeface="+mn-lt"/>
                <a:ea typeface="ＭＳ Ｐゴシック" charset="-128"/>
                <a:cs typeface="ＭＳ Ｐゴシック" charset="-128"/>
              </a:rPr>
              <a:t>Tessin</a:t>
            </a:r>
            <a:r>
              <a:rPr lang="de-CH" sz="1200" kern="1200" dirty="0" smtClean="0">
                <a:solidFill>
                  <a:schemeClr val="tx1"/>
                </a:solidFill>
                <a:effectLst/>
                <a:latin typeface="+mn-lt"/>
                <a:ea typeface="ＭＳ Ｐゴシック" charset="-128"/>
                <a:cs typeface="ＭＳ Ｐゴシック" charset="-128"/>
              </a:rPr>
              <a:t> ist aufgrund der Alpensüdlage in einer anderen Klimazone als die übrige Schweiz und bei deutschen Gästen für gutes Wetter und angenehmes Klima bekannt. Zudem ist eine Fahrt ins Tessin für deutsche Gäste aus den westlichen Bundesländern die kürzeste Anreise in eine Region südlich der Alpen. Wir empfehlen den touristischen Akteuren im Tessin, diese beiden Argumente weiterhin konsequent in der Vermarktung einzusetzen. Die Gäste des Tessins kommen zu grossen Teilen aus Baden-Württemberg, wir empfehlen daher eine konsequente Eingrenzung der Vermarktung auf dieses Bundesland. </a:t>
            </a:r>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65</a:t>
            </a:fld>
            <a:endParaRPr lang="de-DE"/>
          </a:p>
        </p:txBody>
      </p:sp>
    </p:spTree>
    <p:extLst>
      <p:ext uri="{BB962C8B-B14F-4D97-AF65-F5344CB8AC3E}">
        <p14:creationId xmlns:p14="http://schemas.microsoft.com/office/powerpoint/2010/main" val="3977091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smtClean="0"/>
              <a:t>Erläuterung</a:t>
            </a:r>
            <a:r>
              <a:rPr lang="de-CH" b="1" baseline="0" dirty="0" smtClean="0"/>
              <a:t> zur Folie: </a:t>
            </a:r>
          </a:p>
          <a:p>
            <a:endParaRPr lang="de-CH" baseline="0" dirty="0" smtClean="0"/>
          </a:p>
          <a:p>
            <a:r>
              <a:rPr lang="de-CH" baseline="0" dirty="0" smtClean="0"/>
              <a:t>Die Grösse des Rechtecks verdeutlicht das Volumen des jeweiligen Geschäftsfeldes. Die einzelnen Faktoren kennzeichnen die relative Position der Schweiz, die sich aus dem Bericht ergibt. Lesebeispiel: In Bezug auf den alpinen Wintersport, der v.a. aus Wochenferien besteht, erachten wir den Preis als grössten Nachteil der Schweiz. Vorteile der Schweiz liegen hier in den Bereichen des Wettbewerbs (im Wesentlichen auf AT, DE, IT beschränkt) und beim absoluten Hebel (eine Massnahme, die im Bereich des alpinen Wintersports greift, kann absolut zu einem signifikanten </a:t>
            </a:r>
            <a:r>
              <a:rPr lang="de-CH" baseline="0" dirty="0" err="1" smtClean="0"/>
              <a:t>Logiernächteanstieg</a:t>
            </a:r>
            <a:r>
              <a:rPr lang="de-CH" baseline="0" dirty="0" smtClean="0"/>
              <a:t> führen, da das Geschäftsfeld gross ist). </a:t>
            </a:r>
          </a:p>
          <a:p>
            <a:endParaRPr lang="de-CH" baseline="0" dirty="0" smtClean="0"/>
          </a:p>
          <a:p>
            <a:r>
              <a:rPr lang="de-CH" baseline="0" dirty="0" smtClean="0"/>
              <a:t>In der dritten Spalte sind Stichpunkte zu den einzelnen Themen notiert, welche an das Publikum anzupassen sind. </a:t>
            </a:r>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68</a:t>
            </a:fld>
            <a:endParaRPr lang="de-DE"/>
          </a:p>
        </p:txBody>
      </p:sp>
    </p:spTree>
    <p:extLst>
      <p:ext uri="{BB962C8B-B14F-4D97-AF65-F5344CB8AC3E}">
        <p14:creationId xmlns:p14="http://schemas.microsoft.com/office/powerpoint/2010/main" val="889244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lgn="just">
              <a:lnSpc>
                <a:spcPct val="110000"/>
              </a:lnSpc>
              <a:spcBef>
                <a:spcPct val="20000"/>
              </a:spcBef>
              <a:spcAft>
                <a:spcPts val="600"/>
              </a:spcAft>
              <a:buClr>
                <a:srgbClr val="A6213B"/>
              </a:buClr>
              <a:buFont typeface="Wingdings" pitchFamily="2" charset="2"/>
              <a:buChar char="§"/>
            </a:pPr>
            <a:r>
              <a:rPr lang="de-CH" sz="1200" dirty="0" smtClean="0">
                <a:latin typeface="+mn-lt"/>
                <a:ea typeface="ＭＳ Ｐゴシック" charset="-128"/>
                <a:cs typeface="ＭＳ Ｐゴシック" charset="-128"/>
              </a:rPr>
              <a:t>Aufgrund der im Juni 2015 verfügbaren Daten können die ungefähren Ober- und Untergrenzen für die Preise durchschnittlicher Ferienwochen in Ferienwohnungen bis Viersternhotels eingegrenzt werden (Quellen: </a:t>
            </a:r>
            <a:r>
              <a:rPr lang="de-CH" sz="1200" dirty="0" err="1" smtClean="0">
                <a:latin typeface="+mn-lt"/>
                <a:ea typeface="ＭＳ Ｐゴシック" charset="-128"/>
                <a:cs typeface="ＭＳ Ｐゴシック" charset="-128"/>
              </a:rPr>
              <a:t>Destatis</a:t>
            </a:r>
            <a:r>
              <a:rPr lang="de-CH" sz="1200" dirty="0" smtClean="0">
                <a:latin typeface="+mn-lt"/>
                <a:ea typeface="ＭＳ Ｐゴシック" charset="-128"/>
                <a:cs typeface="ＭＳ Ｐゴシック" charset="-128"/>
              </a:rPr>
              <a:t>, BHP). Dabei wurde angenommen, dass der Durchschnittspreis in etwa die Dreisternbetriebe reflektiert. </a:t>
            </a:r>
          </a:p>
          <a:p>
            <a:pPr marL="171450" indent="-171450" algn="just">
              <a:lnSpc>
                <a:spcPct val="110000"/>
              </a:lnSpc>
              <a:spcBef>
                <a:spcPct val="20000"/>
              </a:spcBef>
              <a:spcAft>
                <a:spcPts val="600"/>
              </a:spcAft>
              <a:buClr>
                <a:srgbClr val="A6213B"/>
              </a:buClr>
              <a:buFont typeface="Wingdings" pitchFamily="2" charset="2"/>
              <a:buChar char="§"/>
            </a:pPr>
            <a:r>
              <a:rPr lang="de-CH" sz="1200" dirty="0" smtClean="0">
                <a:latin typeface="+mn-lt"/>
                <a:ea typeface="ＭＳ Ｐゴシック" charset="-128"/>
                <a:cs typeface="ＭＳ Ｐゴシック" charset="-128"/>
              </a:rPr>
              <a:t>Auf dem Preisniveau der Viersternbetriebe in AT, d.h. rund EUR 1’100 bis EUR 1’500 für eine Woche Ferien inkl. Skipass pro Person (Halbpension) fallen in AT 3.6 Mio. Logiernächte deutscher Gäste an. </a:t>
            </a:r>
          </a:p>
          <a:p>
            <a:pPr marL="171450" indent="-171450" algn="just">
              <a:lnSpc>
                <a:spcPct val="110000"/>
              </a:lnSpc>
              <a:spcBef>
                <a:spcPct val="20000"/>
              </a:spcBef>
              <a:spcAft>
                <a:spcPts val="600"/>
              </a:spcAft>
              <a:buClr>
                <a:srgbClr val="A6213B"/>
              </a:buClr>
              <a:buFont typeface="Wingdings" pitchFamily="2" charset="2"/>
              <a:buChar char="§"/>
            </a:pPr>
            <a:r>
              <a:rPr lang="de-CH" sz="1200" dirty="0" smtClean="0">
                <a:latin typeface="+mn-lt"/>
                <a:ea typeface="ＭＳ Ｐゴシック" charset="-128"/>
                <a:cs typeface="ＭＳ Ｐゴシック" charset="-128"/>
              </a:rPr>
              <a:t>Könnten davon zehn Prozent in die Schweiz geholt werden, so würde die Zahl der Logiernächte deutscher Gäste in der Schweiz bei Winterferien von 3.2 Mio. auf gegen 3.7 Mio. steigen, d.h. um über zehn Prozent. </a:t>
            </a:r>
          </a:p>
          <a:p>
            <a:pPr marL="171450" indent="-171450" algn="just">
              <a:lnSpc>
                <a:spcPct val="110000"/>
              </a:lnSpc>
              <a:spcBef>
                <a:spcPct val="20000"/>
              </a:spcBef>
              <a:spcAft>
                <a:spcPts val="600"/>
              </a:spcAft>
              <a:buClr>
                <a:srgbClr val="A6213B"/>
              </a:buClr>
              <a:buFont typeface="Wingdings" pitchFamily="2" charset="2"/>
              <a:buChar char="§"/>
            </a:pPr>
            <a:r>
              <a:rPr lang="de-CH" sz="1200" dirty="0" smtClean="0">
                <a:ea typeface="ＭＳ Ｐゴシック" charset="-128"/>
                <a:cs typeface="ＭＳ Ｐゴシック" charset="-128"/>
              </a:rPr>
              <a:t>Die Schweiz ist allerdings bei den Viersternbetrieben nicht wettbewerbsfähig. Dies bedeutet, dass eine Substitution vom österreichischen Vierstern- in den Schweizer Ferienwohnungsmarkt erfolgen müsste, mit entsprechender Gestaltung der Angebote (z.B. Ferienwohnungen mit Viersternelementen). </a:t>
            </a:r>
          </a:p>
          <a:p>
            <a:pPr marL="171450" indent="-171450" algn="just">
              <a:lnSpc>
                <a:spcPct val="110000"/>
              </a:lnSpc>
              <a:spcBef>
                <a:spcPct val="20000"/>
              </a:spcBef>
              <a:spcAft>
                <a:spcPts val="600"/>
              </a:spcAft>
              <a:buClr>
                <a:srgbClr val="A6213B"/>
              </a:buClr>
              <a:buFont typeface="Wingdings" pitchFamily="2" charset="2"/>
              <a:buChar char="§"/>
            </a:pPr>
            <a:endParaRPr lang="de-CH" sz="1200" dirty="0" smtClean="0">
              <a:latin typeface="+mn-lt"/>
              <a:ea typeface="ＭＳ Ｐゴシック" charset="-128"/>
              <a:cs typeface="ＭＳ Ｐゴシック" charset="-128"/>
            </a:endParaRPr>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31</a:t>
            </a:fld>
            <a:endParaRPr lang="de-DE"/>
          </a:p>
        </p:txBody>
      </p:sp>
    </p:spTree>
    <p:extLst>
      <p:ext uri="{BB962C8B-B14F-4D97-AF65-F5344CB8AC3E}">
        <p14:creationId xmlns:p14="http://schemas.microsoft.com/office/powerpoint/2010/main" val="2110349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Auslastung </a:t>
            </a:r>
            <a:r>
              <a:rPr lang="de-CH" dirty="0" err="1" smtClean="0"/>
              <a:t>Fewo</a:t>
            </a:r>
            <a:r>
              <a:rPr lang="de-CH" dirty="0" smtClean="0"/>
              <a:t> März:</a:t>
            </a:r>
            <a:r>
              <a:rPr lang="de-CH" baseline="0" dirty="0" smtClean="0"/>
              <a:t> Anfang max. 50 Prozent, Ende max. </a:t>
            </a:r>
            <a:r>
              <a:rPr lang="de-CH" baseline="0" smtClean="0"/>
              <a:t>25 Prozent </a:t>
            </a:r>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32</a:t>
            </a:fld>
            <a:endParaRPr lang="de-DE"/>
          </a:p>
        </p:txBody>
      </p:sp>
    </p:spTree>
    <p:extLst>
      <p:ext uri="{BB962C8B-B14F-4D97-AF65-F5344CB8AC3E}">
        <p14:creationId xmlns:p14="http://schemas.microsoft.com/office/powerpoint/2010/main" val="196207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b="1" dirty="0" smtClean="0"/>
              <a:t>Kurzfristige Empfehlungen:</a:t>
            </a:r>
            <a:r>
              <a:rPr lang="de-CH" sz="1200" b="1" baseline="0" dirty="0" smtClean="0"/>
              <a:t> </a:t>
            </a:r>
            <a:endParaRPr lang="de-CH" sz="1200" b="1" dirty="0" smtClean="0"/>
          </a:p>
          <a:p>
            <a:pPr marL="0" indent="0">
              <a:buNone/>
            </a:pPr>
            <a:endParaRPr lang="de-CH" sz="1200" b="1" dirty="0" smtClean="0"/>
          </a:p>
          <a:p>
            <a:pPr marL="0" indent="0">
              <a:buNone/>
            </a:pPr>
            <a:r>
              <a:rPr lang="de-CH" sz="1200" b="1" dirty="0" smtClean="0"/>
              <a:t>Fokus auf Stammgästemarketing legen</a:t>
            </a:r>
          </a:p>
          <a:p>
            <a:r>
              <a:rPr lang="de-CH" sz="1200" dirty="0" smtClean="0"/>
              <a:t>Schätzungsweise 90 Prozent der deutschen Wintergäste in den Berggebieten der Schweiz sind Stammgäste. In der Regel ist es einfacher und günstiger, einen Stammgast zu halten als einen neuen Gast zu finden, insbesondere unter den aktuellen ungünstigen währungsbedingten Rahmenbedingungen. Das Halten der Stammgäste hat daher gemäss unserer Einschätzung oberste Priorität für alle Tourismusakteure.</a:t>
            </a:r>
          </a:p>
          <a:p>
            <a:r>
              <a:rPr lang="de-CH" sz="1200" dirty="0" smtClean="0"/>
              <a:t>Wir empfehlen daher den Akteuren, sich intensiv mit der Optimierung bestehender und der Entwicklung neuer Instrumente für das Stammgästemarketing auseinander zu setzen und das Potenzial solcher Instrumente auszuschöpfen.</a:t>
            </a:r>
          </a:p>
          <a:p>
            <a:endParaRPr lang="de-CH" sz="1200" dirty="0" smtClean="0"/>
          </a:p>
          <a:p>
            <a:pPr marL="0" indent="0">
              <a:buNone/>
            </a:pPr>
            <a:r>
              <a:rPr lang="de-CH" sz="1200" b="1" dirty="0" smtClean="0"/>
              <a:t>Neukundengewinnung über Mund-zu-Mund-Werbung</a:t>
            </a:r>
          </a:p>
          <a:p>
            <a:r>
              <a:rPr lang="de-CH" sz="1200" dirty="0" smtClean="0"/>
              <a:t>Die grössten Chancen für die Gewinnung von Neukunden sehen wir derzeit in Deutschland über die Schiene „Gäste bringen Gäste“ (Mund-zu-Mund-Werbung). Mund-zu-Mund-Werbung hat den Vorteil, dass Preisnachteile durch eine persönliche Empfehlung aus dem sozialen Umfeld eines Gastes abgeschwächt werden und die Stammgäste gezielt potenziell interessierte Gäste ansprechen. Damit wird der Streuverlust der Werbung automatisch minimiert.</a:t>
            </a:r>
          </a:p>
          <a:p>
            <a:r>
              <a:rPr lang="de-CH" sz="1200" dirty="0" smtClean="0"/>
              <a:t>Wir empfehlen den Leistungsträgern deshalb kurzfristig primär Instrumente einzusetzen, welche die Mund-zu-Mund-Werbung unterstützen und dafür die Marketinggelder für Deutschland zu verwenden. Die Tourismusorganisationen können sich überlegen, ob sie unterstützende Massnahmen für die Mund-zu-Mund-Werbung den Leistungsträgern anbieten möchten. Es dürfte aber schwierig sein, solche zu entwickeln, da die Empfehlungen der Gäste letztlich aus dem persönlichen Erlebnis entstehen (müssen).</a:t>
            </a:r>
          </a:p>
          <a:p>
            <a:endParaRPr lang="de-CH" sz="1200" dirty="0" smtClean="0"/>
          </a:p>
          <a:p>
            <a:pPr marL="0" indent="0">
              <a:buNone/>
            </a:pPr>
            <a:r>
              <a:rPr lang="de-CH" sz="1200" b="1" dirty="0" smtClean="0"/>
              <a:t>Kurz- bis mittelfristige Empfehlungen für die nächsten fünf Jahre: </a:t>
            </a:r>
          </a:p>
          <a:p>
            <a:pPr marL="0" indent="0">
              <a:buNone/>
            </a:pPr>
            <a:endParaRPr lang="de-CH" sz="1200" b="1" dirty="0" smtClean="0"/>
          </a:p>
          <a:p>
            <a:pPr marL="0" indent="0">
              <a:buNone/>
            </a:pPr>
            <a:r>
              <a:rPr lang="de-CH" sz="1200" b="1" dirty="0" smtClean="0"/>
              <a:t>Zielmarkt geografisch eingrenzen</a:t>
            </a:r>
          </a:p>
          <a:p>
            <a:r>
              <a:rPr lang="de-CH" sz="1200" dirty="0" smtClean="0"/>
              <a:t>Die beiden Faktoren Einkommen und Anreise führen dazu, dass das Potenzial für die Schweiz vor allem in Westdeutschland im Bereich des Ober- und Mittelrheins (Schweizer Grenze bis ca. Köln/Düsseldorf) vorhanden ist und dort der Preisnachteil zumindest teilweise durch den Vorteil der Anreiseroute abgeschwächt wird. </a:t>
            </a:r>
          </a:p>
          <a:p>
            <a:r>
              <a:rPr lang="de-CH" sz="1200" dirty="0" smtClean="0"/>
              <a:t>Entsprechend empfehlen wir den touristischen Leistungsträgern und den touristischen Organisationen in der Schweiz, die Marktbearbeitung auf diese Gebiete Deutschlands zu fokussieren. Zudem empfehlen wir, das Gebiet des Oberrheins (und evtl. ausgewählte Städte Baden-Württembergs als Heimmarkt) der Schweiz zu betrachten und entsprechende Instrumente in der Marktbearbeitung in diesem Gebiet einzusetzen.</a:t>
            </a:r>
          </a:p>
          <a:p>
            <a:pPr marL="0" indent="0">
              <a:buNone/>
            </a:pPr>
            <a:endParaRPr lang="de-CH" sz="1200" b="1" dirty="0" smtClean="0"/>
          </a:p>
          <a:p>
            <a:pPr marL="0" indent="0">
              <a:buNone/>
            </a:pPr>
            <a:r>
              <a:rPr lang="de-CH" sz="1200" b="1" dirty="0" smtClean="0"/>
              <a:t>Mehrwert der Schweiz gegenüber den direkten Konkurrenten aus Bayern und Österreich hervorheben</a:t>
            </a:r>
          </a:p>
          <a:p>
            <a:r>
              <a:rPr lang="de-CH" sz="1200" dirty="0" smtClean="0"/>
              <a:t>Die Schweizer Skigebiete liegen durchschnittlich deutlich höher, was zu folgenden Vorteilen gegenüber den Konkurrenzgebieten führt: Schneesicherheit, v.a. zu Saisonbeginn und –ende, lange Pisten und entsprechender Vertical Drop, dramatische Bergkulissen. </a:t>
            </a:r>
          </a:p>
          <a:p>
            <a:r>
              <a:rPr lang="de-CH" sz="1200" dirty="0" smtClean="0"/>
              <a:t>Wir erachten es als sinnvoll, diese weichen Faktoren vermehrt in die Kommunikation aller Akteure einzubeziehen und mit gezielten Angeboten und Vertriebskonzepten nutzbar zu machen.</a:t>
            </a:r>
          </a:p>
          <a:p>
            <a:pPr marL="0" indent="0">
              <a:buNone/>
            </a:pPr>
            <a:endParaRPr lang="de-CH" sz="1200" b="1" dirty="0" smtClean="0"/>
          </a:p>
          <a:p>
            <a:pPr marL="0" indent="0">
              <a:buNone/>
            </a:pPr>
            <a:r>
              <a:rPr lang="de-CH" sz="1200" b="1" dirty="0" smtClean="0"/>
              <a:t>All-Inclusive-Angebote auf unterschiedlichen Preisebenen entwickeln und anbieten</a:t>
            </a:r>
          </a:p>
          <a:p>
            <a:r>
              <a:rPr lang="de-CH" sz="1200" dirty="0" smtClean="0"/>
              <a:t>Ein Hauptproblem für die deutschen Gäste in der Schweiz sind die hohen Nebenkosten. </a:t>
            </a:r>
          </a:p>
          <a:p>
            <a:r>
              <a:rPr lang="de-CH" sz="1200" dirty="0" smtClean="0"/>
              <a:t>Wir empfehlen daher den Leistungsträgern auf dem deutschen Markt wenn immer möglich mit All-Inclusive-Angeboten zu operieren, die insbesondere auch Nebenleistungen (z.B. Skimiete, gastronomische Konsumation) beinhalten. Bei der Zusammenstellung von All-Inclusive-Angeboten über die gesamte Wertschöpfungskette entsteht zudem ein Vorteil, dass das Angebot besser optimiert und ein wettbewerbsfähigerer Gesamtpreis angeboten werden kann. Voraussetzung dafür ist, dass die Leistungsträger vor Ort die Kosten und die Strukturen in der Wertschöpfungskette wesentlich optimieren (Skigebiet-Vermietung-Skischule-Gastronomie-Beherbergung).</a:t>
            </a:r>
          </a:p>
          <a:p>
            <a:pPr marL="0" indent="0">
              <a:buNone/>
            </a:pPr>
            <a:r>
              <a:rPr lang="de-CH" sz="1200" b="1" dirty="0" smtClean="0"/>
              <a:t>Gezielte Sonderangebote für deutsche Gäste entwickeln</a:t>
            </a:r>
          </a:p>
          <a:p>
            <a:r>
              <a:rPr lang="de-CH" sz="1200" dirty="0" smtClean="0"/>
              <a:t>Um auf dem deutschen Markt bei den heutigen Wechselkursbedingungen Bewegung zu generieren, müssen die Preisangebote aus der Schweiz wesentlich gesenkt werden. Es ist deshalb zu prüfen, ob gezielte Preissenkungen für den deutschen Markt gemacht werden können. Wir sehen zwei Ansatzpunkte: Zeitlich beschränkte Preissenkungen und produktspezifische Preissenkungen. Bei zeitlich beschränkten Preis-senkungen steht die Vermarktung von </a:t>
            </a:r>
            <a:r>
              <a:rPr lang="de-CH" sz="1200" dirty="0" err="1" smtClean="0"/>
              <a:t>bsp.</a:t>
            </a:r>
            <a:r>
              <a:rPr lang="de-CH" sz="1200" dirty="0" smtClean="0"/>
              <a:t> „Deutschlandwochen“ im März oder vor Weihnachten im Fokus. Bei produktspezifischen Preissenkungen steht der Ansatz der All-Inclusive-Pakete im Vordergrund, bei denen Zusatzleistungen (z.B. Gratis-Skischule, Skiausrüstung) eingebaut werden, damit der Gesamtpreis auf das internationale Preisniveau gesenkt werden kann. </a:t>
            </a:r>
          </a:p>
          <a:p>
            <a:r>
              <a:rPr lang="de-CH" sz="1200" dirty="0" smtClean="0"/>
              <a:t>Wir empfehlen den Tourismusorganisationen (lokal, regional, national) den Gedanken von „Deutschlandwochen“ konzeptionell weiter zu entwickeln. Deutschlandwochen haben nur einen Effekt, wenn sie mit geballter Marketingkraft kommuniziert werden können. Den Leistungsträgern empfehlen wir, Preissenkungen über auf die Bedürfnisse von deutschen Gästen zugeschnittenen All-Inclusive-Angeboten vorzunehmen.</a:t>
            </a:r>
          </a:p>
          <a:p>
            <a:pPr marL="0" indent="0">
              <a:buNone/>
            </a:pPr>
            <a:endParaRPr lang="de-CH" sz="1200" dirty="0" smtClean="0"/>
          </a:p>
          <a:p>
            <a:pPr marL="0" indent="0">
              <a:buNone/>
            </a:pPr>
            <a:r>
              <a:rPr lang="de-CH" sz="1200" b="1" dirty="0" smtClean="0"/>
              <a:t>Vergleichende Werbung und Plattformen nutzen</a:t>
            </a:r>
          </a:p>
          <a:p>
            <a:r>
              <a:rPr lang="de-CH" sz="1200" dirty="0" smtClean="0"/>
              <a:t>Damit wettbewerbsfähige Schweizer Angebote in Betracht gezogen werden, müssen diese darauf hinweisen, dass sie gleich günstig sind wie andere ausländische Anbieter.</a:t>
            </a:r>
          </a:p>
          <a:p>
            <a:r>
              <a:rPr lang="de-CH" sz="1200" dirty="0" smtClean="0"/>
              <a:t>Wir empfehlen Leistungsträgern, welche preislich wettbewerbsfähige Angebote haben, vermehrt auf Plattformen mit Vergleichsmöglichkeiten präsent zu sein und spezifisch den Aspekt der Gleichwertigkeit hervorzustreichen. Weiter ist auch in der Stammgästewerbung und in allen anderen Kommunikationen, die auf den deutschen Markt gerichtet sind, die Gleichwertigkeit hervorzustreichen oder der höhere Preis mit glaubwürdigen Mehrwerten zu unterlegen.</a:t>
            </a:r>
          </a:p>
          <a:p>
            <a:endParaRPr lang="de-CH" sz="1200" dirty="0" smtClean="0"/>
          </a:p>
          <a:p>
            <a:pPr marL="0" indent="0">
              <a:buNone/>
            </a:pPr>
            <a:r>
              <a:rPr lang="de-CH" sz="1200" b="1" dirty="0" smtClean="0"/>
              <a:t>Vertriebsdenken und -präsenz stärken</a:t>
            </a:r>
          </a:p>
          <a:p>
            <a:r>
              <a:rPr lang="de-CH" sz="1200" dirty="0" smtClean="0"/>
              <a:t>Um im deutschen Markt neue Kunden zu gewinnen, welche die Destination noch nicht kennen und nicht über Mund-zu-Mund-Werbung erreicht werden, müssen die Schweizer Angebote stärker und besser auf den Plattformen der Reiseindustrie (Vollsortimenter und Nischenanbieter) präsent sein. Dies ist selbstverständlich nur möglich, wenn einigermassen wettbewerbsfähige Angebote (vgl. All-Inclusive, kommerzielle Ferienwohnungen) bestehen und die Anbieter über vertriebsfähige Strukturen (in der Regel Grösse) verfügen. Auf den Plattformen müssen sodann die Schweizer Angebote mit den schlagenden Argumenten (vgl. Mehrwerte hervorheben) positioniert werden.</a:t>
            </a:r>
          </a:p>
          <a:p>
            <a:r>
              <a:rPr lang="de-CH" sz="1200" dirty="0" smtClean="0"/>
              <a:t>Wir empfehlen den Leistungsträger trotz bekannter Hürden, die Präsenz bei den Reiseveranstaltern zu forcieren. Den Tourismusorganisationen empfehlen wir die Anbieter in den Bemühungen, eine verstärkte Präsenz bei den Reiseveranstaltern zu realisieren zu unterstützen. Dies kann durch die Koordination von Hotel-Portfolios, durch die Bezahlung von „Katalogseiten/Shelf-Space“ oder ähnlichen Instrumenten erfolgen.</a:t>
            </a:r>
          </a:p>
          <a:p>
            <a:endParaRPr lang="de-CH" sz="1200" b="1" dirty="0" smtClean="0"/>
          </a:p>
          <a:p>
            <a:endParaRPr lang="de-CH" sz="1200" dirty="0" smtClean="0"/>
          </a:p>
          <a:p>
            <a:pPr marL="0" indent="0">
              <a:buNone/>
            </a:pPr>
            <a:r>
              <a:rPr lang="de-CH" sz="1200" b="1" dirty="0" smtClean="0"/>
              <a:t>Auf der Basis der zentralen Erkenntnisse gelten die folgenden langfristigen Empfehlungen: </a:t>
            </a:r>
          </a:p>
          <a:p>
            <a:pPr marL="0" indent="0">
              <a:buNone/>
            </a:pPr>
            <a:endParaRPr lang="de-CH" sz="1200" b="1" dirty="0" smtClean="0"/>
          </a:p>
          <a:p>
            <a:pPr marL="0" indent="0">
              <a:buNone/>
            </a:pPr>
            <a:r>
              <a:rPr lang="de-CH" sz="1200" b="1" dirty="0" smtClean="0"/>
              <a:t>Verstärkt auf Ferienwohnungen setzen</a:t>
            </a:r>
          </a:p>
          <a:p>
            <a:r>
              <a:rPr lang="de-CH" sz="1200" dirty="0" smtClean="0"/>
              <a:t>Die Schweiz ist im Bergbahn- und Ferienwohnungsgeschäft von den Kostenstrukturen her weniger benachteiligt als in der traditionellen Hotellerie und in der Gastronomie. Ferienwohnungen in der Schweiz können sich wesentlich mehr Deutsche Gäste leisten als Hotels im gehobenen Bereich. Gerade im Geschäftsfeld Schneesport gewinnen Ferienwohnungen zudem an Attraktivität. Die Schweiz sollte deshalb versuchen, für Schneesportferien vermehrt die Ferienwohnungen als kostengünstige Alternative zu Hotelaufenthalten (in Österreich) zu positionieren. Hauptproblem der Ferienwohnungen in der Schweiz ist, dass sie nicht gebündelt vermarktet werden können. Mit dem Bau von kommerziell ausgerichteten Feriendörfern wird dieser Aspekt derzeit jedoch in vielen Orten entschärft. </a:t>
            </a:r>
          </a:p>
          <a:p>
            <a:r>
              <a:rPr lang="de-CH" sz="1200" dirty="0" smtClean="0"/>
              <a:t>Wir empfehlen den Leistungsträgern künftig vermehrt Feriendorf-/Ferienwohnungskapazitäten zu erstellen um auf den internationalen Märkten zu wettbewerbsfähigen Preisen operieren zu können. Schweiz Tourismus empfehlen wir gemeinsam mit den Wintersportorten zu überlegen, wie die kommerziellen Ferienwohnungen in Deutschland stärker als Alternative ins Bewusstsein gerückt werden können.</a:t>
            </a:r>
          </a:p>
          <a:p>
            <a:pPr marL="0" indent="0">
              <a:buNone/>
            </a:pPr>
            <a:endParaRPr lang="de-CH" sz="1200" b="1" dirty="0" smtClean="0"/>
          </a:p>
          <a:p>
            <a:endParaRPr lang="de-CH" sz="1200"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33</a:t>
            </a:fld>
            <a:endParaRPr lang="de-DE"/>
          </a:p>
        </p:txBody>
      </p:sp>
    </p:spTree>
    <p:extLst>
      <p:ext uri="{BB962C8B-B14F-4D97-AF65-F5344CB8AC3E}">
        <p14:creationId xmlns:p14="http://schemas.microsoft.com/office/powerpoint/2010/main" val="196207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36</a:t>
            </a:fld>
            <a:endParaRPr lang="de-DE"/>
          </a:p>
        </p:txBody>
      </p:sp>
    </p:spTree>
    <p:extLst>
      <p:ext uri="{BB962C8B-B14F-4D97-AF65-F5344CB8AC3E}">
        <p14:creationId xmlns:p14="http://schemas.microsoft.com/office/powerpoint/2010/main" val="769656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40</a:t>
            </a:fld>
            <a:endParaRPr lang="de-DE"/>
          </a:p>
        </p:txBody>
      </p:sp>
    </p:spTree>
    <p:extLst>
      <p:ext uri="{BB962C8B-B14F-4D97-AF65-F5344CB8AC3E}">
        <p14:creationId xmlns:p14="http://schemas.microsoft.com/office/powerpoint/2010/main" val="196207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b="1" dirty="0" smtClean="0"/>
              <a:t>Typologie der Gäste </a:t>
            </a:r>
          </a:p>
          <a:p>
            <a:pPr>
              <a:buFont typeface="Wingdings" pitchFamily="2" charset="2"/>
              <a:buChar char="§"/>
            </a:pPr>
            <a:r>
              <a:rPr lang="de-CH" sz="1200" dirty="0" smtClean="0"/>
              <a:t>In Deutschland leben 16.8 Mio. Pensionierte (d.h. über 65jährige), davon unternimmt die Hälfte regelmässig Reisen, 40 Prozent bevorzugen organisierte (Bus-)Reisen, d.h. 3.4 Mio. Personen. Paare, Singles und Frauen sind bei den Teilnehmern von Busreisen klar übervertreten. </a:t>
            </a:r>
          </a:p>
          <a:p>
            <a:pPr>
              <a:buFont typeface="Wingdings" pitchFamily="2" charset="2"/>
              <a:buChar char="§"/>
            </a:pPr>
            <a:r>
              <a:rPr lang="de-CH" sz="1200" dirty="0" smtClean="0"/>
              <a:t>Die Mehrheit der Busreisenden sind pensioniert: Bei den unter 65jährigen ist der Bus für weniger als acht Prozent der Reisenden eine Option, im Alter zwischen 65 und 75 Jahren für 17.7 Prozent und bei den über 75jährigen für 26.6 Prozent. </a:t>
            </a:r>
          </a:p>
          <a:p>
            <a:pPr>
              <a:buFont typeface="Wingdings" pitchFamily="2" charset="2"/>
              <a:buChar char="§"/>
            </a:pPr>
            <a:r>
              <a:rPr lang="de-CH" sz="1200" dirty="0" smtClean="0"/>
              <a:t>Der typische Busreisende, der regelmässig auf diese Art reist, verfügt über ein durchschnittliches Haushaltsnettoeinkommen von 2’000 pro Monat. Mit zunehmendem Einkommen sinkt die Affinität für Busreisen stark. </a:t>
            </a:r>
          </a:p>
          <a:p>
            <a:pPr marL="0" indent="0">
              <a:buNone/>
            </a:pPr>
            <a:r>
              <a:rPr lang="de-CH" sz="1200" b="1" dirty="0" smtClean="0"/>
              <a:t>Ziele der Busreisen: </a:t>
            </a:r>
            <a:r>
              <a:rPr lang="de-CH" sz="1200" dirty="0" smtClean="0"/>
              <a:t>3.43 Millionen Busreisen in Deutschland führen ins Ausland. Die beliebtesten Ziele bei Busreisen sind Italien und Österreich (je zehn Prozent), Polen (sieben Prozent), Frankreich und Spanien (je fünf Prozent). </a:t>
            </a:r>
          </a:p>
          <a:p>
            <a:pPr marL="0" indent="0">
              <a:buNone/>
            </a:pPr>
            <a:r>
              <a:rPr lang="de-CH" sz="1200" b="1" dirty="0" smtClean="0"/>
              <a:t>Dauer und Tagesausgaben: </a:t>
            </a:r>
            <a:r>
              <a:rPr lang="de-CH" sz="1200" dirty="0" smtClean="0"/>
              <a:t>Eine durchschnittliche Busreise dauert 9.3 Tage und kostet insgesamt EUR 850 pro Person, d.h. EUR 95 pro Tag. Busreisen in die Schweiz dauern im Durchschnitt fünf Tage, wobei die Tagesausgaben zwischen EUR 60 und EUR 100 liegen, je nach Anzahl Attraktionen und Unterkunftsform. </a:t>
            </a:r>
          </a:p>
          <a:p>
            <a:pPr marL="0" indent="0">
              <a:buNone/>
            </a:pPr>
            <a:r>
              <a:rPr lang="de-CH" sz="1200" b="1" dirty="0" smtClean="0"/>
              <a:t>Aktivitäten: </a:t>
            </a:r>
            <a:r>
              <a:rPr lang="de-CH" sz="1200" dirty="0" smtClean="0"/>
              <a:t>Das grösste Interesse ist bei «klassischen» Busreisen vorhanden, d.h. Städte-, Rund-, Kultur- und Ferienzielreisen. Für Naturreisen interessieren sich 25 Prozent der bus-affinen Reisenden. </a:t>
            </a:r>
          </a:p>
          <a:p>
            <a:pPr marL="0" indent="0">
              <a:buNone/>
            </a:pPr>
            <a:r>
              <a:rPr lang="de-CH" sz="1200" b="1" dirty="0" smtClean="0"/>
              <a:t>Anreisedauer </a:t>
            </a:r>
          </a:p>
          <a:p>
            <a:r>
              <a:rPr lang="de-CH" sz="1200" dirty="0" smtClean="0"/>
              <a:t>Für Fernziele werden von den Busreisenden Anreisedistanzen bis zu 13 Stunden akzeptiert. Zum Vergleich: Hamburg – Davos sind rund neun Stunden Fahrzeit, Hamburg – Zermatt sind rund elf Stunden Fahrzeit. </a:t>
            </a:r>
          </a:p>
          <a:p>
            <a:r>
              <a:rPr lang="de-CH" sz="1200" dirty="0" smtClean="0">
                <a:sym typeface="Wingdings" pitchFamily="2" charset="2"/>
              </a:rPr>
              <a:t>Einzugsgebiet für Busreisen in die Schweiz ist somit in Bezug auf die Anreisedistanz das gesamte Deutschland. </a:t>
            </a:r>
            <a:endParaRPr lang="de-CH" sz="1200" dirty="0" smtClean="0"/>
          </a:p>
          <a:p>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45</a:t>
            </a:fld>
            <a:endParaRPr lang="de-DE"/>
          </a:p>
        </p:txBody>
      </p:sp>
    </p:spTree>
    <p:extLst>
      <p:ext uri="{BB962C8B-B14F-4D97-AF65-F5344CB8AC3E}">
        <p14:creationId xmlns:p14="http://schemas.microsoft.com/office/powerpoint/2010/main" val="1993131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sz="1200" b="1" dirty="0" smtClean="0"/>
              <a:t>Wer wandert?								</a:t>
            </a:r>
          </a:p>
          <a:p>
            <a:pPr marL="0" indent="0">
              <a:buNone/>
            </a:pPr>
            <a:endParaRPr lang="de-CH" sz="1200" b="1" dirty="0" smtClean="0"/>
          </a:p>
          <a:p>
            <a:pPr marL="0" indent="0">
              <a:buNone/>
            </a:pPr>
            <a:r>
              <a:rPr lang="de-CH" sz="1200" dirty="0" smtClean="0"/>
              <a:t>Total 24.7 Mio. Personen in Deutschland wandern. Das Durchschnittsalter deutschen Wanderer beträgt 52 Jahre, wobei 65 Prozent der Wanderer älter als 50 Jahre sind. Die höchste Wanderintensität weisen die Regionen Baden-Württemberg, Rheinland-Pfalz, Saarland, Hessen, sowie Bayern auf. Hier wandern über zehn Prozent der Bevölkerung regelmässig. 11 Prozent der mit Wandern verbundenen Ferien sind tatsächlich Ferien mit Hauptzweck «Wandern», die weiteren Reisen mit Wandern sind Allgemeiner Urlaub auf dem Land oder in den Bergen (38 Prozent), Badeferien am Meer oder am See (14 Prozent) oder auch Städtereisen (10 Prozent). </a:t>
            </a:r>
          </a:p>
          <a:p>
            <a:pPr marL="0" indent="0">
              <a:buNone/>
            </a:pPr>
            <a:r>
              <a:rPr lang="de-CH" sz="1200" b="1" dirty="0" smtClean="0"/>
              <a:t>Intensivwanderer (Sport-/Aktivferien mit Hauptaktivität Wandern): </a:t>
            </a:r>
            <a:r>
              <a:rPr lang="de-CH" sz="1200" dirty="0" smtClean="0"/>
              <a:t>Aktive Wanderer, welche auch entsprechende Ferien buchen, sind zu 65 Prozent über 50 Jahre alt und 40 Prozent verfügen über ein Haushaltsnettoeinkommen von mindestens EUR 3’250 (bedingt durch den hohen Bildungsstand). 20 Prozent der Wanderreisen werden aus Nordrhein-Westfalen gebucht, gefolgt von Baden-Württemberg (14 Prozent) und Bayern (13 Prozent). Aus dem Norden Deutschlands werden kaum Wanderreisen unternommen. Intensivwanderungen werden in mehrheitlich zwischen April und Juni sowie zwischen August und Oktober unternommen. </a:t>
            </a:r>
          </a:p>
          <a:p>
            <a:pPr marL="0" indent="0">
              <a:buNone/>
            </a:pPr>
            <a:r>
              <a:rPr lang="de-CH" sz="1200" dirty="0" smtClean="0"/>
              <a:t>Intensivwanderer haben eine durchschnittliche Aufenthaltsdauer von 5.4 Nächten (alle Wanderer: 3.5 Nächte) und geben rund EUR 70 pro Tag vor Ort aus (alle Wanderer: EUR 57), wobei 79 Prozent eine Unterkunft mit max. drei Sternen wählen. 47 Prozent der Intensivwanderer sind in Zweiergruppen unterwegs, 34 Prozent der Reisen werden von vier oder mehr Personen absolviert. Familien sind unter Intensivwanderern kaum vertreten, die Mehrheit der Intensivwanderer lebt in Zweipersonenhaushalten. 40 Prozent der Intensivwanderer wohnt in Kleinstädten mit weniger als 20’000 Einwohnern, aus Städten mit mehr als 100’000 Einwohnern stammen  36 Prozent. </a:t>
            </a:r>
          </a:p>
          <a:p>
            <a:pPr marL="0" indent="0">
              <a:buNone/>
            </a:pPr>
            <a:r>
              <a:rPr lang="de-CH" sz="1200" b="1" dirty="0" smtClean="0"/>
              <a:t>Wo wird gewandert? </a:t>
            </a:r>
            <a:r>
              <a:rPr lang="de-CH" sz="1200" dirty="0" smtClean="0"/>
              <a:t>Die beliebtesten Wandergebiete sind bekannte Landschaften und etablierte Ferienregionen. Die Top3 der deutschen Wanderer sind der Schwarzwald, Bayern und der bayrische Wald. Die Alpen an sich belegen Platz fünf, wobei das deutsche Alpengebiet spontan am häufigsten als Wanderdestination genannt wird. Gegen ein Drittel der beliebtesten Wanderregionen sind Seenlandschaften, flache Gegenden und Küstengewässer. 56 Prozent der Wanderer möchte die Wanderung mit dem Besuch von kulturellen und historischen Sehenswürdigkeiten kombinieren</a:t>
            </a:r>
            <a:endParaRPr lang="de-CH" dirty="0"/>
          </a:p>
        </p:txBody>
      </p:sp>
      <p:sp>
        <p:nvSpPr>
          <p:cNvPr id="4" name="Foliennummernplatzhalter 3"/>
          <p:cNvSpPr>
            <a:spLocks noGrp="1"/>
          </p:cNvSpPr>
          <p:nvPr>
            <p:ph type="sldNum" sz="quarter" idx="10"/>
          </p:nvPr>
        </p:nvSpPr>
        <p:spPr/>
        <p:txBody>
          <a:bodyPr/>
          <a:lstStyle/>
          <a:p>
            <a:pPr>
              <a:defRPr/>
            </a:pPr>
            <a:fld id="{141CE5B0-7C20-46E2-8961-9CF5165B2E37}" type="slidenum">
              <a:rPr lang="de-DE" smtClean="0"/>
              <a:pPr>
                <a:defRPr/>
              </a:pPr>
              <a:t>47</a:t>
            </a:fld>
            <a:endParaRPr lang="de-DE"/>
          </a:p>
        </p:txBody>
      </p:sp>
    </p:spTree>
    <p:extLst>
      <p:ext uri="{BB962C8B-B14F-4D97-AF65-F5344CB8AC3E}">
        <p14:creationId xmlns:p14="http://schemas.microsoft.com/office/powerpoint/2010/main" val="275563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bg1"/>
        </a:solidFill>
        <a:effectLst/>
      </p:bgPr>
    </p:bg>
    <p:spTree>
      <p:nvGrpSpPr>
        <p:cNvPr id="1" name=""/>
        <p:cNvGrpSpPr/>
        <p:nvPr/>
      </p:nvGrpSpPr>
      <p:grpSpPr>
        <a:xfrm>
          <a:off x="0" y="0"/>
          <a:ext cx="0" cy="0"/>
          <a:chOff x="0" y="0"/>
          <a:chExt cx="0" cy="0"/>
        </a:xfrm>
      </p:grpSpPr>
      <p:sp>
        <p:nvSpPr>
          <p:cNvPr id="2" name="Text Box 12"/>
          <p:cNvSpPr txBox="1">
            <a:spLocks noChangeArrowheads="1"/>
          </p:cNvSpPr>
          <p:nvPr userDrawn="1"/>
        </p:nvSpPr>
        <p:spPr bwMode="auto">
          <a:xfrm>
            <a:off x="8824913" y="176213"/>
            <a:ext cx="184150" cy="244475"/>
          </a:xfrm>
          <a:prstGeom prst="rect">
            <a:avLst/>
          </a:prstGeom>
          <a:noFill/>
          <a:ln w="9525">
            <a:noFill/>
            <a:miter lim="800000"/>
            <a:headEnd/>
            <a:tailEnd/>
          </a:ln>
          <a:effectLst/>
        </p:spPr>
        <p:txBody>
          <a:bodyPr wrap="none">
            <a:spAutoFit/>
          </a:bodyPr>
          <a:lstStyle/>
          <a:p>
            <a:pPr defTabSz="914400">
              <a:defRPr/>
            </a:pPr>
            <a:endParaRPr lang="de-CH" sz="1000">
              <a:solidFill>
                <a:srgbClr val="898989"/>
              </a:solidFill>
              <a:latin typeface="Arial" charset="0"/>
              <a:ea typeface="+mn-ea"/>
            </a:endParaRPr>
          </a:p>
        </p:txBody>
      </p:sp>
      <p:sp>
        <p:nvSpPr>
          <p:cNvPr id="8" name="Rechteck 7"/>
          <p:cNvSpPr/>
          <p:nvPr userDrawn="1"/>
        </p:nvSpPr>
        <p:spPr>
          <a:xfrm>
            <a:off x="7191375" y="298450"/>
            <a:ext cx="1817688" cy="1384995"/>
          </a:xfrm>
          <a:prstGeom prst="rect">
            <a:avLst/>
          </a:prstGeom>
        </p:spPr>
        <p:txBody>
          <a:bodyPr wrap="square">
            <a:spAutoFit/>
          </a:bodyPr>
          <a:lstStyle/>
          <a:p>
            <a:r>
              <a:rPr lang="de-CH" sz="1050" dirty="0" smtClean="0"/>
              <a:t>Präsident: Marcel Perren</a:t>
            </a:r>
          </a:p>
          <a:p>
            <a:r>
              <a:rPr lang="de-CH" sz="1050" dirty="0" smtClean="0"/>
              <a:t>Luzern Tourismus</a:t>
            </a:r>
          </a:p>
          <a:p>
            <a:r>
              <a:rPr lang="de-CH" sz="1050" dirty="0" smtClean="0"/>
              <a:t>Bahnhofstrasse 3</a:t>
            </a:r>
          </a:p>
          <a:p>
            <a:r>
              <a:rPr lang="de-CH" sz="1050" dirty="0" smtClean="0"/>
              <a:t>6002 Luzern</a:t>
            </a:r>
          </a:p>
          <a:p>
            <a:r>
              <a:rPr lang="de-CH" sz="1050" dirty="0" smtClean="0"/>
              <a:t>Tel. 041 227 17 09        </a:t>
            </a:r>
          </a:p>
          <a:p>
            <a:r>
              <a:rPr lang="de-CH" sz="1050" dirty="0" smtClean="0"/>
              <a:t>Fax. 041 227 17 18</a:t>
            </a:r>
          </a:p>
          <a:p>
            <a:r>
              <a:rPr lang="de-CH" sz="1050" dirty="0" smtClean="0"/>
              <a:t>marcel.perren@luzern.com</a:t>
            </a:r>
          </a:p>
          <a:p>
            <a:endParaRPr lang="de-CH" sz="1050" dirty="0" smtClean="0"/>
          </a:p>
        </p:txBody>
      </p:sp>
      <p:sp>
        <p:nvSpPr>
          <p:cNvPr id="10" name="Textfeld 9"/>
          <p:cNvSpPr txBox="1"/>
          <p:nvPr userDrawn="1"/>
        </p:nvSpPr>
        <p:spPr>
          <a:xfrm>
            <a:off x="95250" y="41275"/>
            <a:ext cx="2941831" cy="1446550"/>
          </a:xfrm>
          <a:prstGeom prst="rect">
            <a:avLst/>
          </a:prstGeom>
          <a:noFill/>
        </p:spPr>
        <p:txBody>
          <a:bodyPr wrap="none" rtlCol="0">
            <a:spAutoFit/>
          </a:bodyPr>
          <a:lstStyle/>
          <a:p>
            <a:r>
              <a:rPr lang="de-CH" sz="8800" b="1" dirty="0" smtClean="0"/>
              <a:t>RDK </a:t>
            </a:r>
            <a:endParaRPr lang="de-CH" sz="8800" b="1" dirty="0"/>
          </a:p>
        </p:txBody>
      </p:sp>
      <p:sp>
        <p:nvSpPr>
          <p:cNvPr id="11" name="Rechteck 10"/>
          <p:cNvSpPr/>
          <p:nvPr userDrawn="1"/>
        </p:nvSpPr>
        <p:spPr>
          <a:xfrm>
            <a:off x="171449" y="1275487"/>
            <a:ext cx="7019926" cy="1015663"/>
          </a:xfrm>
          <a:prstGeom prst="rect">
            <a:avLst/>
          </a:prstGeom>
        </p:spPr>
        <p:txBody>
          <a:bodyPr wrap="square">
            <a:spAutoFit/>
          </a:bodyPr>
          <a:lstStyle/>
          <a:p>
            <a:pPr algn="just"/>
            <a:r>
              <a:rPr lang="de-CH" sz="1200" b="1" kern="1200" dirty="0" smtClean="0">
                <a:solidFill>
                  <a:schemeClr val="tx1"/>
                </a:solidFill>
                <a:effectLst/>
                <a:latin typeface="Arial" pitchFamily="34" charset="0"/>
                <a:ea typeface="ＭＳ Ｐゴシック" pitchFamily="34" charset="-128"/>
                <a:cs typeface="+mn-cs"/>
              </a:rPr>
              <a:t>KONFERENZ DER REGIONALEN TOURISMUSDIREKTOREN DER SCHWEIZ (RDK)</a:t>
            </a:r>
            <a:br>
              <a:rPr lang="de-CH" sz="1200" b="1" kern="1200" dirty="0" smtClean="0">
                <a:solidFill>
                  <a:schemeClr val="tx1"/>
                </a:solidFill>
                <a:effectLst/>
                <a:latin typeface="Arial" pitchFamily="34" charset="0"/>
                <a:ea typeface="ＭＳ Ｐゴシック" pitchFamily="34" charset="-128"/>
                <a:cs typeface="+mn-cs"/>
              </a:rPr>
            </a:br>
            <a:r>
              <a:rPr lang="de-CH" sz="1200" b="1" kern="1200" dirty="0" smtClean="0">
                <a:solidFill>
                  <a:schemeClr val="tx1"/>
                </a:solidFill>
                <a:effectLst/>
                <a:latin typeface="Arial" pitchFamily="34" charset="0"/>
                <a:ea typeface="ＭＳ Ｐゴシック" pitchFamily="34" charset="-128"/>
                <a:cs typeface="+mn-cs"/>
              </a:rPr>
              <a:t>CONFERENCE DES DIRECTEURS D'OFFICES DE TOURISME REGIONAUX DE SUISSE (CDR)</a:t>
            </a:r>
            <a:br>
              <a:rPr lang="de-CH" sz="1200" b="1" kern="1200" dirty="0" smtClean="0">
                <a:solidFill>
                  <a:schemeClr val="tx1"/>
                </a:solidFill>
                <a:effectLst/>
                <a:latin typeface="Arial" pitchFamily="34" charset="0"/>
                <a:ea typeface="ＭＳ Ｐゴシック" pitchFamily="34" charset="-128"/>
                <a:cs typeface="+mn-cs"/>
              </a:rPr>
            </a:br>
            <a:r>
              <a:rPr lang="de-CH" sz="1200" b="1" kern="1200" dirty="0" smtClean="0">
                <a:solidFill>
                  <a:schemeClr val="tx1"/>
                </a:solidFill>
                <a:effectLst/>
                <a:latin typeface="Arial" pitchFamily="34" charset="0"/>
                <a:ea typeface="ＭＳ Ｐゴシック" pitchFamily="34" charset="-128"/>
                <a:cs typeface="+mn-cs"/>
              </a:rPr>
              <a:t>CONFERENZA DEI DIRETTORI DEGLI ENTI REGIONALI SVIZZERI DEL TURISMO (CDR)</a:t>
            </a:r>
            <a:br>
              <a:rPr lang="de-CH" sz="1200" b="1" kern="1200" dirty="0" smtClean="0">
                <a:solidFill>
                  <a:schemeClr val="tx1"/>
                </a:solidFill>
                <a:effectLst/>
                <a:latin typeface="Arial" pitchFamily="34" charset="0"/>
                <a:ea typeface="ＭＳ Ｐゴシック" pitchFamily="34" charset="-128"/>
                <a:cs typeface="+mn-cs"/>
              </a:rPr>
            </a:br>
            <a:r>
              <a:rPr lang="de-CH" sz="1200" b="1" kern="1200" dirty="0" smtClean="0">
                <a:solidFill>
                  <a:schemeClr val="tx1"/>
                </a:solidFill>
                <a:effectLst/>
                <a:latin typeface="Arial" pitchFamily="34" charset="0"/>
                <a:ea typeface="ＭＳ Ｐゴシック" pitchFamily="34" charset="-128"/>
                <a:cs typeface="+mn-cs"/>
              </a:rPr>
              <a:t>CONFERENZA DALS DIRECTURS REGIUNALS SVIZZERS DAL TURISSEM (CDR)</a:t>
            </a:r>
            <a:br>
              <a:rPr lang="de-CH" sz="1200" b="1" kern="1200" dirty="0" smtClean="0">
                <a:solidFill>
                  <a:schemeClr val="tx1"/>
                </a:solidFill>
                <a:effectLst/>
                <a:latin typeface="Arial" pitchFamily="34" charset="0"/>
                <a:ea typeface="ＭＳ Ｐゴシック" pitchFamily="34" charset="-128"/>
                <a:cs typeface="+mn-cs"/>
              </a:rPr>
            </a:br>
            <a:endParaRPr lang="de-CH" sz="1200" kern="1200" dirty="0">
              <a:solidFill>
                <a:schemeClr val="tx1"/>
              </a:solidFill>
              <a:effectLst/>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3433566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6" name="Titel 5"/>
          <p:cNvSpPr>
            <a:spLocks noGrp="1"/>
          </p:cNvSpPr>
          <p:nvPr>
            <p:ph type="title"/>
          </p:nvPr>
        </p:nvSpPr>
        <p:spPr>
          <a:xfrm>
            <a:off x="691515" y="1270370"/>
            <a:ext cx="8288973" cy="1106343"/>
          </a:xfrm>
          <a:prstGeom prst="rect">
            <a:avLst/>
          </a:prstGeom>
        </p:spPr>
        <p:txBody>
          <a:bodyPr/>
          <a:lstStyle>
            <a:lvl1pPr>
              <a:defRPr sz="3600" b="1">
                <a:solidFill>
                  <a:schemeClr val="tx1">
                    <a:lumMod val="85000"/>
                    <a:lumOff val="15000"/>
                  </a:schemeClr>
                </a:solidFill>
              </a:defRPr>
            </a:lvl1pPr>
          </a:lstStyle>
          <a:p>
            <a:r>
              <a:rPr lang="de-DE" dirty="0" smtClean="0"/>
              <a:t>Titelmasterformat durch Klicken bearbeiten</a:t>
            </a:r>
            <a:endParaRPr lang="de-DE" dirty="0"/>
          </a:p>
        </p:txBody>
      </p:sp>
      <p:sp>
        <p:nvSpPr>
          <p:cNvPr id="8" name="Textplatzhalter 7"/>
          <p:cNvSpPr>
            <a:spLocks noGrp="1"/>
          </p:cNvSpPr>
          <p:nvPr>
            <p:ph type="body" sz="quarter" idx="12"/>
          </p:nvPr>
        </p:nvSpPr>
        <p:spPr>
          <a:xfrm>
            <a:off x="710883" y="2497265"/>
            <a:ext cx="8269605" cy="447676"/>
          </a:xfrm>
          <a:prstGeom prst="rect">
            <a:avLst/>
          </a:prstGeom>
        </p:spPr>
        <p:txBody>
          <a:bodyPr/>
          <a:lstStyle>
            <a:lvl1pPr>
              <a:buNone/>
              <a:defRPr sz="2000">
                <a:solidFill>
                  <a:schemeClr val="tx1">
                    <a:lumMod val="50000"/>
                    <a:lumOff val="50000"/>
                  </a:schemeClr>
                </a:solidFill>
              </a:defRPr>
            </a:lvl1pPr>
          </a:lstStyle>
          <a:p>
            <a:pPr lvl="0"/>
            <a:r>
              <a:rPr lang="de-DE" dirty="0" smtClean="0"/>
              <a:t>Textmasterformat bearbeiten</a:t>
            </a:r>
          </a:p>
        </p:txBody>
      </p:sp>
      <p:sp>
        <p:nvSpPr>
          <p:cNvPr id="9" name="Textplatzhalter 7"/>
          <p:cNvSpPr>
            <a:spLocks noGrp="1"/>
          </p:cNvSpPr>
          <p:nvPr>
            <p:ph type="body" sz="quarter" idx="13"/>
          </p:nvPr>
        </p:nvSpPr>
        <p:spPr>
          <a:xfrm>
            <a:off x="711835" y="2881538"/>
            <a:ext cx="8268653" cy="447676"/>
          </a:xfrm>
          <a:prstGeom prst="rect">
            <a:avLst/>
          </a:prstGeom>
        </p:spPr>
        <p:txBody>
          <a:bodyPr/>
          <a:lstStyle>
            <a:lvl1pPr>
              <a:buNone/>
              <a:defRPr sz="1200">
                <a:solidFill>
                  <a:schemeClr val="tx1"/>
                </a:solidFill>
              </a:defRPr>
            </a:lvl1pPr>
          </a:lstStyle>
          <a:p>
            <a:pPr lvl="0"/>
            <a:r>
              <a:rPr lang="de-DE" smtClean="0"/>
              <a:t>Textmasterformat bearbeiten</a:t>
            </a:r>
          </a:p>
        </p:txBody>
      </p:sp>
      <p:sp>
        <p:nvSpPr>
          <p:cNvPr id="10" name="Textplatzhalter 7"/>
          <p:cNvSpPr>
            <a:spLocks noGrp="1"/>
          </p:cNvSpPr>
          <p:nvPr>
            <p:ph type="body" sz="quarter" idx="14"/>
          </p:nvPr>
        </p:nvSpPr>
        <p:spPr>
          <a:xfrm>
            <a:off x="711835" y="4222581"/>
            <a:ext cx="2021205" cy="340360"/>
          </a:xfrm>
          <a:prstGeom prst="rect">
            <a:avLst/>
          </a:prstGeom>
        </p:spPr>
        <p:txBody>
          <a:bodyPr/>
          <a:lstStyle>
            <a:lvl1pPr>
              <a:buNone/>
              <a:defRPr sz="1000">
                <a:solidFill>
                  <a:schemeClr val="tx1"/>
                </a:solidFill>
              </a:defRPr>
            </a:lvl1pPr>
          </a:lstStyle>
          <a:p>
            <a:pPr lvl="0"/>
            <a:r>
              <a:rPr lang="de-DE" smtClean="0"/>
              <a:t>Textmasterformat bearbeiten</a:t>
            </a:r>
          </a:p>
        </p:txBody>
      </p:sp>
      <p:sp>
        <p:nvSpPr>
          <p:cNvPr id="12" name="Bildplatzhalter 11"/>
          <p:cNvSpPr>
            <a:spLocks noGrp="1"/>
          </p:cNvSpPr>
          <p:nvPr>
            <p:ph type="pic" sz="quarter" idx="15"/>
          </p:nvPr>
        </p:nvSpPr>
        <p:spPr>
          <a:xfrm>
            <a:off x="2854325" y="4146381"/>
            <a:ext cx="1290955" cy="447358"/>
          </a:xfrm>
          <a:prstGeom prst="rect">
            <a:avLst/>
          </a:prstGeom>
        </p:spPr>
        <p:txBody>
          <a:bodyPr/>
          <a:lstStyle>
            <a:lvl1pPr>
              <a:buNone/>
              <a:defRPr/>
            </a:lvl1pPr>
          </a:lstStyle>
          <a:p>
            <a:pPr lvl="0"/>
            <a:r>
              <a:rPr lang="de-DE" noProof="0" smtClean="0"/>
              <a:t>Bild durch Klicken auf Symbol hinzufügen</a:t>
            </a:r>
            <a:endParaRPr lang="de-DE" noProof="0" dirty="0"/>
          </a:p>
        </p:txBody>
      </p:sp>
      <p:sp>
        <p:nvSpPr>
          <p:cNvPr id="15" name="Textplatzhalter 7"/>
          <p:cNvSpPr>
            <a:spLocks noGrp="1"/>
          </p:cNvSpPr>
          <p:nvPr>
            <p:ph type="body" sz="quarter" idx="18"/>
          </p:nvPr>
        </p:nvSpPr>
        <p:spPr>
          <a:xfrm>
            <a:off x="714013" y="4714706"/>
            <a:ext cx="7102475" cy="256449"/>
          </a:xfrm>
          <a:prstGeom prst="rect">
            <a:avLst/>
          </a:prstGeom>
        </p:spPr>
        <p:txBody>
          <a:bodyPr/>
          <a:lstStyle>
            <a:lvl1pPr marL="180975" marR="0" indent="-180975" algn="l" defTabSz="457200" rtl="0" eaLnBrk="0" fontAlgn="base" latinLnBrk="0" hangingPunct="0">
              <a:lnSpc>
                <a:spcPct val="100000"/>
              </a:lnSpc>
              <a:spcBef>
                <a:spcPct val="20000"/>
              </a:spcBef>
              <a:spcAft>
                <a:spcPct val="0"/>
              </a:spcAft>
              <a:buClr>
                <a:srgbClr val="AB1F35"/>
              </a:buClr>
              <a:buSzTx/>
              <a:buFont typeface="Wingdings" charset="2"/>
              <a:buNone/>
              <a:tabLst/>
              <a:defRPr sz="1000" i="0" baseline="0">
                <a:solidFill>
                  <a:schemeClr val="tx1"/>
                </a:solidFill>
              </a:defRPr>
            </a:lvl1pPr>
          </a:lstStyle>
          <a:p>
            <a:pPr lvl="0"/>
            <a:r>
              <a:rPr lang="de-DE" smtClean="0"/>
              <a:t>Textmasterformat bearbeiten</a:t>
            </a:r>
          </a:p>
        </p:txBody>
      </p:sp>
      <p:sp>
        <p:nvSpPr>
          <p:cNvPr id="16" name="Textplatzhalter 7"/>
          <p:cNvSpPr>
            <a:spLocks noGrp="1"/>
          </p:cNvSpPr>
          <p:nvPr>
            <p:ph type="body" sz="quarter" idx="19"/>
          </p:nvPr>
        </p:nvSpPr>
        <p:spPr>
          <a:xfrm>
            <a:off x="701675" y="5380551"/>
            <a:ext cx="7102475" cy="760806"/>
          </a:xfrm>
          <a:prstGeom prst="rect">
            <a:avLst/>
          </a:prstGeom>
        </p:spPr>
        <p:txBody>
          <a:bodyPr/>
          <a:lstStyle>
            <a:lvl1pPr>
              <a:buNone/>
              <a:defRPr sz="1000">
                <a:solidFill>
                  <a:schemeClr val="tx1"/>
                </a:solidFill>
              </a:defRPr>
            </a:lvl1pPr>
          </a:lstStyle>
          <a:p>
            <a:pPr lvl="0"/>
            <a:r>
              <a:rPr lang="de-DE" smtClean="0"/>
              <a:t>Textmasterformat bearbeiten</a:t>
            </a:r>
          </a:p>
        </p:txBody>
      </p:sp>
      <p:sp>
        <p:nvSpPr>
          <p:cNvPr id="18" name="Bildplatzhalter 11"/>
          <p:cNvSpPr>
            <a:spLocks noGrp="1"/>
          </p:cNvSpPr>
          <p:nvPr>
            <p:ph type="pic" sz="quarter" idx="20"/>
          </p:nvPr>
        </p:nvSpPr>
        <p:spPr>
          <a:xfrm>
            <a:off x="4236085" y="4146381"/>
            <a:ext cx="1290955" cy="447358"/>
          </a:xfrm>
          <a:prstGeom prst="rect">
            <a:avLst/>
          </a:prstGeom>
        </p:spPr>
        <p:txBody>
          <a:bodyPr/>
          <a:lstStyle>
            <a:lvl1pPr>
              <a:buNone/>
              <a:defRPr/>
            </a:lvl1pPr>
          </a:lstStyle>
          <a:p>
            <a:pPr lvl="0"/>
            <a:r>
              <a:rPr lang="de-DE" noProof="0" smtClean="0"/>
              <a:t>Bild durch Klicken auf Symbol hinzufügen</a:t>
            </a:r>
            <a:endParaRPr lang="de-DE" noProof="0" dirty="0"/>
          </a:p>
        </p:txBody>
      </p:sp>
      <p:sp>
        <p:nvSpPr>
          <p:cNvPr id="19" name="Bildplatzhalter 11"/>
          <p:cNvSpPr>
            <a:spLocks noGrp="1"/>
          </p:cNvSpPr>
          <p:nvPr>
            <p:ph type="pic" sz="quarter" idx="21"/>
          </p:nvPr>
        </p:nvSpPr>
        <p:spPr>
          <a:xfrm>
            <a:off x="5607685" y="4146381"/>
            <a:ext cx="1290955" cy="447358"/>
          </a:xfrm>
          <a:prstGeom prst="rect">
            <a:avLst/>
          </a:prstGeom>
        </p:spPr>
        <p:txBody>
          <a:bodyPr/>
          <a:lstStyle>
            <a:lvl1pPr>
              <a:buNone/>
              <a:defRPr/>
            </a:lvl1pPr>
          </a:lstStyle>
          <a:p>
            <a:pPr lvl="0"/>
            <a:r>
              <a:rPr lang="de-DE" noProof="0" smtClean="0"/>
              <a:t>Bild durch Klicken auf Symbol hinzufügen</a:t>
            </a:r>
            <a:endParaRPr lang="de-DE" noProof="0" dirty="0"/>
          </a:p>
        </p:txBody>
      </p:sp>
      <p:sp>
        <p:nvSpPr>
          <p:cNvPr id="13" name="Textplatzhalter 12"/>
          <p:cNvSpPr>
            <a:spLocks noGrp="1"/>
          </p:cNvSpPr>
          <p:nvPr>
            <p:ph type="body" sz="quarter" idx="22"/>
          </p:nvPr>
        </p:nvSpPr>
        <p:spPr>
          <a:xfrm>
            <a:off x="707802" y="4988623"/>
            <a:ext cx="7102697" cy="272817"/>
          </a:xfrm>
          <a:prstGeom prst="rect">
            <a:avLst/>
          </a:prstGeom>
        </p:spPr>
        <p:txBody>
          <a:bodyPr/>
          <a:lstStyle>
            <a:lvl1pPr>
              <a:buNone/>
              <a:defRPr sz="900" i="1"/>
            </a:lvl1pPr>
          </a:lstStyle>
          <a:p>
            <a:pPr lvl="0"/>
            <a:r>
              <a:rPr lang="de-DE" smtClean="0"/>
              <a:t>Textmasterformat bearbeiten</a:t>
            </a:r>
          </a:p>
        </p:txBody>
      </p:sp>
      <p:sp>
        <p:nvSpPr>
          <p:cNvPr id="14" name="Rectangle 16"/>
          <p:cNvSpPr>
            <a:spLocks noGrp="1" noChangeArrowheads="1"/>
          </p:cNvSpPr>
          <p:nvPr>
            <p:ph type="dt" sz="half" idx="23"/>
          </p:nvPr>
        </p:nvSpPr>
        <p:spPr>
          <a:ln/>
        </p:spPr>
        <p:txBody>
          <a:bodyPr/>
          <a:lstStyle>
            <a:lvl1pPr>
              <a:defRPr/>
            </a:lvl1pPr>
          </a:lstStyle>
          <a:p>
            <a:r>
              <a:rPr lang="de-DE" smtClean="0"/>
              <a:t>03.03.2016</a:t>
            </a:r>
            <a:endParaRPr lang="de-CH"/>
          </a:p>
        </p:txBody>
      </p:sp>
      <p:sp>
        <p:nvSpPr>
          <p:cNvPr id="17" name="Rectangle 17"/>
          <p:cNvSpPr>
            <a:spLocks noGrp="1" noChangeArrowheads="1"/>
          </p:cNvSpPr>
          <p:nvPr>
            <p:ph type="sldNum" sz="quarter" idx="24"/>
          </p:nvPr>
        </p:nvSpPr>
        <p:spPr>
          <a:ln/>
        </p:spPr>
        <p:txBody>
          <a:bodyPr/>
          <a:lstStyle>
            <a:lvl1pPr>
              <a:defRPr/>
            </a:lvl1pPr>
          </a:lstStyle>
          <a:p>
            <a:pPr>
              <a:defRPr/>
            </a:pPr>
            <a:fld id="{B2C41FD0-B4C6-4366-9457-56C1FB448B69}" type="slidenum">
              <a:rPr lang="de-CH"/>
              <a:pPr>
                <a:defRPr/>
              </a:pPr>
              <a:t>‹Nr.›</a:t>
            </a:fld>
            <a:endParaRPr lang="de-CH"/>
          </a:p>
        </p:txBody>
      </p:sp>
    </p:spTree>
    <p:extLst>
      <p:ext uri="{BB962C8B-B14F-4D97-AF65-F5344CB8AC3E}">
        <p14:creationId xmlns:p14="http://schemas.microsoft.com/office/powerpoint/2010/main" val="26352151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11835" y="986756"/>
            <a:ext cx="8268653" cy="430212"/>
          </a:xfrm>
          <a:prstGeom prst="rect">
            <a:avLst/>
          </a:prstGeom>
        </p:spPr>
        <p:txBody>
          <a:bodyPr/>
          <a:lstStyle>
            <a:lvl1pPr marL="342900" indent="-342900">
              <a:buFont typeface="Wingdings" charset="2"/>
              <a:buAutoNum type="arabicPlain"/>
              <a:defRPr b="0">
                <a:solidFill>
                  <a:schemeClr val="tx1"/>
                </a:solidFill>
              </a:defRPr>
            </a:lvl1pPr>
          </a:lstStyle>
          <a:p>
            <a:r>
              <a:rPr lang="de-DE" dirty="0" smtClean="0"/>
              <a:t>Titelmasterformat durch Klicken bearbeiten</a:t>
            </a:r>
            <a:endParaRPr lang="de-DE" dirty="0"/>
          </a:p>
        </p:txBody>
      </p:sp>
      <p:sp>
        <p:nvSpPr>
          <p:cNvPr id="3" name="Inhaltsplatzhalter 2"/>
          <p:cNvSpPr>
            <a:spLocks noGrp="1"/>
          </p:cNvSpPr>
          <p:nvPr>
            <p:ph idx="1"/>
          </p:nvPr>
        </p:nvSpPr>
        <p:spPr>
          <a:xfrm>
            <a:off x="711835" y="1570865"/>
            <a:ext cx="8268653" cy="3287395"/>
          </a:xfrm>
          <a:prstGeom prst="rect">
            <a:avLst/>
          </a:prstGeom>
        </p:spPr>
        <p:txBody>
          <a:bodyPr/>
          <a:lstStyle>
            <a:lvl1pPr marL="261938" indent="-261938">
              <a:spcAft>
                <a:spcPts val="600"/>
              </a:spcAft>
              <a:buClr>
                <a:schemeClr val="tx1"/>
              </a:buClr>
              <a:buFont typeface="Wingdings" pitchFamily="2" charset="2"/>
              <a:buChar char="§"/>
              <a:defRPr sz="1200"/>
            </a:lvl1pPr>
            <a:lvl2pPr marL="542925" indent="-279400">
              <a:spcAft>
                <a:spcPts val="600"/>
              </a:spcAft>
              <a:buClr>
                <a:schemeClr val="tx1">
                  <a:lumMod val="65000"/>
                  <a:lumOff val="35000"/>
                </a:schemeClr>
              </a:buClr>
              <a:buFont typeface="Wingdings" pitchFamily="2" charset="2"/>
              <a:buChar char="§"/>
              <a:defRPr sz="1200"/>
            </a:lvl2pPr>
            <a:lvl3pPr marL="809625" indent="-271463">
              <a:spcAft>
                <a:spcPts val="600"/>
              </a:spcAft>
              <a:buClr>
                <a:srgbClr val="3C584D"/>
              </a:buClr>
              <a:buFont typeface="Wingdings" pitchFamily="2" charset="2"/>
              <a:buChar char="§"/>
              <a:defRPr sz="1200"/>
            </a:lvl3pPr>
            <a:lvl4pPr marL="1076325" indent="-273050">
              <a:spcAft>
                <a:spcPts val="600"/>
              </a:spcAft>
              <a:buClr>
                <a:srgbClr val="3C584D"/>
              </a:buClr>
              <a:buFont typeface="Wingdings" pitchFamily="2" charset="2"/>
              <a:buChar char="§"/>
              <a:defRPr sz="1200"/>
            </a:lvl4pPr>
            <a:lvl5pPr marL="1343025" indent="-266700">
              <a:spcAft>
                <a:spcPts val="600"/>
              </a:spcAft>
              <a:buClr>
                <a:srgbClr val="3C584D"/>
              </a:buClr>
              <a:buFont typeface="Wingdings" pitchFamily="2" charset="2"/>
              <a:buChar char="§"/>
              <a:defRPr sz="1200"/>
            </a:lvl5p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6"/>
          <p:cNvSpPr>
            <a:spLocks noGrp="1" noChangeArrowheads="1"/>
          </p:cNvSpPr>
          <p:nvPr>
            <p:ph type="dt" sz="half" idx="10"/>
          </p:nvPr>
        </p:nvSpPr>
        <p:spPr>
          <a:ln/>
        </p:spPr>
        <p:txBody>
          <a:bodyPr/>
          <a:lstStyle>
            <a:lvl1pPr>
              <a:defRPr/>
            </a:lvl1pPr>
          </a:lstStyle>
          <a:p>
            <a:r>
              <a:rPr lang="de-DE" smtClean="0"/>
              <a:t>03.03.2016</a:t>
            </a:r>
            <a:endParaRPr lang="de-CH" dirty="0"/>
          </a:p>
        </p:txBody>
      </p:sp>
      <p:sp>
        <p:nvSpPr>
          <p:cNvPr id="5" name="Rectangle 17"/>
          <p:cNvSpPr>
            <a:spLocks noGrp="1" noChangeArrowheads="1"/>
          </p:cNvSpPr>
          <p:nvPr>
            <p:ph type="sldNum" sz="quarter" idx="11"/>
          </p:nvPr>
        </p:nvSpPr>
        <p:spPr>
          <a:ln/>
        </p:spPr>
        <p:txBody>
          <a:bodyPr/>
          <a:lstStyle>
            <a:lvl1pPr>
              <a:defRPr/>
            </a:lvl1pPr>
          </a:lstStyle>
          <a:p>
            <a:pPr>
              <a:defRPr/>
            </a:pPr>
            <a:fld id="{7BB9AEFA-FEEA-43CB-BC04-846A9E55C8CC}" type="slidenum">
              <a:rPr lang="de-CH"/>
              <a:pPr>
                <a:defRPr/>
              </a:pPr>
              <a:t>‹Nr.›</a:t>
            </a:fld>
            <a:endParaRPr lang="de-CH"/>
          </a:p>
        </p:txBody>
      </p:sp>
      <p:sp>
        <p:nvSpPr>
          <p:cNvPr id="7" name="Textplatzhalter 6"/>
          <p:cNvSpPr>
            <a:spLocks noGrp="1"/>
          </p:cNvSpPr>
          <p:nvPr>
            <p:ph type="body" sz="quarter" idx="12" hasCustomPrompt="1"/>
          </p:nvPr>
        </p:nvSpPr>
        <p:spPr>
          <a:xfrm>
            <a:off x="714374" y="257175"/>
            <a:ext cx="7336800" cy="367200"/>
          </a:xfrm>
        </p:spPr>
        <p:txBody>
          <a:bodyPr/>
          <a:lstStyle>
            <a:lvl1pPr>
              <a:defRPr sz="1800" b="1">
                <a:solidFill>
                  <a:schemeClr val="tx1">
                    <a:lumMod val="50000"/>
                    <a:lumOff val="50000"/>
                  </a:schemeClr>
                </a:solidFill>
              </a:defRPr>
            </a:lvl1pPr>
          </a:lstStyle>
          <a:p>
            <a:pPr lvl="0"/>
            <a:r>
              <a:rPr lang="de-DE" dirty="0" smtClean="0"/>
              <a:t>Seitentitel</a:t>
            </a:r>
            <a:endParaRPr lang="de-CH" dirty="0"/>
          </a:p>
        </p:txBody>
      </p:sp>
      <p:sp>
        <p:nvSpPr>
          <p:cNvPr id="9" name="Textplatzhalter 8"/>
          <p:cNvSpPr>
            <a:spLocks noGrp="1"/>
          </p:cNvSpPr>
          <p:nvPr>
            <p:ph type="body" sz="quarter" idx="13" hasCustomPrompt="1"/>
          </p:nvPr>
        </p:nvSpPr>
        <p:spPr>
          <a:xfrm>
            <a:off x="6981824" y="285750"/>
            <a:ext cx="2160000" cy="295200"/>
          </a:xfrm>
        </p:spPr>
        <p:txBody>
          <a:bodyPr/>
          <a:lstStyle>
            <a:lvl1pPr algn="r">
              <a:defRPr sz="1200">
                <a:solidFill>
                  <a:schemeClr val="tx1">
                    <a:lumMod val="50000"/>
                    <a:lumOff val="50000"/>
                  </a:schemeClr>
                </a:solidFill>
              </a:defRPr>
            </a:lvl1pPr>
          </a:lstStyle>
          <a:p>
            <a:pPr lvl="0"/>
            <a:r>
              <a:rPr lang="de-DE" dirty="0" smtClean="0"/>
              <a:t>1 Kapitel</a:t>
            </a:r>
            <a:endParaRPr lang="de-CH" dirty="0"/>
          </a:p>
        </p:txBody>
      </p:sp>
    </p:spTree>
    <p:extLst>
      <p:ext uri="{BB962C8B-B14F-4D97-AF65-F5344CB8AC3E}">
        <p14:creationId xmlns:p14="http://schemas.microsoft.com/office/powerpoint/2010/main" val="8551394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00088" y="873125"/>
            <a:ext cx="8286750" cy="61118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717550" y="1590675"/>
            <a:ext cx="4059238" cy="4778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929188" y="1590675"/>
            <a:ext cx="4060825" cy="4778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6"/>
          <p:cNvSpPr>
            <a:spLocks noGrp="1" noChangeArrowheads="1"/>
          </p:cNvSpPr>
          <p:nvPr>
            <p:ph type="dt" sz="half" idx="10"/>
          </p:nvPr>
        </p:nvSpPr>
        <p:spPr>
          <a:ln/>
        </p:spPr>
        <p:txBody>
          <a:bodyPr/>
          <a:lstStyle>
            <a:lvl1pPr>
              <a:defRPr/>
            </a:lvl1pPr>
          </a:lstStyle>
          <a:p>
            <a:r>
              <a:rPr lang="de-DE" smtClean="0"/>
              <a:t>03.03.2016</a:t>
            </a:r>
            <a:endParaRPr lang="de-CH"/>
          </a:p>
        </p:txBody>
      </p:sp>
      <p:sp>
        <p:nvSpPr>
          <p:cNvPr id="6" name="Rectangle 17"/>
          <p:cNvSpPr>
            <a:spLocks noGrp="1" noChangeArrowheads="1"/>
          </p:cNvSpPr>
          <p:nvPr>
            <p:ph type="sldNum" sz="quarter" idx="11"/>
          </p:nvPr>
        </p:nvSpPr>
        <p:spPr>
          <a:ln/>
        </p:spPr>
        <p:txBody>
          <a:bodyPr/>
          <a:lstStyle>
            <a:lvl1pPr>
              <a:defRPr/>
            </a:lvl1pPr>
          </a:lstStyle>
          <a:p>
            <a:pPr>
              <a:defRPr/>
            </a:pPr>
            <a:fld id="{48E5C286-F4EA-44DC-B7B2-99DF1D22E0FA}" type="slidenum">
              <a:rPr lang="de-CH"/>
              <a:pPr>
                <a:defRPr/>
              </a:pPr>
              <a:t>‹Nr.›</a:t>
            </a:fld>
            <a:endParaRPr lang="de-CH"/>
          </a:p>
        </p:txBody>
      </p:sp>
      <p:sp>
        <p:nvSpPr>
          <p:cNvPr id="7" name="Textplatzhalter 6"/>
          <p:cNvSpPr>
            <a:spLocks noGrp="1"/>
          </p:cNvSpPr>
          <p:nvPr>
            <p:ph type="body" sz="quarter" idx="12" hasCustomPrompt="1"/>
          </p:nvPr>
        </p:nvSpPr>
        <p:spPr>
          <a:xfrm>
            <a:off x="714374" y="257175"/>
            <a:ext cx="7336800" cy="367200"/>
          </a:xfrm>
        </p:spPr>
        <p:txBody>
          <a:bodyPr/>
          <a:lstStyle>
            <a:lvl1pPr>
              <a:defRPr sz="1800" b="1">
                <a:solidFill>
                  <a:schemeClr val="tx1">
                    <a:lumMod val="50000"/>
                    <a:lumOff val="50000"/>
                  </a:schemeClr>
                </a:solidFill>
              </a:defRPr>
            </a:lvl1pPr>
          </a:lstStyle>
          <a:p>
            <a:pPr lvl="0"/>
            <a:r>
              <a:rPr lang="de-DE" dirty="0" smtClean="0"/>
              <a:t>Seitentitel</a:t>
            </a:r>
            <a:endParaRPr lang="de-CH" dirty="0"/>
          </a:p>
        </p:txBody>
      </p:sp>
      <p:sp>
        <p:nvSpPr>
          <p:cNvPr id="8" name="Textplatzhalter 8"/>
          <p:cNvSpPr>
            <a:spLocks noGrp="1"/>
          </p:cNvSpPr>
          <p:nvPr>
            <p:ph type="body" sz="quarter" idx="13" hasCustomPrompt="1"/>
          </p:nvPr>
        </p:nvSpPr>
        <p:spPr>
          <a:xfrm>
            <a:off x="6981824" y="285750"/>
            <a:ext cx="2160000" cy="295200"/>
          </a:xfrm>
        </p:spPr>
        <p:txBody>
          <a:bodyPr/>
          <a:lstStyle>
            <a:lvl1pPr algn="r">
              <a:defRPr sz="1200">
                <a:solidFill>
                  <a:schemeClr val="tx1">
                    <a:lumMod val="50000"/>
                    <a:lumOff val="50000"/>
                  </a:schemeClr>
                </a:solidFill>
              </a:defRPr>
            </a:lvl1pPr>
          </a:lstStyle>
          <a:p>
            <a:pPr lvl="0"/>
            <a:r>
              <a:rPr lang="de-DE" dirty="0" smtClean="0"/>
              <a:t>1 Kapitel</a:t>
            </a:r>
            <a:endParaRPr lang="de-CH" dirty="0"/>
          </a:p>
        </p:txBody>
      </p:sp>
    </p:spTree>
    <p:extLst>
      <p:ext uri="{BB962C8B-B14F-4D97-AF65-F5344CB8AC3E}">
        <p14:creationId xmlns:p14="http://schemas.microsoft.com/office/powerpoint/2010/main" val="3626495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700088" y="873125"/>
            <a:ext cx="8286750" cy="611188"/>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7550" y="1590675"/>
            <a:ext cx="4059238" cy="4778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929188" y="1590675"/>
            <a:ext cx="4060825" cy="477837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6"/>
          <p:cNvSpPr>
            <a:spLocks noGrp="1" noChangeArrowheads="1"/>
          </p:cNvSpPr>
          <p:nvPr>
            <p:ph type="dt" sz="half" idx="10"/>
          </p:nvPr>
        </p:nvSpPr>
        <p:spPr>
          <a:ln/>
        </p:spPr>
        <p:txBody>
          <a:bodyPr/>
          <a:lstStyle>
            <a:lvl1pPr>
              <a:defRPr/>
            </a:lvl1pPr>
          </a:lstStyle>
          <a:p>
            <a:r>
              <a:rPr lang="de-DE" smtClean="0"/>
              <a:t>03.03.2016</a:t>
            </a:r>
            <a:endParaRPr lang="de-CH"/>
          </a:p>
        </p:txBody>
      </p:sp>
      <p:sp>
        <p:nvSpPr>
          <p:cNvPr id="6" name="Rectangle 17"/>
          <p:cNvSpPr>
            <a:spLocks noGrp="1" noChangeArrowheads="1"/>
          </p:cNvSpPr>
          <p:nvPr>
            <p:ph type="sldNum" sz="quarter" idx="11"/>
          </p:nvPr>
        </p:nvSpPr>
        <p:spPr>
          <a:ln/>
        </p:spPr>
        <p:txBody>
          <a:bodyPr/>
          <a:lstStyle>
            <a:lvl1pPr>
              <a:defRPr/>
            </a:lvl1pPr>
          </a:lstStyle>
          <a:p>
            <a:pPr>
              <a:defRPr/>
            </a:pPr>
            <a:fld id="{103C9446-FA13-4284-ACA6-307714402683}" type="slidenum">
              <a:rPr lang="de-CH"/>
              <a:pPr>
                <a:defRPr/>
              </a:pPr>
              <a:t>‹Nr.›</a:t>
            </a:fld>
            <a:endParaRPr lang="de-CH"/>
          </a:p>
        </p:txBody>
      </p:sp>
      <p:sp>
        <p:nvSpPr>
          <p:cNvPr id="7" name="Textplatzhalter 6"/>
          <p:cNvSpPr>
            <a:spLocks noGrp="1"/>
          </p:cNvSpPr>
          <p:nvPr>
            <p:ph type="body" sz="quarter" idx="12" hasCustomPrompt="1"/>
          </p:nvPr>
        </p:nvSpPr>
        <p:spPr>
          <a:xfrm>
            <a:off x="714374" y="257175"/>
            <a:ext cx="7336800" cy="367200"/>
          </a:xfrm>
        </p:spPr>
        <p:txBody>
          <a:bodyPr/>
          <a:lstStyle>
            <a:lvl1pPr>
              <a:defRPr sz="1800" b="1">
                <a:solidFill>
                  <a:schemeClr val="tx1">
                    <a:lumMod val="50000"/>
                    <a:lumOff val="50000"/>
                  </a:schemeClr>
                </a:solidFill>
              </a:defRPr>
            </a:lvl1pPr>
          </a:lstStyle>
          <a:p>
            <a:pPr lvl="0"/>
            <a:r>
              <a:rPr lang="de-DE" dirty="0" smtClean="0"/>
              <a:t>Seitentitel</a:t>
            </a:r>
            <a:endParaRPr lang="de-CH" dirty="0"/>
          </a:p>
        </p:txBody>
      </p:sp>
      <p:sp>
        <p:nvSpPr>
          <p:cNvPr id="8" name="Textplatzhalter 8"/>
          <p:cNvSpPr>
            <a:spLocks noGrp="1"/>
          </p:cNvSpPr>
          <p:nvPr>
            <p:ph type="body" sz="quarter" idx="13" hasCustomPrompt="1"/>
          </p:nvPr>
        </p:nvSpPr>
        <p:spPr>
          <a:xfrm>
            <a:off x="6981824" y="285750"/>
            <a:ext cx="2160000" cy="295200"/>
          </a:xfrm>
        </p:spPr>
        <p:txBody>
          <a:bodyPr/>
          <a:lstStyle>
            <a:lvl1pPr algn="r">
              <a:defRPr sz="1200">
                <a:solidFill>
                  <a:schemeClr val="tx1">
                    <a:lumMod val="50000"/>
                    <a:lumOff val="50000"/>
                  </a:schemeClr>
                </a:solidFill>
              </a:defRPr>
            </a:lvl1pPr>
          </a:lstStyle>
          <a:p>
            <a:pPr lvl="0"/>
            <a:r>
              <a:rPr lang="de-DE" dirty="0" smtClean="0"/>
              <a:t>1 Kapitel</a:t>
            </a:r>
            <a:endParaRPr lang="de-CH" dirty="0"/>
          </a:p>
        </p:txBody>
      </p:sp>
    </p:spTree>
    <p:extLst>
      <p:ext uri="{BB962C8B-B14F-4D97-AF65-F5344CB8AC3E}">
        <p14:creationId xmlns:p14="http://schemas.microsoft.com/office/powerpoint/2010/main" val="5772525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über Inhalt">
    <p:spTree>
      <p:nvGrpSpPr>
        <p:cNvPr id="1" name=""/>
        <p:cNvGrpSpPr/>
        <p:nvPr/>
      </p:nvGrpSpPr>
      <p:grpSpPr>
        <a:xfrm>
          <a:off x="0" y="0"/>
          <a:ext cx="0" cy="0"/>
          <a:chOff x="0" y="0"/>
          <a:chExt cx="0" cy="0"/>
        </a:xfrm>
      </p:grpSpPr>
      <p:sp>
        <p:nvSpPr>
          <p:cNvPr id="2" name="Titel 1"/>
          <p:cNvSpPr>
            <a:spLocks noGrp="1"/>
          </p:cNvSpPr>
          <p:nvPr>
            <p:ph type="title"/>
          </p:nvPr>
        </p:nvSpPr>
        <p:spPr>
          <a:xfrm>
            <a:off x="700088" y="873125"/>
            <a:ext cx="8286750" cy="61118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717550" y="1590675"/>
            <a:ext cx="8272463" cy="2312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717550" y="4056063"/>
            <a:ext cx="8272463" cy="2312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6"/>
          <p:cNvSpPr>
            <a:spLocks noGrp="1" noChangeArrowheads="1"/>
          </p:cNvSpPr>
          <p:nvPr>
            <p:ph type="dt" sz="half" idx="10"/>
          </p:nvPr>
        </p:nvSpPr>
        <p:spPr>
          <a:ln/>
        </p:spPr>
        <p:txBody>
          <a:bodyPr/>
          <a:lstStyle>
            <a:lvl1pPr>
              <a:defRPr/>
            </a:lvl1pPr>
          </a:lstStyle>
          <a:p>
            <a:r>
              <a:rPr lang="de-DE" smtClean="0"/>
              <a:t>03.03.2016</a:t>
            </a:r>
            <a:endParaRPr lang="de-CH"/>
          </a:p>
        </p:txBody>
      </p:sp>
      <p:sp>
        <p:nvSpPr>
          <p:cNvPr id="6" name="Rectangle 17"/>
          <p:cNvSpPr>
            <a:spLocks noGrp="1" noChangeArrowheads="1"/>
          </p:cNvSpPr>
          <p:nvPr>
            <p:ph type="sldNum" sz="quarter" idx="11"/>
          </p:nvPr>
        </p:nvSpPr>
        <p:spPr>
          <a:ln/>
        </p:spPr>
        <p:txBody>
          <a:bodyPr/>
          <a:lstStyle>
            <a:lvl1pPr>
              <a:defRPr/>
            </a:lvl1pPr>
          </a:lstStyle>
          <a:p>
            <a:pPr>
              <a:defRPr/>
            </a:pPr>
            <a:fld id="{F76DD715-F151-4A0E-A685-1AE5F2DA0AD8}" type="slidenum">
              <a:rPr lang="de-CH"/>
              <a:pPr>
                <a:defRPr/>
              </a:pPr>
              <a:t>‹Nr.›</a:t>
            </a:fld>
            <a:endParaRPr lang="de-CH"/>
          </a:p>
        </p:txBody>
      </p:sp>
      <p:sp>
        <p:nvSpPr>
          <p:cNvPr id="7" name="Textplatzhalter 6"/>
          <p:cNvSpPr>
            <a:spLocks noGrp="1"/>
          </p:cNvSpPr>
          <p:nvPr>
            <p:ph type="body" sz="quarter" idx="12" hasCustomPrompt="1"/>
          </p:nvPr>
        </p:nvSpPr>
        <p:spPr>
          <a:xfrm>
            <a:off x="714374" y="257175"/>
            <a:ext cx="7336800" cy="367200"/>
          </a:xfrm>
        </p:spPr>
        <p:txBody>
          <a:bodyPr/>
          <a:lstStyle>
            <a:lvl1pPr>
              <a:defRPr sz="1800" b="1">
                <a:solidFill>
                  <a:schemeClr val="tx1">
                    <a:lumMod val="50000"/>
                    <a:lumOff val="50000"/>
                  </a:schemeClr>
                </a:solidFill>
              </a:defRPr>
            </a:lvl1pPr>
          </a:lstStyle>
          <a:p>
            <a:pPr lvl="0"/>
            <a:r>
              <a:rPr lang="de-DE" dirty="0" smtClean="0"/>
              <a:t>Seitentitel</a:t>
            </a:r>
            <a:endParaRPr lang="de-CH" dirty="0"/>
          </a:p>
        </p:txBody>
      </p:sp>
      <p:sp>
        <p:nvSpPr>
          <p:cNvPr id="8" name="Textplatzhalter 8"/>
          <p:cNvSpPr>
            <a:spLocks noGrp="1"/>
          </p:cNvSpPr>
          <p:nvPr>
            <p:ph type="body" sz="quarter" idx="13" hasCustomPrompt="1"/>
          </p:nvPr>
        </p:nvSpPr>
        <p:spPr>
          <a:xfrm>
            <a:off x="6981824" y="285750"/>
            <a:ext cx="2160000" cy="295200"/>
          </a:xfrm>
        </p:spPr>
        <p:txBody>
          <a:bodyPr/>
          <a:lstStyle>
            <a:lvl1pPr algn="r">
              <a:defRPr sz="1200">
                <a:solidFill>
                  <a:schemeClr val="tx1">
                    <a:lumMod val="50000"/>
                    <a:lumOff val="50000"/>
                  </a:schemeClr>
                </a:solidFill>
              </a:defRPr>
            </a:lvl1pPr>
          </a:lstStyle>
          <a:p>
            <a:pPr lvl="0"/>
            <a:r>
              <a:rPr lang="de-DE" dirty="0" smtClean="0"/>
              <a:t>1 Kapitel</a:t>
            </a:r>
            <a:endParaRPr lang="de-CH" dirty="0"/>
          </a:p>
        </p:txBody>
      </p:sp>
    </p:spTree>
    <p:extLst>
      <p:ext uri="{BB962C8B-B14F-4D97-AF65-F5344CB8AC3E}">
        <p14:creationId xmlns:p14="http://schemas.microsoft.com/office/powerpoint/2010/main" val="331444825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zwei Inhalte über Text">
    <p:spTree>
      <p:nvGrpSpPr>
        <p:cNvPr id="1" name=""/>
        <p:cNvGrpSpPr/>
        <p:nvPr/>
      </p:nvGrpSpPr>
      <p:grpSpPr>
        <a:xfrm>
          <a:off x="0" y="0"/>
          <a:ext cx="0" cy="0"/>
          <a:chOff x="0" y="0"/>
          <a:chExt cx="0" cy="0"/>
        </a:xfrm>
      </p:grpSpPr>
      <p:sp>
        <p:nvSpPr>
          <p:cNvPr id="2" name="Titel 1"/>
          <p:cNvSpPr>
            <a:spLocks noGrp="1"/>
          </p:cNvSpPr>
          <p:nvPr>
            <p:ph type="title"/>
          </p:nvPr>
        </p:nvSpPr>
        <p:spPr>
          <a:xfrm>
            <a:off x="700088" y="873125"/>
            <a:ext cx="8286750" cy="611188"/>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717550" y="1590675"/>
            <a:ext cx="4059238" cy="2312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929188" y="1590675"/>
            <a:ext cx="4060825" cy="23129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half" idx="3"/>
          </p:nvPr>
        </p:nvSpPr>
        <p:spPr>
          <a:xfrm>
            <a:off x="717550" y="4056063"/>
            <a:ext cx="8272463" cy="231298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16"/>
          <p:cNvSpPr>
            <a:spLocks noGrp="1" noChangeArrowheads="1"/>
          </p:cNvSpPr>
          <p:nvPr>
            <p:ph type="dt" sz="half" idx="10"/>
          </p:nvPr>
        </p:nvSpPr>
        <p:spPr>
          <a:ln/>
        </p:spPr>
        <p:txBody>
          <a:bodyPr/>
          <a:lstStyle>
            <a:lvl1pPr>
              <a:defRPr/>
            </a:lvl1pPr>
          </a:lstStyle>
          <a:p>
            <a:r>
              <a:rPr lang="de-DE" smtClean="0"/>
              <a:t>03.03.2016</a:t>
            </a:r>
            <a:endParaRPr lang="de-CH"/>
          </a:p>
        </p:txBody>
      </p:sp>
      <p:sp>
        <p:nvSpPr>
          <p:cNvPr id="7" name="Rectangle 17"/>
          <p:cNvSpPr>
            <a:spLocks noGrp="1" noChangeArrowheads="1"/>
          </p:cNvSpPr>
          <p:nvPr>
            <p:ph type="sldNum" sz="quarter" idx="11"/>
          </p:nvPr>
        </p:nvSpPr>
        <p:spPr>
          <a:ln/>
        </p:spPr>
        <p:txBody>
          <a:bodyPr/>
          <a:lstStyle>
            <a:lvl1pPr>
              <a:defRPr/>
            </a:lvl1pPr>
          </a:lstStyle>
          <a:p>
            <a:pPr>
              <a:defRPr/>
            </a:pPr>
            <a:fld id="{6CA7E37F-316C-4B65-B516-24E364EACA3A}" type="slidenum">
              <a:rPr lang="de-CH"/>
              <a:pPr>
                <a:defRPr/>
              </a:pPr>
              <a:t>‹Nr.›</a:t>
            </a:fld>
            <a:endParaRPr lang="de-CH"/>
          </a:p>
        </p:txBody>
      </p:sp>
      <p:sp>
        <p:nvSpPr>
          <p:cNvPr id="8" name="Textplatzhalter 6"/>
          <p:cNvSpPr>
            <a:spLocks noGrp="1"/>
          </p:cNvSpPr>
          <p:nvPr>
            <p:ph type="body" sz="quarter" idx="12" hasCustomPrompt="1"/>
          </p:nvPr>
        </p:nvSpPr>
        <p:spPr>
          <a:xfrm>
            <a:off x="714374" y="257175"/>
            <a:ext cx="7336800" cy="367200"/>
          </a:xfrm>
        </p:spPr>
        <p:txBody>
          <a:bodyPr/>
          <a:lstStyle>
            <a:lvl1pPr>
              <a:defRPr sz="1800" b="1">
                <a:solidFill>
                  <a:schemeClr val="tx1">
                    <a:lumMod val="50000"/>
                    <a:lumOff val="50000"/>
                  </a:schemeClr>
                </a:solidFill>
              </a:defRPr>
            </a:lvl1pPr>
          </a:lstStyle>
          <a:p>
            <a:pPr lvl="0"/>
            <a:r>
              <a:rPr lang="de-DE" dirty="0" smtClean="0"/>
              <a:t>Seitentitel</a:t>
            </a:r>
            <a:endParaRPr lang="de-CH" dirty="0"/>
          </a:p>
        </p:txBody>
      </p:sp>
      <p:sp>
        <p:nvSpPr>
          <p:cNvPr id="9" name="Textplatzhalter 8"/>
          <p:cNvSpPr>
            <a:spLocks noGrp="1"/>
          </p:cNvSpPr>
          <p:nvPr>
            <p:ph type="body" sz="quarter" idx="13" hasCustomPrompt="1"/>
          </p:nvPr>
        </p:nvSpPr>
        <p:spPr>
          <a:xfrm>
            <a:off x="6981824" y="285750"/>
            <a:ext cx="2160000" cy="295200"/>
          </a:xfrm>
        </p:spPr>
        <p:txBody>
          <a:bodyPr/>
          <a:lstStyle>
            <a:lvl1pPr algn="r">
              <a:defRPr sz="1200">
                <a:solidFill>
                  <a:schemeClr val="tx1">
                    <a:lumMod val="50000"/>
                    <a:lumOff val="50000"/>
                  </a:schemeClr>
                </a:solidFill>
              </a:defRPr>
            </a:lvl1pPr>
          </a:lstStyle>
          <a:p>
            <a:pPr lvl="0"/>
            <a:r>
              <a:rPr lang="de-DE" dirty="0" smtClean="0"/>
              <a:t>1 Kapitel</a:t>
            </a:r>
            <a:endParaRPr lang="de-CH" dirty="0"/>
          </a:p>
        </p:txBody>
      </p:sp>
    </p:spTree>
    <p:extLst>
      <p:ext uri="{BB962C8B-B14F-4D97-AF65-F5344CB8AC3E}">
        <p14:creationId xmlns:p14="http://schemas.microsoft.com/office/powerpoint/2010/main" val="5851452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700088" y="873125"/>
            <a:ext cx="8286750" cy="611188"/>
          </a:xfrm>
        </p:spPr>
        <p:txBody>
          <a:bodyPr/>
          <a:lstStyle/>
          <a:p>
            <a:r>
              <a:rPr lang="de-DE" smtClean="0"/>
              <a:t>Titelmasterformat durch Klicken bearbeiten</a:t>
            </a:r>
            <a:endParaRPr lang="de-DE"/>
          </a:p>
        </p:txBody>
      </p:sp>
      <p:sp>
        <p:nvSpPr>
          <p:cNvPr id="3" name="Tabellenplatzhalter 2"/>
          <p:cNvSpPr>
            <a:spLocks noGrp="1"/>
          </p:cNvSpPr>
          <p:nvPr>
            <p:ph type="tbl" idx="1"/>
          </p:nvPr>
        </p:nvSpPr>
        <p:spPr>
          <a:xfrm>
            <a:off x="717550" y="1590675"/>
            <a:ext cx="8272463" cy="4778375"/>
          </a:xfrm>
        </p:spPr>
        <p:txBody>
          <a:bodyPr/>
          <a:lstStyle/>
          <a:p>
            <a:pPr lvl="0"/>
            <a:r>
              <a:rPr lang="de-DE" noProof="0" smtClean="0"/>
              <a:t>Tabelle durch Klicken auf Symbol hinzufügen</a:t>
            </a:r>
            <a:endParaRPr lang="de-DE" noProof="0"/>
          </a:p>
        </p:txBody>
      </p:sp>
      <p:sp>
        <p:nvSpPr>
          <p:cNvPr id="4" name="Rectangle 16"/>
          <p:cNvSpPr>
            <a:spLocks noGrp="1" noChangeArrowheads="1"/>
          </p:cNvSpPr>
          <p:nvPr>
            <p:ph type="dt" sz="half" idx="10"/>
          </p:nvPr>
        </p:nvSpPr>
        <p:spPr>
          <a:ln/>
        </p:spPr>
        <p:txBody>
          <a:bodyPr/>
          <a:lstStyle>
            <a:lvl1pPr>
              <a:defRPr/>
            </a:lvl1pPr>
          </a:lstStyle>
          <a:p>
            <a:r>
              <a:rPr lang="de-DE" smtClean="0"/>
              <a:t>03.03.2016</a:t>
            </a:r>
            <a:endParaRPr lang="de-CH"/>
          </a:p>
        </p:txBody>
      </p:sp>
      <p:sp>
        <p:nvSpPr>
          <p:cNvPr id="5" name="Rectangle 17"/>
          <p:cNvSpPr>
            <a:spLocks noGrp="1" noChangeArrowheads="1"/>
          </p:cNvSpPr>
          <p:nvPr>
            <p:ph type="sldNum" sz="quarter" idx="11"/>
          </p:nvPr>
        </p:nvSpPr>
        <p:spPr>
          <a:ln/>
        </p:spPr>
        <p:txBody>
          <a:bodyPr/>
          <a:lstStyle>
            <a:lvl1pPr>
              <a:defRPr/>
            </a:lvl1pPr>
          </a:lstStyle>
          <a:p>
            <a:pPr>
              <a:defRPr/>
            </a:pPr>
            <a:fld id="{67F9DD4C-513E-491C-A4C0-2603A38EF9A9}" type="slidenum">
              <a:rPr lang="de-CH"/>
              <a:pPr>
                <a:defRPr/>
              </a:pPr>
              <a:t>‹Nr.›</a:t>
            </a:fld>
            <a:endParaRPr lang="de-CH"/>
          </a:p>
        </p:txBody>
      </p:sp>
      <p:sp>
        <p:nvSpPr>
          <p:cNvPr id="6" name="Textplatzhalter 6"/>
          <p:cNvSpPr>
            <a:spLocks noGrp="1"/>
          </p:cNvSpPr>
          <p:nvPr>
            <p:ph type="body" sz="quarter" idx="12" hasCustomPrompt="1"/>
          </p:nvPr>
        </p:nvSpPr>
        <p:spPr>
          <a:xfrm>
            <a:off x="714374" y="257175"/>
            <a:ext cx="7336800" cy="367200"/>
          </a:xfrm>
        </p:spPr>
        <p:txBody>
          <a:bodyPr/>
          <a:lstStyle>
            <a:lvl1pPr>
              <a:defRPr sz="1800" b="1">
                <a:solidFill>
                  <a:schemeClr val="tx1">
                    <a:lumMod val="50000"/>
                    <a:lumOff val="50000"/>
                  </a:schemeClr>
                </a:solidFill>
              </a:defRPr>
            </a:lvl1pPr>
          </a:lstStyle>
          <a:p>
            <a:pPr lvl="0"/>
            <a:r>
              <a:rPr lang="de-DE" dirty="0" smtClean="0"/>
              <a:t>Seitentitel</a:t>
            </a:r>
            <a:endParaRPr lang="de-CH" dirty="0"/>
          </a:p>
        </p:txBody>
      </p:sp>
      <p:sp>
        <p:nvSpPr>
          <p:cNvPr id="7" name="Textplatzhalter 8"/>
          <p:cNvSpPr>
            <a:spLocks noGrp="1"/>
          </p:cNvSpPr>
          <p:nvPr>
            <p:ph type="body" sz="quarter" idx="13" hasCustomPrompt="1"/>
          </p:nvPr>
        </p:nvSpPr>
        <p:spPr>
          <a:xfrm>
            <a:off x="6981824" y="285750"/>
            <a:ext cx="2160000" cy="295200"/>
          </a:xfrm>
        </p:spPr>
        <p:txBody>
          <a:bodyPr/>
          <a:lstStyle>
            <a:lvl1pPr algn="r">
              <a:defRPr sz="1200">
                <a:solidFill>
                  <a:schemeClr val="tx1">
                    <a:lumMod val="50000"/>
                    <a:lumOff val="50000"/>
                  </a:schemeClr>
                </a:solidFill>
              </a:defRPr>
            </a:lvl1pPr>
          </a:lstStyle>
          <a:p>
            <a:pPr lvl="0"/>
            <a:r>
              <a:rPr lang="de-DE" dirty="0" smtClean="0"/>
              <a:t>1 Kapitel</a:t>
            </a:r>
            <a:endParaRPr lang="de-CH" dirty="0"/>
          </a:p>
        </p:txBody>
      </p:sp>
    </p:spTree>
    <p:extLst>
      <p:ext uri="{BB962C8B-B14F-4D97-AF65-F5344CB8AC3E}">
        <p14:creationId xmlns:p14="http://schemas.microsoft.com/office/powerpoint/2010/main" val="8291330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700088" y="873125"/>
            <a:ext cx="8286750" cy="611188"/>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7550" y="1590675"/>
            <a:ext cx="4059238" cy="477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929188" y="1590675"/>
            <a:ext cx="4060825" cy="477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16"/>
          <p:cNvSpPr>
            <a:spLocks noGrp="1" noChangeArrowheads="1"/>
          </p:cNvSpPr>
          <p:nvPr>
            <p:ph type="dt" sz="half" idx="10"/>
          </p:nvPr>
        </p:nvSpPr>
        <p:spPr>
          <a:ln/>
        </p:spPr>
        <p:txBody>
          <a:bodyPr/>
          <a:lstStyle>
            <a:lvl1pPr>
              <a:defRPr/>
            </a:lvl1pPr>
          </a:lstStyle>
          <a:p>
            <a:r>
              <a:rPr lang="de-DE" smtClean="0"/>
              <a:t>03.03.2016</a:t>
            </a:r>
            <a:endParaRPr lang="de-CH"/>
          </a:p>
        </p:txBody>
      </p:sp>
      <p:sp>
        <p:nvSpPr>
          <p:cNvPr id="6" name="Rectangle 17"/>
          <p:cNvSpPr>
            <a:spLocks noGrp="1" noChangeArrowheads="1"/>
          </p:cNvSpPr>
          <p:nvPr>
            <p:ph type="sldNum" sz="quarter" idx="11"/>
          </p:nvPr>
        </p:nvSpPr>
        <p:spPr>
          <a:ln/>
        </p:spPr>
        <p:txBody>
          <a:bodyPr/>
          <a:lstStyle>
            <a:lvl1pPr>
              <a:defRPr/>
            </a:lvl1pPr>
          </a:lstStyle>
          <a:p>
            <a:pPr>
              <a:defRPr/>
            </a:pPr>
            <a:fld id="{0759DC42-6FFF-4B46-B572-B08AB3CFCC6C}" type="slidenum">
              <a:rPr lang="de-CH"/>
              <a:pPr>
                <a:defRPr/>
              </a:pPr>
              <a:t>‹Nr.›</a:t>
            </a:fld>
            <a:endParaRPr lang="de-CH"/>
          </a:p>
        </p:txBody>
      </p:sp>
      <p:sp>
        <p:nvSpPr>
          <p:cNvPr id="7" name="Textplatzhalter 6"/>
          <p:cNvSpPr>
            <a:spLocks noGrp="1"/>
          </p:cNvSpPr>
          <p:nvPr>
            <p:ph type="body" sz="quarter" idx="12" hasCustomPrompt="1"/>
          </p:nvPr>
        </p:nvSpPr>
        <p:spPr>
          <a:xfrm>
            <a:off x="714374" y="257175"/>
            <a:ext cx="7336800" cy="367200"/>
          </a:xfrm>
        </p:spPr>
        <p:txBody>
          <a:bodyPr/>
          <a:lstStyle>
            <a:lvl1pPr>
              <a:defRPr sz="1800" b="1">
                <a:solidFill>
                  <a:schemeClr val="tx1">
                    <a:lumMod val="50000"/>
                    <a:lumOff val="50000"/>
                  </a:schemeClr>
                </a:solidFill>
              </a:defRPr>
            </a:lvl1pPr>
          </a:lstStyle>
          <a:p>
            <a:pPr lvl="0"/>
            <a:r>
              <a:rPr lang="de-DE" dirty="0" smtClean="0"/>
              <a:t>Seitentitel</a:t>
            </a:r>
            <a:endParaRPr lang="de-CH" dirty="0"/>
          </a:p>
        </p:txBody>
      </p:sp>
      <p:sp>
        <p:nvSpPr>
          <p:cNvPr id="8" name="Textplatzhalter 8"/>
          <p:cNvSpPr>
            <a:spLocks noGrp="1"/>
          </p:cNvSpPr>
          <p:nvPr>
            <p:ph type="body" sz="quarter" idx="13" hasCustomPrompt="1"/>
          </p:nvPr>
        </p:nvSpPr>
        <p:spPr>
          <a:xfrm>
            <a:off x="6981824" y="285750"/>
            <a:ext cx="2160000" cy="295200"/>
          </a:xfrm>
        </p:spPr>
        <p:txBody>
          <a:bodyPr/>
          <a:lstStyle>
            <a:lvl1pPr algn="r">
              <a:defRPr sz="1200">
                <a:solidFill>
                  <a:schemeClr val="tx1">
                    <a:lumMod val="50000"/>
                    <a:lumOff val="50000"/>
                  </a:schemeClr>
                </a:solidFill>
              </a:defRPr>
            </a:lvl1pPr>
          </a:lstStyle>
          <a:p>
            <a:pPr lvl="0"/>
            <a:r>
              <a:rPr lang="de-DE" dirty="0" smtClean="0"/>
              <a:t>1 Kapitel</a:t>
            </a:r>
            <a:endParaRPr lang="de-CH" dirty="0"/>
          </a:p>
        </p:txBody>
      </p:sp>
    </p:spTree>
    <p:extLst>
      <p:ext uri="{BB962C8B-B14F-4D97-AF65-F5344CB8AC3E}">
        <p14:creationId xmlns:p14="http://schemas.microsoft.com/office/powerpoint/2010/main" val="10347009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feld 14"/>
          <p:cNvSpPr txBox="1">
            <a:spLocks noChangeArrowheads="1"/>
          </p:cNvSpPr>
          <p:nvPr/>
        </p:nvSpPr>
        <p:spPr bwMode="auto">
          <a:xfrm>
            <a:off x="739775" y="6493347"/>
            <a:ext cx="2438400" cy="230832"/>
          </a:xfrm>
          <a:prstGeom prst="rect">
            <a:avLst/>
          </a:prstGeom>
          <a:noFill/>
          <a:ln w="9525">
            <a:noFill/>
            <a:miter lim="800000"/>
            <a:headEnd/>
            <a:tailEnd/>
          </a:ln>
        </p:spPr>
        <p:txBody>
          <a:bodyPr anchor="ctr">
            <a:spAutoFit/>
          </a:bodyPr>
          <a:lstStyle/>
          <a:p>
            <a:pPr>
              <a:tabLst>
                <a:tab pos="2244725" algn="l"/>
                <a:tab pos="3941763" algn="l"/>
                <a:tab pos="7356475" algn="r"/>
              </a:tabLst>
              <a:defRPr/>
            </a:pPr>
            <a:r>
              <a:rPr lang="de-DE" sz="900" dirty="0" smtClean="0">
                <a:solidFill>
                  <a:schemeClr val="tx1">
                    <a:lumMod val="50000"/>
                    <a:lumOff val="50000"/>
                  </a:schemeClr>
                </a:solidFill>
                <a:latin typeface="Arial" charset="0"/>
                <a:ea typeface="ＭＳ Ｐゴシック"/>
                <a:cs typeface="ＭＳ Ｐゴシック"/>
              </a:rPr>
              <a:t>RDK</a:t>
            </a:r>
            <a:endParaRPr lang="de-DE" sz="900" dirty="0">
              <a:solidFill>
                <a:schemeClr val="tx1">
                  <a:lumMod val="50000"/>
                  <a:lumOff val="50000"/>
                </a:schemeClr>
              </a:solidFill>
              <a:latin typeface="Arial" charset="0"/>
              <a:ea typeface="ＭＳ Ｐゴシック"/>
              <a:cs typeface="ＭＳ Ｐゴシック"/>
            </a:endParaRPr>
          </a:p>
        </p:txBody>
      </p:sp>
      <p:sp>
        <p:nvSpPr>
          <p:cNvPr id="1028" name="Rectangle 13"/>
          <p:cNvSpPr>
            <a:spLocks noGrp="1" noChangeArrowheads="1"/>
          </p:cNvSpPr>
          <p:nvPr>
            <p:ph type="body" idx="1"/>
          </p:nvPr>
        </p:nvSpPr>
        <p:spPr bwMode="auto">
          <a:xfrm>
            <a:off x="717550" y="1590675"/>
            <a:ext cx="8272463"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dirty="0" smtClean="0"/>
              <a:t>Textmasterformate durch Klicken bearbeiten</a:t>
            </a:r>
          </a:p>
          <a:p>
            <a:pPr lvl="1"/>
            <a:r>
              <a:rPr lang="de-CH" dirty="0" smtClean="0"/>
              <a:t>Zweite Ebene</a:t>
            </a:r>
          </a:p>
          <a:p>
            <a:pPr lvl="2"/>
            <a:r>
              <a:rPr lang="de-CH" dirty="0" smtClean="0"/>
              <a:t>Dritte Ebene</a:t>
            </a:r>
          </a:p>
          <a:p>
            <a:pPr lvl="3"/>
            <a:r>
              <a:rPr lang="de-CH" dirty="0" smtClean="0"/>
              <a:t>Vierte Ebene</a:t>
            </a:r>
          </a:p>
          <a:p>
            <a:pPr lvl="4"/>
            <a:r>
              <a:rPr lang="de-CH" dirty="0" smtClean="0"/>
              <a:t>Fünfte Ebene</a:t>
            </a:r>
          </a:p>
        </p:txBody>
      </p:sp>
      <p:sp>
        <p:nvSpPr>
          <p:cNvPr id="1029" name="Rectangle 14"/>
          <p:cNvSpPr>
            <a:spLocks noGrp="1" noChangeArrowheads="1"/>
          </p:cNvSpPr>
          <p:nvPr>
            <p:ph type="title"/>
          </p:nvPr>
        </p:nvSpPr>
        <p:spPr bwMode="auto">
          <a:xfrm>
            <a:off x="700088" y="873125"/>
            <a:ext cx="828675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40" name="Rectangle 16"/>
          <p:cNvSpPr>
            <a:spLocks noGrp="1" noChangeArrowheads="1"/>
          </p:cNvSpPr>
          <p:nvPr>
            <p:ph type="dt" sz="half" idx="2"/>
          </p:nvPr>
        </p:nvSpPr>
        <p:spPr bwMode="auto">
          <a:xfrm>
            <a:off x="3498850" y="6494463"/>
            <a:ext cx="2133600" cy="2873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0" hangingPunct="0">
              <a:defRPr sz="900">
                <a:solidFill>
                  <a:schemeClr val="tx1">
                    <a:lumMod val="50000"/>
                    <a:lumOff val="50000"/>
                  </a:schemeClr>
                </a:solidFill>
              </a:defRPr>
            </a:lvl1pPr>
          </a:lstStyle>
          <a:p>
            <a:r>
              <a:rPr lang="de-DE" smtClean="0"/>
              <a:t>03.03.2016</a:t>
            </a:r>
            <a:endParaRPr lang="de-CH" dirty="0"/>
          </a:p>
        </p:txBody>
      </p:sp>
      <p:sp>
        <p:nvSpPr>
          <p:cNvPr id="1041" name="Rectangle 17"/>
          <p:cNvSpPr>
            <a:spLocks noGrp="1" noChangeArrowheads="1"/>
          </p:cNvSpPr>
          <p:nvPr>
            <p:ph type="sldNum" sz="quarter" idx="4"/>
          </p:nvPr>
        </p:nvSpPr>
        <p:spPr bwMode="auto">
          <a:xfrm>
            <a:off x="6932613" y="6478588"/>
            <a:ext cx="2133600" cy="3032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eaLnBrk="0" hangingPunct="0">
              <a:defRPr sz="900">
                <a:solidFill>
                  <a:schemeClr val="tx1">
                    <a:lumMod val="50000"/>
                    <a:lumOff val="50000"/>
                  </a:schemeClr>
                </a:solidFill>
                <a:latin typeface="Arial" charset="0"/>
                <a:ea typeface="ＭＳ Ｐゴシック" charset="-128"/>
                <a:cs typeface="+mn-cs"/>
              </a:defRPr>
            </a:lvl1pPr>
          </a:lstStyle>
          <a:p>
            <a:pPr>
              <a:defRPr/>
            </a:pPr>
            <a:fld id="{8ABDE3E6-24D8-4DA4-B2C9-17B9E29F6EC4}" type="slidenum">
              <a:rPr lang="de-CH" smtClean="0"/>
              <a:pPr>
                <a:defRPr/>
              </a:pPr>
              <a:t>‹Nr.›</a:t>
            </a:fld>
            <a:endParaRPr lang="de-CH"/>
          </a:p>
        </p:txBody>
      </p:sp>
      <p:sp>
        <p:nvSpPr>
          <p:cNvPr id="2" name="Rechteck 1"/>
          <p:cNvSpPr/>
          <p:nvPr userDrawn="1"/>
        </p:nvSpPr>
        <p:spPr>
          <a:xfrm>
            <a:off x="0" y="657225"/>
            <a:ext cx="9143999" cy="45719"/>
          </a:xfrm>
          <a:prstGeom prst="rect">
            <a:avLst/>
          </a:prstGeom>
          <a:solidFill>
            <a:schemeClr val="bg1">
              <a:lumMod val="85000"/>
            </a:schemeClr>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Tree>
  </p:cSld>
  <p:clrMap bg1="lt1" tx1="dk1" bg2="lt2" tx2="dk2" accent1="accent1" accent2="accent2" accent3="accent3" accent4="accent4" accent5="accent5" accent6="accent6" hlink="hlink" folHlink="folHlink"/>
  <p:sldLayoutIdLst>
    <p:sldLayoutId id="2147483658" r:id="rId1"/>
    <p:sldLayoutId id="2147483657" r:id="rId2"/>
    <p:sldLayoutId id="2147483656" r:id="rId3"/>
    <p:sldLayoutId id="2147483655" r:id="rId4"/>
    <p:sldLayoutId id="2147483654" r:id="rId5"/>
    <p:sldLayoutId id="2147483653" r:id="rId6"/>
    <p:sldLayoutId id="2147483652" r:id="rId7"/>
    <p:sldLayoutId id="2147483651" r:id="rId8"/>
    <p:sldLayoutId id="2147483650" r:id="rId9"/>
  </p:sldLayoutIdLst>
  <p:timing>
    <p:tnLst>
      <p:par>
        <p:cTn id="1" dur="indefinite" restart="never" nodeType="tmRoot"/>
      </p:par>
    </p:tnLst>
  </p:timing>
  <p:hf hdr="0" ftr="0"/>
  <p:txStyles>
    <p:titleStyle>
      <a:lvl1pPr algn="l" defTabSz="457200" rtl="0" eaLnBrk="1" fontAlgn="base" hangingPunct="1">
        <a:spcBef>
          <a:spcPct val="0"/>
        </a:spcBef>
        <a:spcAft>
          <a:spcPct val="0"/>
        </a:spcAft>
        <a:defRPr kern="1200">
          <a:solidFill>
            <a:schemeClr val="tx1">
              <a:lumMod val="65000"/>
              <a:lumOff val="35000"/>
            </a:schemeClr>
          </a:solidFill>
          <a:latin typeface="+mj-lt"/>
          <a:ea typeface="ＭＳ Ｐゴシック" charset="-128"/>
          <a:cs typeface="ＭＳ Ｐゴシック" charset="-128"/>
        </a:defRPr>
      </a:lvl1pPr>
      <a:lvl2pPr algn="l" defTabSz="457200" rtl="0" eaLnBrk="1" fontAlgn="base" hangingPunct="1">
        <a:spcBef>
          <a:spcPct val="0"/>
        </a:spcBef>
        <a:spcAft>
          <a:spcPct val="0"/>
        </a:spcAft>
        <a:defRPr>
          <a:solidFill>
            <a:srgbClr val="60726C"/>
          </a:solidFill>
          <a:latin typeface="Arial" charset="0"/>
          <a:ea typeface="ＭＳ Ｐゴシック" charset="-128"/>
          <a:cs typeface="ＭＳ Ｐゴシック" charset="-128"/>
        </a:defRPr>
      </a:lvl2pPr>
      <a:lvl3pPr algn="l" defTabSz="457200" rtl="0" eaLnBrk="1" fontAlgn="base" hangingPunct="1">
        <a:spcBef>
          <a:spcPct val="0"/>
        </a:spcBef>
        <a:spcAft>
          <a:spcPct val="0"/>
        </a:spcAft>
        <a:defRPr>
          <a:solidFill>
            <a:srgbClr val="60726C"/>
          </a:solidFill>
          <a:latin typeface="Arial" charset="0"/>
          <a:ea typeface="ＭＳ Ｐゴシック" charset="-128"/>
          <a:cs typeface="ＭＳ Ｐゴシック" charset="-128"/>
        </a:defRPr>
      </a:lvl3pPr>
      <a:lvl4pPr algn="l" defTabSz="457200" rtl="0" eaLnBrk="1" fontAlgn="base" hangingPunct="1">
        <a:spcBef>
          <a:spcPct val="0"/>
        </a:spcBef>
        <a:spcAft>
          <a:spcPct val="0"/>
        </a:spcAft>
        <a:defRPr>
          <a:solidFill>
            <a:srgbClr val="60726C"/>
          </a:solidFill>
          <a:latin typeface="Arial" charset="0"/>
          <a:ea typeface="ＭＳ Ｐゴシック" charset="-128"/>
          <a:cs typeface="ＭＳ Ｐゴシック" charset="-128"/>
        </a:defRPr>
      </a:lvl4pPr>
      <a:lvl5pPr algn="l" defTabSz="457200" rtl="0" eaLnBrk="1" fontAlgn="base" hangingPunct="1">
        <a:spcBef>
          <a:spcPct val="0"/>
        </a:spcBef>
        <a:spcAft>
          <a:spcPct val="0"/>
        </a:spcAft>
        <a:defRPr>
          <a:solidFill>
            <a:srgbClr val="60726C"/>
          </a:solidFill>
          <a:latin typeface="Arial" charset="0"/>
          <a:ea typeface="ＭＳ Ｐゴシック" charset="-128"/>
          <a:cs typeface="ＭＳ Ｐゴシック" charset="-128"/>
        </a:defRPr>
      </a:lvl5pPr>
      <a:lvl6pPr marL="457200" algn="l" defTabSz="457200" rtl="0" eaLnBrk="1" fontAlgn="base" hangingPunct="1">
        <a:spcBef>
          <a:spcPct val="0"/>
        </a:spcBef>
        <a:spcAft>
          <a:spcPct val="0"/>
        </a:spcAft>
        <a:defRPr>
          <a:solidFill>
            <a:srgbClr val="60726C"/>
          </a:solidFill>
          <a:latin typeface="Arial" charset="0"/>
        </a:defRPr>
      </a:lvl6pPr>
      <a:lvl7pPr marL="914400" algn="l" defTabSz="457200" rtl="0" eaLnBrk="1" fontAlgn="base" hangingPunct="1">
        <a:spcBef>
          <a:spcPct val="0"/>
        </a:spcBef>
        <a:spcAft>
          <a:spcPct val="0"/>
        </a:spcAft>
        <a:defRPr>
          <a:solidFill>
            <a:srgbClr val="60726C"/>
          </a:solidFill>
          <a:latin typeface="Arial" charset="0"/>
        </a:defRPr>
      </a:lvl7pPr>
      <a:lvl8pPr marL="1371600" algn="l" defTabSz="457200" rtl="0" eaLnBrk="1" fontAlgn="base" hangingPunct="1">
        <a:spcBef>
          <a:spcPct val="0"/>
        </a:spcBef>
        <a:spcAft>
          <a:spcPct val="0"/>
        </a:spcAft>
        <a:defRPr>
          <a:solidFill>
            <a:srgbClr val="60726C"/>
          </a:solidFill>
          <a:latin typeface="Arial" charset="0"/>
        </a:defRPr>
      </a:lvl8pPr>
      <a:lvl9pPr marL="1828800" algn="l" defTabSz="457200" rtl="0" eaLnBrk="1" fontAlgn="base" hangingPunct="1">
        <a:spcBef>
          <a:spcPct val="0"/>
        </a:spcBef>
        <a:spcAft>
          <a:spcPct val="0"/>
        </a:spcAft>
        <a:defRPr>
          <a:solidFill>
            <a:srgbClr val="60726C"/>
          </a:solidFill>
          <a:latin typeface="Arial" charset="0"/>
        </a:defRPr>
      </a:lvl9pPr>
    </p:titleStyle>
    <p:bodyStyle>
      <a:lvl1pPr marL="342900" indent="-342900" algn="just" defTabSz="457200" rtl="0" eaLnBrk="1" fontAlgn="base" hangingPunct="1">
        <a:lnSpc>
          <a:spcPct val="110000"/>
        </a:lnSpc>
        <a:spcBef>
          <a:spcPct val="20000"/>
        </a:spcBef>
        <a:spcAft>
          <a:spcPct val="10000"/>
        </a:spcAft>
        <a:buClr>
          <a:srgbClr val="AB1F35"/>
        </a:buClr>
        <a:buFont typeface="Wingdings" pitchFamily="2" charset="2"/>
        <a:defRPr sz="1600" kern="1200">
          <a:solidFill>
            <a:schemeClr val="tx1"/>
          </a:solidFill>
          <a:latin typeface="+mn-lt"/>
          <a:ea typeface="ＭＳ Ｐゴシック" charset="-128"/>
          <a:cs typeface="ＭＳ Ｐゴシック" charset="-128"/>
        </a:defRPr>
      </a:lvl1pPr>
      <a:lvl2pPr marL="187325" indent="-185738" algn="l" defTabSz="457200" rtl="0" eaLnBrk="1" fontAlgn="base" hangingPunct="1">
        <a:lnSpc>
          <a:spcPct val="110000"/>
        </a:lnSpc>
        <a:spcBef>
          <a:spcPct val="20000"/>
        </a:spcBef>
        <a:spcAft>
          <a:spcPct val="10000"/>
        </a:spcAft>
        <a:buClr>
          <a:schemeClr val="tx1"/>
        </a:buClr>
        <a:buFont typeface="Wingdings" pitchFamily="2" charset="2"/>
        <a:buChar char="§"/>
        <a:defRPr sz="1600" kern="1200">
          <a:solidFill>
            <a:schemeClr val="tx1"/>
          </a:solidFill>
          <a:latin typeface="+mn-lt"/>
          <a:ea typeface="ＭＳ Ｐゴシック" charset="-128"/>
          <a:cs typeface="ＭＳ Ｐゴシック"/>
        </a:defRPr>
      </a:lvl2pPr>
      <a:lvl3pPr marL="363538" indent="-174625" algn="l" defTabSz="457200" rtl="0" eaLnBrk="1" fontAlgn="base" hangingPunct="1">
        <a:lnSpc>
          <a:spcPct val="110000"/>
        </a:lnSpc>
        <a:spcBef>
          <a:spcPct val="20000"/>
        </a:spcBef>
        <a:spcAft>
          <a:spcPct val="10000"/>
        </a:spcAft>
        <a:buClr>
          <a:schemeClr val="tx1">
            <a:lumMod val="65000"/>
            <a:lumOff val="35000"/>
          </a:schemeClr>
        </a:buClr>
        <a:buChar char="•"/>
        <a:defRPr sz="1600" kern="1200">
          <a:solidFill>
            <a:schemeClr val="tx1"/>
          </a:solidFill>
          <a:latin typeface="+mn-lt"/>
          <a:ea typeface="ＭＳ Ｐゴシック" charset="-128"/>
          <a:cs typeface="ＭＳ Ｐゴシック"/>
        </a:defRPr>
      </a:lvl3pPr>
      <a:lvl4pPr marL="550863" indent="-185738" algn="l" defTabSz="457200" rtl="0" eaLnBrk="1" fontAlgn="base" hangingPunct="1">
        <a:lnSpc>
          <a:spcPct val="110000"/>
        </a:lnSpc>
        <a:spcBef>
          <a:spcPct val="20000"/>
        </a:spcBef>
        <a:spcAft>
          <a:spcPct val="10000"/>
        </a:spcAft>
        <a:buClr>
          <a:srgbClr val="2F463D"/>
        </a:buClr>
        <a:buChar char="-"/>
        <a:defRPr sz="1600" kern="1200">
          <a:solidFill>
            <a:schemeClr val="tx1"/>
          </a:solidFill>
          <a:latin typeface="+mn-lt"/>
          <a:ea typeface="ＭＳ Ｐゴシック" charset="-128"/>
          <a:cs typeface="ＭＳ Ｐゴシック"/>
        </a:defRPr>
      </a:lvl4pPr>
      <a:lvl5pPr marL="727075" indent="-174625" algn="l" defTabSz="457200" rtl="0" eaLnBrk="1" fontAlgn="base" hangingPunct="1">
        <a:lnSpc>
          <a:spcPct val="110000"/>
        </a:lnSpc>
        <a:spcBef>
          <a:spcPct val="20000"/>
        </a:spcBef>
        <a:spcAft>
          <a:spcPct val="10000"/>
        </a:spcAft>
        <a:buClr>
          <a:srgbClr val="2F463D"/>
        </a:buClr>
        <a:buChar char="-"/>
        <a:defRPr sz="16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hyperlink" Target="mailto:i.boesch@hanserconsulting.ch"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wmf"/><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4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0.jpeg"/><Relationship Id="rId10" Type="http://schemas.openxmlformats.org/officeDocument/2006/relationships/image" Target="../media/image37.png"/><Relationship Id="rId4" Type="http://schemas.openxmlformats.org/officeDocument/2006/relationships/image" Target="../media/image29.wmf"/><Relationship Id="rId9"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el 1"/>
          <p:cNvSpPr>
            <a:spLocks/>
          </p:cNvSpPr>
          <p:nvPr/>
        </p:nvSpPr>
        <p:spPr bwMode="auto">
          <a:xfrm>
            <a:off x="692150" y="2436674"/>
            <a:ext cx="828833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eaLnBrk="0" hangingPunct="0"/>
            <a:r>
              <a:rPr lang="de-DE" sz="3600" b="1" dirty="0" smtClean="0"/>
              <a:t>Investitionsempfehlung </a:t>
            </a:r>
            <a:r>
              <a:rPr lang="de-DE" sz="3600" b="1" dirty="0" smtClean="0"/>
              <a:t>Deutschland: </a:t>
            </a:r>
            <a:br>
              <a:rPr lang="de-DE" sz="3600" b="1" dirty="0" smtClean="0"/>
            </a:br>
            <a:r>
              <a:rPr lang="de-DE" sz="3600" b="1" dirty="0" smtClean="0"/>
              <a:t>Analysen und Erkenntnisse </a:t>
            </a:r>
            <a:endParaRPr lang="de-DE" sz="3600" b="1" dirty="0"/>
          </a:p>
        </p:txBody>
      </p:sp>
      <p:sp>
        <p:nvSpPr>
          <p:cNvPr id="13314" name="Textplatzhalter 2"/>
          <p:cNvSpPr>
            <a:spLocks/>
          </p:cNvSpPr>
          <p:nvPr/>
        </p:nvSpPr>
        <p:spPr bwMode="auto">
          <a:xfrm>
            <a:off x="720725" y="4816592"/>
            <a:ext cx="8280400" cy="373436"/>
          </a:xfrm>
          <a:prstGeom prst="rect">
            <a:avLst/>
          </a:prstGeom>
          <a:solidFill>
            <a:srgbClr val="FFFF00"/>
          </a:solidFill>
          <a:ln>
            <a:noFill/>
          </a:ln>
          <a:extLst/>
        </p:spPr>
        <p:txBody>
          <a:bodyPr>
            <a:spAutoFit/>
          </a:bodyPr>
          <a:lstStyle/>
          <a:p>
            <a:pPr eaLnBrk="0" hangingPunct="0">
              <a:lnSpc>
                <a:spcPct val="110000"/>
              </a:lnSpc>
              <a:spcBef>
                <a:spcPct val="20000"/>
              </a:spcBef>
              <a:spcAft>
                <a:spcPct val="10000"/>
              </a:spcAft>
              <a:buClr>
                <a:srgbClr val="AB1F35"/>
              </a:buClr>
              <a:buFont typeface="Wingdings" pitchFamily="2" charset="2"/>
              <a:buNone/>
            </a:pPr>
            <a:r>
              <a:rPr lang="de-CH" sz="1800" dirty="0" smtClean="0">
                <a:solidFill>
                  <a:schemeClr val="tx1">
                    <a:lumMod val="50000"/>
                    <a:lumOff val="50000"/>
                  </a:schemeClr>
                </a:solidFill>
              </a:rPr>
              <a:t>Masterpräsentation zuhanden der RDK-Mitglieder </a:t>
            </a:r>
            <a:endParaRPr lang="de-DE" sz="1800" dirty="0">
              <a:solidFill>
                <a:schemeClr val="tx1">
                  <a:lumMod val="50000"/>
                  <a:lumOff val="50000"/>
                </a:schemeClr>
              </a:solidFill>
            </a:endParaRPr>
          </a:p>
        </p:txBody>
      </p:sp>
      <p:sp>
        <p:nvSpPr>
          <p:cNvPr id="13317" name="Textplatzhalter 6"/>
          <p:cNvSpPr>
            <a:spLocks/>
          </p:cNvSpPr>
          <p:nvPr/>
        </p:nvSpPr>
        <p:spPr bwMode="auto">
          <a:xfrm>
            <a:off x="736600" y="6000750"/>
            <a:ext cx="7273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80975" indent="-180975" algn="just" eaLnBrk="0" hangingPunct="0">
              <a:lnSpc>
                <a:spcPct val="110000"/>
              </a:lnSpc>
              <a:spcBef>
                <a:spcPct val="20000"/>
              </a:spcBef>
              <a:spcAft>
                <a:spcPct val="10000"/>
              </a:spcAft>
              <a:buClr>
                <a:srgbClr val="AB1F35"/>
              </a:buClr>
              <a:buFont typeface="Wingdings" pitchFamily="2" charset="2"/>
              <a:buNone/>
            </a:pPr>
            <a:r>
              <a:rPr lang="de-DE" dirty="0" smtClean="0"/>
              <a:t>3</a:t>
            </a:r>
            <a:r>
              <a:rPr lang="de-DE" dirty="0" smtClean="0"/>
              <a:t>. März 2016</a:t>
            </a:r>
            <a:endParaRPr lang="de-DE" dirty="0"/>
          </a:p>
        </p:txBody>
      </p:sp>
      <p:sp>
        <p:nvSpPr>
          <p:cNvPr id="13318" name="Textplatzhalter 7"/>
          <p:cNvSpPr>
            <a:spLocks/>
          </p:cNvSpPr>
          <p:nvPr/>
        </p:nvSpPr>
        <p:spPr bwMode="auto">
          <a:xfrm>
            <a:off x="742950" y="5505450"/>
            <a:ext cx="7224713"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80975" indent="-180975" algn="just" eaLnBrk="0" hangingPunct="0">
              <a:lnSpc>
                <a:spcPct val="110000"/>
              </a:lnSpc>
              <a:spcBef>
                <a:spcPct val="20000"/>
              </a:spcBef>
              <a:spcAft>
                <a:spcPct val="10000"/>
              </a:spcAft>
              <a:buClr>
                <a:srgbClr val="AB1F35"/>
              </a:buClr>
              <a:buFont typeface="Wingdings" pitchFamily="2" charset="2"/>
              <a:buNone/>
            </a:pPr>
            <a:endParaRPr lang="de-DE" sz="1000" dirty="0"/>
          </a:p>
        </p:txBody>
      </p:sp>
      <p:sp>
        <p:nvSpPr>
          <p:cNvPr id="13319" name="Textplatzhalter 10"/>
          <p:cNvSpPr>
            <a:spLocks/>
          </p:cNvSpPr>
          <p:nvPr/>
        </p:nvSpPr>
        <p:spPr bwMode="auto">
          <a:xfrm>
            <a:off x="730250" y="5267325"/>
            <a:ext cx="727075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180975" indent="-180975" algn="just" eaLnBrk="0" hangingPunct="0">
              <a:lnSpc>
                <a:spcPct val="110000"/>
              </a:lnSpc>
              <a:spcBef>
                <a:spcPct val="20000"/>
              </a:spcBef>
              <a:spcAft>
                <a:spcPct val="10000"/>
              </a:spcAft>
              <a:buClr>
                <a:srgbClr val="AB1F35"/>
              </a:buClr>
              <a:buFont typeface="Wingdings" pitchFamily="2" charset="2"/>
              <a:buNone/>
            </a:pPr>
            <a:endParaRPr lang="de-DE" sz="800" i="1"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321" y="5627542"/>
            <a:ext cx="1591154" cy="42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7482335" y="5417389"/>
            <a:ext cx="1398140" cy="276999"/>
          </a:xfrm>
          <a:prstGeom prst="rect">
            <a:avLst/>
          </a:prstGeom>
          <a:noFill/>
        </p:spPr>
        <p:txBody>
          <a:bodyPr wrap="none" rtlCol="0">
            <a:spAutoFit/>
          </a:bodyPr>
          <a:lstStyle/>
          <a:p>
            <a:r>
              <a:rPr lang="de-CH" dirty="0" smtClean="0"/>
              <a:t>Unterstützt durch:</a:t>
            </a:r>
            <a:endParaRPr lang="de-CH" dirty="0"/>
          </a:p>
        </p:txBody>
      </p:sp>
    </p:spTree>
    <p:extLst>
      <p:ext uri="{BB962C8B-B14F-4D97-AF65-F5344CB8AC3E}">
        <p14:creationId xmlns:p14="http://schemas.microsoft.com/office/powerpoint/2010/main" val="9668903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
          <p:cNvSpPr>
            <a:spLocks noGrp="1" noChangeArrowheads="1"/>
          </p:cNvSpPr>
          <p:nvPr>
            <p:ph type="dt" sz="half" idx="10"/>
          </p:nvPr>
        </p:nvSpPr>
        <p:spPr>
          <a:ln/>
        </p:spPr>
        <p:txBody>
          <a:bodyPr/>
          <a:lstStyle/>
          <a:p>
            <a:r>
              <a:rPr lang="de-DE" smtClean="0"/>
              <a:t>03.03.2016</a:t>
            </a:r>
            <a:endParaRPr lang="de-CH"/>
          </a:p>
        </p:txBody>
      </p:sp>
      <p:sp>
        <p:nvSpPr>
          <p:cNvPr id="10" name="Rectangle 17"/>
          <p:cNvSpPr>
            <a:spLocks noGrp="1" noChangeArrowheads="1"/>
          </p:cNvSpPr>
          <p:nvPr>
            <p:ph type="sldNum" sz="quarter" idx="11"/>
          </p:nvPr>
        </p:nvSpPr>
        <p:spPr>
          <a:ln/>
        </p:spPr>
        <p:txBody>
          <a:bodyPr/>
          <a:lstStyle/>
          <a:p>
            <a:pPr>
              <a:defRPr/>
            </a:pPr>
            <a:fld id="{DADC86AC-C17B-4F42-BF56-4505EB0AF478}" type="slidenum">
              <a:rPr lang="de-CH"/>
              <a:pPr>
                <a:defRPr/>
              </a:pPr>
              <a:t>10</a:t>
            </a:fld>
            <a:endParaRPr lang="de-CH"/>
          </a:p>
        </p:txBody>
      </p:sp>
      <p:sp>
        <p:nvSpPr>
          <p:cNvPr id="15364" name="Rectangle 2"/>
          <p:cNvSpPr>
            <a:spLocks noGrp="1" noChangeArrowheads="1"/>
          </p:cNvSpPr>
          <p:nvPr>
            <p:ph type="title"/>
          </p:nvPr>
        </p:nvSpPr>
        <p:spPr>
          <a:xfrm>
            <a:off x="700088" y="995642"/>
            <a:ext cx="8286750" cy="369332"/>
          </a:xfrm>
        </p:spPr>
        <p:txBody>
          <a:bodyPr>
            <a:spAutoFit/>
          </a:bodyPr>
          <a:lstStyle/>
          <a:p>
            <a:pPr marL="0" indent="0">
              <a:buFontTx/>
              <a:buNone/>
            </a:pPr>
            <a:r>
              <a:rPr lang="de-CH" b="0" dirty="0" smtClean="0">
                <a:ea typeface="ＭＳ Ｐゴシック" pitchFamily="34" charset="-128"/>
              </a:rPr>
              <a:t>Der deutsche Markt hat nicht für alle Regionen die gleiche Bedeutung</a:t>
            </a:r>
          </a:p>
        </p:txBody>
      </p:sp>
      <p:sp>
        <p:nvSpPr>
          <p:cNvPr id="15365" name="Text Box 5"/>
          <p:cNvSpPr txBox="1">
            <a:spLocks noChangeArrowheads="1"/>
          </p:cNvSpPr>
          <p:nvPr/>
        </p:nvSpPr>
        <p:spPr bwMode="auto">
          <a:xfrm>
            <a:off x="717552" y="265668"/>
            <a:ext cx="7337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sz="1200">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sz="1200">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sz="1200">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sz="1200">
                <a:solidFill>
                  <a:schemeClr val="tx1"/>
                </a:solidFill>
                <a:latin typeface="Arial" pitchFamily="34" charset="0"/>
                <a:ea typeface="ＭＳ Ｐゴシック" pitchFamily="34" charset="-128"/>
              </a:defRPr>
            </a:lvl9pPr>
          </a:lstStyle>
          <a:p>
            <a:pPr>
              <a:spcBef>
                <a:spcPct val="50000"/>
              </a:spcBef>
            </a:pPr>
            <a:r>
              <a:rPr lang="de-CH" sz="1800" b="1" dirty="0" smtClean="0">
                <a:solidFill>
                  <a:schemeClr val="tx1">
                    <a:lumMod val="50000"/>
                    <a:lumOff val="50000"/>
                  </a:schemeClr>
                </a:solidFill>
              </a:rPr>
              <a:t>Bedeutung für die Schweiz</a:t>
            </a:r>
            <a:endParaRPr lang="de-CH" sz="1800" b="1" dirty="0">
              <a:solidFill>
                <a:schemeClr val="tx1">
                  <a:lumMod val="50000"/>
                  <a:lumOff val="50000"/>
                </a:schemeClr>
              </a:solidFill>
            </a:endParaRPr>
          </a:p>
        </p:txBody>
      </p:sp>
      <p:sp>
        <p:nvSpPr>
          <p:cNvPr id="7" name="Textplatzhalter 4"/>
          <p:cNvSpPr>
            <a:spLocks noGrp="1"/>
          </p:cNvSpPr>
          <p:nvPr>
            <p:ph type="body" sz="quarter" idx="13"/>
          </p:nvPr>
        </p:nvSpPr>
        <p:spPr>
          <a:xfrm>
            <a:off x="6981824" y="285750"/>
            <a:ext cx="2160000" cy="295200"/>
          </a:xfrm>
        </p:spPr>
        <p:txBody>
          <a:bodyPr/>
          <a:lstStyle/>
          <a:p>
            <a:r>
              <a:rPr lang="de-CH" dirty="0" smtClean="0"/>
              <a:t>1 Grundlagen</a:t>
            </a:r>
            <a:endParaRPr lang="de-CH"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2" y="1553553"/>
            <a:ext cx="8080375"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396406"/>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553" t="32955" r="65740" b="10725"/>
          <a:stretch/>
        </p:blipFill>
        <p:spPr bwMode="auto">
          <a:xfrm>
            <a:off x="796674" y="1522658"/>
            <a:ext cx="3528205" cy="493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p:txBody>
          <a:bodyPr/>
          <a:lstStyle/>
          <a:p>
            <a:pPr marL="0" indent="0">
              <a:buNone/>
            </a:pPr>
            <a:r>
              <a:rPr lang="de-CH" b="0" dirty="0" smtClean="0"/>
              <a:t>Aus Anreisesicht ist die Schweiz v.a. </a:t>
            </a:r>
            <a:r>
              <a:rPr lang="de-CH" dirty="0" smtClean="0"/>
              <a:t>für westdeutsche Gäste die Schweiz besser erreichbar als Frankreich (gut) und Österreich</a:t>
            </a:r>
            <a:r>
              <a:rPr lang="de-CH" b="0" dirty="0" smtClean="0"/>
              <a:t> (knapp)</a:t>
            </a:r>
            <a:endParaRPr lang="de-CH" b="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6" name="Textplatzhalter 5"/>
          <p:cNvSpPr>
            <a:spLocks noGrp="1"/>
          </p:cNvSpPr>
          <p:nvPr>
            <p:ph type="body" sz="quarter" idx="12"/>
          </p:nvPr>
        </p:nvSpPr>
        <p:spPr/>
        <p:txBody>
          <a:bodyPr/>
          <a:lstStyle/>
          <a:p>
            <a:r>
              <a:rPr lang="de-CH" dirty="0" smtClean="0"/>
              <a:t>Anreisedistanzen und –routen (1)</a:t>
            </a:r>
            <a:endParaRPr lang="de-CH" dirty="0"/>
          </a:p>
        </p:txBody>
      </p:sp>
      <p:sp>
        <p:nvSpPr>
          <p:cNvPr id="7" name="Textplatzhalter 6"/>
          <p:cNvSpPr>
            <a:spLocks noGrp="1"/>
          </p:cNvSpPr>
          <p:nvPr>
            <p:ph type="body" sz="quarter" idx="13"/>
          </p:nvPr>
        </p:nvSpPr>
        <p:spPr/>
        <p:txBody>
          <a:bodyPr/>
          <a:lstStyle/>
          <a:p>
            <a:r>
              <a:rPr lang="de-CH" dirty="0" smtClean="0"/>
              <a:t>1 Grundlagen</a:t>
            </a:r>
            <a:endParaRPr lang="de-CH" dirty="0"/>
          </a:p>
        </p:txBody>
      </p:sp>
      <p:sp>
        <p:nvSpPr>
          <p:cNvPr id="11" name="Freihandform 10"/>
          <p:cNvSpPr/>
          <p:nvPr/>
        </p:nvSpPr>
        <p:spPr>
          <a:xfrm>
            <a:off x="1813034" y="4538602"/>
            <a:ext cx="1467825" cy="1162072"/>
          </a:xfrm>
          <a:custGeom>
            <a:avLst/>
            <a:gdLst>
              <a:gd name="connsiteX0" fmla="*/ 0 w 1289050"/>
              <a:gd name="connsiteY0" fmla="*/ 107950 h 1073150"/>
              <a:gd name="connsiteX1" fmla="*/ 381000 w 1289050"/>
              <a:gd name="connsiteY1" fmla="*/ 0 h 1073150"/>
              <a:gd name="connsiteX2" fmla="*/ 774700 w 1289050"/>
              <a:gd name="connsiteY2" fmla="*/ 107950 h 1073150"/>
              <a:gd name="connsiteX3" fmla="*/ 996950 w 1289050"/>
              <a:gd name="connsiteY3" fmla="*/ 266700 h 1073150"/>
              <a:gd name="connsiteX4" fmla="*/ 1136650 w 1289050"/>
              <a:gd name="connsiteY4" fmla="*/ 565150 h 1073150"/>
              <a:gd name="connsiteX5" fmla="*/ 1231900 w 1289050"/>
              <a:gd name="connsiteY5" fmla="*/ 825500 h 1073150"/>
              <a:gd name="connsiteX6" fmla="*/ 1276350 w 1289050"/>
              <a:gd name="connsiteY6" fmla="*/ 971550 h 1073150"/>
              <a:gd name="connsiteX7" fmla="*/ 1289050 w 1289050"/>
              <a:gd name="connsiteY7" fmla="*/ 1073150 h 107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9050" h="1073150">
                <a:moveTo>
                  <a:pt x="0" y="107950"/>
                </a:moveTo>
                <a:cubicBezTo>
                  <a:pt x="125941" y="53975"/>
                  <a:pt x="251883" y="0"/>
                  <a:pt x="381000" y="0"/>
                </a:cubicBezTo>
                <a:cubicBezTo>
                  <a:pt x="510117" y="0"/>
                  <a:pt x="672042" y="63500"/>
                  <a:pt x="774700" y="107950"/>
                </a:cubicBezTo>
                <a:cubicBezTo>
                  <a:pt x="877358" y="152400"/>
                  <a:pt x="936625" y="190500"/>
                  <a:pt x="996950" y="266700"/>
                </a:cubicBezTo>
                <a:cubicBezTo>
                  <a:pt x="1057275" y="342900"/>
                  <a:pt x="1097492" y="472017"/>
                  <a:pt x="1136650" y="565150"/>
                </a:cubicBezTo>
                <a:cubicBezTo>
                  <a:pt x="1175808" y="658283"/>
                  <a:pt x="1208617" y="757767"/>
                  <a:pt x="1231900" y="825500"/>
                </a:cubicBezTo>
                <a:cubicBezTo>
                  <a:pt x="1255183" y="893233"/>
                  <a:pt x="1266825" y="930275"/>
                  <a:pt x="1276350" y="971550"/>
                </a:cubicBezTo>
                <a:cubicBezTo>
                  <a:pt x="1285875" y="1012825"/>
                  <a:pt x="1287462" y="1042987"/>
                  <a:pt x="1289050" y="1073150"/>
                </a:cubicBezTo>
              </a:path>
            </a:pathLst>
          </a:cu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2" name="Freihandform 11"/>
          <p:cNvSpPr/>
          <p:nvPr/>
        </p:nvSpPr>
        <p:spPr>
          <a:xfrm>
            <a:off x="2108850" y="4497538"/>
            <a:ext cx="1805172" cy="910438"/>
          </a:xfrm>
          <a:custGeom>
            <a:avLst/>
            <a:gdLst>
              <a:gd name="connsiteX0" fmla="*/ 0 w 1422400"/>
              <a:gd name="connsiteY0" fmla="*/ 671359 h 671359"/>
              <a:gd name="connsiteX1" fmla="*/ 234950 w 1422400"/>
              <a:gd name="connsiteY1" fmla="*/ 315759 h 671359"/>
              <a:gd name="connsiteX2" fmla="*/ 622300 w 1422400"/>
              <a:gd name="connsiteY2" fmla="*/ 112559 h 671359"/>
              <a:gd name="connsiteX3" fmla="*/ 1047750 w 1422400"/>
              <a:gd name="connsiteY3" fmla="*/ 4609 h 671359"/>
              <a:gd name="connsiteX4" fmla="*/ 1422400 w 1422400"/>
              <a:gd name="connsiteY4" fmla="*/ 30009 h 67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400" h="671359">
                <a:moveTo>
                  <a:pt x="0" y="671359"/>
                </a:moveTo>
                <a:cubicBezTo>
                  <a:pt x="65616" y="540125"/>
                  <a:pt x="131233" y="408892"/>
                  <a:pt x="234950" y="315759"/>
                </a:cubicBezTo>
                <a:cubicBezTo>
                  <a:pt x="338667" y="222626"/>
                  <a:pt x="486833" y="164417"/>
                  <a:pt x="622300" y="112559"/>
                </a:cubicBezTo>
                <a:cubicBezTo>
                  <a:pt x="757767" y="60701"/>
                  <a:pt x="914400" y="18367"/>
                  <a:pt x="1047750" y="4609"/>
                </a:cubicBezTo>
                <a:cubicBezTo>
                  <a:pt x="1181100" y="-9149"/>
                  <a:pt x="1301750" y="10430"/>
                  <a:pt x="1422400" y="30009"/>
                </a:cubicBezTo>
              </a:path>
            </a:pathLst>
          </a:cu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9" name="Textfeld 8"/>
          <p:cNvSpPr txBox="1"/>
          <p:nvPr/>
        </p:nvSpPr>
        <p:spPr>
          <a:xfrm>
            <a:off x="2285447" y="5915325"/>
            <a:ext cx="2012089" cy="507831"/>
          </a:xfrm>
          <a:prstGeom prst="rect">
            <a:avLst/>
          </a:prstGeom>
          <a:solidFill>
            <a:schemeClr val="bg1"/>
          </a:solidFill>
        </p:spPr>
        <p:txBody>
          <a:bodyPr wrap="none" rtlCol="0">
            <a:spAutoFit/>
          </a:bodyPr>
          <a:lstStyle/>
          <a:p>
            <a:r>
              <a:rPr lang="de-CH" sz="900" b="1" dirty="0" smtClean="0">
                <a:solidFill>
                  <a:schemeClr val="tx2">
                    <a:lumMod val="60000"/>
                    <a:lumOff val="40000"/>
                  </a:schemeClr>
                </a:solidFill>
              </a:rPr>
              <a:t>3h bzw. 6h Auto Innsbruck (Tirol)</a:t>
            </a:r>
          </a:p>
          <a:p>
            <a:r>
              <a:rPr lang="de-CH" sz="900" b="1" dirty="0" smtClean="0">
                <a:solidFill>
                  <a:schemeClr val="accent3"/>
                </a:solidFill>
              </a:rPr>
              <a:t>3h bzw. 6h Auto Zürich (Schweiz)</a:t>
            </a:r>
          </a:p>
          <a:p>
            <a:r>
              <a:rPr lang="de-CH" sz="900" b="1" dirty="0" smtClean="0"/>
              <a:t>Flugroute rund 1h nach Zürich</a:t>
            </a:r>
            <a:endParaRPr lang="de-CH" sz="900" b="1" dirty="0"/>
          </a:p>
        </p:txBody>
      </p:sp>
      <p:pic>
        <p:nvPicPr>
          <p:cNvPr id="22" name="Picture 2" descr="C:\Program Files (x86)\Microsoft Office\MEDIA\CAGCAT10\j0212957.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289" y="4943992"/>
            <a:ext cx="444284" cy="27895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Program Files (x86)\Microsoft Office\MEDIA\CAGCAT10\j0212957.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99" y="3713663"/>
            <a:ext cx="444284" cy="278953"/>
          </a:xfrm>
          <a:prstGeom prst="rect">
            <a:avLst/>
          </a:prstGeom>
          <a:noFill/>
          <a:extLst>
            <a:ext uri="{909E8E84-426E-40DD-AFC4-6F175D3DCCD1}">
              <a14:hiddenFill xmlns:a14="http://schemas.microsoft.com/office/drawing/2010/main">
                <a:solidFill>
                  <a:srgbClr val="FFFFFF"/>
                </a:solidFill>
              </a14:hiddenFill>
            </a:ext>
          </a:extLst>
        </p:spPr>
      </p:pic>
      <p:sp>
        <p:nvSpPr>
          <p:cNvPr id="30" name="Textfeld 29"/>
          <p:cNvSpPr txBox="1"/>
          <p:nvPr/>
        </p:nvSpPr>
        <p:spPr>
          <a:xfrm>
            <a:off x="1980884" y="3888027"/>
            <a:ext cx="333033" cy="338554"/>
          </a:xfrm>
          <a:prstGeom prst="rect">
            <a:avLst/>
          </a:prstGeom>
          <a:noFill/>
        </p:spPr>
        <p:txBody>
          <a:bodyPr wrap="square" rtlCol="0">
            <a:spAutoFit/>
          </a:bodyPr>
          <a:lstStyle/>
          <a:p>
            <a:r>
              <a:rPr lang="de-CH" sz="1600" b="1" dirty="0" smtClean="0">
                <a:sym typeface="Wingdings"/>
              </a:rPr>
              <a:t></a:t>
            </a:r>
            <a:endParaRPr lang="de-CH" sz="1600" b="1" dirty="0"/>
          </a:p>
        </p:txBody>
      </p:sp>
      <p:sp>
        <p:nvSpPr>
          <p:cNvPr id="31" name="Textfeld 30"/>
          <p:cNvSpPr txBox="1"/>
          <p:nvPr/>
        </p:nvSpPr>
        <p:spPr>
          <a:xfrm>
            <a:off x="3149458" y="3263864"/>
            <a:ext cx="333033" cy="338554"/>
          </a:xfrm>
          <a:prstGeom prst="rect">
            <a:avLst/>
          </a:prstGeom>
          <a:noFill/>
        </p:spPr>
        <p:txBody>
          <a:bodyPr wrap="square" rtlCol="0">
            <a:spAutoFit/>
          </a:bodyPr>
          <a:lstStyle/>
          <a:p>
            <a:r>
              <a:rPr lang="de-CH" sz="1600" b="1" dirty="0" smtClean="0">
                <a:sym typeface="Wingdings"/>
              </a:rPr>
              <a:t></a:t>
            </a:r>
            <a:endParaRPr lang="de-CH" sz="1600" b="1" dirty="0"/>
          </a:p>
        </p:txBody>
      </p:sp>
      <p:sp>
        <p:nvSpPr>
          <p:cNvPr id="16" name="Freihandform 15"/>
          <p:cNvSpPr/>
          <p:nvPr/>
        </p:nvSpPr>
        <p:spPr>
          <a:xfrm>
            <a:off x="1993925" y="3937755"/>
            <a:ext cx="207177" cy="1500996"/>
          </a:xfrm>
          <a:custGeom>
            <a:avLst/>
            <a:gdLst>
              <a:gd name="connsiteX0" fmla="*/ 200230 w 207177"/>
              <a:gd name="connsiteY0" fmla="*/ 0 h 1500996"/>
              <a:gd name="connsiteX1" fmla="*/ 182977 w 207177"/>
              <a:gd name="connsiteY1" fmla="*/ 491706 h 1500996"/>
              <a:gd name="connsiteX2" fmla="*/ 1822 w 207177"/>
              <a:gd name="connsiteY2" fmla="*/ 1242204 h 1500996"/>
              <a:gd name="connsiteX3" fmla="*/ 105339 w 207177"/>
              <a:gd name="connsiteY3" fmla="*/ 1500996 h 1500996"/>
            </a:gdLst>
            <a:ahLst/>
            <a:cxnLst>
              <a:cxn ang="0">
                <a:pos x="connsiteX0" y="connsiteY0"/>
              </a:cxn>
              <a:cxn ang="0">
                <a:pos x="connsiteX1" y="connsiteY1"/>
              </a:cxn>
              <a:cxn ang="0">
                <a:pos x="connsiteX2" y="connsiteY2"/>
              </a:cxn>
              <a:cxn ang="0">
                <a:pos x="connsiteX3" y="connsiteY3"/>
              </a:cxn>
            </a:cxnLst>
            <a:rect l="l" t="t" r="r" b="b"/>
            <a:pathLst>
              <a:path w="207177" h="1500996">
                <a:moveTo>
                  <a:pt x="200230" y="0"/>
                </a:moveTo>
                <a:cubicBezTo>
                  <a:pt x="208137" y="142336"/>
                  <a:pt x="216045" y="284672"/>
                  <a:pt x="182977" y="491706"/>
                </a:cubicBezTo>
                <a:cubicBezTo>
                  <a:pt x="149909" y="698740"/>
                  <a:pt x="14762" y="1073989"/>
                  <a:pt x="1822" y="1242204"/>
                </a:cubicBezTo>
                <a:cubicBezTo>
                  <a:pt x="-11118" y="1410419"/>
                  <a:pt x="47110" y="1455707"/>
                  <a:pt x="105339" y="1500996"/>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7" name="Freihandform 16"/>
          <p:cNvSpPr/>
          <p:nvPr/>
        </p:nvSpPr>
        <p:spPr>
          <a:xfrm>
            <a:off x="2201352" y="4559456"/>
            <a:ext cx="242969" cy="776377"/>
          </a:xfrm>
          <a:custGeom>
            <a:avLst/>
            <a:gdLst>
              <a:gd name="connsiteX0" fmla="*/ 242969 w 242969"/>
              <a:gd name="connsiteY0" fmla="*/ 0 h 776377"/>
              <a:gd name="connsiteX1" fmla="*/ 27308 w 242969"/>
              <a:gd name="connsiteY1" fmla="*/ 327803 h 776377"/>
              <a:gd name="connsiteX2" fmla="*/ 10056 w 242969"/>
              <a:gd name="connsiteY2" fmla="*/ 776377 h 776377"/>
            </a:gdLst>
            <a:ahLst/>
            <a:cxnLst>
              <a:cxn ang="0">
                <a:pos x="connsiteX0" y="connsiteY0"/>
              </a:cxn>
              <a:cxn ang="0">
                <a:pos x="connsiteX1" y="connsiteY1"/>
              </a:cxn>
              <a:cxn ang="0">
                <a:pos x="connsiteX2" y="connsiteY2"/>
              </a:cxn>
            </a:cxnLst>
            <a:rect l="l" t="t" r="r" b="b"/>
            <a:pathLst>
              <a:path w="242969" h="776377">
                <a:moveTo>
                  <a:pt x="242969" y="0"/>
                </a:moveTo>
                <a:cubicBezTo>
                  <a:pt x="154548" y="99203"/>
                  <a:pt x="66127" y="198407"/>
                  <a:pt x="27308" y="327803"/>
                </a:cubicBezTo>
                <a:cubicBezTo>
                  <a:pt x="-11511" y="457199"/>
                  <a:pt x="-728" y="616788"/>
                  <a:pt x="10056" y="776377"/>
                </a:cubicBezTo>
              </a:path>
            </a:pathLst>
          </a:custGeom>
          <a:noFill/>
          <a:ln w="762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8" name="Freihandform 27"/>
          <p:cNvSpPr/>
          <p:nvPr/>
        </p:nvSpPr>
        <p:spPr>
          <a:xfrm>
            <a:off x="2418441" y="4714731"/>
            <a:ext cx="215493" cy="621102"/>
          </a:xfrm>
          <a:custGeom>
            <a:avLst/>
            <a:gdLst>
              <a:gd name="connsiteX0" fmla="*/ 181155 w 215493"/>
              <a:gd name="connsiteY0" fmla="*/ 0 h 621102"/>
              <a:gd name="connsiteX1" fmla="*/ 207034 w 215493"/>
              <a:gd name="connsiteY1" fmla="*/ 250166 h 621102"/>
              <a:gd name="connsiteX2" fmla="*/ 51759 w 215493"/>
              <a:gd name="connsiteY2" fmla="*/ 543464 h 621102"/>
              <a:gd name="connsiteX3" fmla="*/ 0 w 215493"/>
              <a:gd name="connsiteY3" fmla="*/ 621102 h 621102"/>
            </a:gdLst>
            <a:ahLst/>
            <a:cxnLst>
              <a:cxn ang="0">
                <a:pos x="connsiteX0" y="connsiteY0"/>
              </a:cxn>
              <a:cxn ang="0">
                <a:pos x="connsiteX1" y="connsiteY1"/>
              </a:cxn>
              <a:cxn ang="0">
                <a:pos x="connsiteX2" y="connsiteY2"/>
              </a:cxn>
              <a:cxn ang="0">
                <a:pos x="connsiteX3" y="connsiteY3"/>
              </a:cxn>
            </a:cxnLst>
            <a:rect l="l" t="t" r="r" b="b"/>
            <a:pathLst>
              <a:path w="215493" h="621102">
                <a:moveTo>
                  <a:pt x="181155" y="0"/>
                </a:moveTo>
                <a:cubicBezTo>
                  <a:pt x="204877" y="79794"/>
                  <a:pt x="228600" y="159589"/>
                  <a:pt x="207034" y="250166"/>
                </a:cubicBezTo>
                <a:cubicBezTo>
                  <a:pt x="185468" y="340743"/>
                  <a:pt x="86265" y="481641"/>
                  <a:pt x="51759" y="543464"/>
                </a:cubicBezTo>
                <a:cubicBezTo>
                  <a:pt x="17253" y="605287"/>
                  <a:pt x="8626" y="613194"/>
                  <a:pt x="0" y="621102"/>
                </a:cubicBezTo>
              </a:path>
            </a:pathLst>
          </a:custGeom>
          <a:noFill/>
          <a:ln w="76200">
            <a:solidFill>
              <a:schemeClr val="accent1"/>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33" name="Freihandform 32"/>
          <p:cNvSpPr/>
          <p:nvPr/>
        </p:nvSpPr>
        <p:spPr>
          <a:xfrm>
            <a:off x="2780751" y="4903913"/>
            <a:ext cx="431321" cy="724619"/>
          </a:xfrm>
          <a:custGeom>
            <a:avLst/>
            <a:gdLst>
              <a:gd name="connsiteX0" fmla="*/ 431321 w 431321"/>
              <a:gd name="connsiteY0" fmla="*/ 0 h 724619"/>
              <a:gd name="connsiteX1" fmla="*/ 284672 w 431321"/>
              <a:gd name="connsiteY1" fmla="*/ 534838 h 724619"/>
              <a:gd name="connsiteX2" fmla="*/ 0 w 431321"/>
              <a:gd name="connsiteY2" fmla="*/ 724619 h 724619"/>
              <a:gd name="connsiteX3" fmla="*/ 0 w 431321"/>
              <a:gd name="connsiteY3" fmla="*/ 724619 h 724619"/>
            </a:gdLst>
            <a:ahLst/>
            <a:cxnLst>
              <a:cxn ang="0">
                <a:pos x="connsiteX0" y="connsiteY0"/>
              </a:cxn>
              <a:cxn ang="0">
                <a:pos x="connsiteX1" y="connsiteY1"/>
              </a:cxn>
              <a:cxn ang="0">
                <a:pos x="connsiteX2" y="connsiteY2"/>
              </a:cxn>
              <a:cxn ang="0">
                <a:pos x="connsiteX3" y="connsiteY3"/>
              </a:cxn>
            </a:cxnLst>
            <a:rect l="l" t="t" r="r" b="b"/>
            <a:pathLst>
              <a:path w="431321" h="724619">
                <a:moveTo>
                  <a:pt x="431321" y="0"/>
                </a:moveTo>
                <a:cubicBezTo>
                  <a:pt x="393940" y="207034"/>
                  <a:pt x="356559" y="414068"/>
                  <a:pt x="284672" y="534838"/>
                </a:cubicBezTo>
                <a:cubicBezTo>
                  <a:pt x="212785" y="655608"/>
                  <a:pt x="0" y="724619"/>
                  <a:pt x="0" y="724619"/>
                </a:cubicBezTo>
                <a:lnTo>
                  <a:pt x="0" y="724619"/>
                </a:lnTo>
              </a:path>
            </a:pathLst>
          </a:custGeom>
          <a:noFill/>
          <a:ln w="38100">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32" name="Freihandform 31"/>
          <p:cNvSpPr/>
          <p:nvPr/>
        </p:nvSpPr>
        <p:spPr>
          <a:xfrm>
            <a:off x="1499608" y="3207259"/>
            <a:ext cx="2117906" cy="1162072"/>
          </a:xfrm>
          <a:custGeom>
            <a:avLst/>
            <a:gdLst>
              <a:gd name="connsiteX0" fmla="*/ 0 w 1289050"/>
              <a:gd name="connsiteY0" fmla="*/ 107950 h 1073150"/>
              <a:gd name="connsiteX1" fmla="*/ 381000 w 1289050"/>
              <a:gd name="connsiteY1" fmla="*/ 0 h 1073150"/>
              <a:gd name="connsiteX2" fmla="*/ 774700 w 1289050"/>
              <a:gd name="connsiteY2" fmla="*/ 107950 h 1073150"/>
              <a:gd name="connsiteX3" fmla="*/ 996950 w 1289050"/>
              <a:gd name="connsiteY3" fmla="*/ 266700 h 1073150"/>
              <a:gd name="connsiteX4" fmla="*/ 1136650 w 1289050"/>
              <a:gd name="connsiteY4" fmla="*/ 565150 h 1073150"/>
              <a:gd name="connsiteX5" fmla="*/ 1231900 w 1289050"/>
              <a:gd name="connsiteY5" fmla="*/ 825500 h 1073150"/>
              <a:gd name="connsiteX6" fmla="*/ 1276350 w 1289050"/>
              <a:gd name="connsiteY6" fmla="*/ 971550 h 1073150"/>
              <a:gd name="connsiteX7" fmla="*/ 1289050 w 1289050"/>
              <a:gd name="connsiteY7" fmla="*/ 1073150 h 107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89050" h="1073150">
                <a:moveTo>
                  <a:pt x="0" y="107950"/>
                </a:moveTo>
                <a:cubicBezTo>
                  <a:pt x="125941" y="53975"/>
                  <a:pt x="251883" y="0"/>
                  <a:pt x="381000" y="0"/>
                </a:cubicBezTo>
                <a:cubicBezTo>
                  <a:pt x="510117" y="0"/>
                  <a:pt x="672042" y="63500"/>
                  <a:pt x="774700" y="107950"/>
                </a:cubicBezTo>
                <a:cubicBezTo>
                  <a:pt x="877358" y="152400"/>
                  <a:pt x="936625" y="190500"/>
                  <a:pt x="996950" y="266700"/>
                </a:cubicBezTo>
                <a:cubicBezTo>
                  <a:pt x="1057275" y="342900"/>
                  <a:pt x="1097492" y="472017"/>
                  <a:pt x="1136650" y="565150"/>
                </a:cubicBezTo>
                <a:cubicBezTo>
                  <a:pt x="1175808" y="658283"/>
                  <a:pt x="1208617" y="757767"/>
                  <a:pt x="1231900" y="825500"/>
                </a:cubicBezTo>
                <a:cubicBezTo>
                  <a:pt x="1255183" y="893233"/>
                  <a:pt x="1266825" y="930275"/>
                  <a:pt x="1276350" y="971550"/>
                </a:cubicBezTo>
                <a:cubicBezTo>
                  <a:pt x="1285875" y="1012825"/>
                  <a:pt x="1287462" y="1042987"/>
                  <a:pt x="1289050" y="1073150"/>
                </a:cubicBezTo>
              </a:path>
            </a:pathLst>
          </a:custGeom>
          <a:noFill/>
          <a:ln w="28575">
            <a:solidFill>
              <a:schemeClr val="accent3"/>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34" name="Freihandform 33"/>
          <p:cNvSpPr/>
          <p:nvPr/>
        </p:nvSpPr>
        <p:spPr>
          <a:xfrm>
            <a:off x="1890315" y="3071303"/>
            <a:ext cx="1805172" cy="910438"/>
          </a:xfrm>
          <a:custGeom>
            <a:avLst/>
            <a:gdLst>
              <a:gd name="connsiteX0" fmla="*/ 0 w 1422400"/>
              <a:gd name="connsiteY0" fmla="*/ 671359 h 671359"/>
              <a:gd name="connsiteX1" fmla="*/ 234950 w 1422400"/>
              <a:gd name="connsiteY1" fmla="*/ 315759 h 671359"/>
              <a:gd name="connsiteX2" fmla="*/ 622300 w 1422400"/>
              <a:gd name="connsiteY2" fmla="*/ 112559 h 671359"/>
              <a:gd name="connsiteX3" fmla="*/ 1047750 w 1422400"/>
              <a:gd name="connsiteY3" fmla="*/ 4609 h 671359"/>
              <a:gd name="connsiteX4" fmla="*/ 1422400 w 1422400"/>
              <a:gd name="connsiteY4" fmla="*/ 30009 h 671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2400" h="671359">
                <a:moveTo>
                  <a:pt x="0" y="671359"/>
                </a:moveTo>
                <a:cubicBezTo>
                  <a:pt x="65616" y="540125"/>
                  <a:pt x="131233" y="408892"/>
                  <a:pt x="234950" y="315759"/>
                </a:cubicBezTo>
                <a:cubicBezTo>
                  <a:pt x="338667" y="222626"/>
                  <a:pt x="486833" y="164417"/>
                  <a:pt x="622300" y="112559"/>
                </a:cubicBezTo>
                <a:cubicBezTo>
                  <a:pt x="757767" y="60701"/>
                  <a:pt x="914400" y="18367"/>
                  <a:pt x="1047750" y="4609"/>
                </a:cubicBezTo>
                <a:cubicBezTo>
                  <a:pt x="1181100" y="-9149"/>
                  <a:pt x="1301750" y="10430"/>
                  <a:pt x="1422400" y="30009"/>
                </a:cubicBezTo>
              </a:path>
            </a:pathLst>
          </a:custGeom>
          <a:noFill/>
          <a:ln w="38100">
            <a:solidFill>
              <a:schemeClr val="accent5"/>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496" y="3752287"/>
            <a:ext cx="237406" cy="23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75" y="3305780"/>
            <a:ext cx="237406" cy="23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982" y="2037697"/>
            <a:ext cx="237406" cy="23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7525" y="2529403"/>
            <a:ext cx="237406" cy="23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691" y="3538693"/>
            <a:ext cx="237406" cy="23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072721" y="5654411"/>
            <a:ext cx="623889" cy="923330"/>
          </a:xfrm>
          <a:prstGeom prst="rect">
            <a:avLst/>
          </a:prstGeom>
          <a:noFill/>
        </p:spPr>
        <p:txBody>
          <a:bodyPr wrap="none" rtlCol="0">
            <a:spAutoFit/>
          </a:bodyPr>
          <a:lstStyle/>
          <a:p>
            <a:r>
              <a:rPr lang="de-CH" sz="5400" dirty="0" smtClean="0">
                <a:solidFill>
                  <a:srgbClr val="FF0000"/>
                </a:solidFill>
                <a:sym typeface="Wingdings"/>
              </a:rPr>
              <a:t></a:t>
            </a:r>
            <a:endParaRPr lang="de-CH" sz="5400" dirty="0">
              <a:solidFill>
                <a:srgbClr val="FF0000"/>
              </a:solidFill>
            </a:endParaRPr>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11</a:t>
            </a:fld>
            <a:endParaRPr lang="de-CH"/>
          </a:p>
        </p:txBody>
      </p:sp>
      <p:sp>
        <p:nvSpPr>
          <p:cNvPr id="40" name="Rechteck 39"/>
          <p:cNvSpPr/>
          <p:nvPr/>
        </p:nvSpPr>
        <p:spPr>
          <a:xfrm>
            <a:off x="4540103" y="1749288"/>
            <a:ext cx="4518838" cy="429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indent="-171450">
              <a:lnSpc>
                <a:spcPct val="110000"/>
              </a:lnSpc>
              <a:spcBef>
                <a:spcPct val="20000"/>
              </a:spcBef>
              <a:spcAft>
                <a:spcPts val="600"/>
              </a:spcAft>
              <a:buClr>
                <a:srgbClr val="A6213B"/>
              </a:buClr>
              <a:buFont typeface="Wingdings" pitchFamily="2" charset="2"/>
              <a:buChar char="§"/>
            </a:pPr>
            <a:r>
              <a:rPr lang="de-CH" sz="1400" b="1" dirty="0" smtClean="0">
                <a:latin typeface="+mn-lt"/>
                <a:ea typeface="ＭＳ Ｐゴシック" charset="-128"/>
                <a:cs typeface="ＭＳ Ｐゴシック" charset="-128"/>
              </a:rPr>
              <a:t>Anreise: </a:t>
            </a:r>
            <a:r>
              <a:rPr lang="de-CH" sz="1400" dirty="0" smtClean="0">
                <a:latin typeface="+mn-lt"/>
                <a:ea typeface="ＭＳ Ｐゴシック" charset="-128"/>
                <a:cs typeface="ＭＳ Ｐゴシック" charset="-128"/>
              </a:rPr>
              <a:t>Die Mehrheit der deutschen Gäste in der Schweiz reisen mit dem Auto an (79%). Mit der Bahn reisen 14 Prozent der Gäste an. Flughäfen sind insbesondere für norddeutsche Gäste und/oder Kurzaufenthalter und Businessgäste von Bedeutung. </a:t>
            </a:r>
          </a:p>
          <a:p>
            <a:pPr marL="171450" indent="-171450">
              <a:lnSpc>
                <a:spcPct val="110000"/>
              </a:lnSpc>
              <a:spcBef>
                <a:spcPct val="20000"/>
              </a:spcBef>
              <a:spcAft>
                <a:spcPts val="600"/>
              </a:spcAft>
              <a:buClr>
                <a:srgbClr val="A6213B"/>
              </a:buClr>
              <a:buFont typeface="Wingdings" pitchFamily="2" charset="2"/>
              <a:buChar char="§"/>
            </a:pPr>
            <a:r>
              <a:rPr lang="de-CH" sz="1400" dirty="0">
                <a:ea typeface="ＭＳ Ｐゴシック" charset="-128"/>
                <a:cs typeface="ＭＳ Ｐゴシック" charset="-128"/>
              </a:rPr>
              <a:t>In Bezug auf die Anreise mit dem </a:t>
            </a:r>
            <a:r>
              <a:rPr lang="de-CH" sz="1400" b="1" dirty="0">
                <a:ea typeface="ＭＳ Ｐゴシック" charset="-128"/>
                <a:cs typeface="ＭＳ Ｐゴシック" charset="-128"/>
              </a:rPr>
              <a:t>Auto</a:t>
            </a:r>
            <a:r>
              <a:rPr lang="de-CH" sz="1400" dirty="0">
                <a:ea typeface="ＭＳ Ｐゴシック" charset="-128"/>
                <a:cs typeface="ＭＳ Ｐゴシック" charset="-128"/>
              </a:rPr>
              <a:t> hat die Schweiz bei Gästen aus Westdeutschland </a:t>
            </a:r>
            <a:r>
              <a:rPr lang="de-CH" sz="1400" dirty="0" smtClean="0">
                <a:ea typeface="ＭＳ Ｐゴシック" charset="-128"/>
                <a:cs typeface="ＭＳ Ｐゴシック" charset="-128"/>
              </a:rPr>
              <a:t>gegenüber Frankreich und Österreich geografische </a:t>
            </a:r>
            <a:r>
              <a:rPr lang="de-CH" sz="1400" dirty="0">
                <a:ea typeface="ＭＳ Ｐゴシック" charset="-128"/>
                <a:cs typeface="ＭＳ Ｐゴシック" charset="-128"/>
              </a:rPr>
              <a:t>Vorteile. </a:t>
            </a:r>
          </a:p>
          <a:p>
            <a:pPr marL="171450" indent="-171450">
              <a:lnSpc>
                <a:spcPct val="110000"/>
              </a:lnSpc>
              <a:spcBef>
                <a:spcPct val="20000"/>
              </a:spcBef>
              <a:spcAft>
                <a:spcPts val="600"/>
              </a:spcAft>
              <a:buClr>
                <a:srgbClr val="A6213B"/>
              </a:buClr>
              <a:buFont typeface="Wingdings" pitchFamily="2" charset="2"/>
              <a:buChar char="§"/>
            </a:pPr>
            <a:r>
              <a:rPr lang="de-CH" sz="1400" b="1" dirty="0" smtClean="0">
                <a:latin typeface="+mn-lt"/>
                <a:ea typeface="ＭＳ Ｐゴシック" charset="-128"/>
                <a:cs typeface="ＭＳ Ｐゴシック" charset="-128"/>
              </a:rPr>
              <a:t>Innerhalb der Schweiz </a:t>
            </a:r>
            <a:r>
              <a:rPr lang="de-CH" sz="1400" dirty="0" smtClean="0">
                <a:latin typeface="+mn-lt"/>
                <a:ea typeface="ＭＳ Ｐゴシック" charset="-128"/>
                <a:cs typeface="ＭＳ Ｐゴシック" charset="-128"/>
              </a:rPr>
              <a:t>haben 70 Prozent der deutschen Gäste ein Auto oder </a:t>
            </a:r>
            <a:r>
              <a:rPr lang="de-CH" sz="1400" dirty="0" err="1" smtClean="0">
                <a:latin typeface="+mn-lt"/>
                <a:ea typeface="ＭＳ Ｐゴシック" charset="-128"/>
                <a:cs typeface="ＭＳ Ｐゴシック" charset="-128"/>
              </a:rPr>
              <a:t>Motorhome</a:t>
            </a:r>
            <a:r>
              <a:rPr lang="de-CH" sz="1400" dirty="0" smtClean="0">
                <a:latin typeface="+mn-lt"/>
                <a:ea typeface="ＭＳ Ｐゴシック" charset="-128"/>
                <a:cs typeface="ＭＳ Ｐゴシック" charset="-128"/>
              </a:rPr>
              <a:t> zur Verfügung. Jeweils 34 Prozent geben an, in der Schweiz die Bahn oder Busse zu verwenden. </a:t>
            </a:r>
          </a:p>
        </p:txBody>
      </p:sp>
    </p:spTree>
    <p:extLst>
      <p:ext uri="{BB962C8B-B14F-4D97-AF65-F5344CB8AC3E}">
        <p14:creationId xmlns:p14="http://schemas.microsoft.com/office/powerpoint/2010/main" val="147456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3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7" grpId="0" animBg="1"/>
      <p:bldP spid="28" grpId="0" animBg="1"/>
      <p:bldP spid="33" grpId="0" animBg="1"/>
      <p:bldP spid="32" grpId="0" animBg="1"/>
      <p:bldP spid="34"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a:t>Aus Anreisesicht ist die Schweiz v.a. für westdeutsche Gäste besser erreichbar als Frankreich und Österreich </a:t>
            </a:r>
            <a:endParaRPr lang="de-CH" b="0" dirty="0"/>
          </a:p>
        </p:txBody>
      </p:sp>
      <p:sp>
        <p:nvSpPr>
          <p:cNvPr id="9" name="Inhaltsplatzhalter 8"/>
          <p:cNvSpPr>
            <a:spLocks noGrp="1"/>
          </p:cNvSpPr>
          <p:nvPr>
            <p:ph idx="1"/>
          </p:nvPr>
        </p:nvSpPr>
        <p:spPr>
          <a:xfrm>
            <a:off x="711836" y="1570865"/>
            <a:ext cx="4536026" cy="3287395"/>
          </a:xfrm>
        </p:spPr>
        <p:txBody>
          <a:bodyPr/>
          <a:lstStyle/>
          <a:p>
            <a:pPr marL="0" indent="0">
              <a:buNone/>
            </a:pPr>
            <a:r>
              <a:rPr lang="de-CH" sz="1400" dirty="0" smtClean="0"/>
              <a:t>In Norddeutschland stammt die Mehrheit der Gäste, die die Schweiz besuchen, aus dem Grossraum Hamburg mit ca. fünf Millionen Einwohnern. Ein weiterer geografischer Zielraum ist der Grossraum Köln/Düsseldorf mit ca. zehn Millionen Einwohnern. </a:t>
            </a:r>
          </a:p>
          <a:p>
            <a:pPr marL="0" indent="0">
              <a:buNone/>
            </a:pPr>
            <a:r>
              <a:rPr lang="de-CH" sz="1400" dirty="0" smtClean="0"/>
              <a:t>In Süddeutschland – dem wichtigsten Herkunftsraum für deutsche Gäste in der Schweiz wohnen rund 7.5 Millionen im Raum Mannheim, rund 0.5 Millionen im Raum Strassburg, 2.5 Millionen im Raum Stuttgart, rund 1 Million im Allgäu/Bodenseegebiet und ca. 0.5 Mio. angrenzend direkt nördlich der Kantone Basel/Zürich/Schaffhausen. </a:t>
            </a:r>
          </a:p>
          <a:p>
            <a:pPr marL="0" indent="0">
              <a:buNone/>
            </a:pPr>
            <a:r>
              <a:rPr lang="de-CH" sz="1400" dirty="0" smtClean="0"/>
              <a:t>Aus verkehrstechnischer Sicht entscheidend ist die Autobahnverbindung zwischen Karlsruhe und Stuttgart. Südwestlich davon ist die Anreisedistanz in die Schweiz deutlich geringer als die Distanz ins Tirol. </a:t>
            </a:r>
            <a:endParaRPr lang="de-CH" sz="140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12</a:t>
            </a:fld>
            <a:endParaRPr lang="de-CH"/>
          </a:p>
        </p:txBody>
      </p:sp>
      <p:sp>
        <p:nvSpPr>
          <p:cNvPr id="6" name="Textplatzhalter 5"/>
          <p:cNvSpPr>
            <a:spLocks noGrp="1"/>
          </p:cNvSpPr>
          <p:nvPr>
            <p:ph type="body" sz="quarter" idx="12"/>
          </p:nvPr>
        </p:nvSpPr>
        <p:spPr/>
        <p:txBody>
          <a:bodyPr/>
          <a:lstStyle/>
          <a:p>
            <a:r>
              <a:rPr lang="de-CH" dirty="0" smtClean="0"/>
              <a:t>Anreisedistanzen und –routen (2)</a:t>
            </a:r>
            <a:endParaRPr lang="de-CH" dirty="0"/>
          </a:p>
        </p:txBody>
      </p:sp>
      <p:sp>
        <p:nvSpPr>
          <p:cNvPr id="7" name="Textplatzhalter 6"/>
          <p:cNvSpPr>
            <a:spLocks noGrp="1"/>
          </p:cNvSpPr>
          <p:nvPr>
            <p:ph type="body" sz="quarter" idx="13"/>
          </p:nvPr>
        </p:nvSpPr>
        <p:spPr/>
        <p:txBody>
          <a:bodyPr/>
          <a:lstStyle/>
          <a:p>
            <a:r>
              <a:rPr lang="de-CH" dirty="0" smtClean="0"/>
              <a:t>1 Grundlagen</a:t>
            </a:r>
            <a:endParaRPr lang="de-CH" dirty="0"/>
          </a:p>
        </p:txBody>
      </p:sp>
      <p:grpSp>
        <p:nvGrpSpPr>
          <p:cNvPr id="8" name="Gruppieren 7"/>
          <p:cNvGrpSpPr/>
          <p:nvPr/>
        </p:nvGrpSpPr>
        <p:grpSpPr>
          <a:xfrm>
            <a:off x="5502578" y="1456381"/>
            <a:ext cx="3377117" cy="4950818"/>
            <a:chOff x="749705" y="1375256"/>
            <a:chExt cx="3610153" cy="4627931"/>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86"/>
            <a:stretch/>
          </p:blipFill>
          <p:spPr bwMode="auto">
            <a:xfrm>
              <a:off x="749705" y="1375256"/>
              <a:ext cx="3610153" cy="4627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1728283" y="3507509"/>
              <a:ext cx="564773" cy="255389"/>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10 </a:t>
              </a:r>
              <a:r>
                <a:rPr lang="de-CH" sz="900" b="1" dirty="0" err="1" smtClean="0">
                  <a:solidFill>
                    <a:srgbClr val="0070C0"/>
                  </a:solidFill>
                </a:rPr>
                <a:t>Mio</a:t>
              </a:r>
              <a:endParaRPr lang="de-CH" sz="900" b="1" dirty="0">
                <a:solidFill>
                  <a:srgbClr val="0070C0"/>
                </a:solidFill>
              </a:endParaRPr>
            </a:p>
          </p:txBody>
        </p:sp>
        <p:sp>
          <p:nvSpPr>
            <p:cNvPr id="16" name="Textfeld 15"/>
            <p:cNvSpPr txBox="1"/>
            <p:nvPr/>
          </p:nvSpPr>
          <p:spPr>
            <a:xfrm>
              <a:off x="2699987" y="2138348"/>
              <a:ext cx="502811" cy="255389"/>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5 </a:t>
              </a:r>
              <a:r>
                <a:rPr lang="de-CH" sz="900" b="1" dirty="0" err="1" smtClean="0">
                  <a:solidFill>
                    <a:srgbClr val="0070C0"/>
                  </a:solidFill>
                </a:rPr>
                <a:t>Mio</a:t>
              </a:r>
              <a:endParaRPr lang="de-CH" sz="900" b="1" dirty="0">
                <a:solidFill>
                  <a:srgbClr val="0070C0"/>
                </a:solidFill>
              </a:endParaRPr>
            </a:p>
          </p:txBody>
        </p:sp>
        <p:sp>
          <p:nvSpPr>
            <p:cNvPr id="17" name="Textfeld 16"/>
            <p:cNvSpPr txBox="1"/>
            <p:nvPr/>
          </p:nvSpPr>
          <p:spPr>
            <a:xfrm>
              <a:off x="2437580" y="4830342"/>
              <a:ext cx="598073" cy="255389"/>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2.5 </a:t>
              </a:r>
              <a:r>
                <a:rPr lang="de-CH" sz="900" b="1" dirty="0" err="1" smtClean="0">
                  <a:solidFill>
                    <a:srgbClr val="0070C0"/>
                  </a:solidFill>
                </a:rPr>
                <a:t>Mio</a:t>
              </a:r>
              <a:endParaRPr lang="de-CH" sz="900" b="1" dirty="0">
                <a:solidFill>
                  <a:srgbClr val="0070C0"/>
                </a:solidFill>
              </a:endParaRPr>
            </a:p>
          </p:txBody>
        </p:sp>
        <p:sp>
          <p:nvSpPr>
            <p:cNvPr id="18" name="Textfeld 17"/>
            <p:cNvSpPr txBox="1"/>
            <p:nvPr/>
          </p:nvSpPr>
          <p:spPr>
            <a:xfrm>
              <a:off x="2202979" y="4112233"/>
              <a:ext cx="598073" cy="255389"/>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7.5 </a:t>
              </a:r>
              <a:r>
                <a:rPr lang="de-CH" sz="900" b="1" dirty="0" err="1" smtClean="0">
                  <a:solidFill>
                    <a:srgbClr val="0070C0"/>
                  </a:solidFill>
                </a:rPr>
                <a:t>Mio</a:t>
              </a:r>
              <a:endParaRPr lang="de-CH" sz="900" b="1" dirty="0">
                <a:solidFill>
                  <a:srgbClr val="0070C0"/>
                </a:solidFill>
              </a:endParaRPr>
            </a:p>
          </p:txBody>
        </p:sp>
        <p:sp>
          <p:nvSpPr>
            <p:cNvPr id="19" name="Textfeld 18"/>
            <p:cNvSpPr txBox="1"/>
            <p:nvPr/>
          </p:nvSpPr>
          <p:spPr>
            <a:xfrm>
              <a:off x="980124" y="4830342"/>
              <a:ext cx="598073" cy="255389"/>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0.5 </a:t>
              </a:r>
              <a:r>
                <a:rPr lang="de-CH" sz="900" b="1" dirty="0" err="1" smtClean="0">
                  <a:solidFill>
                    <a:srgbClr val="0070C0"/>
                  </a:solidFill>
                </a:rPr>
                <a:t>Mio</a:t>
              </a:r>
              <a:endParaRPr lang="de-CH" sz="900" b="1" dirty="0">
                <a:solidFill>
                  <a:srgbClr val="0070C0"/>
                </a:solidFill>
              </a:endParaRPr>
            </a:p>
          </p:txBody>
        </p:sp>
        <p:sp>
          <p:nvSpPr>
            <p:cNvPr id="20" name="Textfeld 19"/>
            <p:cNvSpPr txBox="1"/>
            <p:nvPr/>
          </p:nvSpPr>
          <p:spPr>
            <a:xfrm>
              <a:off x="2731894" y="5509435"/>
              <a:ext cx="502811" cy="255389"/>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1 </a:t>
              </a:r>
              <a:r>
                <a:rPr lang="de-CH" sz="900" b="1" dirty="0" err="1" smtClean="0">
                  <a:solidFill>
                    <a:srgbClr val="0070C0"/>
                  </a:solidFill>
                </a:rPr>
                <a:t>Mio</a:t>
              </a:r>
              <a:endParaRPr lang="de-CH" sz="900" b="1" dirty="0">
                <a:solidFill>
                  <a:srgbClr val="0070C0"/>
                </a:solidFill>
              </a:endParaRPr>
            </a:p>
          </p:txBody>
        </p:sp>
        <p:sp>
          <p:nvSpPr>
            <p:cNvPr id="21" name="Textfeld 20"/>
            <p:cNvSpPr txBox="1"/>
            <p:nvPr/>
          </p:nvSpPr>
          <p:spPr>
            <a:xfrm>
              <a:off x="1281080" y="5747798"/>
              <a:ext cx="598073" cy="255389"/>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0.5 </a:t>
              </a:r>
              <a:r>
                <a:rPr lang="de-CH" sz="900" b="1" dirty="0" err="1" smtClean="0">
                  <a:solidFill>
                    <a:srgbClr val="0070C0"/>
                  </a:solidFill>
                </a:rPr>
                <a:t>Mio</a:t>
              </a:r>
              <a:endParaRPr lang="de-CH" sz="900" b="1" dirty="0">
                <a:solidFill>
                  <a:srgbClr val="0070C0"/>
                </a:solidFill>
              </a:endParaRPr>
            </a:p>
          </p:txBody>
        </p:sp>
      </p:grpSp>
      <p:sp>
        <p:nvSpPr>
          <p:cNvPr id="22" name="Textfeld 21"/>
          <p:cNvSpPr txBox="1"/>
          <p:nvPr/>
        </p:nvSpPr>
        <p:spPr>
          <a:xfrm>
            <a:off x="7479279" y="1456381"/>
            <a:ext cx="1166535" cy="408623"/>
          </a:xfrm>
          <a:prstGeom prst="roundRect">
            <a:avLst/>
          </a:prstGeom>
          <a:solidFill>
            <a:srgbClr val="FFFFFF">
              <a:alpha val="67059"/>
            </a:srgbClr>
          </a:solidFill>
          <a:ln w="19050">
            <a:solidFill>
              <a:srgbClr val="0070C0"/>
            </a:solidFill>
          </a:ln>
        </p:spPr>
        <p:txBody>
          <a:bodyPr wrap="none" rtlCol="0" anchor="ctr">
            <a:spAutoFit/>
          </a:bodyPr>
          <a:lstStyle/>
          <a:p>
            <a:r>
              <a:rPr lang="de-CH" sz="900" b="1" dirty="0" smtClean="0">
                <a:solidFill>
                  <a:srgbClr val="0070C0"/>
                </a:solidFill>
              </a:rPr>
              <a:t>Einwohner </a:t>
            </a:r>
          </a:p>
          <a:p>
            <a:r>
              <a:rPr lang="de-CH" sz="900" b="1" dirty="0" smtClean="0">
                <a:solidFill>
                  <a:srgbClr val="0070C0"/>
                </a:solidFill>
              </a:rPr>
              <a:t>im Einzugsgebiet</a:t>
            </a:r>
            <a:endParaRPr lang="de-CH" sz="900" b="1" dirty="0">
              <a:solidFill>
                <a:srgbClr val="0070C0"/>
              </a:solidFill>
            </a:endParaRPr>
          </a:p>
        </p:txBody>
      </p:sp>
      <p:sp>
        <p:nvSpPr>
          <p:cNvPr id="10" name="Textfeld 9"/>
          <p:cNvSpPr txBox="1"/>
          <p:nvPr/>
        </p:nvSpPr>
        <p:spPr>
          <a:xfrm>
            <a:off x="6708282" y="2212671"/>
            <a:ext cx="269626" cy="276999"/>
          </a:xfrm>
          <a:prstGeom prst="rect">
            <a:avLst/>
          </a:prstGeom>
          <a:noFill/>
        </p:spPr>
        <p:txBody>
          <a:bodyPr wrap="none" rtlCol="0">
            <a:spAutoFit/>
          </a:bodyPr>
          <a:lstStyle/>
          <a:p>
            <a:r>
              <a:rPr lang="de-CH" b="1" dirty="0" smtClean="0">
                <a:solidFill>
                  <a:schemeClr val="bg1"/>
                </a:solidFill>
              </a:rPr>
              <a:t>1</a:t>
            </a:r>
            <a:endParaRPr lang="de-CH" b="1" dirty="0">
              <a:solidFill>
                <a:schemeClr val="bg1"/>
              </a:solidFill>
            </a:endParaRPr>
          </a:p>
        </p:txBody>
      </p:sp>
      <p:sp>
        <p:nvSpPr>
          <p:cNvPr id="23" name="Textfeld 22"/>
          <p:cNvSpPr txBox="1"/>
          <p:nvPr/>
        </p:nvSpPr>
        <p:spPr>
          <a:xfrm>
            <a:off x="6799701" y="5580957"/>
            <a:ext cx="269626" cy="276999"/>
          </a:xfrm>
          <a:prstGeom prst="rect">
            <a:avLst/>
          </a:prstGeom>
          <a:noFill/>
        </p:spPr>
        <p:txBody>
          <a:bodyPr wrap="none" rtlCol="0">
            <a:spAutoFit/>
          </a:bodyPr>
          <a:lstStyle/>
          <a:p>
            <a:r>
              <a:rPr lang="de-CH" b="1" dirty="0" smtClean="0">
                <a:solidFill>
                  <a:schemeClr val="bg1"/>
                </a:solidFill>
              </a:rPr>
              <a:t>6</a:t>
            </a:r>
            <a:endParaRPr lang="de-CH" b="1" dirty="0">
              <a:solidFill>
                <a:schemeClr val="bg1"/>
              </a:solidFill>
            </a:endParaRPr>
          </a:p>
        </p:txBody>
      </p:sp>
      <p:sp>
        <p:nvSpPr>
          <p:cNvPr id="24" name="Textfeld 23"/>
          <p:cNvSpPr txBox="1"/>
          <p:nvPr/>
        </p:nvSpPr>
        <p:spPr>
          <a:xfrm>
            <a:off x="5798875" y="5411435"/>
            <a:ext cx="269626" cy="276999"/>
          </a:xfrm>
          <a:prstGeom prst="rect">
            <a:avLst/>
          </a:prstGeom>
          <a:noFill/>
        </p:spPr>
        <p:txBody>
          <a:bodyPr wrap="none" rtlCol="0">
            <a:spAutoFit/>
          </a:bodyPr>
          <a:lstStyle/>
          <a:p>
            <a:r>
              <a:rPr lang="de-CH" b="1" dirty="0" smtClean="0">
                <a:solidFill>
                  <a:schemeClr val="bg1"/>
                </a:solidFill>
              </a:rPr>
              <a:t>5</a:t>
            </a:r>
            <a:endParaRPr lang="de-CH" b="1" dirty="0">
              <a:solidFill>
                <a:schemeClr val="bg1"/>
              </a:solidFill>
            </a:endParaRPr>
          </a:p>
        </p:txBody>
      </p:sp>
      <p:sp>
        <p:nvSpPr>
          <p:cNvPr id="25" name="Textfeld 24"/>
          <p:cNvSpPr txBox="1"/>
          <p:nvPr/>
        </p:nvSpPr>
        <p:spPr>
          <a:xfrm>
            <a:off x="6349635" y="5208245"/>
            <a:ext cx="269626" cy="276999"/>
          </a:xfrm>
          <a:prstGeom prst="rect">
            <a:avLst/>
          </a:prstGeom>
          <a:noFill/>
        </p:spPr>
        <p:txBody>
          <a:bodyPr wrap="none" rtlCol="0">
            <a:spAutoFit/>
          </a:bodyPr>
          <a:lstStyle/>
          <a:p>
            <a:r>
              <a:rPr lang="de-CH" b="1" dirty="0" smtClean="0">
                <a:solidFill>
                  <a:schemeClr val="bg1"/>
                </a:solidFill>
              </a:rPr>
              <a:t>4</a:t>
            </a:r>
            <a:endParaRPr lang="de-CH" b="1" dirty="0">
              <a:solidFill>
                <a:schemeClr val="bg1"/>
              </a:solidFill>
            </a:endParaRPr>
          </a:p>
        </p:txBody>
      </p:sp>
      <p:sp>
        <p:nvSpPr>
          <p:cNvPr id="26" name="Textfeld 25"/>
          <p:cNvSpPr txBox="1"/>
          <p:nvPr/>
        </p:nvSpPr>
        <p:spPr>
          <a:xfrm>
            <a:off x="5502579" y="3560100"/>
            <a:ext cx="269626" cy="276999"/>
          </a:xfrm>
          <a:prstGeom prst="rect">
            <a:avLst/>
          </a:prstGeom>
          <a:noFill/>
        </p:spPr>
        <p:txBody>
          <a:bodyPr wrap="none" rtlCol="0">
            <a:spAutoFit/>
          </a:bodyPr>
          <a:lstStyle/>
          <a:p>
            <a:r>
              <a:rPr lang="de-CH" b="1" dirty="0" smtClean="0">
                <a:solidFill>
                  <a:schemeClr val="bg1"/>
                </a:solidFill>
              </a:rPr>
              <a:t>2</a:t>
            </a:r>
            <a:endParaRPr lang="de-CH" b="1" dirty="0">
              <a:solidFill>
                <a:schemeClr val="bg1"/>
              </a:solidFill>
            </a:endParaRPr>
          </a:p>
        </p:txBody>
      </p:sp>
      <p:sp>
        <p:nvSpPr>
          <p:cNvPr id="27" name="Textfeld 26"/>
          <p:cNvSpPr txBox="1"/>
          <p:nvPr/>
        </p:nvSpPr>
        <p:spPr>
          <a:xfrm>
            <a:off x="6160302" y="4489663"/>
            <a:ext cx="269626" cy="276999"/>
          </a:xfrm>
          <a:prstGeom prst="rect">
            <a:avLst/>
          </a:prstGeom>
          <a:noFill/>
        </p:spPr>
        <p:txBody>
          <a:bodyPr wrap="none" rtlCol="0">
            <a:spAutoFit/>
          </a:bodyPr>
          <a:lstStyle/>
          <a:p>
            <a:r>
              <a:rPr lang="de-CH" b="1" dirty="0" smtClean="0">
                <a:solidFill>
                  <a:schemeClr val="bg1"/>
                </a:solidFill>
              </a:rPr>
              <a:t>3</a:t>
            </a:r>
            <a:endParaRPr lang="de-CH" b="1" dirty="0">
              <a:solidFill>
                <a:schemeClr val="bg1"/>
              </a:solidFill>
            </a:endParaRPr>
          </a:p>
        </p:txBody>
      </p:sp>
      <p:sp>
        <p:nvSpPr>
          <p:cNvPr id="28" name="Textfeld 27"/>
          <p:cNvSpPr txBox="1"/>
          <p:nvPr/>
        </p:nvSpPr>
        <p:spPr>
          <a:xfrm>
            <a:off x="5924605" y="5848413"/>
            <a:ext cx="269626" cy="276999"/>
          </a:xfrm>
          <a:prstGeom prst="rect">
            <a:avLst/>
          </a:prstGeom>
          <a:noFill/>
        </p:spPr>
        <p:txBody>
          <a:bodyPr wrap="none" rtlCol="0">
            <a:spAutoFit/>
          </a:bodyPr>
          <a:lstStyle/>
          <a:p>
            <a:r>
              <a:rPr lang="de-CH" b="1" dirty="0" smtClean="0">
                <a:solidFill>
                  <a:schemeClr val="bg1"/>
                </a:solidFill>
              </a:rPr>
              <a:t>7</a:t>
            </a:r>
            <a:endParaRPr lang="de-CH" b="1" dirty="0">
              <a:solidFill>
                <a:schemeClr val="bg1"/>
              </a:solidFill>
            </a:endParaRPr>
          </a:p>
        </p:txBody>
      </p:sp>
      <p:sp>
        <p:nvSpPr>
          <p:cNvPr id="39" name="Textfeld 38"/>
          <p:cNvSpPr txBox="1"/>
          <p:nvPr/>
        </p:nvSpPr>
        <p:spPr>
          <a:xfrm>
            <a:off x="7900686" y="6407199"/>
            <a:ext cx="885179" cy="215444"/>
          </a:xfrm>
          <a:prstGeom prst="rect">
            <a:avLst/>
          </a:prstGeom>
          <a:noFill/>
        </p:spPr>
        <p:txBody>
          <a:bodyPr wrap="none" rtlCol="0">
            <a:spAutoFit/>
          </a:bodyPr>
          <a:lstStyle/>
          <a:p>
            <a:pPr algn="r"/>
            <a:r>
              <a:rPr lang="de-CH" sz="800" dirty="0" smtClean="0">
                <a:solidFill>
                  <a:srgbClr val="3C584D"/>
                </a:solidFill>
              </a:rPr>
              <a:t>Quelle: </a:t>
            </a:r>
            <a:r>
              <a:rPr lang="de-CH" sz="800" dirty="0" err="1" smtClean="0">
                <a:solidFill>
                  <a:srgbClr val="3C584D"/>
                </a:solidFill>
              </a:rPr>
              <a:t>Statista</a:t>
            </a:r>
            <a:endParaRPr lang="de-CH" sz="800" dirty="0">
              <a:solidFill>
                <a:srgbClr val="3C584D"/>
              </a:solidFill>
            </a:endParaRPr>
          </a:p>
        </p:txBody>
      </p:sp>
    </p:spTree>
    <p:extLst>
      <p:ext uri="{BB962C8B-B14F-4D97-AF65-F5344CB8AC3E}">
        <p14:creationId xmlns:p14="http://schemas.microsoft.com/office/powerpoint/2010/main" val="34686277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Wichtigste Quellmärkte: Baden-Württemberg, Nordrhein-Westfalen, Bayern</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Herkunftsregionen</a:t>
            </a:r>
            <a:endParaRPr lang="de-CH" dirty="0"/>
          </a:p>
        </p:txBody>
      </p:sp>
      <p:sp>
        <p:nvSpPr>
          <p:cNvPr id="6" name="Textplatzhalter 5"/>
          <p:cNvSpPr>
            <a:spLocks noGrp="1"/>
          </p:cNvSpPr>
          <p:nvPr>
            <p:ph type="body" sz="quarter" idx="13"/>
          </p:nvPr>
        </p:nvSpPr>
        <p:spPr/>
        <p:txBody>
          <a:bodyPr/>
          <a:lstStyle/>
          <a:p>
            <a:r>
              <a:rPr lang="de-CH" dirty="0" smtClean="0"/>
              <a:t>1 Grundlagen</a:t>
            </a:r>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13</a:t>
            </a:fld>
            <a:endParaRPr lang="de-CH"/>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008" r="1768" b="4333"/>
          <a:stretch/>
        </p:blipFill>
        <p:spPr bwMode="auto">
          <a:xfrm>
            <a:off x="747568" y="1640764"/>
            <a:ext cx="7894764" cy="471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177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Hohe Gästedichten in Baden-Württemberg und Hamburg, Sommer auch Sachsen und Saarland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Gästedichte nach Herkunftsregion</a:t>
            </a:r>
            <a:endParaRPr lang="de-CH" dirty="0"/>
          </a:p>
        </p:txBody>
      </p:sp>
      <p:sp>
        <p:nvSpPr>
          <p:cNvPr id="6" name="Textplatzhalter 5"/>
          <p:cNvSpPr>
            <a:spLocks noGrp="1"/>
          </p:cNvSpPr>
          <p:nvPr>
            <p:ph type="body" sz="quarter" idx="13"/>
          </p:nvPr>
        </p:nvSpPr>
        <p:spPr/>
        <p:txBody>
          <a:bodyPr/>
          <a:lstStyle/>
          <a:p>
            <a:r>
              <a:rPr lang="de-CH" dirty="0" smtClean="0"/>
              <a:t>1 Grundlagen</a:t>
            </a:r>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14</a:t>
            </a:fld>
            <a:endParaRPr lang="de-CH"/>
          </a:p>
        </p:txBody>
      </p:sp>
      <p:pic>
        <p:nvPicPr>
          <p:cNvPr id="614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4357" b="1691"/>
          <a:stretch/>
        </p:blipFill>
        <p:spPr bwMode="auto">
          <a:xfrm>
            <a:off x="1168840" y="1611909"/>
            <a:ext cx="6925588" cy="460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1582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Schwerpunkte für mögliche Ferien in den Schweizer Bergen sind Ostern, Juni und August/September, Skiferien Hamburg </a:t>
            </a:r>
            <a:endParaRPr lang="de-CH" dirty="0"/>
          </a:p>
        </p:txBody>
      </p:sp>
      <p:sp>
        <p:nvSpPr>
          <p:cNvPr id="3" name="Inhaltsplatzhalter 2"/>
          <p:cNvSpPr>
            <a:spLocks noGrp="1"/>
          </p:cNvSpPr>
          <p:nvPr>
            <p:ph idx="1"/>
          </p:nvPr>
        </p:nvSpPr>
        <p:spPr/>
        <p:txBody>
          <a:bodyPr/>
          <a:lstStyle/>
          <a:p>
            <a:r>
              <a:rPr lang="de-CH" sz="1300" dirty="0" smtClean="0"/>
              <a:t>Im Gegensatz zur Schweiz sind die Sommerferien in Deutschland sehr </a:t>
            </a:r>
            <a:r>
              <a:rPr lang="de-CH" sz="1300" dirty="0" err="1" smtClean="0"/>
              <a:t>septemberlastig</a:t>
            </a:r>
            <a:r>
              <a:rPr lang="de-CH" sz="1300" dirty="0" smtClean="0"/>
              <a:t>. </a:t>
            </a:r>
          </a:p>
          <a:p>
            <a:r>
              <a:rPr lang="de-CH" sz="1300" dirty="0" smtClean="0"/>
              <a:t>Herbstferien finden oft Ende Oktober bis Anfang November statt. Für Ferien in den Alpen sind daher die Sommerferien im September deutlich relevanter als die Herbstferien. </a:t>
            </a:r>
          </a:p>
          <a:p>
            <a:r>
              <a:rPr lang="de-CH" sz="1300" dirty="0" smtClean="0"/>
              <a:t>Die Mehrheit der Bundesländer hat auch eine Sportwoche im Februar oder März. Interessant ist dabei vor allem die Tatsache, dass mit Hamburg ein sehr kaufkräftiges Bundesland im März zwei Sportwochen hat. </a:t>
            </a:r>
          </a:p>
          <a:p>
            <a:r>
              <a:rPr lang="de-CH" sz="1300" dirty="0" smtClean="0"/>
              <a:t>In Bayern und Baden-Württemberg sind im Gegensatz zu den anderen Bundesländern im Juni noch zwei Ferienwochen, welche für einen Aufenthalt in den Alpen genutzt werden können. </a:t>
            </a:r>
            <a:endParaRPr lang="de-CH" sz="130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15</a:t>
            </a:fld>
            <a:endParaRPr lang="de-CH"/>
          </a:p>
        </p:txBody>
      </p:sp>
      <p:sp>
        <p:nvSpPr>
          <p:cNvPr id="6" name="Textplatzhalter 5"/>
          <p:cNvSpPr>
            <a:spLocks noGrp="1"/>
          </p:cNvSpPr>
          <p:nvPr>
            <p:ph type="body" sz="quarter" idx="12"/>
          </p:nvPr>
        </p:nvSpPr>
        <p:spPr/>
        <p:txBody>
          <a:bodyPr/>
          <a:lstStyle/>
          <a:p>
            <a:r>
              <a:rPr lang="de-CH" dirty="0" smtClean="0"/>
              <a:t>Schulferien in Deutschland </a:t>
            </a:r>
            <a:endParaRPr lang="de-CH" dirty="0"/>
          </a:p>
        </p:txBody>
      </p:sp>
      <p:sp>
        <p:nvSpPr>
          <p:cNvPr id="7" name="Textplatzhalter 6"/>
          <p:cNvSpPr>
            <a:spLocks noGrp="1"/>
          </p:cNvSpPr>
          <p:nvPr>
            <p:ph type="body" sz="quarter" idx="13"/>
          </p:nvPr>
        </p:nvSpPr>
        <p:spPr/>
        <p:txBody>
          <a:bodyPr/>
          <a:lstStyle/>
          <a:p>
            <a:r>
              <a:rPr lang="de-CH" dirty="0" smtClean="0"/>
              <a:t>1 Grundlagen</a:t>
            </a:r>
            <a:endParaRPr lang="de-CH" dirty="0"/>
          </a:p>
        </p:txBody>
      </p:sp>
      <p:sp>
        <p:nvSpPr>
          <p:cNvPr id="12" name="Textfeld 11"/>
          <p:cNvSpPr txBox="1"/>
          <p:nvPr/>
        </p:nvSpPr>
        <p:spPr>
          <a:xfrm>
            <a:off x="6636799" y="6313979"/>
            <a:ext cx="2494008" cy="200055"/>
          </a:xfrm>
          <a:prstGeom prst="rect">
            <a:avLst/>
          </a:prstGeom>
          <a:noFill/>
        </p:spPr>
        <p:txBody>
          <a:bodyPr wrap="square" rtlCol="0">
            <a:spAutoFit/>
          </a:bodyPr>
          <a:lstStyle/>
          <a:p>
            <a:pPr algn="r"/>
            <a:r>
              <a:rPr lang="de-CH" sz="700" dirty="0" smtClean="0">
                <a:solidFill>
                  <a:srgbClr val="3C584D"/>
                </a:solidFill>
              </a:rPr>
              <a:t>Quelle: www.schulferien.org</a:t>
            </a:r>
            <a:endParaRPr lang="de-CH" sz="700" dirty="0">
              <a:solidFill>
                <a:srgbClr val="3C584D"/>
              </a:solidFill>
            </a:endParaRPr>
          </a:p>
        </p:txBody>
      </p:sp>
      <p:pic>
        <p:nvPicPr>
          <p:cNvPr id="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11" y="3798054"/>
            <a:ext cx="8280000" cy="2525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bgerundetes Rechteck 19"/>
          <p:cNvSpPr/>
          <p:nvPr/>
        </p:nvSpPr>
        <p:spPr>
          <a:xfrm>
            <a:off x="3691679" y="5759093"/>
            <a:ext cx="421419" cy="139148"/>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1" name="Abgerundetes Rechteck 20"/>
          <p:cNvSpPr/>
          <p:nvPr/>
        </p:nvSpPr>
        <p:spPr>
          <a:xfrm>
            <a:off x="2598952" y="4640032"/>
            <a:ext cx="421419" cy="278296"/>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2" name="Abgerundetes Rechteck 21"/>
          <p:cNvSpPr/>
          <p:nvPr/>
        </p:nvSpPr>
        <p:spPr>
          <a:xfrm>
            <a:off x="4152855" y="4083439"/>
            <a:ext cx="421419" cy="841514"/>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3" name="Abgerundetes Rechteck 22"/>
          <p:cNvSpPr/>
          <p:nvPr/>
        </p:nvSpPr>
        <p:spPr>
          <a:xfrm>
            <a:off x="4152855" y="6006330"/>
            <a:ext cx="421419" cy="184204"/>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4" name="Abgerundetes Rechteck 23"/>
          <p:cNvSpPr/>
          <p:nvPr/>
        </p:nvSpPr>
        <p:spPr>
          <a:xfrm>
            <a:off x="6491864" y="4242466"/>
            <a:ext cx="674535" cy="2066014"/>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5" name="Abgerundetes Rechteck 24"/>
          <p:cNvSpPr/>
          <p:nvPr/>
        </p:nvSpPr>
        <p:spPr>
          <a:xfrm>
            <a:off x="5132192" y="4233190"/>
            <a:ext cx="412142" cy="287571"/>
          </a:xfrm>
          <a:prstGeom prst="round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8" name="Textfeld 7"/>
          <p:cNvSpPr txBox="1"/>
          <p:nvPr/>
        </p:nvSpPr>
        <p:spPr>
          <a:xfrm>
            <a:off x="626316" y="3521055"/>
            <a:ext cx="1588897" cy="276999"/>
          </a:xfrm>
          <a:prstGeom prst="rect">
            <a:avLst/>
          </a:prstGeom>
        </p:spPr>
        <p:txBody>
          <a:bodyPr wrap="square" rtlCol="0"/>
          <a:lstStyle>
            <a:defPPr>
              <a:defRPr lang="de-DE"/>
            </a:defPPr>
            <a:lvl1pPr marL="0" indent="0">
              <a:defRPr b="0" i="0" u="none" strike="noStrike" baseline="0">
                <a:solidFill>
                  <a:srgbClr val="3C584D"/>
                </a:solidFill>
                <a:ea typeface="+mn-ea"/>
                <a:cs typeface="Arial" pitchFamily="34" charset="0"/>
              </a:defRPr>
            </a:lvl1pPr>
            <a:lvl2pPr indent="0">
              <a:defRPr sz="1100">
                <a:latin typeface="+mn-lt"/>
                <a:ea typeface="+mn-ea"/>
              </a:defRPr>
            </a:lvl2pPr>
            <a:lvl3pPr indent="0">
              <a:defRPr sz="1100">
                <a:latin typeface="+mn-lt"/>
                <a:ea typeface="+mn-ea"/>
              </a:defRPr>
            </a:lvl3pPr>
            <a:lvl4pPr indent="0">
              <a:defRPr sz="1100">
                <a:latin typeface="+mn-lt"/>
                <a:ea typeface="+mn-ea"/>
              </a:defRPr>
            </a:lvl4pPr>
            <a:lvl5pPr indent="0">
              <a:defRPr sz="1100">
                <a:latin typeface="+mn-lt"/>
                <a:ea typeface="+mn-ea"/>
              </a:defRPr>
            </a:lvl5pPr>
            <a:lvl6pPr indent="0">
              <a:defRPr sz="1100">
                <a:latin typeface="+mn-lt"/>
                <a:ea typeface="+mn-ea"/>
              </a:defRPr>
            </a:lvl6pPr>
            <a:lvl7pPr indent="0">
              <a:defRPr sz="1100">
                <a:latin typeface="+mn-lt"/>
                <a:ea typeface="+mn-ea"/>
              </a:defRPr>
            </a:lvl7pPr>
            <a:lvl8pPr indent="0">
              <a:defRPr sz="1100">
                <a:latin typeface="+mn-lt"/>
                <a:ea typeface="+mn-ea"/>
              </a:defRPr>
            </a:lvl8pPr>
            <a:lvl9pPr indent="0">
              <a:defRPr sz="1100">
                <a:latin typeface="+mn-lt"/>
                <a:ea typeface="+mn-ea"/>
              </a:defRPr>
            </a:lvl9pPr>
          </a:lstStyle>
          <a:p>
            <a:r>
              <a:rPr lang="de-CH" dirty="0"/>
              <a:t>Ferienkalender 2016</a:t>
            </a:r>
          </a:p>
        </p:txBody>
      </p:sp>
    </p:spTree>
    <p:extLst>
      <p:ext uri="{BB962C8B-B14F-4D97-AF65-F5344CB8AC3E}">
        <p14:creationId xmlns:p14="http://schemas.microsoft.com/office/powerpoint/2010/main" val="13181821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835" y="986756"/>
            <a:ext cx="8354527" cy="430212"/>
          </a:xfrm>
        </p:spPr>
        <p:txBody>
          <a:bodyPr/>
          <a:lstStyle/>
          <a:p>
            <a:pPr marL="0" indent="0">
              <a:buNone/>
            </a:pPr>
            <a:r>
              <a:rPr lang="de-CH" dirty="0" smtClean="0"/>
              <a:t>Ferien in der Schweiz für rund elf Millionen deutsche Haushalte erschwinglich</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16</a:t>
            </a:fld>
            <a:endParaRPr lang="de-CH"/>
          </a:p>
        </p:txBody>
      </p:sp>
      <p:sp>
        <p:nvSpPr>
          <p:cNvPr id="6" name="Textplatzhalter 5"/>
          <p:cNvSpPr>
            <a:spLocks noGrp="1"/>
          </p:cNvSpPr>
          <p:nvPr>
            <p:ph type="body" sz="quarter" idx="12"/>
          </p:nvPr>
        </p:nvSpPr>
        <p:spPr/>
        <p:txBody>
          <a:bodyPr/>
          <a:lstStyle/>
          <a:p>
            <a:r>
              <a:rPr lang="de-CH" dirty="0" smtClean="0"/>
              <a:t>Einkommensverteilung deutscher Haushalte</a:t>
            </a:r>
            <a:endParaRPr lang="de-CH" dirty="0"/>
          </a:p>
        </p:txBody>
      </p:sp>
      <p:sp>
        <p:nvSpPr>
          <p:cNvPr id="81" name="Textplatzhalter 80"/>
          <p:cNvSpPr>
            <a:spLocks noGrp="1"/>
          </p:cNvSpPr>
          <p:nvPr>
            <p:ph type="body" sz="quarter" idx="13"/>
          </p:nvPr>
        </p:nvSpPr>
        <p:spPr/>
        <p:txBody>
          <a:bodyPr/>
          <a:lstStyle/>
          <a:p>
            <a:r>
              <a:rPr lang="de-CH" dirty="0" smtClean="0"/>
              <a:t>1 Grundlagen</a:t>
            </a:r>
            <a:endParaRPr lang="de-CH" dirty="0"/>
          </a:p>
        </p:txBody>
      </p:sp>
      <p:sp>
        <p:nvSpPr>
          <p:cNvPr id="41" name="Textfeld 1"/>
          <p:cNvSpPr txBox="1"/>
          <p:nvPr/>
        </p:nvSpPr>
        <p:spPr>
          <a:xfrm>
            <a:off x="1539535" y="6167678"/>
            <a:ext cx="6522444" cy="34514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800" dirty="0">
                <a:solidFill>
                  <a:srgbClr val="3C584D"/>
                </a:solidFill>
                <a:effectLst/>
                <a:latin typeface="Arial" pitchFamily="34" charset="0"/>
                <a:ea typeface="+mn-ea"/>
                <a:cs typeface="Arial" pitchFamily="34" charset="0"/>
              </a:rPr>
              <a:t>Quelle: </a:t>
            </a:r>
            <a:r>
              <a:rPr lang="de-CH" sz="800" dirty="0" smtClean="0">
                <a:solidFill>
                  <a:srgbClr val="3C584D"/>
                </a:solidFill>
                <a:effectLst/>
                <a:latin typeface="Arial" pitchFamily="34" charset="0"/>
                <a:ea typeface="+mn-ea"/>
                <a:cs typeface="Arial" pitchFamily="34" charset="0"/>
              </a:rPr>
              <a:t>b4p (Gesellschaft für integrierte Kommunikationsforschung), BHP – Hanser und Partner</a:t>
            </a:r>
            <a:endParaRPr lang="de-CH" sz="800" dirty="0">
              <a:solidFill>
                <a:srgbClr val="3C584D"/>
              </a:solidFill>
              <a:effectLst/>
              <a:latin typeface="Arial" pitchFamily="34" charset="0"/>
              <a:ea typeface="+mn-ea"/>
              <a:cs typeface="Arial" pitchFamily="34" charset="0"/>
            </a:endParaRPr>
          </a:p>
        </p:txBody>
      </p:sp>
      <p:sp>
        <p:nvSpPr>
          <p:cNvPr id="42" name="Textfeld 2"/>
          <p:cNvSpPr txBox="1"/>
          <p:nvPr/>
        </p:nvSpPr>
        <p:spPr>
          <a:xfrm>
            <a:off x="1539535" y="1592601"/>
            <a:ext cx="4423910" cy="24989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de-CH" sz="1200" b="0" i="0" u="none" strike="noStrike" kern="1200" baseline="0" dirty="0" smtClean="0">
                <a:solidFill>
                  <a:srgbClr val="3C584D"/>
                </a:solidFill>
                <a:latin typeface="Arial" pitchFamily="34" charset="0"/>
                <a:ea typeface="+mn-ea"/>
                <a:cs typeface="Arial" pitchFamily="34" charset="0"/>
              </a:rPr>
              <a:t>Monatliches Haushaltsnettoeinkommen</a:t>
            </a:r>
            <a:r>
              <a:rPr lang="de-CH" sz="1200" b="0" i="0" u="none" strike="noStrike" kern="1200" dirty="0" smtClean="0">
                <a:solidFill>
                  <a:srgbClr val="3C584D"/>
                </a:solidFill>
                <a:latin typeface="Arial" pitchFamily="34" charset="0"/>
                <a:ea typeface="+mn-ea"/>
                <a:cs typeface="Arial" pitchFamily="34" charset="0"/>
              </a:rPr>
              <a:t> in Deutschland (2013)</a:t>
            </a:r>
            <a:endParaRPr lang="de-CH" sz="1200" b="0" i="0" u="none" strike="noStrike" kern="1200" baseline="0" dirty="0">
              <a:solidFill>
                <a:srgbClr val="3C584D"/>
              </a:solidFill>
              <a:latin typeface="Arial" pitchFamily="34" charset="0"/>
              <a:ea typeface="+mn-ea"/>
              <a:cs typeface="Arial" pitchFamily="34" charset="0"/>
            </a:endParaRPr>
          </a:p>
        </p:txBody>
      </p:sp>
      <p:sp>
        <p:nvSpPr>
          <p:cNvPr id="11" name="Freihandform 10"/>
          <p:cNvSpPr/>
          <p:nvPr/>
        </p:nvSpPr>
        <p:spPr>
          <a:xfrm>
            <a:off x="2203281" y="3713544"/>
            <a:ext cx="5416537" cy="598710"/>
          </a:xfrm>
          <a:custGeom>
            <a:avLst/>
            <a:gdLst>
              <a:gd name="connsiteX0" fmla="*/ 0 w 7935402"/>
              <a:gd name="connsiteY0" fmla="*/ 707666 h 731520"/>
              <a:gd name="connsiteX1" fmla="*/ 174929 w 7935402"/>
              <a:gd name="connsiteY1" fmla="*/ 596348 h 731520"/>
              <a:gd name="connsiteX2" fmla="*/ 461176 w 7935402"/>
              <a:gd name="connsiteY2" fmla="*/ 445273 h 731520"/>
              <a:gd name="connsiteX3" fmla="*/ 1622066 w 7935402"/>
              <a:gd name="connsiteY3" fmla="*/ 0 h 731520"/>
              <a:gd name="connsiteX4" fmla="*/ 6297433 w 7935402"/>
              <a:gd name="connsiteY4" fmla="*/ 0 h 731520"/>
              <a:gd name="connsiteX5" fmla="*/ 7625301 w 7935402"/>
              <a:gd name="connsiteY5" fmla="*/ 516835 h 731520"/>
              <a:gd name="connsiteX6" fmla="*/ 7903597 w 7935402"/>
              <a:gd name="connsiteY6" fmla="*/ 652007 h 731520"/>
              <a:gd name="connsiteX7" fmla="*/ 7935402 w 7935402"/>
              <a:gd name="connsiteY7" fmla="*/ 731520 h 731520"/>
              <a:gd name="connsiteX8" fmla="*/ 0 w 7935402"/>
              <a:gd name="connsiteY8" fmla="*/ 707666 h 731520"/>
              <a:gd name="connsiteX0" fmla="*/ 0 w 7935402"/>
              <a:gd name="connsiteY0" fmla="*/ 707666 h 731520"/>
              <a:gd name="connsiteX1" fmla="*/ 174929 w 7935402"/>
              <a:gd name="connsiteY1" fmla="*/ 596348 h 731520"/>
              <a:gd name="connsiteX2" fmla="*/ 461176 w 7935402"/>
              <a:gd name="connsiteY2" fmla="*/ 445273 h 731520"/>
              <a:gd name="connsiteX3" fmla="*/ 1622066 w 7935402"/>
              <a:gd name="connsiteY3" fmla="*/ 0 h 731520"/>
              <a:gd name="connsiteX4" fmla="*/ 6297433 w 7935402"/>
              <a:gd name="connsiteY4" fmla="*/ 0 h 731520"/>
              <a:gd name="connsiteX5" fmla="*/ 7625301 w 7935402"/>
              <a:gd name="connsiteY5" fmla="*/ 516835 h 731520"/>
              <a:gd name="connsiteX6" fmla="*/ 7855889 w 7935402"/>
              <a:gd name="connsiteY6" fmla="*/ 628153 h 731520"/>
              <a:gd name="connsiteX7" fmla="*/ 7935402 w 7935402"/>
              <a:gd name="connsiteY7" fmla="*/ 731520 h 731520"/>
              <a:gd name="connsiteX8" fmla="*/ 0 w 7935402"/>
              <a:gd name="connsiteY8" fmla="*/ 707666 h 731520"/>
              <a:gd name="connsiteX0" fmla="*/ 0 w 7951305"/>
              <a:gd name="connsiteY0" fmla="*/ 707666 h 715617"/>
              <a:gd name="connsiteX1" fmla="*/ 174929 w 7951305"/>
              <a:gd name="connsiteY1" fmla="*/ 596348 h 715617"/>
              <a:gd name="connsiteX2" fmla="*/ 461176 w 7951305"/>
              <a:gd name="connsiteY2" fmla="*/ 445273 h 715617"/>
              <a:gd name="connsiteX3" fmla="*/ 1622066 w 7951305"/>
              <a:gd name="connsiteY3" fmla="*/ 0 h 715617"/>
              <a:gd name="connsiteX4" fmla="*/ 6297433 w 7951305"/>
              <a:gd name="connsiteY4" fmla="*/ 0 h 715617"/>
              <a:gd name="connsiteX5" fmla="*/ 7625301 w 7951305"/>
              <a:gd name="connsiteY5" fmla="*/ 516835 h 715617"/>
              <a:gd name="connsiteX6" fmla="*/ 7855889 w 7951305"/>
              <a:gd name="connsiteY6" fmla="*/ 628153 h 715617"/>
              <a:gd name="connsiteX7" fmla="*/ 7951305 w 7951305"/>
              <a:gd name="connsiteY7" fmla="*/ 715617 h 715617"/>
              <a:gd name="connsiteX8" fmla="*/ 0 w 7951305"/>
              <a:gd name="connsiteY8" fmla="*/ 707666 h 715617"/>
              <a:gd name="connsiteX0" fmla="*/ 0 w 7935402"/>
              <a:gd name="connsiteY0" fmla="*/ 707666 h 707666"/>
              <a:gd name="connsiteX1" fmla="*/ 174929 w 7935402"/>
              <a:gd name="connsiteY1" fmla="*/ 596348 h 707666"/>
              <a:gd name="connsiteX2" fmla="*/ 461176 w 7935402"/>
              <a:gd name="connsiteY2" fmla="*/ 445273 h 707666"/>
              <a:gd name="connsiteX3" fmla="*/ 1622066 w 7935402"/>
              <a:gd name="connsiteY3" fmla="*/ 0 h 707666"/>
              <a:gd name="connsiteX4" fmla="*/ 6297433 w 7935402"/>
              <a:gd name="connsiteY4" fmla="*/ 0 h 707666"/>
              <a:gd name="connsiteX5" fmla="*/ 7625301 w 7935402"/>
              <a:gd name="connsiteY5" fmla="*/ 516835 h 707666"/>
              <a:gd name="connsiteX6" fmla="*/ 7855889 w 7935402"/>
              <a:gd name="connsiteY6" fmla="*/ 628153 h 707666"/>
              <a:gd name="connsiteX7" fmla="*/ 7935402 w 7935402"/>
              <a:gd name="connsiteY7" fmla="*/ 707666 h 707666"/>
              <a:gd name="connsiteX8" fmla="*/ 0 w 7935402"/>
              <a:gd name="connsiteY8" fmla="*/ 707666 h 707666"/>
              <a:gd name="connsiteX0" fmla="*/ 0 w 7927450"/>
              <a:gd name="connsiteY0" fmla="*/ 707666 h 715618"/>
              <a:gd name="connsiteX1" fmla="*/ 174929 w 7927450"/>
              <a:gd name="connsiteY1" fmla="*/ 596348 h 715618"/>
              <a:gd name="connsiteX2" fmla="*/ 461176 w 7927450"/>
              <a:gd name="connsiteY2" fmla="*/ 445273 h 715618"/>
              <a:gd name="connsiteX3" fmla="*/ 1622066 w 7927450"/>
              <a:gd name="connsiteY3" fmla="*/ 0 h 715618"/>
              <a:gd name="connsiteX4" fmla="*/ 6297433 w 7927450"/>
              <a:gd name="connsiteY4" fmla="*/ 0 h 715618"/>
              <a:gd name="connsiteX5" fmla="*/ 7625301 w 7927450"/>
              <a:gd name="connsiteY5" fmla="*/ 516835 h 715618"/>
              <a:gd name="connsiteX6" fmla="*/ 7855889 w 7927450"/>
              <a:gd name="connsiteY6" fmla="*/ 628153 h 715618"/>
              <a:gd name="connsiteX7" fmla="*/ 7927450 w 7927450"/>
              <a:gd name="connsiteY7" fmla="*/ 715618 h 715618"/>
              <a:gd name="connsiteX8" fmla="*/ 0 w 7927450"/>
              <a:gd name="connsiteY8" fmla="*/ 707666 h 71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7450" h="715618">
                <a:moveTo>
                  <a:pt x="0" y="707666"/>
                </a:moveTo>
                <a:lnTo>
                  <a:pt x="174929" y="596348"/>
                </a:lnTo>
                <a:lnTo>
                  <a:pt x="461176" y="445273"/>
                </a:lnTo>
                <a:lnTo>
                  <a:pt x="1622066" y="0"/>
                </a:lnTo>
                <a:lnTo>
                  <a:pt x="6297433" y="0"/>
                </a:lnTo>
                <a:lnTo>
                  <a:pt x="7625301" y="516835"/>
                </a:lnTo>
                <a:lnTo>
                  <a:pt x="7855889" y="628153"/>
                </a:lnTo>
                <a:lnTo>
                  <a:pt x="7927450" y="715618"/>
                </a:lnTo>
                <a:lnTo>
                  <a:pt x="0" y="707666"/>
                </a:lnTo>
                <a:close/>
              </a:path>
            </a:pathLst>
          </a:custGeom>
          <a:solidFill>
            <a:srgbClr val="FDA70D"/>
          </a:solidFill>
          <a:ln>
            <a:solidFill>
              <a:srgbClr val="FDA7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Freihandform 7"/>
          <p:cNvSpPr/>
          <p:nvPr/>
        </p:nvSpPr>
        <p:spPr>
          <a:xfrm>
            <a:off x="4304867" y="1937375"/>
            <a:ext cx="1195224" cy="558795"/>
          </a:xfrm>
          <a:custGeom>
            <a:avLst/>
            <a:gdLst>
              <a:gd name="connsiteX0" fmla="*/ 0 w 1749287"/>
              <a:gd name="connsiteY0" fmla="*/ 659958 h 667909"/>
              <a:gd name="connsiteX1" fmla="*/ 397565 w 1749287"/>
              <a:gd name="connsiteY1" fmla="*/ 246490 h 667909"/>
              <a:gd name="connsiteX2" fmla="*/ 532737 w 1749287"/>
              <a:gd name="connsiteY2" fmla="*/ 127221 h 667909"/>
              <a:gd name="connsiteX3" fmla="*/ 612250 w 1749287"/>
              <a:gd name="connsiteY3" fmla="*/ 63610 h 667909"/>
              <a:gd name="connsiteX4" fmla="*/ 755374 w 1749287"/>
              <a:gd name="connsiteY4" fmla="*/ 0 h 667909"/>
              <a:gd name="connsiteX5" fmla="*/ 930302 w 1749287"/>
              <a:gd name="connsiteY5" fmla="*/ 7951 h 667909"/>
              <a:gd name="connsiteX6" fmla="*/ 1152939 w 1749287"/>
              <a:gd name="connsiteY6" fmla="*/ 71561 h 667909"/>
              <a:gd name="connsiteX7" fmla="*/ 1335819 w 1749287"/>
              <a:gd name="connsiteY7" fmla="*/ 222636 h 667909"/>
              <a:gd name="connsiteX8" fmla="*/ 1606163 w 1749287"/>
              <a:gd name="connsiteY8" fmla="*/ 500932 h 667909"/>
              <a:gd name="connsiteX9" fmla="*/ 1749287 w 1749287"/>
              <a:gd name="connsiteY9" fmla="*/ 667909 h 667909"/>
              <a:gd name="connsiteX10" fmla="*/ 0 w 1749287"/>
              <a:gd name="connsiteY10" fmla="*/ 659958 h 66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9287" h="667909">
                <a:moveTo>
                  <a:pt x="0" y="659958"/>
                </a:moveTo>
                <a:lnTo>
                  <a:pt x="397565" y="246490"/>
                </a:lnTo>
                <a:lnTo>
                  <a:pt x="532737" y="127221"/>
                </a:lnTo>
                <a:lnTo>
                  <a:pt x="612250" y="63610"/>
                </a:lnTo>
                <a:lnTo>
                  <a:pt x="755374" y="0"/>
                </a:lnTo>
                <a:lnTo>
                  <a:pt x="930302" y="7951"/>
                </a:lnTo>
                <a:lnTo>
                  <a:pt x="1152939" y="71561"/>
                </a:lnTo>
                <a:lnTo>
                  <a:pt x="1335819" y="222636"/>
                </a:lnTo>
                <a:lnTo>
                  <a:pt x="1606163" y="500932"/>
                </a:lnTo>
                <a:lnTo>
                  <a:pt x="1749287" y="667909"/>
                </a:lnTo>
                <a:lnTo>
                  <a:pt x="0" y="659958"/>
                </a:lnTo>
                <a:close/>
              </a:path>
            </a:pathLst>
          </a:custGeom>
          <a:solidFill>
            <a:srgbClr val="B02233"/>
          </a:solidFill>
          <a:ln>
            <a:solidFill>
              <a:srgbClr val="B02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Freihandform 8"/>
          <p:cNvSpPr/>
          <p:nvPr/>
        </p:nvSpPr>
        <p:spPr>
          <a:xfrm>
            <a:off x="3740774" y="2502822"/>
            <a:ext cx="2330687" cy="605361"/>
          </a:xfrm>
          <a:custGeom>
            <a:avLst/>
            <a:gdLst>
              <a:gd name="connsiteX0" fmla="*/ 0 w 3387256"/>
              <a:gd name="connsiteY0" fmla="*/ 707666 h 707666"/>
              <a:gd name="connsiteX1" fmla="*/ 485030 w 3387256"/>
              <a:gd name="connsiteY1" fmla="*/ 278295 h 707666"/>
              <a:gd name="connsiteX2" fmla="*/ 811033 w 3387256"/>
              <a:gd name="connsiteY2" fmla="*/ 0 h 707666"/>
              <a:gd name="connsiteX3" fmla="*/ 2568272 w 3387256"/>
              <a:gd name="connsiteY3" fmla="*/ 7951 h 707666"/>
              <a:gd name="connsiteX4" fmla="*/ 2957886 w 3387256"/>
              <a:gd name="connsiteY4" fmla="*/ 333954 h 707666"/>
              <a:gd name="connsiteX5" fmla="*/ 3387256 w 3387256"/>
              <a:gd name="connsiteY5" fmla="*/ 691763 h 707666"/>
              <a:gd name="connsiteX6" fmla="*/ 0 w 3387256"/>
              <a:gd name="connsiteY6" fmla="*/ 707666 h 707666"/>
              <a:gd name="connsiteX0" fmla="*/ 0 w 3411110"/>
              <a:gd name="connsiteY0" fmla="*/ 723568 h 723568"/>
              <a:gd name="connsiteX1" fmla="*/ 508884 w 3411110"/>
              <a:gd name="connsiteY1" fmla="*/ 278295 h 723568"/>
              <a:gd name="connsiteX2" fmla="*/ 834887 w 3411110"/>
              <a:gd name="connsiteY2" fmla="*/ 0 h 723568"/>
              <a:gd name="connsiteX3" fmla="*/ 2592126 w 3411110"/>
              <a:gd name="connsiteY3" fmla="*/ 7951 h 723568"/>
              <a:gd name="connsiteX4" fmla="*/ 2981740 w 3411110"/>
              <a:gd name="connsiteY4" fmla="*/ 333954 h 723568"/>
              <a:gd name="connsiteX5" fmla="*/ 3411110 w 3411110"/>
              <a:gd name="connsiteY5" fmla="*/ 691763 h 723568"/>
              <a:gd name="connsiteX6" fmla="*/ 0 w 3411110"/>
              <a:gd name="connsiteY6" fmla="*/ 723568 h 72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1110" h="723568">
                <a:moveTo>
                  <a:pt x="0" y="723568"/>
                </a:moveTo>
                <a:lnTo>
                  <a:pt x="508884" y="278295"/>
                </a:lnTo>
                <a:lnTo>
                  <a:pt x="834887" y="0"/>
                </a:lnTo>
                <a:lnTo>
                  <a:pt x="2592126" y="7951"/>
                </a:lnTo>
                <a:lnTo>
                  <a:pt x="2981740" y="333954"/>
                </a:lnTo>
                <a:lnTo>
                  <a:pt x="3411110" y="691763"/>
                </a:lnTo>
                <a:lnTo>
                  <a:pt x="0" y="723568"/>
                </a:ln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Freihandform 9"/>
          <p:cNvSpPr/>
          <p:nvPr/>
        </p:nvSpPr>
        <p:spPr>
          <a:xfrm>
            <a:off x="3306147" y="3094879"/>
            <a:ext cx="3205374" cy="612014"/>
          </a:xfrm>
          <a:custGeom>
            <a:avLst/>
            <a:gdLst>
              <a:gd name="connsiteX0" fmla="*/ 644056 w 4691270"/>
              <a:gd name="connsiteY0" fmla="*/ 31805 h 731520"/>
              <a:gd name="connsiteX1" fmla="*/ 0 w 4691270"/>
              <a:gd name="connsiteY1" fmla="*/ 731520 h 731520"/>
              <a:gd name="connsiteX2" fmla="*/ 4691270 w 4691270"/>
              <a:gd name="connsiteY2" fmla="*/ 731520 h 731520"/>
              <a:gd name="connsiteX3" fmla="*/ 4341412 w 4691270"/>
              <a:gd name="connsiteY3" fmla="*/ 349857 h 731520"/>
              <a:gd name="connsiteX4" fmla="*/ 4047214 w 4691270"/>
              <a:gd name="connsiteY4" fmla="*/ 0 h 731520"/>
              <a:gd name="connsiteX5" fmla="*/ 644056 w 4691270"/>
              <a:gd name="connsiteY5" fmla="*/ 31805 h 731520"/>
              <a:gd name="connsiteX0" fmla="*/ 644056 w 4691270"/>
              <a:gd name="connsiteY0" fmla="*/ 31805 h 731520"/>
              <a:gd name="connsiteX1" fmla="*/ 0 w 4691270"/>
              <a:gd name="connsiteY1" fmla="*/ 731520 h 731520"/>
              <a:gd name="connsiteX2" fmla="*/ 4691270 w 4691270"/>
              <a:gd name="connsiteY2" fmla="*/ 731520 h 731520"/>
              <a:gd name="connsiteX3" fmla="*/ 4357315 w 4691270"/>
              <a:gd name="connsiteY3" fmla="*/ 405516 h 731520"/>
              <a:gd name="connsiteX4" fmla="*/ 4047214 w 4691270"/>
              <a:gd name="connsiteY4" fmla="*/ 0 h 731520"/>
              <a:gd name="connsiteX5" fmla="*/ 644056 w 4691270"/>
              <a:gd name="connsiteY5" fmla="*/ 31805 h 7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1270" h="731520">
                <a:moveTo>
                  <a:pt x="644056" y="31805"/>
                </a:moveTo>
                <a:lnTo>
                  <a:pt x="0" y="731520"/>
                </a:lnTo>
                <a:lnTo>
                  <a:pt x="4691270" y="731520"/>
                </a:lnTo>
                <a:lnTo>
                  <a:pt x="4357315" y="405516"/>
                </a:lnTo>
                <a:lnTo>
                  <a:pt x="4047214" y="0"/>
                </a:lnTo>
                <a:lnTo>
                  <a:pt x="644056" y="31805"/>
                </a:lnTo>
                <a:close/>
              </a:path>
            </a:pathLst>
          </a:custGeom>
          <a:solidFill>
            <a:srgbClr val="F87D38"/>
          </a:solidFill>
          <a:ln>
            <a:solidFill>
              <a:srgbClr val="F87D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Freihandform 11"/>
          <p:cNvSpPr/>
          <p:nvPr/>
        </p:nvSpPr>
        <p:spPr>
          <a:xfrm>
            <a:off x="2214147" y="4312254"/>
            <a:ext cx="5405672" cy="598710"/>
          </a:xfrm>
          <a:custGeom>
            <a:avLst/>
            <a:gdLst>
              <a:gd name="connsiteX0" fmla="*/ 0 w 7911548"/>
              <a:gd name="connsiteY0" fmla="*/ 15903 h 715618"/>
              <a:gd name="connsiteX1" fmla="*/ 55659 w 7911548"/>
              <a:gd name="connsiteY1" fmla="*/ 127221 h 715618"/>
              <a:gd name="connsiteX2" fmla="*/ 365760 w 7911548"/>
              <a:gd name="connsiteY2" fmla="*/ 294199 h 715618"/>
              <a:gd name="connsiteX3" fmla="*/ 834887 w 7911548"/>
              <a:gd name="connsiteY3" fmla="*/ 485030 h 715618"/>
              <a:gd name="connsiteX4" fmla="*/ 1168842 w 7911548"/>
              <a:gd name="connsiteY4" fmla="*/ 588397 h 715618"/>
              <a:gd name="connsiteX5" fmla="*/ 1606163 w 7911548"/>
              <a:gd name="connsiteY5" fmla="*/ 707666 h 715618"/>
              <a:gd name="connsiteX6" fmla="*/ 6305384 w 7911548"/>
              <a:gd name="connsiteY6" fmla="*/ 715618 h 715618"/>
              <a:gd name="connsiteX7" fmla="*/ 7450372 w 7911548"/>
              <a:gd name="connsiteY7" fmla="*/ 349858 h 715618"/>
              <a:gd name="connsiteX8" fmla="*/ 7871791 w 7911548"/>
              <a:gd name="connsiteY8" fmla="*/ 103367 h 715618"/>
              <a:gd name="connsiteX9" fmla="*/ 7911548 w 7911548"/>
              <a:gd name="connsiteY9" fmla="*/ 0 h 715618"/>
              <a:gd name="connsiteX10" fmla="*/ 0 w 7911548"/>
              <a:gd name="connsiteY10" fmla="*/ 15903 h 715618"/>
              <a:gd name="connsiteX0" fmla="*/ 0 w 7911548"/>
              <a:gd name="connsiteY0" fmla="*/ 15903 h 715618"/>
              <a:gd name="connsiteX1" fmla="*/ 55659 w 7911548"/>
              <a:gd name="connsiteY1" fmla="*/ 127221 h 715618"/>
              <a:gd name="connsiteX2" fmla="*/ 365760 w 7911548"/>
              <a:gd name="connsiteY2" fmla="*/ 294199 h 715618"/>
              <a:gd name="connsiteX3" fmla="*/ 834887 w 7911548"/>
              <a:gd name="connsiteY3" fmla="*/ 485030 h 715618"/>
              <a:gd name="connsiteX4" fmla="*/ 1168842 w 7911548"/>
              <a:gd name="connsiteY4" fmla="*/ 588397 h 715618"/>
              <a:gd name="connsiteX5" fmla="*/ 1606163 w 7911548"/>
              <a:gd name="connsiteY5" fmla="*/ 707666 h 715618"/>
              <a:gd name="connsiteX6" fmla="*/ 6305384 w 7911548"/>
              <a:gd name="connsiteY6" fmla="*/ 715618 h 715618"/>
              <a:gd name="connsiteX7" fmla="*/ 7418567 w 7911548"/>
              <a:gd name="connsiteY7" fmla="*/ 333955 h 715618"/>
              <a:gd name="connsiteX8" fmla="*/ 7871791 w 7911548"/>
              <a:gd name="connsiteY8" fmla="*/ 103367 h 715618"/>
              <a:gd name="connsiteX9" fmla="*/ 7911548 w 7911548"/>
              <a:gd name="connsiteY9" fmla="*/ 0 h 715618"/>
              <a:gd name="connsiteX10" fmla="*/ 0 w 7911548"/>
              <a:gd name="connsiteY10" fmla="*/ 15903 h 715618"/>
              <a:gd name="connsiteX0" fmla="*/ 0 w 7911548"/>
              <a:gd name="connsiteY0" fmla="*/ 15903 h 715618"/>
              <a:gd name="connsiteX1" fmla="*/ 55659 w 7911548"/>
              <a:gd name="connsiteY1" fmla="*/ 127221 h 715618"/>
              <a:gd name="connsiteX2" fmla="*/ 365760 w 7911548"/>
              <a:gd name="connsiteY2" fmla="*/ 294199 h 715618"/>
              <a:gd name="connsiteX3" fmla="*/ 834887 w 7911548"/>
              <a:gd name="connsiteY3" fmla="*/ 485030 h 715618"/>
              <a:gd name="connsiteX4" fmla="*/ 1168842 w 7911548"/>
              <a:gd name="connsiteY4" fmla="*/ 588397 h 715618"/>
              <a:gd name="connsiteX5" fmla="*/ 1606163 w 7911548"/>
              <a:gd name="connsiteY5" fmla="*/ 707666 h 715618"/>
              <a:gd name="connsiteX6" fmla="*/ 6305384 w 7911548"/>
              <a:gd name="connsiteY6" fmla="*/ 715618 h 715618"/>
              <a:gd name="connsiteX7" fmla="*/ 7418567 w 7911548"/>
              <a:gd name="connsiteY7" fmla="*/ 333955 h 715618"/>
              <a:gd name="connsiteX8" fmla="*/ 7839986 w 7911548"/>
              <a:gd name="connsiteY8" fmla="*/ 95416 h 715618"/>
              <a:gd name="connsiteX9" fmla="*/ 7911548 w 7911548"/>
              <a:gd name="connsiteY9" fmla="*/ 0 h 715618"/>
              <a:gd name="connsiteX10" fmla="*/ 0 w 7911548"/>
              <a:gd name="connsiteY10" fmla="*/ 15903 h 71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11548" h="715618">
                <a:moveTo>
                  <a:pt x="0" y="15903"/>
                </a:moveTo>
                <a:lnTo>
                  <a:pt x="55659" y="127221"/>
                </a:lnTo>
                <a:lnTo>
                  <a:pt x="365760" y="294199"/>
                </a:lnTo>
                <a:lnTo>
                  <a:pt x="834887" y="485030"/>
                </a:lnTo>
                <a:lnTo>
                  <a:pt x="1168842" y="588397"/>
                </a:lnTo>
                <a:lnTo>
                  <a:pt x="1606163" y="707666"/>
                </a:lnTo>
                <a:lnTo>
                  <a:pt x="6305384" y="715618"/>
                </a:lnTo>
                <a:lnTo>
                  <a:pt x="7418567" y="333955"/>
                </a:lnTo>
                <a:lnTo>
                  <a:pt x="7839986" y="95416"/>
                </a:lnTo>
                <a:lnTo>
                  <a:pt x="7911548" y="0"/>
                </a:lnTo>
                <a:lnTo>
                  <a:pt x="0" y="15903"/>
                </a:lnTo>
                <a:close/>
              </a:path>
            </a:pathLst>
          </a:custGeom>
          <a:solidFill>
            <a:srgbClr val="F6D822"/>
          </a:solidFill>
          <a:ln>
            <a:solidFill>
              <a:srgbClr val="F6D8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Freihandform 12"/>
          <p:cNvSpPr/>
          <p:nvPr/>
        </p:nvSpPr>
        <p:spPr>
          <a:xfrm>
            <a:off x="3319731" y="4864756"/>
            <a:ext cx="3156477" cy="625319"/>
          </a:xfrm>
          <a:custGeom>
            <a:avLst/>
            <a:gdLst>
              <a:gd name="connsiteX0" fmla="*/ 0 w 4595854"/>
              <a:gd name="connsiteY0" fmla="*/ 0 h 747423"/>
              <a:gd name="connsiteX1" fmla="*/ 946205 w 4595854"/>
              <a:gd name="connsiteY1" fmla="*/ 365760 h 747423"/>
              <a:gd name="connsiteX2" fmla="*/ 2242268 w 4595854"/>
              <a:gd name="connsiteY2" fmla="*/ 739472 h 747423"/>
              <a:gd name="connsiteX3" fmla="*/ 2329732 w 4595854"/>
              <a:gd name="connsiteY3" fmla="*/ 747423 h 747423"/>
              <a:gd name="connsiteX4" fmla="*/ 4047214 w 4595854"/>
              <a:gd name="connsiteY4" fmla="*/ 230588 h 747423"/>
              <a:gd name="connsiteX5" fmla="*/ 4595854 w 4595854"/>
              <a:gd name="connsiteY5" fmla="*/ 23854 h 747423"/>
              <a:gd name="connsiteX6" fmla="*/ 0 w 4595854"/>
              <a:gd name="connsiteY6" fmla="*/ 0 h 747423"/>
              <a:gd name="connsiteX0" fmla="*/ 0 w 4611756"/>
              <a:gd name="connsiteY0" fmla="*/ 0 h 747423"/>
              <a:gd name="connsiteX1" fmla="*/ 946205 w 4611756"/>
              <a:gd name="connsiteY1" fmla="*/ 365760 h 747423"/>
              <a:gd name="connsiteX2" fmla="*/ 2242268 w 4611756"/>
              <a:gd name="connsiteY2" fmla="*/ 739472 h 747423"/>
              <a:gd name="connsiteX3" fmla="*/ 2329732 w 4611756"/>
              <a:gd name="connsiteY3" fmla="*/ 747423 h 747423"/>
              <a:gd name="connsiteX4" fmla="*/ 4047214 w 4611756"/>
              <a:gd name="connsiteY4" fmla="*/ 230588 h 747423"/>
              <a:gd name="connsiteX5" fmla="*/ 4611756 w 4611756"/>
              <a:gd name="connsiteY5" fmla="*/ 0 h 747423"/>
              <a:gd name="connsiteX6" fmla="*/ 0 w 4611756"/>
              <a:gd name="connsiteY6" fmla="*/ 0 h 747423"/>
              <a:gd name="connsiteX0" fmla="*/ 0 w 4619707"/>
              <a:gd name="connsiteY0" fmla="*/ 0 h 747423"/>
              <a:gd name="connsiteX1" fmla="*/ 946205 w 4619707"/>
              <a:gd name="connsiteY1" fmla="*/ 365760 h 747423"/>
              <a:gd name="connsiteX2" fmla="*/ 2242268 w 4619707"/>
              <a:gd name="connsiteY2" fmla="*/ 739472 h 747423"/>
              <a:gd name="connsiteX3" fmla="*/ 2329732 w 4619707"/>
              <a:gd name="connsiteY3" fmla="*/ 747423 h 747423"/>
              <a:gd name="connsiteX4" fmla="*/ 4047214 w 4619707"/>
              <a:gd name="connsiteY4" fmla="*/ 230588 h 747423"/>
              <a:gd name="connsiteX5" fmla="*/ 4619707 w 4619707"/>
              <a:gd name="connsiteY5" fmla="*/ 15903 h 747423"/>
              <a:gd name="connsiteX6" fmla="*/ 0 w 4619707"/>
              <a:gd name="connsiteY6" fmla="*/ 0 h 747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9707" h="747423">
                <a:moveTo>
                  <a:pt x="0" y="0"/>
                </a:moveTo>
                <a:lnTo>
                  <a:pt x="946205" y="365760"/>
                </a:lnTo>
                <a:lnTo>
                  <a:pt x="2242268" y="739472"/>
                </a:lnTo>
                <a:lnTo>
                  <a:pt x="2329732" y="747423"/>
                </a:lnTo>
                <a:lnTo>
                  <a:pt x="4047214" y="230588"/>
                </a:lnTo>
                <a:lnTo>
                  <a:pt x="4619707" y="15903"/>
                </a:lnTo>
                <a:lnTo>
                  <a:pt x="0" y="0"/>
                </a:lnTo>
                <a:close/>
              </a:path>
            </a:pathLst>
          </a:custGeom>
          <a:solidFill>
            <a:srgbClr val="FEE1AE"/>
          </a:solidFill>
          <a:ln>
            <a:solidFill>
              <a:srgbClr val="FEE1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4" name="Gerade Verbindung 13"/>
          <p:cNvCxnSpPr/>
          <p:nvPr/>
        </p:nvCxnSpPr>
        <p:spPr>
          <a:xfrm>
            <a:off x="4289031" y="2498397"/>
            <a:ext cx="1222388" cy="66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Gleichschenkliges Dreieck 3"/>
          <p:cNvSpPr/>
          <p:nvPr/>
        </p:nvSpPr>
        <p:spPr>
          <a:xfrm>
            <a:off x="2203283" y="1928210"/>
            <a:ext cx="5411130" cy="3595100"/>
          </a:xfrm>
          <a:custGeom>
            <a:avLst/>
            <a:gdLst>
              <a:gd name="connsiteX0" fmla="*/ 0 w 6408712"/>
              <a:gd name="connsiteY0" fmla="*/ 4320000 h 4320000"/>
              <a:gd name="connsiteX1" fmla="*/ 3204356 w 6408712"/>
              <a:gd name="connsiteY1" fmla="*/ 0 h 4320000"/>
              <a:gd name="connsiteX2" fmla="*/ 6408712 w 6408712"/>
              <a:gd name="connsiteY2" fmla="*/ 4320000 h 4320000"/>
              <a:gd name="connsiteX3" fmla="*/ 0 w 6408712"/>
              <a:gd name="connsiteY3" fmla="*/ 4320000 h 4320000"/>
              <a:gd name="connsiteX0" fmla="*/ 0 w 6408712"/>
              <a:gd name="connsiteY0" fmla="*/ 4320000 h 4320000"/>
              <a:gd name="connsiteX1" fmla="*/ 535842 w 6408712"/>
              <a:gd name="connsiteY1" fmla="*/ 3598696 h 4320000"/>
              <a:gd name="connsiteX2" fmla="*/ 3204356 w 6408712"/>
              <a:gd name="connsiteY2" fmla="*/ 0 h 4320000"/>
              <a:gd name="connsiteX3" fmla="*/ 6408712 w 6408712"/>
              <a:gd name="connsiteY3" fmla="*/ 4320000 h 4320000"/>
              <a:gd name="connsiteX4" fmla="*/ 0 w 6408712"/>
              <a:gd name="connsiteY4" fmla="*/ 4320000 h 4320000"/>
              <a:gd name="connsiteX0" fmla="*/ 0 w 6408712"/>
              <a:gd name="connsiteY0" fmla="*/ 4320000 h 4320000"/>
              <a:gd name="connsiteX1" fmla="*/ 535842 w 6408712"/>
              <a:gd name="connsiteY1" fmla="*/ 3598696 h 4320000"/>
              <a:gd name="connsiteX2" fmla="*/ 3204356 w 6408712"/>
              <a:gd name="connsiteY2" fmla="*/ 0 h 4320000"/>
              <a:gd name="connsiteX3" fmla="*/ 5855265 w 6408712"/>
              <a:gd name="connsiteY3" fmla="*/ 3598696 h 4320000"/>
              <a:gd name="connsiteX4" fmla="*/ 6408712 w 6408712"/>
              <a:gd name="connsiteY4" fmla="*/ 4320000 h 4320000"/>
              <a:gd name="connsiteX5" fmla="*/ 0 w 6408712"/>
              <a:gd name="connsiteY5" fmla="*/ 4320000 h 4320000"/>
              <a:gd name="connsiteX0" fmla="*/ 0 w 5855265"/>
              <a:gd name="connsiteY0" fmla="*/ 4320000 h 4320000"/>
              <a:gd name="connsiteX1" fmla="*/ 535842 w 5855265"/>
              <a:gd name="connsiteY1" fmla="*/ 3598696 h 4320000"/>
              <a:gd name="connsiteX2" fmla="*/ 3204356 w 5855265"/>
              <a:gd name="connsiteY2" fmla="*/ 0 h 4320000"/>
              <a:gd name="connsiteX3" fmla="*/ 5855265 w 5855265"/>
              <a:gd name="connsiteY3" fmla="*/ 3598696 h 4320000"/>
              <a:gd name="connsiteX4" fmla="*/ 4277762 w 5855265"/>
              <a:gd name="connsiteY4" fmla="*/ 4320000 h 4320000"/>
              <a:gd name="connsiteX5" fmla="*/ 0 w 5855265"/>
              <a:gd name="connsiteY5" fmla="*/ 4320000 h 4320000"/>
              <a:gd name="connsiteX0" fmla="*/ 1603059 w 5319423"/>
              <a:gd name="connsiteY0" fmla="*/ 4327951 h 4327951"/>
              <a:gd name="connsiteX1" fmla="*/ 0 w 5319423"/>
              <a:gd name="connsiteY1" fmla="*/ 3598696 h 4327951"/>
              <a:gd name="connsiteX2" fmla="*/ 2668514 w 5319423"/>
              <a:gd name="connsiteY2" fmla="*/ 0 h 4327951"/>
              <a:gd name="connsiteX3" fmla="*/ 5319423 w 5319423"/>
              <a:gd name="connsiteY3" fmla="*/ 3598696 h 4327951"/>
              <a:gd name="connsiteX4" fmla="*/ 3741920 w 5319423"/>
              <a:gd name="connsiteY4" fmla="*/ 4320000 h 4327951"/>
              <a:gd name="connsiteX5" fmla="*/ 1603059 w 5319423"/>
              <a:gd name="connsiteY5" fmla="*/ 4327951 h 4327951"/>
              <a:gd name="connsiteX0" fmla="*/ 1603059 w 5319423"/>
              <a:gd name="connsiteY0" fmla="*/ 4327951 h 4327951"/>
              <a:gd name="connsiteX1" fmla="*/ 0 w 5319423"/>
              <a:gd name="connsiteY1" fmla="*/ 3598696 h 4327951"/>
              <a:gd name="connsiteX2" fmla="*/ 548641 w 5319423"/>
              <a:gd name="connsiteY2" fmla="*/ 2875127 h 4327951"/>
              <a:gd name="connsiteX3" fmla="*/ 2668514 w 5319423"/>
              <a:gd name="connsiteY3" fmla="*/ 0 h 4327951"/>
              <a:gd name="connsiteX4" fmla="*/ 5319423 w 5319423"/>
              <a:gd name="connsiteY4" fmla="*/ 3598696 h 4327951"/>
              <a:gd name="connsiteX5" fmla="*/ 3741920 w 5319423"/>
              <a:gd name="connsiteY5" fmla="*/ 4320000 h 4327951"/>
              <a:gd name="connsiteX6" fmla="*/ 1603059 w 5319423"/>
              <a:gd name="connsiteY6" fmla="*/ 4327951 h 4327951"/>
              <a:gd name="connsiteX0" fmla="*/ 1603059 w 5319423"/>
              <a:gd name="connsiteY0" fmla="*/ 4327951 h 4327951"/>
              <a:gd name="connsiteX1" fmla="*/ 0 w 5319423"/>
              <a:gd name="connsiteY1" fmla="*/ 3598696 h 4327951"/>
              <a:gd name="connsiteX2" fmla="*/ 548641 w 5319423"/>
              <a:gd name="connsiteY2" fmla="*/ 2875127 h 4327951"/>
              <a:gd name="connsiteX3" fmla="*/ 2668514 w 5319423"/>
              <a:gd name="connsiteY3" fmla="*/ 0 h 4327951"/>
              <a:gd name="connsiteX4" fmla="*/ 4802589 w 5319423"/>
              <a:gd name="connsiteY4" fmla="*/ 2883078 h 4327951"/>
              <a:gd name="connsiteX5" fmla="*/ 5319423 w 5319423"/>
              <a:gd name="connsiteY5" fmla="*/ 3598696 h 4327951"/>
              <a:gd name="connsiteX6" fmla="*/ 3741920 w 5319423"/>
              <a:gd name="connsiteY6" fmla="*/ 4320000 h 4327951"/>
              <a:gd name="connsiteX7" fmla="*/ 1603059 w 5319423"/>
              <a:gd name="connsiteY7" fmla="*/ 4327951 h 4327951"/>
              <a:gd name="connsiteX0" fmla="*/ 1984721 w 5701085"/>
              <a:gd name="connsiteY0" fmla="*/ 4327951 h 4327951"/>
              <a:gd name="connsiteX1" fmla="*/ 381662 w 5701085"/>
              <a:gd name="connsiteY1" fmla="*/ 3598696 h 4327951"/>
              <a:gd name="connsiteX2" fmla="*/ 0 w 5701085"/>
              <a:gd name="connsiteY2" fmla="*/ 2883078 h 4327951"/>
              <a:gd name="connsiteX3" fmla="*/ 3050176 w 5701085"/>
              <a:gd name="connsiteY3" fmla="*/ 0 h 4327951"/>
              <a:gd name="connsiteX4" fmla="*/ 5184251 w 5701085"/>
              <a:gd name="connsiteY4" fmla="*/ 2883078 h 4327951"/>
              <a:gd name="connsiteX5" fmla="*/ 5701085 w 5701085"/>
              <a:gd name="connsiteY5" fmla="*/ 3598696 h 4327951"/>
              <a:gd name="connsiteX6" fmla="*/ 4123582 w 5701085"/>
              <a:gd name="connsiteY6" fmla="*/ 4320000 h 4327951"/>
              <a:gd name="connsiteX7" fmla="*/ 1984721 w 5701085"/>
              <a:gd name="connsiteY7" fmla="*/ 4327951 h 4327951"/>
              <a:gd name="connsiteX0" fmla="*/ 1984721 w 6130456"/>
              <a:gd name="connsiteY0" fmla="*/ 4327951 h 4327951"/>
              <a:gd name="connsiteX1" fmla="*/ 381662 w 6130456"/>
              <a:gd name="connsiteY1" fmla="*/ 3598696 h 4327951"/>
              <a:gd name="connsiteX2" fmla="*/ 0 w 6130456"/>
              <a:gd name="connsiteY2" fmla="*/ 2883078 h 4327951"/>
              <a:gd name="connsiteX3" fmla="*/ 3050176 w 6130456"/>
              <a:gd name="connsiteY3" fmla="*/ 0 h 4327951"/>
              <a:gd name="connsiteX4" fmla="*/ 6130456 w 6130456"/>
              <a:gd name="connsiteY4" fmla="*/ 2891029 h 4327951"/>
              <a:gd name="connsiteX5" fmla="*/ 5701085 w 6130456"/>
              <a:gd name="connsiteY5" fmla="*/ 3598696 h 4327951"/>
              <a:gd name="connsiteX6" fmla="*/ 4123582 w 6130456"/>
              <a:gd name="connsiteY6" fmla="*/ 4320000 h 4327951"/>
              <a:gd name="connsiteX7" fmla="*/ 1984721 w 6130456"/>
              <a:gd name="connsiteY7" fmla="*/ 4327951 h 4327951"/>
              <a:gd name="connsiteX0" fmla="*/ 2875267 w 7021002"/>
              <a:gd name="connsiteY0" fmla="*/ 4327951 h 4327951"/>
              <a:gd name="connsiteX1" fmla="*/ 1272208 w 7021002"/>
              <a:gd name="connsiteY1" fmla="*/ 3598696 h 4327951"/>
              <a:gd name="connsiteX2" fmla="*/ 0 w 7021002"/>
              <a:gd name="connsiteY2" fmla="*/ 2891029 h 4327951"/>
              <a:gd name="connsiteX3" fmla="*/ 3940722 w 7021002"/>
              <a:gd name="connsiteY3" fmla="*/ 0 h 4327951"/>
              <a:gd name="connsiteX4" fmla="*/ 7021002 w 7021002"/>
              <a:gd name="connsiteY4" fmla="*/ 2891029 h 4327951"/>
              <a:gd name="connsiteX5" fmla="*/ 6591631 w 7021002"/>
              <a:gd name="connsiteY5" fmla="*/ 3598696 h 4327951"/>
              <a:gd name="connsiteX6" fmla="*/ 5014128 w 7021002"/>
              <a:gd name="connsiteY6" fmla="*/ 4320000 h 4327951"/>
              <a:gd name="connsiteX7" fmla="*/ 2875267 w 7021002"/>
              <a:gd name="connsiteY7"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3940722 w 7919499"/>
              <a:gd name="connsiteY3" fmla="*/ 0 h 4327951"/>
              <a:gd name="connsiteX4" fmla="*/ 7919499 w 7919499"/>
              <a:gd name="connsiteY4" fmla="*/ 2883078 h 4327951"/>
              <a:gd name="connsiteX5" fmla="*/ 6591631 w 7919499"/>
              <a:gd name="connsiteY5" fmla="*/ 3598696 h 4327951"/>
              <a:gd name="connsiteX6" fmla="*/ 5014128 w 7919499"/>
              <a:gd name="connsiteY6" fmla="*/ 4320000 h 4327951"/>
              <a:gd name="connsiteX7" fmla="*/ 2875267 w 7919499"/>
              <a:gd name="connsiteY7"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970058 w 7919499"/>
              <a:gd name="connsiteY3" fmla="*/ 2167461 h 4327951"/>
              <a:gd name="connsiteX4" fmla="*/ 3940722 w 7919499"/>
              <a:gd name="connsiteY4" fmla="*/ 0 h 4327951"/>
              <a:gd name="connsiteX5" fmla="*/ 7919499 w 7919499"/>
              <a:gd name="connsiteY5" fmla="*/ 2883078 h 4327951"/>
              <a:gd name="connsiteX6" fmla="*/ 6591631 w 7919499"/>
              <a:gd name="connsiteY6" fmla="*/ 3598696 h 4327951"/>
              <a:gd name="connsiteX7" fmla="*/ 5014128 w 7919499"/>
              <a:gd name="connsiteY7" fmla="*/ 4320000 h 4327951"/>
              <a:gd name="connsiteX8" fmla="*/ 2875267 w 7919499"/>
              <a:gd name="connsiteY8"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970058 w 7919499"/>
              <a:gd name="connsiteY3" fmla="*/ 2167461 h 4327951"/>
              <a:gd name="connsiteX4" fmla="*/ 3940722 w 7919499"/>
              <a:gd name="connsiteY4" fmla="*/ 0 h 4327951"/>
              <a:gd name="connsiteX5" fmla="*/ 6925585 w 7919499"/>
              <a:gd name="connsiteY5" fmla="*/ 2159510 h 4327951"/>
              <a:gd name="connsiteX6" fmla="*/ 7919499 w 7919499"/>
              <a:gd name="connsiteY6" fmla="*/ 2883078 h 4327951"/>
              <a:gd name="connsiteX7" fmla="*/ 6591631 w 7919499"/>
              <a:gd name="connsiteY7" fmla="*/ 3598696 h 4327951"/>
              <a:gd name="connsiteX8" fmla="*/ 5014128 w 7919499"/>
              <a:gd name="connsiteY8" fmla="*/ 4320000 h 4327951"/>
              <a:gd name="connsiteX9" fmla="*/ 2875267 w 7919499"/>
              <a:gd name="connsiteY9"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970058 w 7919499"/>
              <a:gd name="connsiteY3" fmla="*/ 2167461 h 4327951"/>
              <a:gd name="connsiteX4" fmla="*/ 3940722 w 7919499"/>
              <a:gd name="connsiteY4" fmla="*/ 0 h 4327951"/>
              <a:gd name="connsiteX5" fmla="*/ 6647290 w 7919499"/>
              <a:gd name="connsiteY5" fmla="*/ 2135656 h 4327951"/>
              <a:gd name="connsiteX6" fmla="*/ 7919499 w 7919499"/>
              <a:gd name="connsiteY6" fmla="*/ 2883078 h 4327951"/>
              <a:gd name="connsiteX7" fmla="*/ 6591631 w 7919499"/>
              <a:gd name="connsiteY7" fmla="*/ 3598696 h 4327951"/>
              <a:gd name="connsiteX8" fmla="*/ 5014128 w 7919499"/>
              <a:gd name="connsiteY8" fmla="*/ 4320000 h 4327951"/>
              <a:gd name="connsiteX9" fmla="*/ 2875267 w 7919499"/>
              <a:gd name="connsiteY9"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970058 w 7919499"/>
              <a:gd name="connsiteY3" fmla="*/ 2167461 h 4327951"/>
              <a:gd name="connsiteX4" fmla="*/ 3940722 w 7919499"/>
              <a:gd name="connsiteY4" fmla="*/ 0 h 4327951"/>
              <a:gd name="connsiteX5" fmla="*/ 6599583 w 7919499"/>
              <a:gd name="connsiteY5" fmla="*/ 2127705 h 4327951"/>
              <a:gd name="connsiteX6" fmla="*/ 7919499 w 7919499"/>
              <a:gd name="connsiteY6" fmla="*/ 2883078 h 4327951"/>
              <a:gd name="connsiteX7" fmla="*/ 6591631 w 7919499"/>
              <a:gd name="connsiteY7" fmla="*/ 3598696 h 4327951"/>
              <a:gd name="connsiteX8" fmla="*/ 5014128 w 7919499"/>
              <a:gd name="connsiteY8" fmla="*/ 4320000 h 4327951"/>
              <a:gd name="connsiteX9" fmla="*/ 2875267 w 7919499"/>
              <a:gd name="connsiteY9"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970058 w 7919499"/>
              <a:gd name="connsiteY3" fmla="*/ 2167461 h 4327951"/>
              <a:gd name="connsiteX4" fmla="*/ 3940722 w 7919499"/>
              <a:gd name="connsiteY4" fmla="*/ 0 h 4327951"/>
              <a:gd name="connsiteX5" fmla="*/ 6599583 w 7919499"/>
              <a:gd name="connsiteY5" fmla="*/ 2151559 h 4327951"/>
              <a:gd name="connsiteX6" fmla="*/ 7919499 w 7919499"/>
              <a:gd name="connsiteY6" fmla="*/ 2883078 h 4327951"/>
              <a:gd name="connsiteX7" fmla="*/ 6591631 w 7919499"/>
              <a:gd name="connsiteY7" fmla="*/ 3598696 h 4327951"/>
              <a:gd name="connsiteX8" fmla="*/ 5014128 w 7919499"/>
              <a:gd name="connsiteY8" fmla="*/ 4320000 h 4327951"/>
              <a:gd name="connsiteX9" fmla="*/ 2875267 w 7919499"/>
              <a:gd name="connsiteY9"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3940722 w 7919499"/>
              <a:gd name="connsiteY4" fmla="*/ 0 h 4327951"/>
              <a:gd name="connsiteX5" fmla="*/ 6599583 w 7919499"/>
              <a:gd name="connsiteY5" fmla="*/ 2151559 h 4327951"/>
              <a:gd name="connsiteX6" fmla="*/ 7919499 w 7919499"/>
              <a:gd name="connsiteY6" fmla="*/ 2883078 h 4327951"/>
              <a:gd name="connsiteX7" fmla="*/ 6591631 w 7919499"/>
              <a:gd name="connsiteY7" fmla="*/ 3598696 h 4327951"/>
              <a:gd name="connsiteX8" fmla="*/ 5014128 w 7919499"/>
              <a:gd name="connsiteY8" fmla="*/ 4320000 h 4327951"/>
              <a:gd name="connsiteX9" fmla="*/ 2875267 w 7919499"/>
              <a:gd name="connsiteY9"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3940722 w 7919499"/>
              <a:gd name="connsiteY4" fmla="*/ 0 h 4327951"/>
              <a:gd name="connsiteX5" fmla="*/ 5724938 w 7919499"/>
              <a:gd name="connsiteY5" fmla="*/ 1443892 h 4327951"/>
              <a:gd name="connsiteX6" fmla="*/ 6599583 w 7919499"/>
              <a:gd name="connsiteY6" fmla="*/ 2151559 h 4327951"/>
              <a:gd name="connsiteX7" fmla="*/ 7919499 w 7919499"/>
              <a:gd name="connsiteY7" fmla="*/ 2883078 h 4327951"/>
              <a:gd name="connsiteX8" fmla="*/ 6591631 w 7919499"/>
              <a:gd name="connsiteY8" fmla="*/ 3598696 h 4327951"/>
              <a:gd name="connsiteX9" fmla="*/ 5014128 w 7919499"/>
              <a:gd name="connsiteY9" fmla="*/ 4320000 h 4327951"/>
              <a:gd name="connsiteX10" fmla="*/ 2875267 w 7919499"/>
              <a:gd name="connsiteY10"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2186608 w 7919499"/>
              <a:gd name="connsiteY4" fmla="*/ 1427990 h 4327951"/>
              <a:gd name="connsiteX5" fmla="*/ 3940722 w 7919499"/>
              <a:gd name="connsiteY5" fmla="*/ 0 h 4327951"/>
              <a:gd name="connsiteX6" fmla="*/ 5724938 w 7919499"/>
              <a:gd name="connsiteY6" fmla="*/ 1443892 h 4327951"/>
              <a:gd name="connsiteX7" fmla="*/ 6599583 w 7919499"/>
              <a:gd name="connsiteY7" fmla="*/ 2151559 h 4327951"/>
              <a:gd name="connsiteX8" fmla="*/ 7919499 w 7919499"/>
              <a:gd name="connsiteY8" fmla="*/ 2883078 h 4327951"/>
              <a:gd name="connsiteX9" fmla="*/ 6591631 w 7919499"/>
              <a:gd name="connsiteY9" fmla="*/ 3598696 h 4327951"/>
              <a:gd name="connsiteX10" fmla="*/ 5014128 w 7919499"/>
              <a:gd name="connsiteY10" fmla="*/ 4320000 h 4327951"/>
              <a:gd name="connsiteX11" fmla="*/ 2875267 w 7919499"/>
              <a:gd name="connsiteY11"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3940722 w 7919499"/>
              <a:gd name="connsiteY5" fmla="*/ 0 h 4327951"/>
              <a:gd name="connsiteX6" fmla="*/ 5724938 w 7919499"/>
              <a:gd name="connsiteY6" fmla="*/ 1443892 h 4327951"/>
              <a:gd name="connsiteX7" fmla="*/ 6599583 w 7919499"/>
              <a:gd name="connsiteY7" fmla="*/ 2151559 h 4327951"/>
              <a:gd name="connsiteX8" fmla="*/ 7919499 w 7919499"/>
              <a:gd name="connsiteY8" fmla="*/ 2883078 h 4327951"/>
              <a:gd name="connsiteX9" fmla="*/ 6591631 w 7919499"/>
              <a:gd name="connsiteY9" fmla="*/ 3598696 h 4327951"/>
              <a:gd name="connsiteX10" fmla="*/ 5014128 w 7919499"/>
              <a:gd name="connsiteY10" fmla="*/ 4320000 h 4327951"/>
              <a:gd name="connsiteX11" fmla="*/ 2875267 w 7919499"/>
              <a:gd name="connsiteY11"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3940722 w 7919499"/>
              <a:gd name="connsiteY5" fmla="*/ 0 h 4327951"/>
              <a:gd name="connsiteX6" fmla="*/ 5923721 w 7919499"/>
              <a:gd name="connsiteY6" fmla="*/ 1427990 h 4327951"/>
              <a:gd name="connsiteX7" fmla="*/ 6599583 w 7919499"/>
              <a:gd name="connsiteY7" fmla="*/ 2151559 h 4327951"/>
              <a:gd name="connsiteX8" fmla="*/ 7919499 w 7919499"/>
              <a:gd name="connsiteY8" fmla="*/ 2883078 h 4327951"/>
              <a:gd name="connsiteX9" fmla="*/ 6591631 w 7919499"/>
              <a:gd name="connsiteY9" fmla="*/ 3598696 h 4327951"/>
              <a:gd name="connsiteX10" fmla="*/ 5014128 w 7919499"/>
              <a:gd name="connsiteY10" fmla="*/ 4320000 h 4327951"/>
              <a:gd name="connsiteX11" fmla="*/ 2875267 w 7919499"/>
              <a:gd name="connsiteY11"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2965836 w 7919499"/>
              <a:gd name="connsiteY5" fmla="*/ 728275 h 4327951"/>
              <a:gd name="connsiteX6" fmla="*/ 3940722 w 7919499"/>
              <a:gd name="connsiteY6" fmla="*/ 0 h 4327951"/>
              <a:gd name="connsiteX7" fmla="*/ 5923721 w 7919499"/>
              <a:gd name="connsiteY7" fmla="*/ 1427990 h 4327951"/>
              <a:gd name="connsiteX8" fmla="*/ 6599583 w 7919499"/>
              <a:gd name="connsiteY8" fmla="*/ 2151559 h 4327951"/>
              <a:gd name="connsiteX9" fmla="*/ 7919499 w 7919499"/>
              <a:gd name="connsiteY9" fmla="*/ 2883078 h 4327951"/>
              <a:gd name="connsiteX10" fmla="*/ 6591631 w 7919499"/>
              <a:gd name="connsiteY10" fmla="*/ 3598696 h 4327951"/>
              <a:gd name="connsiteX11" fmla="*/ 5014128 w 7919499"/>
              <a:gd name="connsiteY11" fmla="*/ 4320000 h 4327951"/>
              <a:gd name="connsiteX12" fmla="*/ 2875267 w 7919499"/>
              <a:gd name="connsiteY12"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2965836 w 7919499"/>
              <a:gd name="connsiteY5" fmla="*/ 728275 h 4327951"/>
              <a:gd name="connsiteX6" fmla="*/ 3940722 w 7919499"/>
              <a:gd name="connsiteY6" fmla="*/ 0 h 4327951"/>
              <a:gd name="connsiteX7" fmla="*/ 4953662 w 7919499"/>
              <a:gd name="connsiteY7" fmla="*/ 728275 h 4327951"/>
              <a:gd name="connsiteX8" fmla="*/ 5923721 w 7919499"/>
              <a:gd name="connsiteY8" fmla="*/ 1427990 h 4327951"/>
              <a:gd name="connsiteX9" fmla="*/ 6599583 w 7919499"/>
              <a:gd name="connsiteY9" fmla="*/ 2151559 h 4327951"/>
              <a:gd name="connsiteX10" fmla="*/ 7919499 w 7919499"/>
              <a:gd name="connsiteY10" fmla="*/ 2883078 h 4327951"/>
              <a:gd name="connsiteX11" fmla="*/ 6591631 w 7919499"/>
              <a:gd name="connsiteY11" fmla="*/ 3598696 h 4327951"/>
              <a:gd name="connsiteX12" fmla="*/ 5014128 w 7919499"/>
              <a:gd name="connsiteY12" fmla="*/ 4320000 h 4327951"/>
              <a:gd name="connsiteX13" fmla="*/ 2875267 w 7919499"/>
              <a:gd name="connsiteY13"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3331596 w 7919499"/>
              <a:gd name="connsiteY5" fmla="*/ 736226 h 4327951"/>
              <a:gd name="connsiteX6" fmla="*/ 3940722 w 7919499"/>
              <a:gd name="connsiteY6" fmla="*/ 0 h 4327951"/>
              <a:gd name="connsiteX7" fmla="*/ 4953662 w 7919499"/>
              <a:gd name="connsiteY7" fmla="*/ 728275 h 4327951"/>
              <a:gd name="connsiteX8" fmla="*/ 5923721 w 7919499"/>
              <a:gd name="connsiteY8" fmla="*/ 1427990 h 4327951"/>
              <a:gd name="connsiteX9" fmla="*/ 6599583 w 7919499"/>
              <a:gd name="connsiteY9" fmla="*/ 2151559 h 4327951"/>
              <a:gd name="connsiteX10" fmla="*/ 7919499 w 7919499"/>
              <a:gd name="connsiteY10" fmla="*/ 2883078 h 4327951"/>
              <a:gd name="connsiteX11" fmla="*/ 6591631 w 7919499"/>
              <a:gd name="connsiteY11" fmla="*/ 3598696 h 4327951"/>
              <a:gd name="connsiteX12" fmla="*/ 5014128 w 7919499"/>
              <a:gd name="connsiteY12" fmla="*/ 4320000 h 4327951"/>
              <a:gd name="connsiteX13" fmla="*/ 2875267 w 7919499"/>
              <a:gd name="connsiteY13"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3164619 w 7919499"/>
              <a:gd name="connsiteY5" fmla="*/ 720323 h 4327951"/>
              <a:gd name="connsiteX6" fmla="*/ 3940722 w 7919499"/>
              <a:gd name="connsiteY6" fmla="*/ 0 h 4327951"/>
              <a:gd name="connsiteX7" fmla="*/ 4953662 w 7919499"/>
              <a:gd name="connsiteY7" fmla="*/ 728275 h 4327951"/>
              <a:gd name="connsiteX8" fmla="*/ 5923721 w 7919499"/>
              <a:gd name="connsiteY8" fmla="*/ 1427990 h 4327951"/>
              <a:gd name="connsiteX9" fmla="*/ 6599583 w 7919499"/>
              <a:gd name="connsiteY9" fmla="*/ 2151559 h 4327951"/>
              <a:gd name="connsiteX10" fmla="*/ 7919499 w 7919499"/>
              <a:gd name="connsiteY10" fmla="*/ 2883078 h 4327951"/>
              <a:gd name="connsiteX11" fmla="*/ 6591631 w 7919499"/>
              <a:gd name="connsiteY11" fmla="*/ 3598696 h 4327951"/>
              <a:gd name="connsiteX12" fmla="*/ 5014128 w 7919499"/>
              <a:gd name="connsiteY12" fmla="*/ 4320000 h 4327951"/>
              <a:gd name="connsiteX13" fmla="*/ 2875267 w 7919499"/>
              <a:gd name="connsiteY13"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3164619 w 7919499"/>
              <a:gd name="connsiteY5" fmla="*/ 720323 h 4327951"/>
              <a:gd name="connsiteX6" fmla="*/ 3940722 w 7919499"/>
              <a:gd name="connsiteY6" fmla="*/ 0 h 4327951"/>
              <a:gd name="connsiteX7" fmla="*/ 4603805 w 7919499"/>
              <a:gd name="connsiteY7" fmla="*/ 720323 h 4327951"/>
              <a:gd name="connsiteX8" fmla="*/ 5923721 w 7919499"/>
              <a:gd name="connsiteY8" fmla="*/ 1427990 h 4327951"/>
              <a:gd name="connsiteX9" fmla="*/ 6599583 w 7919499"/>
              <a:gd name="connsiteY9" fmla="*/ 2151559 h 4327951"/>
              <a:gd name="connsiteX10" fmla="*/ 7919499 w 7919499"/>
              <a:gd name="connsiteY10" fmla="*/ 2883078 h 4327951"/>
              <a:gd name="connsiteX11" fmla="*/ 6591631 w 7919499"/>
              <a:gd name="connsiteY11" fmla="*/ 3598696 h 4327951"/>
              <a:gd name="connsiteX12" fmla="*/ 5014128 w 7919499"/>
              <a:gd name="connsiteY12" fmla="*/ 4320000 h 4327951"/>
              <a:gd name="connsiteX13" fmla="*/ 2875267 w 7919499"/>
              <a:gd name="connsiteY13"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3164619 w 7919499"/>
              <a:gd name="connsiteY5" fmla="*/ 720323 h 4327951"/>
              <a:gd name="connsiteX6" fmla="*/ 3940722 w 7919499"/>
              <a:gd name="connsiteY6" fmla="*/ 0 h 4327951"/>
              <a:gd name="connsiteX7" fmla="*/ 4683318 w 7919499"/>
              <a:gd name="connsiteY7" fmla="*/ 720323 h 4327951"/>
              <a:gd name="connsiteX8" fmla="*/ 5923721 w 7919499"/>
              <a:gd name="connsiteY8" fmla="*/ 1427990 h 4327951"/>
              <a:gd name="connsiteX9" fmla="*/ 6599583 w 7919499"/>
              <a:gd name="connsiteY9" fmla="*/ 2151559 h 4327951"/>
              <a:gd name="connsiteX10" fmla="*/ 7919499 w 7919499"/>
              <a:gd name="connsiteY10" fmla="*/ 2883078 h 4327951"/>
              <a:gd name="connsiteX11" fmla="*/ 6591631 w 7919499"/>
              <a:gd name="connsiteY11" fmla="*/ 3598696 h 4327951"/>
              <a:gd name="connsiteX12" fmla="*/ 5014128 w 7919499"/>
              <a:gd name="connsiteY12" fmla="*/ 4320000 h 4327951"/>
              <a:gd name="connsiteX13" fmla="*/ 2875267 w 7919499"/>
              <a:gd name="connsiteY13" fmla="*/ 4327951 h 4327951"/>
              <a:gd name="connsiteX0" fmla="*/ 2875267 w 7919499"/>
              <a:gd name="connsiteY0" fmla="*/ 4327951 h 4327951"/>
              <a:gd name="connsiteX1" fmla="*/ 1272208 w 7919499"/>
              <a:gd name="connsiteY1" fmla="*/ 3598696 h 4327951"/>
              <a:gd name="connsiteX2" fmla="*/ 0 w 7919499"/>
              <a:gd name="connsiteY2" fmla="*/ 2891029 h 4327951"/>
              <a:gd name="connsiteX3" fmla="*/ 1288110 w 7919499"/>
              <a:gd name="connsiteY3" fmla="*/ 2151558 h 4327951"/>
              <a:gd name="connsiteX4" fmla="*/ 1987826 w 7919499"/>
              <a:gd name="connsiteY4" fmla="*/ 1427990 h 4327951"/>
              <a:gd name="connsiteX5" fmla="*/ 3220278 w 7919499"/>
              <a:gd name="connsiteY5" fmla="*/ 712372 h 4327951"/>
              <a:gd name="connsiteX6" fmla="*/ 3940722 w 7919499"/>
              <a:gd name="connsiteY6" fmla="*/ 0 h 4327951"/>
              <a:gd name="connsiteX7" fmla="*/ 4683318 w 7919499"/>
              <a:gd name="connsiteY7" fmla="*/ 720323 h 4327951"/>
              <a:gd name="connsiteX8" fmla="*/ 5923721 w 7919499"/>
              <a:gd name="connsiteY8" fmla="*/ 1427990 h 4327951"/>
              <a:gd name="connsiteX9" fmla="*/ 6599583 w 7919499"/>
              <a:gd name="connsiteY9" fmla="*/ 2151559 h 4327951"/>
              <a:gd name="connsiteX10" fmla="*/ 7919499 w 7919499"/>
              <a:gd name="connsiteY10" fmla="*/ 2883078 h 4327951"/>
              <a:gd name="connsiteX11" fmla="*/ 6591631 w 7919499"/>
              <a:gd name="connsiteY11" fmla="*/ 3598696 h 4327951"/>
              <a:gd name="connsiteX12" fmla="*/ 5014128 w 7919499"/>
              <a:gd name="connsiteY12" fmla="*/ 4320000 h 4327951"/>
              <a:gd name="connsiteX13" fmla="*/ 2875267 w 7919499"/>
              <a:gd name="connsiteY13" fmla="*/ 4327951 h 4327951"/>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1987826 w 7919499"/>
              <a:gd name="connsiteY4" fmla="*/ 1427990 h 4335902"/>
              <a:gd name="connsiteX5" fmla="*/ 3220278 w 7919499"/>
              <a:gd name="connsiteY5" fmla="*/ 712372 h 4335902"/>
              <a:gd name="connsiteX6" fmla="*/ 3940722 w 7919499"/>
              <a:gd name="connsiteY6" fmla="*/ 0 h 4335902"/>
              <a:gd name="connsiteX7" fmla="*/ 4683318 w 7919499"/>
              <a:gd name="connsiteY7" fmla="*/ 720323 h 4335902"/>
              <a:gd name="connsiteX8" fmla="*/ 5923721 w 7919499"/>
              <a:gd name="connsiteY8" fmla="*/ 1427990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5014128 w 7919499"/>
              <a:gd name="connsiteY12" fmla="*/ 4320000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1987826 w 7919499"/>
              <a:gd name="connsiteY4" fmla="*/ 1427990 h 4335902"/>
              <a:gd name="connsiteX5" fmla="*/ 3220278 w 7919499"/>
              <a:gd name="connsiteY5" fmla="*/ 712372 h 4335902"/>
              <a:gd name="connsiteX6" fmla="*/ 3940722 w 7919499"/>
              <a:gd name="connsiteY6" fmla="*/ 0 h 4335902"/>
              <a:gd name="connsiteX7" fmla="*/ 4683318 w 7919499"/>
              <a:gd name="connsiteY7" fmla="*/ 720323 h 4335902"/>
              <a:gd name="connsiteX8" fmla="*/ 5923721 w 7919499"/>
              <a:gd name="connsiteY8" fmla="*/ 1427990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220278 w 7919499"/>
              <a:gd name="connsiteY5" fmla="*/ 712372 h 4335902"/>
              <a:gd name="connsiteX6" fmla="*/ 3940722 w 7919499"/>
              <a:gd name="connsiteY6" fmla="*/ 0 h 4335902"/>
              <a:gd name="connsiteX7" fmla="*/ 4683318 w 7919499"/>
              <a:gd name="connsiteY7" fmla="*/ 720323 h 4335902"/>
              <a:gd name="connsiteX8" fmla="*/ 5923721 w 7919499"/>
              <a:gd name="connsiteY8" fmla="*/ 1427990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220278 w 7919499"/>
              <a:gd name="connsiteY5" fmla="*/ 712372 h 4335902"/>
              <a:gd name="connsiteX6" fmla="*/ 3940722 w 7919499"/>
              <a:gd name="connsiteY6" fmla="*/ 0 h 4335902"/>
              <a:gd name="connsiteX7" fmla="*/ 4683318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220278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272208 w 7919499"/>
              <a:gd name="connsiteY1" fmla="*/ 3598696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591631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599583 w 7919499"/>
              <a:gd name="connsiteY9" fmla="*/ 2151559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288110 w 7919499"/>
              <a:gd name="connsiteY3" fmla="*/ 2151558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40742 w 7919499"/>
              <a:gd name="connsiteY0" fmla="*/ 4335902 h 4335902"/>
              <a:gd name="connsiteX1" fmla="*/ 1606163 w 7919499"/>
              <a:gd name="connsiteY1" fmla="*/ 3590745 h 4335902"/>
              <a:gd name="connsiteX2" fmla="*/ 0 w 7919499"/>
              <a:gd name="connsiteY2" fmla="*/ 2891029 h 4335902"/>
              <a:gd name="connsiteX3" fmla="*/ 1598211 w 7919499"/>
              <a:gd name="connsiteY3" fmla="*/ 2159509 h 4335902"/>
              <a:gd name="connsiteX4" fmla="*/ 2258170 w 7919499"/>
              <a:gd name="connsiteY4" fmla="*/ 1435941 h 4335902"/>
              <a:gd name="connsiteX5" fmla="*/ 3061252 w 7919499"/>
              <a:gd name="connsiteY5" fmla="*/ 712372 h 4335902"/>
              <a:gd name="connsiteX6" fmla="*/ 3940722 w 7919499"/>
              <a:gd name="connsiteY6" fmla="*/ 0 h 4335902"/>
              <a:gd name="connsiteX7" fmla="*/ 4850295 w 7919499"/>
              <a:gd name="connsiteY7" fmla="*/ 720323 h 4335902"/>
              <a:gd name="connsiteX8" fmla="*/ 5669280 w 7919499"/>
              <a:gd name="connsiteY8" fmla="*/ 1451844 h 4335902"/>
              <a:gd name="connsiteX9" fmla="*/ 6313336 w 7919499"/>
              <a:gd name="connsiteY9" fmla="*/ 2167461 h 4335902"/>
              <a:gd name="connsiteX10" fmla="*/ 7919499 w 7919499"/>
              <a:gd name="connsiteY10" fmla="*/ 2883078 h 4335902"/>
              <a:gd name="connsiteX11" fmla="*/ 6281530 w 7919499"/>
              <a:gd name="connsiteY11" fmla="*/ 3598696 h 4335902"/>
              <a:gd name="connsiteX12" fmla="*/ 3948653 w 7919499"/>
              <a:gd name="connsiteY12" fmla="*/ 4327951 h 4335902"/>
              <a:gd name="connsiteX13" fmla="*/ 3940742 w 7919499"/>
              <a:gd name="connsiteY13" fmla="*/ 4335902 h 4335902"/>
              <a:gd name="connsiteX0" fmla="*/ 3963488 w 7942245"/>
              <a:gd name="connsiteY0" fmla="*/ 4335902 h 4335902"/>
              <a:gd name="connsiteX1" fmla="*/ 1628909 w 7942245"/>
              <a:gd name="connsiteY1" fmla="*/ 3590745 h 4335902"/>
              <a:gd name="connsiteX2" fmla="*/ 22746 w 7942245"/>
              <a:gd name="connsiteY2" fmla="*/ 2891029 h 4335902"/>
              <a:gd name="connsiteX3" fmla="*/ 746314 w 7942245"/>
              <a:gd name="connsiteY3" fmla="*/ 2580928 h 4335902"/>
              <a:gd name="connsiteX4" fmla="*/ 1620957 w 7942245"/>
              <a:gd name="connsiteY4" fmla="*/ 2159509 h 4335902"/>
              <a:gd name="connsiteX5" fmla="*/ 2280916 w 7942245"/>
              <a:gd name="connsiteY5" fmla="*/ 1435941 h 4335902"/>
              <a:gd name="connsiteX6" fmla="*/ 3083998 w 7942245"/>
              <a:gd name="connsiteY6" fmla="*/ 712372 h 4335902"/>
              <a:gd name="connsiteX7" fmla="*/ 3963468 w 7942245"/>
              <a:gd name="connsiteY7" fmla="*/ 0 h 4335902"/>
              <a:gd name="connsiteX8" fmla="*/ 4873041 w 7942245"/>
              <a:gd name="connsiteY8" fmla="*/ 720323 h 4335902"/>
              <a:gd name="connsiteX9" fmla="*/ 5692026 w 7942245"/>
              <a:gd name="connsiteY9" fmla="*/ 1451844 h 4335902"/>
              <a:gd name="connsiteX10" fmla="*/ 6336082 w 7942245"/>
              <a:gd name="connsiteY10" fmla="*/ 2167461 h 4335902"/>
              <a:gd name="connsiteX11" fmla="*/ 7942245 w 7942245"/>
              <a:gd name="connsiteY11" fmla="*/ 2883078 h 4335902"/>
              <a:gd name="connsiteX12" fmla="*/ 6304276 w 7942245"/>
              <a:gd name="connsiteY12" fmla="*/ 3598696 h 4335902"/>
              <a:gd name="connsiteX13" fmla="*/ 3971399 w 7942245"/>
              <a:gd name="connsiteY13" fmla="*/ 4327951 h 4335902"/>
              <a:gd name="connsiteX14" fmla="*/ 3963488 w 7942245"/>
              <a:gd name="connsiteY14" fmla="*/ 4335902 h 4335902"/>
              <a:gd name="connsiteX0" fmla="*/ 3957161 w 7935918"/>
              <a:gd name="connsiteY0" fmla="*/ 4335902 h 4335902"/>
              <a:gd name="connsiteX1" fmla="*/ 1622582 w 7935918"/>
              <a:gd name="connsiteY1" fmla="*/ 3590745 h 4335902"/>
              <a:gd name="connsiteX2" fmla="*/ 16419 w 7935918"/>
              <a:gd name="connsiteY2" fmla="*/ 2891029 h 4335902"/>
              <a:gd name="connsiteX3" fmla="*/ 1018283 w 7935918"/>
              <a:gd name="connsiteY3" fmla="*/ 2453707 h 4335902"/>
              <a:gd name="connsiteX4" fmla="*/ 1614630 w 7935918"/>
              <a:gd name="connsiteY4" fmla="*/ 2159509 h 4335902"/>
              <a:gd name="connsiteX5" fmla="*/ 2274589 w 7935918"/>
              <a:gd name="connsiteY5" fmla="*/ 1435941 h 4335902"/>
              <a:gd name="connsiteX6" fmla="*/ 3077671 w 7935918"/>
              <a:gd name="connsiteY6" fmla="*/ 712372 h 4335902"/>
              <a:gd name="connsiteX7" fmla="*/ 3957141 w 7935918"/>
              <a:gd name="connsiteY7" fmla="*/ 0 h 4335902"/>
              <a:gd name="connsiteX8" fmla="*/ 4866714 w 7935918"/>
              <a:gd name="connsiteY8" fmla="*/ 720323 h 4335902"/>
              <a:gd name="connsiteX9" fmla="*/ 5685699 w 7935918"/>
              <a:gd name="connsiteY9" fmla="*/ 1451844 h 4335902"/>
              <a:gd name="connsiteX10" fmla="*/ 6329755 w 7935918"/>
              <a:gd name="connsiteY10" fmla="*/ 2167461 h 4335902"/>
              <a:gd name="connsiteX11" fmla="*/ 7935918 w 7935918"/>
              <a:gd name="connsiteY11" fmla="*/ 2883078 h 4335902"/>
              <a:gd name="connsiteX12" fmla="*/ 6297949 w 7935918"/>
              <a:gd name="connsiteY12" fmla="*/ 3598696 h 4335902"/>
              <a:gd name="connsiteX13" fmla="*/ 3965072 w 7935918"/>
              <a:gd name="connsiteY13" fmla="*/ 4327951 h 4335902"/>
              <a:gd name="connsiteX14" fmla="*/ 3957161 w 7935918"/>
              <a:gd name="connsiteY14" fmla="*/ 4335902 h 4335902"/>
              <a:gd name="connsiteX0" fmla="*/ 3960646 w 7939403"/>
              <a:gd name="connsiteY0" fmla="*/ 4335902 h 4335902"/>
              <a:gd name="connsiteX1" fmla="*/ 1626067 w 7939403"/>
              <a:gd name="connsiteY1" fmla="*/ 3590745 h 4335902"/>
              <a:gd name="connsiteX2" fmla="*/ 19904 w 7939403"/>
              <a:gd name="connsiteY2" fmla="*/ 2891029 h 4335902"/>
              <a:gd name="connsiteX3" fmla="*/ 846839 w 7939403"/>
              <a:gd name="connsiteY3" fmla="*/ 2533220 h 4335902"/>
              <a:gd name="connsiteX4" fmla="*/ 1618115 w 7939403"/>
              <a:gd name="connsiteY4" fmla="*/ 2159509 h 4335902"/>
              <a:gd name="connsiteX5" fmla="*/ 2278074 w 7939403"/>
              <a:gd name="connsiteY5" fmla="*/ 1435941 h 4335902"/>
              <a:gd name="connsiteX6" fmla="*/ 3081156 w 7939403"/>
              <a:gd name="connsiteY6" fmla="*/ 712372 h 4335902"/>
              <a:gd name="connsiteX7" fmla="*/ 3960626 w 7939403"/>
              <a:gd name="connsiteY7" fmla="*/ 0 h 4335902"/>
              <a:gd name="connsiteX8" fmla="*/ 4870199 w 7939403"/>
              <a:gd name="connsiteY8" fmla="*/ 720323 h 4335902"/>
              <a:gd name="connsiteX9" fmla="*/ 5689184 w 7939403"/>
              <a:gd name="connsiteY9" fmla="*/ 1451844 h 4335902"/>
              <a:gd name="connsiteX10" fmla="*/ 6333240 w 7939403"/>
              <a:gd name="connsiteY10" fmla="*/ 2167461 h 4335902"/>
              <a:gd name="connsiteX11" fmla="*/ 7939403 w 7939403"/>
              <a:gd name="connsiteY11" fmla="*/ 2883078 h 4335902"/>
              <a:gd name="connsiteX12" fmla="*/ 6301434 w 7939403"/>
              <a:gd name="connsiteY12" fmla="*/ 3598696 h 4335902"/>
              <a:gd name="connsiteX13" fmla="*/ 3968557 w 7939403"/>
              <a:gd name="connsiteY13" fmla="*/ 4327951 h 4335902"/>
              <a:gd name="connsiteX14" fmla="*/ 3960646 w 7939403"/>
              <a:gd name="connsiteY14" fmla="*/ 4335902 h 4335902"/>
              <a:gd name="connsiteX0" fmla="*/ 3960458 w 7939215"/>
              <a:gd name="connsiteY0" fmla="*/ 4335902 h 4335902"/>
              <a:gd name="connsiteX1" fmla="*/ 1625879 w 7939215"/>
              <a:gd name="connsiteY1" fmla="*/ 3590745 h 4335902"/>
              <a:gd name="connsiteX2" fmla="*/ 19716 w 7939215"/>
              <a:gd name="connsiteY2" fmla="*/ 2891029 h 4335902"/>
              <a:gd name="connsiteX3" fmla="*/ 854602 w 7939215"/>
              <a:gd name="connsiteY3" fmla="*/ 2485512 h 4335902"/>
              <a:gd name="connsiteX4" fmla="*/ 1617927 w 7939215"/>
              <a:gd name="connsiteY4" fmla="*/ 2159509 h 4335902"/>
              <a:gd name="connsiteX5" fmla="*/ 2277886 w 7939215"/>
              <a:gd name="connsiteY5" fmla="*/ 1435941 h 4335902"/>
              <a:gd name="connsiteX6" fmla="*/ 3080968 w 7939215"/>
              <a:gd name="connsiteY6" fmla="*/ 712372 h 4335902"/>
              <a:gd name="connsiteX7" fmla="*/ 3960438 w 7939215"/>
              <a:gd name="connsiteY7" fmla="*/ 0 h 4335902"/>
              <a:gd name="connsiteX8" fmla="*/ 4870011 w 7939215"/>
              <a:gd name="connsiteY8" fmla="*/ 720323 h 4335902"/>
              <a:gd name="connsiteX9" fmla="*/ 5688996 w 7939215"/>
              <a:gd name="connsiteY9" fmla="*/ 1451844 h 4335902"/>
              <a:gd name="connsiteX10" fmla="*/ 6333052 w 7939215"/>
              <a:gd name="connsiteY10" fmla="*/ 2167461 h 4335902"/>
              <a:gd name="connsiteX11" fmla="*/ 7939215 w 7939215"/>
              <a:gd name="connsiteY11" fmla="*/ 2883078 h 4335902"/>
              <a:gd name="connsiteX12" fmla="*/ 6301246 w 7939215"/>
              <a:gd name="connsiteY12" fmla="*/ 3598696 h 4335902"/>
              <a:gd name="connsiteX13" fmla="*/ 3968369 w 7939215"/>
              <a:gd name="connsiteY13" fmla="*/ 4327951 h 4335902"/>
              <a:gd name="connsiteX14" fmla="*/ 3960458 w 7939215"/>
              <a:gd name="connsiteY14" fmla="*/ 4335902 h 4335902"/>
              <a:gd name="connsiteX0" fmla="*/ 3960458 w 7939215"/>
              <a:gd name="connsiteY0" fmla="*/ 4335902 h 4335902"/>
              <a:gd name="connsiteX1" fmla="*/ 1625879 w 7939215"/>
              <a:gd name="connsiteY1" fmla="*/ 3590745 h 4335902"/>
              <a:gd name="connsiteX2" fmla="*/ 822797 w 7939215"/>
              <a:gd name="connsiteY2" fmla="*/ 3240886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39215 w 7939215"/>
              <a:gd name="connsiteY12" fmla="*/ 2883078 h 4335902"/>
              <a:gd name="connsiteX13" fmla="*/ 6301246 w 7939215"/>
              <a:gd name="connsiteY13" fmla="*/ 3598696 h 4335902"/>
              <a:gd name="connsiteX14" fmla="*/ 3968369 w 7939215"/>
              <a:gd name="connsiteY14" fmla="*/ 4327951 h 4335902"/>
              <a:gd name="connsiteX15" fmla="*/ 3960458 w 7939215"/>
              <a:gd name="connsiteY15" fmla="*/ 4335902 h 4335902"/>
              <a:gd name="connsiteX0" fmla="*/ 3960458 w 7939215"/>
              <a:gd name="connsiteY0" fmla="*/ 4335902 h 4335902"/>
              <a:gd name="connsiteX1" fmla="*/ 1625879 w 7939215"/>
              <a:gd name="connsiteY1" fmla="*/ 3590745 h 4335902"/>
              <a:gd name="connsiteX2" fmla="*/ 759187 w 7939215"/>
              <a:gd name="connsiteY2" fmla="*/ 3272691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39215 w 7939215"/>
              <a:gd name="connsiteY12" fmla="*/ 2883078 h 4335902"/>
              <a:gd name="connsiteX13" fmla="*/ 6301246 w 7939215"/>
              <a:gd name="connsiteY13" fmla="*/ 3598696 h 4335902"/>
              <a:gd name="connsiteX14" fmla="*/ 3968369 w 7939215"/>
              <a:gd name="connsiteY14" fmla="*/ 4327951 h 4335902"/>
              <a:gd name="connsiteX15" fmla="*/ 3960458 w 7939215"/>
              <a:gd name="connsiteY15"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39215 w 7939215"/>
              <a:gd name="connsiteY12" fmla="*/ 2883078 h 4335902"/>
              <a:gd name="connsiteX13" fmla="*/ 6301246 w 7939215"/>
              <a:gd name="connsiteY13" fmla="*/ 3598696 h 4335902"/>
              <a:gd name="connsiteX14" fmla="*/ 3968369 w 7939215"/>
              <a:gd name="connsiteY14" fmla="*/ 4327951 h 4335902"/>
              <a:gd name="connsiteX15" fmla="*/ 3960458 w 7939215"/>
              <a:gd name="connsiteY15"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104328 w 7939215"/>
              <a:gd name="connsiteY12" fmla="*/ 2509366 h 4335902"/>
              <a:gd name="connsiteX13" fmla="*/ 7939215 w 7939215"/>
              <a:gd name="connsiteY13" fmla="*/ 2883078 h 4335902"/>
              <a:gd name="connsiteX14" fmla="*/ 6301246 w 7939215"/>
              <a:gd name="connsiteY14" fmla="*/ 3598696 h 4335902"/>
              <a:gd name="connsiteX15" fmla="*/ 3968369 w 7939215"/>
              <a:gd name="connsiteY15" fmla="*/ 4327951 h 4335902"/>
              <a:gd name="connsiteX16" fmla="*/ 3960458 w 7939215"/>
              <a:gd name="connsiteY16"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136134 w 7939215"/>
              <a:gd name="connsiteY12" fmla="*/ 2485512 h 4335902"/>
              <a:gd name="connsiteX13" fmla="*/ 7939215 w 7939215"/>
              <a:gd name="connsiteY13" fmla="*/ 2883078 h 4335902"/>
              <a:gd name="connsiteX14" fmla="*/ 6301246 w 7939215"/>
              <a:gd name="connsiteY14" fmla="*/ 3598696 h 4335902"/>
              <a:gd name="connsiteX15" fmla="*/ 3968369 w 7939215"/>
              <a:gd name="connsiteY15" fmla="*/ 4327951 h 4335902"/>
              <a:gd name="connsiteX16" fmla="*/ 3960458 w 7939215"/>
              <a:gd name="connsiteY16"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6301246 w 7939215"/>
              <a:gd name="connsiteY14" fmla="*/ 3598696 h 4335902"/>
              <a:gd name="connsiteX15" fmla="*/ 3968369 w 7939215"/>
              <a:gd name="connsiteY15" fmla="*/ 4327951 h 4335902"/>
              <a:gd name="connsiteX16" fmla="*/ 3960458 w 7939215"/>
              <a:gd name="connsiteY16"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6301246 w 7939215"/>
              <a:gd name="connsiteY14" fmla="*/ 3598696 h 4335902"/>
              <a:gd name="connsiteX15" fmla="*/ 3968369 w 7939215"/>
              <a:gd name="connsiteY15" fmla="*/ 4327951 h 4335902"/>
              <a:gd name="connsiteX16" fmla="*/ 3960458 w 7939215"/>
              <a:gd name="connsiteY16"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6301246 w 7939215"/>
              <a:gd name="connsiteY14" fmla="*/ 3598696 h 4335902"/>
              <a:gd name="connsiteX15" fmla="*/ 3968369 w 7939215"/>
              <a:gd name="connsiteY15" fmla="*/ 4327951 h 4335902"/>
              <a:gd name="connsiteX16" fmla="*/ 3960458 w 7939215"/>
              <a:gd name="connsiteY16"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788140 w 7939215"/>
              <a:gd name="connsiteY14" fmla="*/ 2946688 h 4335902"/>
              <a:gd name="connsiteX15" fmla="*/ 6301246 w 7939215"/>
              <a:gd name="connsiteY15" fmla="*/ 3598696 h 4335902"/>
              <a:gd name="connsiteX16" fmla="*/ 3968369 w 7939215"/>
              <a:gd name="connsiteY16" fmla="*/ 4327951 h 4335902"/>
              <a:gd name="connsiteX17" fmla="*/ 3960458 w 7939215"/>
              <a:gd name="connsiteY17"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3968369 w 7939215"/>
              <a:gd name="connsiteY16" fmla="*/ 4327951 h 4335902"/>
              <a:gd name="connsiteX17" fmla="*/ 3960458 w 7939215"/>
              <a:gd name="connsiteY17"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72406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83326 w 7939215"/>
              <a:gd name="connsiteY2" fmla="*/ 2978493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178741 w 7939215"/>
              <a:gd name="connsiteY2" fmla="*/ 2970541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178741 w 7939215"/>
              <a:gd name="connsiteY2" fmla="*/ 2970541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178741 w 7939215"/>
              <a:gd name="connsiteY2" fmla="*/ 2970541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234400 w 7939215"/>
              <a:gd name="connsiteY2" fmla="*/ 2970541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178741 w 7939215"/>
              <a:gd name="connsiteY2" fmla="*/ 2994395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226449 w 7939215"/>
              <a:gd name="connsiteY2" fmla="*/ 2986444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100599 w 7939215"/>
              <a:gd name="connsiteY16" fmla="*/ 3916747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226449 w 7939215"/>
              <a:gd name="connsiteY2" fmla="*/ 2986444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211917 w 7939215"/>
              <a:gd name="connsiteY16" fmla="*/ 3932650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226449 w 7939215"/>
              <a:gd name="connsiteY2" fmla="*/ 2986444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211917 w 7939215"/>
              <a:gd name="connsiteY16" fmla="*/ 3932650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226449 w 7939215"/>
              <a:gd name="connsiteY2" fmla="*/ 2986444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827897 w 7939215"/>
              <a:gd name="connsiteY14" fmla="*/ 2970542 h 4335902"/>
              <a:gd name="connsiteX15" fmla="*/ 6301246 w 7939215"/>
              <a:gd name="connsiteY15" fmla="*/ 3598696 h 4335902"/>
              <a:gd name="connsiteX16" fmla="*/ 5211917 w 7939215"/>
              <a:gd name="connsiteY16" fmla="*/ 3932650 h 4335902"/>
              <a:gd name="connsiteX17" fmla="*/ 3968369 w 7939215"/>
              <a:gd name="connsiteY17" fmla="*/ 4327951 h 4335902"/>
              <a:gd name="connsiteX18" fmla="*/ 3960458 w 7939215"/>
              <a:gd name="connsiteY18" fmla="*/ 4335902 h 4335902"/>
              <a:gd name="connsiteX0" fmla="*/ 3960458 w 7939215"/>
              <a:gd name="connsiteY0" fmla="*/ 4335902 h 4335902"/>
              <a:gd name="connsiteX1" fmla="*/ 1625879 w 7939215"/>
              <a:gd name="connsiteY1" fmla="*/ 3590745 h 4335902"/>
              <a:gd name="connsiteX2" fmla="*/ 226449 w 7939215"/>
              <a:gd name="connsiteY2" fmla="*/ 2986444 h 4335902"/>
              <a:gd name="connsiteX3" fmla="*/ 19716 w 7939215"/>
              <a:gd name="connsiteY3" fmla="*/ 2891029 h 4335902"/>
              <a:gd name="connsiteX4" fmla="*/ 854602 w 7939215"/>
              <a:gd name="connsiteY4" fmla="*/ 2485512 h 4335902"/>
              <a:gd name="connsiteX5" fmla="*/ 1617927 w 7939215"/>
              <a:gd name="connsiteY5" fmla="*/ 2159509 h 4335902"/>
              <a:gd name="connsiteX6" fmla="*/ 2277886 w 7939215"/>
              <a:gd name="connsiteY6" fmla="*/ 1435941 h 4335902"/>
              <a:gd name="connsiteX7" fmla="*/ 3080968 w 7939215"/>
              <a:gd name="connsiteY7" fmla="*/ 712372 h 4335902"/>
              <a:gd name="connsiteX8" fmla="*/ 3960438 w 7939215"/>
              <a:gd name="connsiteY8" fmla="*/ 0 h 4335902"/>
              <a:gd name="connsiteX9" fmla="*/ 4870011 w 7939215"/>
              <a:gd name="connsiteY9" fmla="*/ 720323 h 4335902"/>
              <a:gd name="connsiteX10" fmla="*/ 5688996 w 7939215"/>
              <a:gd name="connsiteY10" fmla="*/ 1451844 h 4335902"/>
              <a:gd name="connsiteX11" fmla="*/ 6333052 w 7939215"/>
              <a:gd name="connsiteY11" fmla="*/ 2167461 h 4335902"/>
              <a:gd name="connsiteX12" fmla="*/ 7907411 w 7939215"/>
              <a:gd name="connsiteY12" fmla="*/ 2779710 h 4335902"/>
              <a:gd name="connsiteX13" fmla="*/ 7939215 w 7939215"/>
              <a:gd name="connsiteY13" fmla="*/ 2883078 h 4335902"/>
              <a:gd name="connsiteX14" fmla="*/ 7772238 w 7939215"/>
              <a:gd name="connsiteY14" fmla="*/ 2978494 h 4335902"/>
              <a:gd name="connsiteX15" fmla="*/ 6301246 w 7939215"/>
              <a:gd name="connsiteY15" fmla="*/ 3598696 h 4335902"/>
              <a:gd name="connsiteX16" fmla="*/ 5211917 w 7939215"/>
              <a:gd name="connsiteY16" fmla="*/ 3932650 h 4335902"/>
              <a:gd name="connsiteX17" fmla="*/ 3968369 w 7939215"/>
              <a:gd name="connsiteY17" fmla="*/ 4327951 h 4335902"/>
              <a:gd name="connsiteX18" fmla="*/ 3960458 w 7939215"/>
              <a:gd name="connsiteY18" fmla="*/ 4335902 h 4335902"/>
              <a:gd name="connsiteX0" fmla="*/ 3961653 w 7940410"/>
              <a:gd name="connsiteY0" fmla="*/ 4335902 h 4335902"/>
              <a:gd name="connsiteX1" fmla="*/ 1627074 w 7940410"/>
              <a:gd name="connsiteY1" fmla="*/ 3590745 h 4335902"/>
              <a:gd name="connsiteX2" fmla="*/ 227644 w 7940410"/>
              <a:gd name="connsiteY2" fmla="*/ 2986444 h 4335902"/>
              <a:gd name="connsiteX3" fmla="*/ 20911 w 7940410"/>
              <a:gd name="connsiteY3" fmla="*/ 2891029 h 4335902"/>
              <a:gd name="connsiteX4" fmla="*/ 808089 w 7940410"/>
              <a:gd name="connsiteY4" fmla="*/ 2493463 h 4335902"/>
              <a:gd name="connsiteX5" fmla="*/ 1619122 w 7940410"/>
              <a:gd name="connsiteY5" fmla="*/ 2159509 h 4335902"/>
              <a:gd name="connsiteX6" fmla="*/ 2279081 w 7940410"/>
              <a:gd name="connsiteY6" fmla="*/ 1435941 h 4335902"/>
              <a:gd name="connsiteX7" fmla="*/ 3082163 w 7940410"/>
              <a:gd name="connsiteY7" fmla="*/ 712372 h 4335902"/>
              <a:gd name="connsiteX8" fmla="*/ 3961633 w 7940410"/>
              <a:gd name="connsiteY8" fmla="*/ 0 h 4335902"/>
              <a:gd name="connsiteX9" fmla="*/ 4871206 w 7940410"/>
              <a:gd name="connsiteY9" fmla="*/ 720323 h 4335902"/>
              <a:gd name="connsiteX10" fmla="*/ 5690191 w 7940410"/>
              <a:gd name="connsiteY10" fmla="*/ 1451844 h 4335902"/>
              <a:gd name="connsiteX11" fmla="*/ 6334247 w 7940410"/>
              <a:gd name="connsiteY11" fmla="*/ 2167461 h 4335902"/>
              <a:gd name="connsiteX12" fmla="*/ 7908606 w 7940410"/>
              <a:gd name="connsiteY12" fmla="*/ 2779710 h 4335902"/>
              <a:gd name="connsiteX13" fmla="*/ 7940410 w 7940410"/>
              <a:gd name="connsiteY13" fmla="*/ 2883078 h 4335902"/>
              <a:gd name="connsiteX14" fmla="*/ 7773433 w 7940410"/>
              <a:gd name="connsiteY14" fmla="*/ 2978494 h 4335902"/>
              <a:gd name="connsiteX15" fmla="*/ 6302441 w 7940410"/>
              <a:gd name="connsiteY15" fmla="*/ 3598696 h 4335902"/>
              <a:gd name="connsiteX16" fmla="*/ 5213112 w 7940410"/>
              <a:gd name="connsiteY16" fmla="*/ 3932650 h 4335902"/>
              <a:gd name="connsiteX17" fmla="*/ 3969564 w 7940410"/>
              <a:gd name="connsiteY17" fmla="*/ 4327951 h 4335902"/>
              <a:gd name="connsiteX18" fmla="*/ 3961653 w 7940410"/>
              <a:gd name="connsiteY18" fmla="*/ 4335902 h 4335902"/>
              <a:gd name="connsiteX0" fmla="*/ 3962721 w 7941478"/>
              <a:gd name="connsiteY0" fmla="*/ 4335902 h 4335902"/>
              <a:gd name="connsiteX1" fmla="*/ 1628142 w 7941478"/>
              <a:gd name="connsiteY1" fmla="*/ 3590745 h 4335902"/>
              <a:gd name="connsiteX2" fmla="*/ 228712 w 7941478"/>
              <a:gd name="connsiteY2" fmla="*/ 2986444 h 4335902"/>
              <a:gd name="connsiteX3" fmla="*/ 21979 w 7941478"/>
              <a:gd name="connsiteY3" fmla="*/ 2891029 h 4335902"/>
              <a:gd name="connsiteX4" fmla="*/ 809157 w 7941478"/>
              <a:gd name="connsiteY4" fmla="*/ 2493463 h 4335902"/>
              <a:gd name="connsiteX5" fmla="*/ 1620190 w 7941478"/>
              <a:gd name="connsiteY5" fmla="*/ 2159509 h 4335902"/>
              <a:gd name="connsiteX6" fmla="*/ 2280149 w 7941478"/>
              <a:gd name="connsiteY6" fmla="*/ 1435941 h 4335902"/>
              <a:gd name="connsiteX7" fmla="*/ 3083231 w 7941478"/>
              <a:gd name="connsiteY7" fmla="*/ 712372 h 4335902"/>
              <a:gd name="connsiteX8" fmla="*/ 3962701 w 7941478"/>
              <a:gd name="connsiteY8" fmla="*/ 0 h 4335902"/>
              <a:gd name="connsiteX9" fmla="*/ 4872274 w 7941478"/>
              <a:gd name="connsiteY9" fmla="*/ 720323 h 4335902"/>
              <a:gd name="connsiteX10" fmla="*/ 5691259 w 7941478"/>
              <a:gd name="connsiteY10" fmla="*/ 1451844 h 4335902"/>
              <a:gd name="connsiteX11" fmla="*/ 6335315 w 7941478"/>
              <a:gd name="connsiteY11" fmla="*/ 2167461 h 4335902"/>
              <a:gd name="connsiteX12" fmla="*/ 7909674 w 7941478"/>
              <a:gd name="connsiteY12" fmla="*/ 2779710 h 4335902"/>
              <a:gd name="connsiteX13" fmla="*/ 7941478 w 7941478"/>
              <a:gd name="connsiteY13" fmla="*/ 2883078 h 4335902"/>
              <a:gd name="connsiteX14" fmla="*/ 7774501 w 7941478"/>
              <a:gd name="connsiteY14" fmla="*/ 2978494 h 4335902"/>
              <a:gd name="connsiteX15" fmla="*/ 6303509 w 7941478"/>
              <a:gd name="connsiteY15" fmla="*/ 3598696 h 4335902"/>
              <a:gd name="connsiteX16" fmla="*/ 5214180 w 7941478"/>
              <a:gd name="connsiteY16" fmla="*/ 3932650 h 4335902"/>
              <a:gd name="connsiteX17" fmla="*/ 3970632 w 7941478"/>
              <a:gd name="connsiteY17" fmla="*/ 4327951 h 4335902"/>
              <a:gd name="connsiteX18" fmla="*/ 3962721 w 7941478"/>
              <a:gd name="connsiteY18" fmla="*/ 4335902 h 4335902"/>
              <a:gd name="connsiteX0" fmla="*/ 3962721 w 7941478"/>
              <a:gd name="connsiteY0" fmla="*/ 4335902 h 4335902"/>
              <a:gd name="connsiteX1" fmla="*/ 1628142 w 7941478"/>
              <a:gd name="connsiteY1" fmla="*/ 3590745 h 4335902"/>
              <a:gd name="connsiteX2" fmla="*/ 228712 w 7941478"/>
              <a:gd name="connsiteY2" fmla="*/ 2986444 h 4335902"/>
              <a:gd name="connsiteX3" fmla="*/ 21979 w 7941478"/>
              <a:gd name="connsiteY3" fmla="*/ 2891029 h 4335902"/>
              <a:gd name="connsiteX4" fmla="*/ 809157 w 7941478"/>
              <a:gd name="connsiteY4" fmla="*/ 2493463 h 4335902"/>
              <a:gd name="connsiteX5" fmla="*/ 1620190 w 7941478"/>
              <a:gd name="connsiteY5" fmla="*/ 2159509 h 4335902"/>
              <a:gd name="connsiteX6" fmla="*/ 2280149 w 7941478"/>
              <a:gd name="connsiteY6" fmla="*/ 1435941 h 4335902"/>
              <a:gd name="connsiteX7" fmla="*/ 3083231 w 7941478"/>
              <a:gd name="connsiteY7" fmla="*/ 712372 h 4335902"/>
              <a:gd name="connsiteX8" fmla="*/ 3962701 w 7941478"/>
              <a:gd name="connsiteY8" fmla="*/ 0 h 4335902"/>
              <a:gd name="connsiteX9" fmla="*/ 4872274 w 7941478"/>
              <a:gd name="connsiteY9" fmla="*/ 720323 h 4335902"/>
              <a:gd name="connsiteX10" fmla="*/ 5691259 w 7941478"/>
              <a:gd name="connsiteY10" fmla="*/ 1451844 h 4335902"/>
              <a:gd name="connsiteX11" fmla="*/ 6335315 w 7941478"/>
              <a:gd name="connsiteY11" fmla="*/ 2167461 h 4335902"/>
              <a:gd name="connsiteX12" fmla="*/ 7909674 w 7941478"/>
              <a:gd name="connsiteY12" fmla="*/ 2779710 h 4335902"/>
              <a:gd name="connsiteX13" fmla="*/ 7941478 w 7941478"/>
              <a:gd name="connsiteY13" fmla="*/ 2883078 h 4335902"/>
              <a:gd name="connsiteX14" fmla="*/ 7774501 w 7941478"/>
              <a:gd name="connsiteY14" fmla="*/ 2978494 h 4335902"/>
              <a:gd name="connsiteX15" fmla="*/ 6303509 w 7941478"/>
              <a:gd name="connsiteY15" fmla="*/ 3598696 h 4335902"/>
              <a:gd name="connsiteX16" fmla="*/ 5214180 w 7941478"/>
              <a:gd name="connsiteY16" fmla="*/ 3932650 h 4335902"/>
              <a:gd name="connsiteX17" fmla="*/ 3970632 w 7941478"/>
              <a:gd name="connsiteY17" fmla="*/ 4327951 h 4335902"/>
              <a:gd name="connsiteX18" fmla="*/ 3962721 w 7941478"/>
              <a:gd name="connsiteY18" fmla="*/ 4335902 h 4335902"/>
              <a:gd name="connsiteX0" fmla="*/ 3962721 w 7941478"/>
              <a:gd name="connsiteY0" fmla="*/ 4335902 h 4335902"/>
              <a:gd name="connsiteX1" fmla="*/ 1628142 w 7941478"/>
              <a:gd name="connsiteY1" fmla="*/ 3590745 h 4335902"/>
              <a:gd name="connsiteX2" fmla="*/ 228712 w 7941478"/>
              <a:gd name="connsiteY2" fmla="*/ 2986444 h 4335902"/>
              <a:gd name="connsiteX3" fmla="*/ 21979 w 7941478"/>
              <a:gd name="connsiteY3" fmla="*/ 2891029 h 4335902"/>
              <a:gd name="connsiteX4" fmla="*/ 809157 w 7941478"/>
              <a:gd name="connsiteY4" fmla="*/ 2493463 h 4335902"/>
              <a:gd name="connsiteX5" fmla="*/ 1620190 w 7941478"/>
              <a:gd name="connsiteY5" fmla="*/ 2159509 h 4335902"/>
              <a:gd name="connsiteX6" fmla="*/ 2280149 w 7941478"/>
              <a:gd name="connsiteY6" fmla="*/ 1435941 h 4335902"/>
              <a:gd name="connsiteX7" fmla="*/ 3083231 w 7941478"/>
              <a:gd name="connsiteY7" fmla="*/ 712372 h 4335902"/>
              <a:gd name="connsiteX8" fmla="*/ 3962701 w 7941478"/>
              <a:gd name="connsiteY8" fmla="*/ 0 h 4335902"/>
              <a:gd name="connsiteX9" fmla="*/ 4872274 w 7941478"/>
              <a:gd name="connsiteY9" fmla="*/ 720323 h 4335902"/>
              <a:gd name="connsiteX10" fmla="*/ 5691259 w 7941478"/>
              <a:gd name="connsiteY10" fmla="*/ 1451844 h 4335902"/>
              <a:gd name="connsiteX11" fmla="*/ 6335315 w 7941478"/>
              <a:gd name="connsiteY11" fmla="*/ 2167461 h 4335902"/>
              <a:gd name="connsiteX12" fmla="*/ 7909674 w 7941478"/>
              <a:gd name="connsiteY12" fmla="*/ 2779710 h 4335902"/>
              <a:gd name="connsiteX13" fmla="*/ 7941478 w 7941478"/>
              <a:gd name="connsiteY13" fmla="*/ 2883078 h 4335902"/>
              <a:gd name="connsiteX14" fmla="*/ 7774501 w 7941478"/>
              <a:gd name="connsiteY14" fmla="*/ 2978494 h 4335902"/>
              <a:gd name="connsiteX15" fmla="*/ 6303509 w 7941478"/>
              <a:gd name="connsiteY15" fmla="*/ 3598696 h 4335902"/>
              <a:gd name="connsiteX16" fmla="*/ 5214180 w 7941478"/>
              <a:gd name="connsiteY16" fmla="*/ 3932650 h 4335902"/>
              <a:gd name="connsiteX17" fmla="*/ 3970632 w 7941478"/>
              <a:gd name="connsiteY17" fmla="*/ 4327951 h 4335902"/>
              <a:gd name="connsiteX18" fmla="*/ 3962721 w 7941478"/>
              <a:gd name="connsiteY18" fmla="*/ 4335902 h 4335902"/>
              <a:gd name="connsiteX0" fmla="*/ 3962721 w 7941478"/>
              <a:gd name="connsiteY0" fmla="*/ 4335902 h 4335902"/>
              <a:gd name="connsiteX1" fmla="*/ 1628142 w 7941478"/>
              <a:gd name="connsiteY1" fmla="*/ 3590745 h 4335902"/>
              <a:gd name="connsiteX2" fmla="*/ 228712 w 7941478"/>
              <a:gd name="connsiteY2" fmla="*/ 2986444 h 4335902"/>
              <a:gd name="connsiteX3" fmla="*/ 21979 w 7941478"/>
              <a:gd name="connsiteY3" fmla="*/ 2891029 h 4335902"/>
              <a:gd name="connsiteX4" fmla="*/ 809157 w 7941478"/>
              <a:gd name="connsiteY4" fmla="*/ 2493463 h 4335902"/>
              <a:gd name="connsiteX5" fmla="*/ 1620190 w 7941478"/>
              <a:gd name="connsiteY5" fmla="*/ 2159509 h 4335902"/>
              <a:gd name="connsiteX6" fmla="*/ 2280149 w 7941478"/>
              <a:gd name="connsiteY6" fmla="*/ 1435941 h 4335902"/>
              <a:gd name="connsiteX7" fmla="*/ 3083231 w 7941478"/>
              <a:gd name="connsiteY7" fmla="*/ 712372 h 4335902"/>
              <a:gd name="connsiteX8" fmla="*/ 3962701 w 7941478"/>
              <a:gd name="connsiteY8" fmla="*/ 0 h 4335902"/>
              <a:gd name="connsiteX9" fmla="*/ 4872274 w 7941478"/>
              <a:gd name="connsiteY9" fmla="*/ 720323 h 4335902"/>
              <a:gd name="connsiteX10" fmla="*/ 5691259 w 7941478"/>
              <a:gd name="connsiteY10" fmla="*/ 1451844 h 4335902"/>
              <a:gd name="connsiteX11" fmla="*/ 6335315 w 7941478"/>
              <a:gd name="connsiteY11" fmla="*/ 2167461 h 4335902"/>
              <a:gd name="connsiteX12" fmla="*/ 7909674 w 7941478"/>
              <a:gd name="connsiteY12" fmla="*/ 2779710 h 4335902"/>
              <a:gd name="connsiteX13" fmla="*/ 7941478 w 7941478"/>
              <a:gd name="connsiteY13" fmla="*/ 2883078 h 4335902"/>
              <a:gd name="connsiteX14" fmla="*/ 7774501 w 7941478"/>
              <a:gd name="connsiteY14" fmla="*/ 2978494 h 4335902"/>
              <a:gd name="connsiteX15" fmla="*/ 6303509 w 7941478"/>
              <a:gd name="connsiteY15" fmla="*/ 3598696 h 4335902"/>
              <a:gd name="connsiteX16" fmla="*/ 5214180 w 7941478"/>
              <a:gd name="connsiteY16" fmla="*/ 3932650 h 4335902"/>
              <a:gd name="connsiteX17" fmla="*/ 3970632 w 7941478"/>
              <a:gd name="connsiteY17" fmla="*/ 4327951 h 4335902"/>
              <a:gd name="connsiteX18" fmla="*/ 3962721 w 7941478"/>
              <a:gd name="connsiteY18" fmla="*/ 4335902 h 4335902"/>
              <a:gd name="connsiteX0" fmla="*/ 3962721 w 7941478"/>
              <a:gd name="connsiteY0" fmla="*/ 4335902 h 4335902"/>
              <a:gd name="connsiteX1" fmla="*/ 1628142 w 7941478"/>
              <a:gd name="connsiteY1" fmla="*/ 3590745 h 4335902"/>
              <a:gd name="connsiteX2" fmla="*/ 228712 w 7941478"/>
              <a:gd name="connsiteY2" fmla="*/ 2986444 h 4335902"/>
              <a:gd name="connsiteX3" fmla="*/ 21979 w 7941478"/>
              <a:gd name="connsiteY3" fmla="*/ 2891029 h 4335902"/>
              <a:gd name="connsiteX4" fmla="*/ 809157 w 7941478"/>
              <a:gd name="connsiteY4" fmla="*/ 2493463 h 4335902"/>
              <a:gd name="connsiteX5" fmla="*/ 1620190 w 7941478"/>
              <a:gd name="connsiteY5" fmla="*/ 2159509 h 4335902"/>
              <a:gd name="connsiteX6" fmla="*/ 2280149 w 7941478"/>
              <a:gd name="connsiteY6" fmla="*/ 1435941 h 4335902"/>
              <a:gd name="connsiteX7" fmla="*/ 3083231 w 7941478"/>
              <a:gd name="connsiteY7" fmla="*/ 712372 h 4335902"/>
              <a:gd name="connsiteX8" fmla="*/ 3962701 w 7941478"/>
              <a:gd name="connsiteY8" fmla="*/ 0 h 4335902"/>
              <a:gd name="connsiteX9" fmla="*/ 4872274 w 7941478"/>
              <a:gd name="connsiteY9" fmla="*/ 720323 h 4335902"/>
              <a:gd name="connsiteX10" fmla="*/ 5691259 w 7941478"/>
              <a:gd name="connsiteY10" fmla="*/ 1451844 h 4335902"/>
              <a:gd name="connsiteX11" fmla="*/ 6335315 w 7941478"/>
              <a:gd name="connsiteY11" fmla="*/ 2167461 h 4335902"/>
              <a:gd name="connsiteX12" fmla="*/ 7909674 w 7941478"/>
              <a:gd name="connsiteY12" fmla="*/ 2779710 h 4335902"/>
              <a:gd name="connsiteX13" fmla="*/ 7941478 w 7941478"/>
              <a:gd name="connsiteY13" fmla="*/ 2883078 h 4335902"/>
              <a:gd name="connsiteX14" fmla="*/ 7774501 w 7941478"/>
              <a:gd name="connsiteY14" fmla="*/ 2978494 h 4335902"/>
              <a:gd name="connsiteX15" fmla="*/ 6303509 w 7941478"/>
              <a:gd name="connsiteY15" fmla="*/ 3598696 h 4335902"/>
              <a:gd name="connsiteX16" fmla="*/ 5214180 w 7941478"/>
              <a:gd name="connsiteY16" fmla="*/ 3932650 h 4335902"/>
              <a:gd name="connsiteX17" fmla="*/ 3970632 w 7941478"/>
              <a:gd name="connsiteY17" fmla="*/ 4327951 h 4335902"/>
              <a:gd name="connsiteX18" fmla="*/ 3962721 w 7941478"/>
              <a:gd name="connsiteY18" fmla="*/ 4335902 h 4335902"/>
              <a:gd name="connsiteX0" fmla="*/ 3962721 w 7941478"/>
              <a:gd name="connsiteY0" fmla="*/ 4335902 h 4335902"/>
              <a:gd name="connsiteX1" fmla="*/ 1628142 w 7941478"/>
              <a:gd name="connsiteY1" fmla="*/ 3590745 h 4335902"/>
              <a:gd name="connsiteX2" fmla="*/ 228712 w 7941478"/>
              <a:gd name="connsiteY2" fmla="*/ 2986444 h 4335902"/>
              <a:gd name="connsiteX3" fmla="*/ 21979 w 7941478"/>
              <a:gd name="connsiteY3" fmla="*/ 2891029 h 4335902"/>
              <a:gd name="connsiteX4" fmla="*/ 809157 w 7941478"/>
              <a:gd name="connsiteY4" fmla="*/ 2493463 h 4335902"/>
              <a:gd name="connsiteX5" fmla="*/ 1620190 w 7941478"/>
              <a:gd name="connsiteY5" fmla="*/ 2159509 h 4335902"/>
              <a:gd name="connsiteX6" fmla="*/ 2280149 w 7941478"/>
              <a:gd name="connsiteY6" fmla="*/ 1435941 h 4335902"/>
              <a:gd name="connsiteX7" fmla="*/ 3083231 w 7941478"/>
              <a:gd name="connsiteY7" fmla="*/ 712372 h 4335902"/>
              <a:gd name="connsiteX8" fmla="*/ 3962701 w 7941478"/>
              <a:gd name="connsiteY8" fmla="*/ 0 h 4335902"/>
              <a:gd name="connsiteX9" fmla="*/ 4872274 w 7941478"/>
              <a:gd name="connsiteY9" fmla="*/ 720323 h 4335902"/>
              <a:gd name="connsiteX10" fmla="*/ 5691259 w 7941478"/>
              <a:gd name="connsiteY10" fmla="*/ 1451844 h 4335902"/>
              <a:gd name="connsiteX11" fmla="*/ 6335315 w 7941478"/>
              <a:gd name="connsiteY11" fmla="*/ 2167461 h 4335902"/>
              <a:gd name="connsiteX12" fmla="*/ 7909674 w 7941478"/>
              <a:gd name="connsiteY12" fmla="*/ 2779710 h 4335902"/>
              <a:gd name="connsiteX13" fmla="*/ 7941478 w 7941478"/>
              <a:gd name="connsiteY13" fmla="*/ 2883078 h 4335902"/>
              <a:gd name="connsiteX14" fmla="*/ 7774501 w 7941478"/>
              <a:gd name="connsiteY14" fmla="*/ 2978494 h 4335902"/>
              <a:gd name="connsiteX15" fmla="*/ 6303509 w 7941478"/>
              <a:gd name="connsiteY15" fmla="*/ 3598696 h 4335902"/>
              <a:gd name="connsiteX16" fmla="*/ 5214180 w 7941478"/>
              <a:gd name="connsiteY16" fmla="*/ 3932650 h 4335902"/>
              <a:gd name="connsiteX17" fmla="*/ 3970632 w 7941478"/>
              <a:gd name="connsiteY17" fmla="*/ 4327951 h 4335902"/>
              <a:gd name="connsiteX18" fmla="*/ 3962721 w 7941478"/>
              <a:gd name="connsiteY18" fmla="*/ 4335902 h 4335902"/>
              <a:gd name="connsiteX0" fmla="*/ 3962721 w 7941478"/>
              <a:gd name="connsiteY0" fmla="*/ 4304097 h 4304097"/>
              <a:gd name="connsiteX1" fmla="*/ 1628142 w 7941478"/>
              <a:gd name="connsiteY1" fmla="*/ 3558940 h 4304097"/>
              <a:gd name="connsiteX2" fmla="*/ 228712 w 7941478"/>
              <a:gd name="connsiteY2" fmla="*/ 2954639 h 4304097"/>
              <a:gd name="connsiteX3" fmla="*/ 21979 w 7941478"/>
              <a:gd name="connsiteY3" fmla="*/ 2859224 h 4304097"/>
              <a:gd name="connsiteX4" fmla="*/ 809157 w 7941478"/>
              <a:gd name="connsiteY4" fmla="*/ 2461658 h 4304097"/>
              <a:gd name="connsiteX5" fmla="*/ 1620190 w 7941478"/>
              <a:gd name="connsiteY5" fmla="*/ 2127704 h 4304097"/>
              <a:gd name="connsiteX6" fmla="*/ 2280149 w 7941478"/>
              <a:gd name="connsiteY6" fmla="*/ 1404136 h 4304097"/>
              <a:gd name="connsiteX7" fmla="*/ 3083231 w 7941478"/>
              <a:gd name="connsiteY7" fmla="*/ 680567 h 4304097"/>
              <a:gd name="connsiteX8" fmla="*/ 3962701 w 7941478"/>
              <a:gd name="connsiteY8" fmla="*/ 0 h 4304097"/>
              <a:gd name="connsiteX9" fmla="*/ 4872274 w 7941478"/>
              <a:gd name="connsiteY9" fmla="*/ 688518 h 4304097"/>
              <a:gd name="connsiteX10" fmla="*/ 5691259 w 7941478"/>
              <a:gd name="connsiteY10" fmla="*/ 1420039 h 4304097"/>
              <a:gd name="connsiteX11" fmla="*/ 6335315 w 7941478"/>
              <a:gd name="connsiteY11" fmla="*/ 2135656 h 4304097"/>
              <a:gd name="connsiteX12" fmla="*/ 7909674 w 7941478"/>
              <a:gd name="connsiteY12" fmla="*/ 2747905 h 4304097"/>
              <a:gd name="connsiteX13" fmla="*/ 7941478 w 7941478"/>
              <a:gd name="connsiteY13" fmla="*/ 2851273 h 4304097"/>
              <a:gd name="connsiteX14" fmla="*/ 7774501 w 7941478"/>
              <a:gd name="connsiteY14" fmla="*/ 2946689 h 4304097"/>
              <a:gd name="connsiteX15" fmla="*/ 6303509 w 7941478"/>
              <a:gd name="connsiteY15" fmla="*/ 3566891 h 4304097"/>
              <a:gd name="connsiteX16" fmla="*/ 5214180 w 7941478"/>
              <a:gd name="connsiteY16" fmla="*/ 3900845 h 4304097"/>
              <a:gd name="connsiteX17" fmla="*/ 3970632 w 7941478"/>
              <a:gd name="connsiteY17" fmla="*/ 4296146 h 4304097"/>
              <a:gd name="connsiteX18" fmla="*/ 3962721 w 7941478"/>
              <a:gd name="connsiteY18" fmla="*/ 4304097 h 4304097"/>
              <a:gd name="connsiteX0" fmla="*/ 3962721 w 7941478"/>
              <a:gd name="connsiteY0" fmla="*/ 4304097 h 4304097"/>
              <a:gd name="connsiteX1" fmla="*/ 1628142 w 7941478"/>
              <a:gd name="connsiteY1" fmla="*/ 3558940 h 4304097"/>
              <a:gd name="connsiteX2" fmla="*/ 228712 w 7941478"/>
              <a:gd name="connsiteY2" fmla="*/ 2954639 h 4304097"/>
              <a:gd name="connsiteX3" fmla="*/ 21979 w 7941478"/>
              <a:gd name="connsiteY3" fmla="*/ 2859224 h 4304097"/>
              <a:gd name="connsiteX4" fmla="*/ 809157 w 7941478"/>
              <a:gd name="connsiteY4" fmla="*/ 2461658 h 4304097"/>
              <a:gd name="connsiteX5" fmla="*/ 1620190 w 7941478"/>
              <a:gd name="connsiteY5" fmla="*/ 2127704 h 4304097"/>
              <a:gd name="connsiteX6" fmla="*/ 2280149 w 7941478"/>
              <a:gd name="connsiteY6" fmla="*/ 1404136 h 4304097"/>
              <a:gd name="connsiteX7" fmla="*/ 3083231 w 7941478"/>
              <a:gd name="connsiteY7" fmla="*/ 680567 h 4304097"/>
              <a:gd name="connsiteX8" fmla="*/ 3962701 w 7941478"/>
              <a:gd name="connsiteY8" fmla="*/ 0 h 4304097"/>
              <a:gd name="connsiteX9" fmla="*/ 4872274 w 7941478"/>
              <a:gd name="connsiteY9" fmla="*/ 688518 h 4304097"/>
              <a:gd name="connsiteX10" fmla="*/ 5691259 w 7941478"/>
              <a:gd name="connsiteY10" fmla="*/ 1420039 h 4304097"/>
              <a:gd name="connsiteX11" fmla="*/ 6335315 w 7941478"/>
              <a:gd name="connsiteY11" fmla="*/ 2135656 h 4304097"/>
              <a:gd name="connsiteX12" fmla="*/ 7909674 w 7941478"/>
              <a:gd name="connsiteY12" fmla="*/ 2747905 h 4304097"/>
              <a:gd name="connsiteX13" fmla="*/ 7941478 w 7941478"/>
              <a:gd name="connsiteY13" fmla="*/ 2851273 h 4304097"/>
              <a:gd name="connsiteX14" fmla="*/ 7774501 w 7941478"/>
              <a:gd name="connsiteY14" fmla="*/ 2946689 h 4304097"/>
              <a:gd name="connsiteX15" fmla="*/ 6303509 w 7941478"/>
              <a:gd name="connsiteY15" fmla="*/ 3566891 h 4304097"/>
              <a:gd name="connsiteX16" fmla="*/ 5214180 w 7941478"/>
              <a:gd name="connsiteY16" fmla="*/ 3900845 h 4304097"/>
              <a:gd name="connsiteX17" fmla="*/ 3970632 w 7941478"/>
              <a:gd name="connsiteY17" fmla="*/ 4296146 h 4304097"/>
              <a:gd name="connsiteX18" fmla="*/ 3962721 w 7941478"/>
              <a:gd name="connsiteY18" fmla="*/ 4304097 h 4304097"/>
              <a:gd name="connsiteX0" fmla="*/ 3962721 w 7941478"/>
              <a:gd name="connsiteY0" fmla="*/ 4304097 h 4304097"/>
              <a:gd name="connsiteX1" fmla="*/ 1628142 w 7941478"/>
              <a:gd name="connsiteY1" fmla="*/ 3558940 h 4304097"/>
              <a:gd name="connsiteX2" fmla="*/ 228712 w 7941478"/>
              <a:gd name="connsiteY2" fmla="*/ 2954639 h 4304097"/>
              <a:gd name="connsiteX3" fmla="*/ 21979 w 7941478"/>
              <a:gd name="connsiteY3" fmla="*/ 2859224 h 4304097"/>
              <a:gd name="connsiteX4" fmla="*/ 809157 w 7941478"/>
              <a:gd name="connsiteY4" fmla="*/ 2461658 h 4304097"/>
              <a:gd name="connsiteX5" fmla="*/ 1620190 w 7941478"/>
              <a:gd name="connsiteY5" fmla="*/ 2127704 h 4304097"/>
              <a:gd name="connsiteX6" fmla="*/ 2280149 w 7941478"/>
              <a:gd name="connsiteY6" fmla="*/ 1404136 h 4304097"/>
              <a:gd name="connsiteX7" fmla="*/ 3083231 w 7941478"/>
              <a:gd name="connsiteY7" fmla="*/ 680567 h 4304097"/>
              <a:gd name="connsiteX8" fmla="*/ 3962701 w 7941478"/>
              <a:gd name="connsiteY8" fmla="*/ 0 h 4304097"/>
              <a:gd name="connsiteX9" fmla="*/ 4872274 w 7941478"/>
              <a:gd name="connsiteY9" fmla="*/ 688518 h 4304097"/>
              <a:gd name="connsiteX10" fmla="*/ 5691259 w 7941478"/>
              <a:gd name="connsiteY10" fmla="*/ 1420039 h 4304097"/>
              <a:gd name="connsiteX11" fmla="*/ 6335315 w 7941478"/>
              <a:gd name="connsiteY11" fmla="*/ 2135656 h 4304097"/>
              <a:gd name="connsiteX12" fmla="*/ 7909674 w 7941478"/>
              <a:gd name="connsiteY12" fmla="*/ 2747905 h 4304097"/>
              <a:gd name="connsiteX13" fmla="*/ 7941478 w 7941478"/>
              <a:gd name="connsiteY13" fmla="*/ 2851273 h 4304097"/>
              <a:gd name="connsiteX14" fmla="*/ 7774501 w 7941478"/>
              <a:gd name="connsiteY14" fmla="*/ 2946689 h 4304097"/>
              <a:gd name="connsiteX15" fmla="*/ 6303509 w 7941478"/>
              <a:gd name="connsiteY15" fmla="*/ 3566891 h 4304097"/>
              <a:gd name="connsiteX16" fmla="*/ 5214180 w 7941478"/>
              <a:gd name="connsiteY16" fmla="*/ 3900845 h 4304097"/>
              <a:gd name="connsiteX17" fmla="*/ 3970632 w 7941478"/>
              <a:gd name="connsiteY17" fmla="*/ 4296146 h 4304097"/>
              <a:gd name="connsiteX18" fmla="*/ 3962721 w 7941478"/>
              <a:gd name="connsiteY18" fmla="*/ 4304097 h 4304097"/>
              <a:gd name="connsiteX0" fmla="*/ 3962721 w 7941478"/>
              <a:gd name="connsiteY0" fmla="*/ 4304097 h 4304097"/>
              <a:gd name="connsiteX1" fmla="*/ 1628142 w 7941478"/>
              <a:gd name="connsiteY1" fmla="*/ 3558940 h 4304097"/>
              <a:gd name="connsiteX2" fmla="*/ 228712 w 7941478"/>
              <a:gd name="connsiteY2" fmla="*/ 2954639 h 4304097"/>
              <a:gd name="connsiteX3" fmla="*/ 21979 w 7941478"/>
              <a:gd name="connsiteY3" fmla="*/ 2859224 h 4304097"/>
              <a:gd name="connsiteX4" fmla="*/ 809157 w 7941478"/>
              <a:gd name="connsiteY4" fmla="*/ 2461658 h 4304097"/>
              <a:gd name="connsiteX5" fmla="*/ 1620190 w 7941478"/>
              <a:gd name="connsiteY5" fmla="*/ 2127704 h 4304097"/>
              <a:gd name="connsiteX6" fmla="*/ 2280149 w 7941478"/>
              <a:gd name="connsiteY6" fmla="*/ 1404136 h 4304097"/>
              <a:gd name="connsiteX7" fmla="*/ 3083231 w 7941478"/>
              <a:gd name="connsiteY7" fmla="*/ 680567 h 4304097"/>
              <a:gd name="connsiteX8" fmla="*/ 3962701 w 7941478"/>
              <a:gd name="connsiteY8" fmla="*/ 0 h 4304097"/>
              <a:gd name="connsiteX9" fmla="*/ 4872274 w 7941478"/>
              <a:gd name="connsiteY9" fmla="*/ 688518 h 4304097"/>
              <a:gd name="connsiteX10" fmla="*/ 5691259 w 7941478"/>
              <a:gd name="connsiteY10" fmla="*/ 1420039 h 4304097"/>
              <a:gd name="connsiteX11" fmla="*/ 6335315 w 7941478"/>
              <a:gd name="connsiteY11" fmla="*/ 2135656 h 4304097"/>
              <a:gd name="connsiteX12" fmla="*/ 7909674 w 7941478"/>
              <a:gd name="connsiteY12" fmla="*/ 2747905 h 4304097"/>
              <a:gd name="connsiteX13" fmla="*/ 7941478 w 7941478"/>
              <a:gd name="connsiteY13" fmla="*/ 2851273 h 4304097"/>
              <a:gd name="connsiteX14" fmla="*/ 7774501 w 7941478"/>
              <a:gd name="connsiteY14" fmla="*/ 2946689 h 4304097"/>
              <a:gd name="connsiteX15" fmla="*/ 6303509 w 7941478"/>
              <a:gd name="connsiteY15" fmla="*/ 3566891 h 4304097"/>
              <a:gd name="connsiteX16" fmla="*/ 5214180 w 7941478"/>
              <a:gd name="connsiteY16" fmla="*/ 3900845 h 4304097"/>
              <a:gd name="connsiteX17" fmla="*/ 3970632 w 7941478"/>
              <a:gd name="connsiteY17" fmla="*/ 4296146 h 4304097"/>
              <a:gd name="connsiteX18" fmla="*/ 3962721 w 7941478"/>
              <a:gd name="connsiteY18" fmla="*/ 4304097 h 4304097"/>
              <a:gd name="connsiteX0" fmla="*/ 3962721 w 7941478"/>
              <a:gd name="connsiteY0" fmla="*/ 4304097 h 4304097"/>
              <a:gd name="connsiteX1" fmla="*/ 1628142 w 7941478"/>
              <a:gd name="connsiteY1" fmla="*/ 3558940 h 4304097"/>
              <a:gd name="connsiteX2" fmla="*/ 228712 w 7941478"/>
              <a:gd name="connsiteY2" fmla="*/ 2954639 h 4304097"/>
              <a:gd name="connsiteX3" fmla="*/ 21979 w 7941478"/>
              <a:gd name="connsiteY3" fmla="*/ 2859224 h 4304097"/>
              <a:gd name="connsiteX4" fmla="*/ 809157 w 7941478"/>
              <a:gd name="connsiteY4" fmla="*/ 2461658 h 4304097"/>
              <a:gd name="connsiteX5" fmla="*/ 1620190 w 7941478"/>
              <a:gd name="connsiteY5" fmla="*/ 2127704 h 4304097"/>
              <a:gd name="connsiteX6" fmla="*/ 2280149 w 7941478"/>
              <a:gd name="connsiteY6" fmla="*/ 1404136 h 4304097"/>
              <a:gd name="connsiteX7" fmla="*/ 3083231 w 7941478"/>
              <a:gd name="connsiteY7" fmla="*/ 680567 h 4304097"/>
              <a:gd name="connsiteX8" fmla="*/ 3962701 w 7941478"/>
              <a:gd name="connsiteY8" fmla="*/ 0 h 4304097"/>
              <a:gd name="connsiteX9" fmla="*/ 4872274 w 7941478"/>
              <a:gd name="connsiteY9" fmla="*/ 688518 h 4304097"/>
              <a:gd name="connsiteX10" fmla="*/ 5691259 w 7941478"/>
              <a:gd name="connsiteY10" fmla="*/ 1420039 h 4304097"/>
              <a:gd name="connsiteX11" fmla="*/ 6335315 w 7941478"/>
              <a:gd name="connsiteY11" fmla="*/ 2135656 h 4304097"/>
              <a:gd name="connsiteX12" fmla="*/ 7909674 w 7941478"/>
              <a:gd name="connsiteY12" fmla="*/ 2747905 h 4304097"/>
              <a:gd name="connsiteX13" fmla="*/ 7941478 w 7941478"/>
              <a:gd name="connsiteY13" fmla="*/ 2851273 h 4304097"/>
              <a:gd name="connsiteX14" fmla="*/ 7774501 w 7941478"/>
              <a:gd name="connsiteY14" fmla="*/ 2946689 h 4304097"/>
              <a:gd name="connsiteX15" fmla="*/ 6303509 w 7941478"/>
              <a:gd name="connsiteY15" fmla="*/ 3566891 h 4304097"/>
              <a:gd name="connsiteX16" fmla="*/ 5214180 w 7941478"/>
              <a:gd name="connsiteY16" fmla="*/ 3900845 h 4304097"/>
              <a:gd name="connsiteX17" fmla="*/ 3970632 w 7941478"/>
              <a:gd name="connsiteY17" fmla="*/ 4296146 h 4304097"/>
              <a:gd name="connsiteX18" fmla="*/ 3962721 w 7941478"/>
              <a:gd name="connsiteY18" fmla="*/ 4304097 h 4304097"/>
              <a:gd name="connsiteX0" fmla="*/ 3962721 w 7941478"/>
              <a:gd name="connsiteY0" fmla="*/ 4304097 h 4304097"/>
              <a:gd name="connsiteX1" fmla="*/ 1628142 w 7941478"/>
              <a:gd name="connsiteY1" fmla="*/ 3558940 h 4304097"/>
              <a:gd name="connsiteX2" fmla="*/ 228712 w 7941478"/>
              <a:gd name="connsiteY2" fmla="*/ 2954639 h 4304097"/>
              <a:gd name="connsiteX3" fmla="*/ 21979 w 7941478"/>
              <a:gd name="connsiteY3" fmla="*/ 2859224 h 4304097"/>
              <a:gd name="connsiteX4" fmla="*/ 809157 w 7941478"/>
              <a:gd name="connsiteY4" fmla="*/ 2461658 h 4304097"/>
              <a:gd name="connsiteX5" fmla="*/ 1620190 w 7941478"/>
              <a:gd name="connsiteY5" fmla="*/ 2127704 h 4304097"/>
              <a:gd name="connsiteX6" fmla="*/ 2280149 w 7941478"/>
              <a:gd name="connsiteY6" fmla="*/ 1404136 h 4304097"/>
              <a:gd name="connsiteX7" fmla="*/ 3083231 w 7941478"/>
              <a:gd name="connsiteY7" fmla="*/ 680567 h 4304097"/>
              <a:gd name="connsiteX8" fmla="*/ 3962701 w 7941478"/>
              <a:gd name="connsiteY8" fmla="*/ 0 h 4304097"/>
              <a:gd name="connsiteX9" fmla="*/ 4872274 w 7941478"/>
              <a:gd name="connsiteY9" fmla="*/ 688518 h 4304097"/>
              <a:gd name="connsiteX10" fmla="*/ 5691259 w 7941478"/>
              <a:gd name="connsiteY10" fmla="*/ 1420039 h 4304097"/>
              <a:gd name="connsiteX11" fmla="*/ 6335315 w 7941478"/>
              <a:gd name="connsiteY11" fmla="*/ 2135656 h 4304097"/>
              <a:gd name="connsiteX12" fmla="*/ 7909674 w 7941478"/>
              <a:gd name="connsiteY12" fmla="*/ 2747905 h 4304097"/>
              <a:gd name="connsiteX13" fmla="*/ 7941478 w 7941478"/>
              <a:gd name="connsiteY13" fmla="*/ 2851273 h 4304097"/>
              <a:gd name="connsiteX14" fmla="*/ 7774501 w 7941478"/>
              <a:gd name="connsiteY14" fmla="*/ 2946689 h 4304097"/>
              <a:gd name="connsiteX15" fmla="*/ 6303509 w 7941478"/>
              <a:gd name="connsiteY15" fmla="*/ 3566891 h 4304097"/>
              <a:gd name="connsiteX16" fmla="*/ 5214180 w 7941478"/>
              <a:gd name="connsiteY16" fmla="*/ 3900845 h 4304097"/>
              <a:gd name="connsiteX17" fmla="*/ 3970632 w 7941478"/>
              <a:gd name="connsiteY17" fmla="*/ 4296146 h 4304097"/>
              <a:gd name="connsiteX18" fmla="*/ 3962721 w 7941478"/>
              <a:gd name="connsiteY18" fmla="*/ 4304097 h 4304097"/>
              <a:gd name="connsiteX0" fmla="*/ 3962721 w 7941478"/>
              <a:gd name="connsiteY0" fmla="*/ 4304097 h 4304097"/>
              <a:gd name="connsiteX1" fmla="*/ 1628142 w 7941478"/>
              <a:gd name="connsiteY1" fmla="*/ 3558940 h 4304097"/>
              <a:gd name="connsiteX2" fmla="*/ 228712 w 7941478"/>
              <a:gd name="connsiteY2" fmla="*/ 2954639 h 4304097"/>
              <a:gd name="connsiteX3" fmla="*/ 21979 w 7941478"/>
              <a:gd name="connsiteY3" fmla="*/ 2859224 h 4304097"/>
              <a:gd name="connsiteX4" fmla="*/ 809157 w 7941478"/>
              <a:gd name="connsiteY4" fmla="*/ 2461658 h 4304097"/>
              <a:gd name="connsiteX5" fmla="*/ 1620190 w 7941478"/>
              <a:gd name="connsiteY5" fmla="*/ 2127704 h 4304097"/>
              <a:gd name="connsiteX6" fmla="*/ 2280149 w 7941478"/>
              <a:gd name="connsiteY6" fmla="*/ 1404136 h 4304097"/>
              <a:gd name="connsiteX7" fmla="*/ 3083231 w 7941478"/>
              <a:gd name="connsiteY7" fmla="*/ 680567 h 4304097"/>
              <a:gd name="connsiteX8" fmla="*/ 3962701 w 7941478"/>
              <a:gd name="connsiteY8" fmla="*/ 0 h 4304097"/>
              <a:gd name="connsiteX9" fmla="*/ 4872274 w 7941478"/>
              <a:gd name="connsiteY9" fmla="*/ 688518 h 4304097"/>
              <a:gd name="connsiteX10" fmla="*/ 5691259 w 7941478"/>
              <a:gd name="connsiteY10" fmla="*/ 1420039 h 4304097"/>
              <a:gd name="connsiteX11" fmla="*/ 6335315 w 7941478"/>
              <a:gd name="connsiteY11" fmla="*/ 2135656 h 4304097"/>
              <a:gd name="connsiteX12" fmla="*/ 7909674 w 7941478"/>
              <a:gd name="connsiteY12" fmla="*/ 2747905 h 4304097"/>
              <a:gd name="connsiteX13" fmla="*/ 7941478 w 7941478"/>
              <a:gd name="connsiteY13" fmla="*/ 2851273 h 4304097"/>
              <a:gd name="connsiteX14" fmla="*/ 7774501 w 7941478"/>
              <a:gd name="connsiteY14" fmla="*/ 2946689 h 4304097"/>
              <a:gd name="connsiteX15" fmla="*/ 6303509 w 7941478"/>
              <a:gd name="connsiteY15" fmla="*/ 3566891 h 4304097"/>
              <a:gd name="connsiteX16" fmla="*/ 5214180 w 7941478"/>
              <a:gd name="connsiteY16" fmla="*/ 3900845 h 4304097"/>
              <a:gd name="connsiteX17" fmla="*/ 3970632 w 7941478"/>
              <a:gd name="connsiteY17" fmla="*/ 4296146 h 4304097"/>
              <a:gd name="connsiteX18" fmla="*/ 3962721 w 7941478"/>
              <a:gd name="connsiteY18" fmla="*/ 4304097 h 4304097"/>
              <a:gd name="connsiteX0" fmla="*/ 3940742 w 7919499"/>
              <a:gd name="connsiteY0" fmla="*/ 4304097 h 4304097"/>
              <a:gd name="connsiteX1" fmla="*/ 1606163 w 7919499"/>
              <a:gd name="connsiteY1" fmla="*/ 3558940 h 4304097"/>
              <a:gd name="connsiteX2" fmla="*/ 206733 w 7919499"/>
              <a:gd name="connsiteY2" fmla="*/ 2954639 h 4304097"/>
              <a:gd name="connsiteX3" fmla="*/ 0 w 7919499"/>
              <a:gd name="connsiteY3" fmla="*/ 2859224 h 4304097"/>
              <a:gd name="connsiteX4" fmla="*/ 1598211 w 7919499"/>
              <a:gd name="connsiteY4" fmla="*/ 2127704 h 4304097"/>
              <a:gd name="connsiteX5" fmla="*/ 2258170 w 7919499"/>
              <a:gd name="connsiteY5" fmla="*/ 1404136 h 4304097"/>
              <a:gd name="connsiteX6" fmla="*/ 3061252 w 7919499"/>
              <a:gd name="connsiteY6" fmla="*/ 680567 h 4304097"/>
              <a:gd name="connsiteX7" fmla="*/ 3940722 w 7919499"/>
              <a:gd name="connsiteY7" fmla="*/ 0 h 4304097"/>
              <a:gd name="connsiteX8" fmla="*/ 4850295 w 7919499"/>
              <a:gd name="connsiteY8" fmla="*/ 688518 h 4304097"/>
              <a:gd name="connsiteX9" fmla="*/ 5669280 w 7919499"/>
              <a:gd name="connsiteY9" fmla="*/ 1420039 h 4304097"/>
              <a:gd name="connsiteX10" fmla="*/ 6313336 w 7919499"/>
              <a:gd name="connsiteY10" fmla="*/ 2135656 h 4304097"/>
              <a:gd name="connsiteX11" fmla="*/ 7887695 w 7919499"/>
              <a:gd name="connsiteY11" fmla="*/ 2747905 h 4304097"/>
              <a:gd name="connsiteX12" fmla="*/ 7919499 w 7919499"/>
              <a:gd name="connsiteY12" fmla="*/ 2851273 h 4304097"/>
              <a:gd name="connsiteX13" fmla="*/ 7752522 w 7919499"/>
              <a:gd name="connsiteY13" fmla="*/ 2946689 h 4304097"/>
              <a:gd name="connsiteX14" fmla="*/ 6281530 w 7919499"/>
              <a:gd name="connsiteY14" fmla="*/ 3566891 h 4304097"/>
              <a:gd name="connsiteX15" fmla="*/ 5192201 w 7919499"/>
              <a:gd name="connsiteY15" fmla="*/ 3900845 h 4304097"/>
              <a:gd name="connsiteX16" fmla="*/ 3948653 w 7919499"/>
              <a:gd name="connsiteY16" fmla="*/ 4296146 h 4304097"/>
              <a:gd name="connsiteX17" fmla="*/ 3940742 w 7919499"/>
              <a:gd name="connsiteY17" fmla="*/ 4304097 h 4304097"/>
              <a:gd name="connsiteX0" fmla="*/ 3977603 w 7956360"/>
              <a:gd name="connsiteY0" fmla="*/ 4304097 h 4304097"/>
              <a:gd name="connsiteX1" fmla="*/ 1643024 w 7956360"/>
              <a:gd name="connsiteY1" fmla="*/ 3558940 h 4304097"/>
              <a:gd name="connsiteX2" fmla="*/ 243594 w 7956360"/>
              <a:gd name="connsiteY2" fmla="*/ 2954639 h 4304097"/>
              <a:gd name="connsiteX3" fmla="*/ 36861 w 7956360"/>
              <a:gd name="connsiteY3" fmla="*/ 2859224 h 4304097"/>
              <a:gd name="connsiteX4" fmla="*/ 172033 w 7956360"/>
              <a:gd name="connsiteY4" fmla="*/ 2779711 h 4304097"/>
              <a:gd name="connsiteX5" fmla="*/ 1635072 w 7956360"/>
              <a:gd name="connsiteY5" fmla="*/ 2127704 h 4304097"/>
              <a:gd name="connsiteX6" fmla="*/ 2295031 w 7956360"/>
              <a:gd name="connsiteY6" fmla="*/ 1404136 h 4304097"/>
              <a:gd name="connsiteX7" fmla="*/ 3098113 w 7956360"/>
              <a:gd name="connsiteY7" fmla="*/ 680567 h 4304097"/>
              <a:gd name="connsiteX8" fmla="*/ 3977583 w 7956360"/>
              <a:gd name="connsiteY8" fmla="*/ 0 h 4304097"/>
              <a:gd name="connsiteX9" fmla="*/ 4887156 w 7956360"/>
              <a:gd name="connsiteY9" fmla="*/ 688518 h 4304097"/>
              <a:gd name="connsiteX10" fmla="*/ 5706141 w 7956360"/>
              <a:gd name="connsiteY10" fmla="*/ 1420039 h 4304097"/>
              <a:gd name="connsiteX11" fmla="*/ 6350197 w 7956360"/>
              <a:gd name="connsiteY11" fmla="*/ 2135656 h 4304097"/>
              <a:gd name="connsiteX12" fmla="*/ 7924556 w 7956360"/>
              <a:gd name="connsiteY12" fmla="*/ 2747905 h 4304097"/>
              <a:gd name="connsiteX13" fmla="*/ 7956360 w 7956360"/>
              <a:gd name="connsiteY13" fmla="*/ 2851273 h 4304097"/>
              <a:gd name="connsiteX14" fmla="*/ 7789383 w 7956360"/>
              <a:gd name="connsiteY14" fmla="*/ 2946689 h 4304097"/>
              <a:gd name="connsiteX15" fmla="*/ 6318391 w 7956360"/>
              <a:gd name="connsiteY15" fmla="*/ 3566891 h 4304097"/>
              <a:gd name="connsiteX16" fmla="*/ 5229062 w 7956360"/>
              <a:gd name="connsiteY16" fmla="*/ 3900845 h 4304097"/>
              <a:gd name="connsiteX17" fmla="*/ 3985514 w 7956360"/>
              <a:gd name="connsiteY17" fmla="*/ 4296146 h 4304097"/>
              <a:gd name="connsiteX18" fmla="*/ 3977603 w 7956360"/>
              <a:gd name="connsiteY18" fmla="*/ 4304097 h 4304097"/>
              <a:gd name="connsiteX0" fmla="*/ 3998666 w 7977423"/>
              <a:gd name="connsiteY0" fmla="*/ 4304097 h 4304097"/>
              <a:gd name="connsiteX1" fmla="*/ 1664087 w 7977423"/>
              <a:gd name="connsiteY1" fmla="*/ 3558940 h 4304097"/>
              <a:gd name="connsiteX2" fmla="*/ 264657 w 7977423"/>
              <a:gd name="connsiteY2" fmla="*/ 2954639 h 4304097"/>
              <a:gd name="connsiteX3" fmla="*/ 57924 w 7977423"/>
              <a:gd name="connsiteY3" fmla="*/ 2859224 h 4304097"/>
              <a:gd name="connsiteX4" fmla="*/ 153339 w 7977423"/>
              <a:gd name="connsiteY4" fmla="*/ 2755857 h 4304097"/>
              <a:gd name="connsiteX5" fmla="*/ 1656135 w 7977423"/>
              <a:gd name="connsiteY5" fmla="*/ 2127704 h 4304097"/>
              <a:gd name="connsiteX6" fmla="*/ 2316094 w 7977423"/>
              <a:gd name="connsiteY6" fmla="*/ 1404136 h 4304097"/>
              <a:gd name="connsiteX7" fmla="*/ 3119176 w 7977423"/>
              <a:gd name="connsiteY7" fmla="*/ 680567 h 4304097"/>
              <a:gd name="connsiteX8" fmla="*/ 3998646 w 7977423"/>
              <a:gd name="connsiteY8" fmla="*/ 0 h 4304097"/>
              <a:gd name="connsiteX9" fmla="*/ 4908219 w 7977423"/>
              <a:gd name="connsiteY9" fmla="*/ 688518 h 4304097"/>
              <a:gd name="connsiteX10" fmla="*/ 5727204 w 7977423"/>
              <a:gd name="connsiteY10" fmla="*/ 1420039 h 4304097"/>
              <a:gd name="connsiteX11" fmla="*/ 6371260 w 7977423"/>
              <a:gd name="connsiteY11" fmla="*/ 2135656 h 4304097"/>
              <a:gd name="connsiteX12" fmla="*/ 7945619 w 7977423"/>
              <a:gd name="connsiteY12" fmla="*/ 2747905 h 4304097"/>
              <a:gd name="connsiteX13" fmla="*/ 7977423 w 7977423"/>
              <a:gd name="connsiteY13" fmla="*/ 2851273 h 4304097"/>
              <a:gd name="connsiteX14" fmla="*/ 7810446 w 7977423"/>
              <a:gd name="connsiteY14" fmla="*/ 2946689 h 4304097"/>
              <a:gd name="connsiteX15" fmla="*/ 6339454 w 7977423"/>
              <a:gd name="connsiteY15" fmla="*/ 3566891 h 4304097"/>
              <a:gd name="connsiteX16" fmla="*/ 5250125 w 7977423"/>
              <a:gd name="connsiteY16" fmla="*/ 3900845 h 4304097"/>
              <a:gd name="connsiteX17" fmla="*/ 4006577 w 7977423"/>
              <a:gd name="connsiteY17" fmla="*/ 4296146 h 4304097"/>
              <a:gd name="connsiteX18" fmla="*/ 3998666 w 7977423"/>
              <a:gd name="connsiteY18" fmla="*/ 4304097 h 4304097"/>
              <a:gd name="connsiteX0" fmla="*/ 3967051 w 7945808"/>
              <a:gd name="connsiteY0" fmla="*/ 4304097 h 4304097"/>
              <a:gd name="connsiteX1" fmla="*/ 1632472 w 7945808"/>
              <a:gd name="connsiteY1" fmla="*/ 3558940 h 4304097"/>
              <a:gd name="connsiteX2" fmla="*/ 233042 w 7945808"/>
              <a:gd name="connsiteY2" fmla="*/ 2954639 h 4304097"/>
              <a:gd name="connsiteX3" fmla="*/ 26309 w 7945808"/>
              <a:gd name="connsiteY3" fmla="*/ 2859224 h 4304097"/>
              <a:gd name="connsiteX4" fmla="*/ 185334 w 7945808"/>
              <a:gd name="connsiteY4" fmla="*/ 2724052 h 4304097"/>
              <a:gd name="connsiteX5" fmla="*/ 1624520 w 7945808"/>
              <a:gd name="connsiteY5" fmla="*/ 2127704 h 4304097"/>
              <a:gd name="connsiteX6" fmla="*/ 2284479 w 7945808"/>
              <a:gd name="connsiteY6" fmla="*/ 1404136 h 4304097"/>
              <a:gd name="connsiteX7" fmla="*/ 3087561 w 7945808"/>
              <a:gd name="connsiteY7" fmla="*/ 680567 h 4304097"/>
              <a:gd name="connsiteX8" fmla="*/ 3967031 w 7945808"/>
              <a:gd name="connsiteY8" fmla="*/ 0 h 4304097"/>
              <a:gd name="connsiteX9" fmla="*/ 4876604 w 7945808"/>
              <a:gd name="connsiteY9" fmla="*/ 688518 h 4304097"/>
              <a:gd name="connsiteX10" fmla="*/ 5695589 w 7945808"/>
              <a:gd name="connsiteY10" fmla="*/ 1420039 h 4304097"/>
              <a:gd name="connsiteX11" fmla="*/ 6339645 w 7945808"/>
              <a:gd name="connsiteY11" fmla="*/ 2135656 h 4304097"/>
              <a:gd name="connsiteX12" fmla="*/ 7914004 w 7945808"/>
              <a:gd name="connsiteY12" fmla="*/ 2747905 h 4304097"/>
              <a:gd name="connsiteX13" fmla="*/ 7945808 w 7945808"/>
              <a:gd name="connsiteY13" fmla="*/ 2851273 h 4304097"/>
              <a:gd name="connsiteX14" fmla="*/ 7778831 w 7945808"/>
              <a:gd name="connsiteY14" fmla="*/ 2946689 h 4304097"/>
              <a:gd name="connsiteX15" fmla="*/ 6307839 w 7945808"/>
              <a:gd name="connsiteY15" fmla="*/ 3566891 h 4304097"/>
              <a:gd name="connsiteX16" fmla="*/ 5218510 w 7945808"/>
              <a:gd name="connsiteY16" fmla="*/ 3900845 h 4304097"/>
              <a:gd name="connsiteX17" fmla="*/ 3974962 w 7945808"/>
              <a:gd name="connsiteY17" fmla="*/ 4296146 h 4304097"/>
              <a:gd name="connsiteX18" fmla="*/ 3967051 w 7945808"/>
              <a:gd name="connsiteY18" fmla="*/ 4304097 h 4304097"/>
              <a:gd name="connsiteX0" fmla="*/ 3967051 w 7945808"/>
              <a:gd name="connsiteY0" fmla="*/ 4304097 h 4304097"/>
              <a:gd name="connsiteX1" fmla="*/ 1632472 w 7945808"/>
              <a:gd name="connsiteY1" fmla="*/ 3558940 h 4304097"/>
              <a:gd name="connsiteX2" fmla="*/ 129675 w 7945808"/>
              <a:gd name="connsiteY2" fmla="*/ 2914882 h 4304097"/>
              <a:gd name="connsiteX3" fmla="*/ 26309 w 7945808"/>
              <a:gd name="connsiteY3" fmla="*/ 2859224 h 4304097"/>
              <a:gd name="connsiteX4" fmla="*/ 185334 w 7945808"/>
              <a:gd name="connsiteY4" fmla="*/ 2724052 h 4304097"/>
              <a:gd name="connsiteX5" fmla="*/ 1624520 w 7945808"/>
              <a:gd name="connsiteY5" fmla="*/ 2127704 h 4304097"/>
              <a:gd name="connsiteX6" fmla="*/ 2284479 w 7945808"/>
              <a:gd name="connsiteY6" fmla="*/ 1404136 h 4304097"/>
              <a:gd name="connsiteX7" fmla="*/ 3087561 w 7945808"/>
              <a:gd name="connsiteY7" fmla="*/ 680567 h 4304097"/>
              <a:gd name="connsiteX8" fmla="*/ 3967031 w 7945808"/>
              <a:gd name="connsiteY8" fmla="*/ 0 h 4304097"/>
              <a:gd name="connsiteX9" fmla="*/ 4876604 w 7945808"/>
              <a:gd name="connsiteY9" fmla="*/ 688518 h 4304097"/>
              <a:gd name="connsiteX10" fmla="*/ 5695589 w 7945808"/>
              <a:gd name="connsiteY10" fmla="*/ 1420039 h 4304097"/>
              <a:gd name="connsiteX11" fmla="*/ 6339645 w 7945808"/>
              <a:gd name="connsiteY11" fmla="*/ 2135656 h 4304097"/>
              <a:gd name="connsiteX12" fmla="*/ 7914004 w 7945808"/>
              <a:gd name="connsiteY12" fmla="*/ 2747905 h 4304097"/>
              <a:gd name="connsiteX13" fmla="*/ 7945808 w 7945808"/>
              <a:gd name="connsiteY13" fmla="*/ 2851273 h 4304097"/>
              <a:gd name="connsiteX14" fmla="*/ 7778831 w 7945808"/>
              <a:gd name="connsiteY14" fmla="*/ 2946689 h 4304097"/>
              <a:gd name="connsiteX15" fmla="*/ 6307839 w 7945808"/>
              <a:gd name="connsiteY15" fmla="*/ 3566891 h 4304097"/>
              <a:gd name="connsiteX16" fmla="*/ 5218510 w 7945808"/>
              <a:gd name="connsiteY16" fmla="*/ 3900845 h 4304097"/>
              <a:gd name="connsiteX17" fmla="*/ 3974962 w 7945808"/>
              <a:gd name="connsiteY17" fmla="*/ 4296146 h 4304097"/>
              <a:gd name="connsiteX18" fmla="*/ 3967051 w 7945808"/>
              <a:gd name="connsiteY18" fmla="*/ 4304097 h 4304097"/>
              <a:gd name="connsiteX0" fmla="*/ 3967051 w 7945808"/>
              <a:gd name="connsiteY0" fmla="*/ 4304097 h 4304097"/>
              <a:gd name="connsiteX1" fmla="*/ 1632472 w 7945808"/>
              <a:gd name="connsiteY1" fmla="*/ 3558940 h 4304097"/>
              <a:gd name="connsiteX2" fmla="*/ 121724 w 7945808"/>
              <a:gd name="connsiteY2" fmla="*/ 2914882 h 4304097"/>
              <a:gd name="connsiteX3" fmla="*/ 26309 w 7945808"/>
              <a:gd name="connsiteY3" fmla="*/ 2859224 h 4304097"/>
              <a:gd name="connsiteX4" fmla="*/ 185334 w 7945808"/>
              <a:gd name="connsiteY4" fmla="*/ 2724052 h 4304097"/>
              <a:gd name="connsiteX5" fmla="*/ 1624520 w 7945808"/>
              <a:gd name="connsiteY5" fmla="*/ 2127704 h 4304097"/>
              <a:gd name="connsiteX6" fmla="*/ 2284479 w 7945808"/>
              <a:gd name="connsiteY6" fmla="*/ 1404136 h 4304097"/>
              <a:gd name="connsiteX7" fmla="*/ 3087561 w 7945808"/>
              <a:gd name="connsiteY7" fmla="*/ 680567 h 4304097"/>
              <a:gd name="connsiteX8" fmla="*/ 3967031 w 7945808"/>
              <a:gd name="connsiteY8" fmla="*/ 0 h 4304097"/>
              <a:gd name="connsiteX9" fmla="*/ 4876604 w 7945808"/>
              <a:gd name="connsiteY9" fmla="*/ 688518 h 4304097"/>
              <a:gd name="connsiteX10" fmla="*/ 5695589 w 7945808"/>
              <a:gd name="connsiteY10" fmla="*/ 1420039 h 4304097"/>
              <a:gd name="connsiteX11" fmla="*/ 6339645 w 7945808"/>
              <a:gd name="connsiteY11" fmla="*/ 2135656 h 4304097"/>
              <a:gd name="connsiteX12" fmla="*/ 7914004 w 7945808"/>
              <a:gd name="connsiteY12" fmla="*/ 2747905 h 4304097"/>
              <a:gd name="connsiteX13" fmla="*/ 7945808 w 7945808"/>
              <a:gd name="connsiteY13" fmla="*/ 2851273 h 4304097"/>
              <a:gd name="connsiteX14" fmla="*/ 7778831 w 7945808"/>
              <a:gd name="connsiteY14" fmla="*/ 2946689 h 4304097"/>
              <a:gd name="connsiteX15" fmla="*/ 6307839 w 7945808"/>
              <a:gd name="connsiteY15" fmla="*/ 3566891 h 4304097"/>
              <a:gd name="connsiteX16" fmla="*/ 5218510 w 7945808"/>
              <a:gd name="connsiteY16" fmla="*/ 3900845 h 4304097"/>
              <a:gd name="connsiteX17" fmla="*/ 3974962 w 7945808"/>
              <a:gd name="connsiteY17" fmla="*/ 4296146 h 4304097"/>
              <a:gd name="connsiteX18" fmla="*/ 3967051 w 7945808"/>
              <a:gd name="connsiteY18" fmla="*/ 4304097 h 4304097"/>
              <a:gd name="connsiteX0" fmla="*/ 3967051 w 7945808"/>
              <a:gd name="connsiteY0" fmla="*/ 4304097 h 4304097"/>
              <a:gd name="connsiteX1" fmla="*/ 1632472 w 7945808"/>
              <a:gd name="connsiteY1" fmla="*/ 3558940 h 4304097"/>
              <a:gd name="connsiteX2" fmla="*/ 161481 w 7945808"/>
              <a:gd name="connsiteY2" fmla="*/ 2906931 h 4304097"/>
              <a:gd name="connsiteX3" fmla="*/ 26309 w 7945808"/>
              <a:gd name="connsiteY3" fmla="*/ 2859224 h 4304097"/>
              <a:gd name="connsiteX4" fmla="*/ 185334 w 7945808"/>
              <a:gd name="connsiteY4" fmla="*/ 2724052 h 4304097"/>
              <a:gd name="connsiteX5" fmla="*/ 1624520 w 7945808"/>
              <a:gd name="connsiteY5" fmla="*/ 2127704 h 4304097"/>
              <a:gd name="connsiteX6" fmla="*/ 2284479 w 7945808"/>
              <a:gd name="connsiteY6" fmla="*/ 1404136 h 4304097"/>
              <a:gd name="connsiteX7" fmla="*/ 3087561 w 7945808"/>
              <a:gd name="connsiteY7" fmla="*/ 680567 h 4304097"/>
              <a:gd name="connsiteX8" fmla="*/ 3967031 w 7945808"/>
              <a:gd name="connsiteY8" fmla="*/ 0 h 4304097"/>
              <a:gd name="connsiteX9" fmla="*/ 4876604 w 7945808"/>
              <a:gd name="connsiteY9" fmla="*/ 688518 h 4304097"/>
              <a:gd name="connsiteX10" fmla="*/ 5695589 w 7945808"/>
              <a:gd name="connsiteY10" fmla="*/ 1420039 h 4304097"/>
              <a:gd name="connsiteX11" fmla="*/ 6339645 w 7945808"/>
              <a:gd name="connsiteY11" fmla="*/ 2135656 h 4304097"/>
              <a:gd name="connsiteX12" fmla="*/ 7914004 w 7945808"/>
              <a:gd name="connsiteY12" fmla="*/ 2747905 h 4304097"/>
              <a:gd name="connsiteX13" fmla="*/ 7945808 w 7945808"/>
              <a:gd name="connsiteY13" fmla="*/ 2851273 h 4304097"/>
              <a:gd name="connsiteX14" fmla="*/ 7778831 w 7945808"/>
              <a:gd name="connsiteY14" fmla="*/ 2946689 h 4304097"/>
              <a:gd name="connsiteX15" fmla="*/ 6307839 w 7945808"/>
              <a:gd name="connsiteY15" fmla="*/ 3566891 h 4304097"/>
              <a:gd name="connsiteX16" fmla="*/ 5218510 w 7945808"/>
              <a:gd name="connsiteY16" fmla="*/ 3900845 h 4304097"/>
              <a:gd name="connsiteX17" fmla="*/ 3974962 w 7945808"/>
              <a:gd name="connsiteY17" fmla="*/ 4296146 h 4304097"/>
              <a:gd name="connsiteX18" fmla="*/ 3967051 w 7945808"/>
              <a:gd name="connsiteY18"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284479 w 7945808"/>
              <a:gd name="connsiteY5" fmla="*/ 1404136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695589 w 7945808"/>
              <a:gd name="connsiteY9" fmla="*/ 1420039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7778831 w 7945808"/>
              <a:gd name="connsiteY13" fmla="*/ 2946689 h 4304097"/>
              <a:gd name="connsiteX14" fmla="*/ 6307839 w 7945808"/>
              <a:gd name="connsiteY14" fmla="*/ 3566891 h 4304097"/>
              <a:gd name="connsiteX15" fmla="*/ 5218510 w 7945808"/>
              <a:gd name="connsiteY15" fmla="*/ 3900845 h 4304097"/>
              <a:gd name="connsiteX16" fmla="*/ 3974962 w 7945808"/>
              <a:gd name="connsiteY16" fmla="*/ 4296146 h 4304097"/>
              <a:gd name="connsiteX17" fmla="*/ 3967051 w 7945808"/>
              <a:gd name="connsiteY17"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284479 w 7945808"/>
              <a:gd name="connsiteY5" fmla="*/ 1404136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695589 w 7945808"/>
              <a:gd name="connsiteY9" fmla="*/ 1420039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356041 w 7945808"/>
              <a:gd name="connsiteY5" fmla="*/ 1404136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695589 w 7945808"/>
              <a:gd name="connsiteY9" fmla="*/ 1420039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356041 w 7945808"/>
              <a:gd name="connsiteY5" fmla="*/ 1404136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695589 w 7945808"/>
              <a:gd name="connsiteY9" fmla="*/ 1420039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356041 w 7945808"/>
              <a:gd name="connsiteY5" fmla="*/ 1404136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695589 w 7945808"/>
              <a:gd name="connsiteY9" fmla="*/ 1420039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356041 w 7945808"/>
              <a:gd name="connsiteY5" fmla="*/ 1404136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679687 w 7945808"/>
              <a:gd name="connsiteY9" fmla="*/ 1404137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260625 w 7945808"/>
              <a:gd name="connsiteY5" fmla="*/ 1420038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679687 w 7945808"/>
              <a:gd name="connsiteY9" fmla="*/ 1404137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260625 w 7945808"/>
              <a:gd name="connsiteY5" fmla="*/ 1420038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703541 w 7945808"/>
              <a:gd name="connsiteY9" fmla="*/ 1388235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67051 w 7945808"/>
              <a:gd name="connsiteY0" fmla="*/ 4304097 h 4304097"/>
              <a:gd name="connsiteX1" fmla="*/ 1632472 w 7945808"/>
              <a:gd name="connsiteY1" fmla="*/ 3558940 h 4304097"/>
              <a:gd name="connsiteX2" fmla="*/ 26309 w 7945808"/>
              <a:gd name="connsiteY2" fmla="*/ 2859224 h 4304097"/>
              <a:gd name="connsiteX3" fmla="*/ 185334 w 7945808"/>
              <a:gd name="connsiteY3" fmla="*/ 2724052 h 4304097"/>
              <a:gd name="connsiteX4" fmla="*/ 1624520 w 7945808"/>
              <a:gd name="connsiteY4" fmla="*/ 2127704 h 4304097"/>
              <a:gd name="connsiteX5" fmla="*/ 2260625 w 7945808"/>
              <a:gd name="connsiteY5" fmla="*/ 1420038 h 4304097"/>
              <a:gd name="connsiteX6" fmla="*/ 3087561 w 7945808"/>
              <a:gd name="connsiteY6" fmla="*/ 680567 h 4304097"/>
              <a:gd name="connsiteX7" fmla="*/ 3967031 w 7945808"/>
              <a:gd name="connsiteY7" fmla="*/ 0 h 4304097"/>
              <a:gd name="connsiteX8" fmla="*/ 4876604 w 7945808"/>
              <a:gd name="connsiteY8" fmla="*/ 688518 h 4304097"/>
              <a:gd name="connsiteX9" fmla="*/ 5703541 w 7945808"/>
              <a:gd name="connsiteY9" fmla="*/ 1388235 h 4304097"/>
              <a:gd name="connsiteX10" fmla="*/ 6339645 w 7945808"/>
              <a:gd name="connsiteY10" fmla="*/ 2135656 h 4304097"/>
              <a:gd name="connsiteX11" fmla="*/ 7914004 w 7945808"/>
              <a:gd name="connsiteY11" fmla="*/ 2747905 h 4304097"/>
              <a:gd name="connsiteX12" fmla="*/ 7945808 w 7945808"/>
              <a:gd name="connsiteY12" fmla="*/ 2851273 h 4304097"/>
              <a:gd name="connsiteX13" fmla="*/ 6307839 w 7945808"/>
              <a:gd name="connsiteY13" fmla="*/ 3566891 h 4304097"/>
              <a:gd name="connsiteX14" fmla="*/ 5218510 w 7945808"/>
              <a:gd name="connsiteY14" fmla="*/ 3900845 h 4304097"/>
              <a:gd name="connsiteX15" fmla="*/ 3974962 w 7945808"/>
              <a:gd name="connsiteY15" fmla="*/ 4296146 h 4304097"/>
              <a:gd name="connsiteX16" fmla="*/ 3967051 w 7945808"/>
              <a:gd name="connsiteY16" fmla="*/ 4304097 h 4304097"/>
              <a:gd name="connsiteX0" fmla="*/ 3935246 w 7945808"/>
              <a:gd name="connsiteY0" fmla="*/ 4296146 h 4296146"/>
              <a:gd name="connsiteX1" fmla="*/ 1632472 w 7945808"/>
              <a:gd name="connsiteY1" fmla="*/ 3558940 h 4296146"/>
              <a:gd name="connsiteX2" fmla="*/ 26309 w 7945808"/>
              <a:gd name="connsiteY2" fmla="*/ 2859224 h 4296146"/>
              <a:gd name="connsiteX3" fmla="*/ 185334 w 7945808"/>
              <a:gd name="connsiteY3" fmla="*/ 2724052 h 4296146"/>
              <a:gd name="connsiteX4" fmla="*/ 1624520 w 7945808"/>
              <a:gd name="connsiteY4" fmla="*/ 2127704 h 4296146"/>
              <a:gd name="connsiteX5" fmla="*/ 2260625 w 7945808"/>
              <a:gd name="connsiteY5" fmla="*/ 1420038 h 4296146"/>
              <a:gd name="connsiteX6" fmla="*/ 3087561 w 7945808"/>
              <a:gd name="connsiteY6" fmla="*/ 680567 h 4296146"/>
              <a:gd name="connsiteX7" fmla="*/ 3967031 w 7945808"/>
              <a:gd name="connsiteY7" fmla="*/ 0 h 4296146"/>
              <a:gd name="connsiteX8" fmla="*/ 4876604 w 7945808"/>
              <a:gd name="connsiteY8" fmla="*/ 688518 h 4296146"/>
              <a:gd name="connsiteX9" fmla="*/ 5703541 w 7945808"/>
              <a:gd name="connsiteY9" fmla="*/ 1388235 h 4296146"/>
              <a:gd name="connsiteX10" fmla="*/ 6339645 w 7945808"/>
              <a:gd name="connsiteY10" fmla="*/ 2135656 h 4296146"/>
              <a:gd name="connsiteX11" fmla="*/ 7914004 w 7945808"/>
              <a:gd name="connsiteY11" fmla="*/ 2747905 h 4296146"/>
              <a:gd name="connsiteX12" fmla="*/ 7945808 w 7945808"/>
              <a:gd name="connsiteY12" fmla="*/ 2851273 h 4296146"/>
              <a:gd name="connsiteX13" fmla="*/ 6307839 w 7945808"/>
              <a:gd name="connsiteY13" fmla="*/ 3566891 h 4296146"/>
              <a:gd name="connsiteX14" fmla="*/ 5218510 w 7945808"/>
              <a:gd name="connsiteY14" fmla="*/ 3900845 h 4296146"/>
              <a:gd name="connsiteX15" fmla="*/ 3974962 w 7945808"/>
              <a:gd name="connsiteY15" fmla="*/ 4296146 h 4296146"/>
              <a:gd name="connsiteX16" fmla="*/ 3935246 w 7945808"/>
              <a:gd name="connsiteY16" fmla="*/ 4296146 h 4296146"/>
              <a:gd name="connsiteX0" fmla="*/ 3935246 w 7945808"/>
              <a:gd name="connsiteY0" fmla="*/ 4296146 h 4296146"/>
              <a:gd name="connsiteX1" fmla="*/ 1632472 w 7945808"/>
              <a:gd name="connsiteY1" fmla="*/ 3558940 h 4296146"/>
              <a:gd name="connsiteX2" fmla="*/ 26309 w 7945808"/>
              <a:gd name="connsiteY2" fmla="*/ 2859224 h 4296146"/>
              <a:gd name="connsiteX3" fmla="*/ 185334 w 7945808"/>
              <a:gd name="connsiteY3" fmla="*/ 2724052 h 4296146"/>
              <a:gd name="connsiteX4" fmla="*/ 1624520 w 7945808"/>
              <a:gd name="connsiteY4" fmla="*/ 2127704 h 4296146"/>
              <a:gd name="connsiteX5" fmla="*/ 2260625 w 7945808"/>
              <a:gd name="connsiteY5" fmla="*/ 1420038 h 4296146"/>
              <a:gd name="connsiteX6" fmla="*/ 3087561 w 7945808"/>
              <a:gd name="connsiteY6" fmla="*/ 680567 h 4296146"/>
              <a:gd name="connsiteX7" fmla="*/ 3967031 w 7945808"/>
              <a:gd name="connsiteY7" fmla="*/ 0 h 4296146"/>
              <a:gd name="connsiteX8" fmla="*/ 4876604 w 7945808"/>
              <a:gd name="connsiteY8" fmla="*/ 688518 h 4296146"/>
              <a:gd name="connsiteX9" fmla="*/ 5703541 w 7945808"/>
              <a:gd name="connsiteY9" fmla="*/ 1388235 h 4296146"/>
              <a:gd name="connsiteX10" fmla="*/ 6339645 w 7945808"/>
              <a:gd name="connsiteY10" fmla="*/ 2135656 h 4296146"/>
              <a:gd name="connsiteX11" fmla="*/ 7914004 w 7945808"/>
              <a:gd name="connsiteY11" fmla="*/ 2747905 h 4296146"/>
              <a:gd name="connsiteX12" fmla="*/ 7945808 w 7945808"/>
              <a:gd name="connsiteY12" fmla="*/ 2851273 h 4296146"/>
              <a:gd name="connsiteX13" fmla="*/ 6307839 w 7945808"/>
              <a:gd name="connsiteY13" fmla="*/ 3566891 h 4296146"/>
              <a:gd name="connsiteX14" fmla="*/ 5218510 w 7945808"/>
              <a:gd name="connsiteY14" fmla="*/ 3900845 h 4296146"/>
              <a:gd name="connsiteX15" fmla="*/ 3998816 w 7945808"/>
              <a:gd name="connsiteY15" fmla="*/ 4296146 h 4296146"/>
              <a:gd name="connsiteX16" fmla="*/ 3935246 w 7945808"/>
              <a:gd name="connsiteY16" fmla="*/ 4296146 h 4296146"/>
              <a:gd name="connsiteX0" fmla="*/ 3935246 w 7914004"/>
              <a:gd name="connsiteY0" fmla="*/ 4296146 h 4296146"/>
              <a:gd name="connsiteX1" fmla="*/ 1632472 w 7914004"/>
              <a:gd name="connsiteY1" fmla="*/ 3558940 h 4296146"/>
              <a:gd name="connsiteX2" fmla="*/ 26309 w 7914004"/>
              <a:gd name="connsiteY2" fmla="*/ 2859224 h 4296146"/>
              <a:gd name="connsiteX3" fmla="*/ 185334 w 7914004"/>
              <a:gd name="connsiteY3" fmla="*/ 2724052 h 4296146"/>
              <a:gd name="connsiteX4" fmla="*/ 1624520 w 7914004"/>
              <a:gd name="connsiteY4" fmla="*/ 2127704 h 4296146"/>
              <a:gd name="connsiteX5" fmla="*/ 2260625 w 7914004"/>
              <a:gd name="connsiteY5" fmla="*/ 1420038 h 4296146"/>
              <a:gd name="connsiteX6" fmla="*/ 3087561 w 7914004"/>
              <a:gd name="connsiteY6" fmla="*/ 680567 h 4296146"/>
              <a:gd name="connsiteX7" fmla="*/ 3967031 w 7914004"/>
              <a:gd name="connsiteY7" fmla="*/ 0 h 4296146"/>
              <a:gd name="connsiteX8" fmla="*/ 4876604 w 7914004"/>
              <a:gd name="connsiteY8" fmla="*/ 688518 h 4296146"/>
              <a:gd name="connsiteX9" fmla="*/ 5703541 w 7914004"/>
              <a:gd name="connsiteY9" fmla="*/ 1388235 h 4296146"/>
              <a:gd name="connsiteX10" fmla="*/ 6339645 w 7914004"/>
              <a:gd name="connsiteY10" fmla="*/ 2135656 h 4296146"/>
              <a:gd name="connsiteX11" fmla="*/ 7914004 w 7914004"/>
              <a:gd name="connsiteY11" fmla="*/ 2747905 h 4296146"/>
              <a:gd name="connsiteX12" fmla="*/ 7914003 w 7914004"/>
              <a:gd name="connsiteY12" fmla="*/ 2843322 h 4296146"/>
              <a:gd name="connsiteX13" fmla="*/ 6307839 w 7914004"/>
              <a:gd name="connsiteY13" fmla="*/ 3566891 h 4296146"/>
              <a:gd name="connsiteX14" fmla="*/ 5218510 w 7914004"/>
              <a:gd name="connsiteY14" fmla="*/ 3900845 h 4296146"/>
              <a:gd name="connsiteX15" fmla="*/ 3998816 w 7914004"/>
              <a:gd name="connsiteY15" fmla="*/ 4296146 h 4296146"/>
              <a:gd name="connsiteX16" fmla="*/ 3935246 w 7914004"/>
              <a:gd name="connsiteY16" fmla="*/ 4296146 h 4296146"/>
              <a:gd name="connsiteX0" fmla="*/ 3935246 w 7937857"/>
              <a:gd name="connsiteY0" fmla="*/ 4296146 h 4296146"/>
              <a:gd name="connsiteX1" fmla="*/ 1632472 w 7937857"/>
              <a:gd name="connsiteY1" fmla="*/ 3558940 h 4296146"/>
              <a:gd name="connsiteX2" fmla="*/ 26309 w 7937857"/>
              <a:gd name="connsiteY2" fmla="*/ 2859224 h 4296146"/>
              <a:gd name="connsiteX3" fmla="*/ 185334 w 7937857"/>
              <a:gd name="connsiteY3" fmla="*/ 2724052 h 4296146"/>
              <a:gd name="connsiteX4" fmla="*/ 1624520 w 7937857"/>
              <a:gd name="connsiteY4" fmla="*/ 2127704 h 4296146"/>
              <a:gd name="connsiteX5" fmla="*/ 2260625 w 7937857"/>
              <a:gd name="connsiteY5" fmla="*/ 1420038 h 4296146"/>
              <a:gd name="connsiteX6" fmla="*/ 3087561 w 7937857"/>
              <a:gd name="connsiteY6" fmla="*/ 680567 h 4296146"/>
              <a:gd name="connsiteX7" fmla="*/ 3967031 w 7937857"/>
              <a:gd name="connsiteY7" fmla="*/ 0 h 4296146"/>
              <a:gd name="connsiteX8" fmla="*/ 4876604 w 7937857"/>
              <a:gd name="connsiteY8" fmla="*/ 688518 h 4296146"/>
              <a:gd name="connsiteX9" fmla="*/ 5703541 w 7937857"/>
              <a:gd name="connsiteY9" fmla="*/ 1388235 h 4296146"/>
              <a:gd name="connsiteX10" fmla="*/ 6339645 w 7937857"/>
              <a:gd name="connsiteY10" fmla="*/ 2135656 h 4296146"/>
              <a:gd name="connsiteX11" fmla="*/ 7937857 w 7937857"/>
              <a:gd name="connsiteY11" fmla="*/ 2771759 h 4296146"/>
              <a:gd name="connsiteX12" fmla="*/ 7914003 w 7937857"/>
              <a:gd name="connsiteY12" fmla="*/ 2843322 h 4296146"/>
              <a:gd name="connsiteX13" fmla="*/ 6307839 w 7937857"/>
              <a:gd name="connsiteY13" fmla="*/ 3566891 h 4296146"/>
              <a:gd name="connsiteX14" fmla="*/ 5218510 w 7937857"/>
              <a:gd name="connsiteY14" fmla="*/ 3900845 h 4296146"/>
              <a:gd name="connsiteX15" fmla="*/ 3998816 w 7937857"/>
              <a:gd name="connsiteY15" fmla="*/ 4296146 h 4296146"/>
              <a:gd name="connsiteX16" fmla="*/ 3935246 w 7937857"/>
              <a:gd name="connsiteY16" fmla="*/ 4296146 h 4296146"/>
              <a:gd name="connsiteX0" fmla="*/ 3935246 w 7961711"/>
              <a:gd name="connsiteY0" fmla="*/ 4296146 h 4296146"/>
              <a:gd name="connsiteX1" fmla="*/ 1632472 w 7961711"/>
              <a:gd name="connsiteY1" fmla="*/ 3558940 h 4296146"/>
              <a:gd name="connsiteX2" fmla="*/ 26309 w 7961711"/>
              <a:gd name="connsiteY2" fmla="*/ 2859224 h 4296146"/>
              <a:gd name="connsiteX3" fmla="*/ 185334 w 7961711"/>
              <a:gd name="connsiteY3" fmla="*/ 2724052 h 4296146"/>
              <a:gd name="connsiteX4" fmla="*/ 1624520 w 7961711"/>
              <a:gd name="connsiteY4" fmla="*/ 2127704 h 4296146"/>
              <a:gd name="connsiteX5" fmla="*/ 2260625 w 7961711"/>
              <a:gd name="connsiteY5" fmla="*/ 1420038 h 4296146"/>
              <a:gd name="connsiteX6" fmla="*/ 3087561 w 7961711"/>
              <a:gd name="connsiteY6" fmla="*/ 680567 h 4296146"/>
              <a:gd name="connsiteX7" fmla="*/ 3967031 w 7961711"/>
              <a:gd name="connsiteY7" fmla="*/ 0 h 4296146"/>
              <a:gd name="connsiteX8" fmla="*/ 4876604 w 7961711"/>
              <a:gd name="connsiteY8" fmla="*/ 688518 h 4296146"/>
              <a:gd name="connsiteX9" fmla="*/ 5703541 w 7961711"/>
              <a:gd name="connsiteY9" fmla="*/ 1388235 h 4296146"/>
              <a:gd name="connsiteX10" fmla="*/ 6339645 w 7961711"/>
              <a:gd name="connsiteY10" fmla="*/ 2135656 h 4296146"/>
              <a:gd name="connsiteX11" fmla="*/ 7961711 w 7961711"/>
              <a:gd name="connsiteY11" fmla="*/ 2787661 h 4296146"/>
              <a:gd name="connsiteX12" fmla="*/ 7914003 w 7961711"/>
              <a:gd name="connsiteY12" fmla="*/ 2843322 h 4296146"/>
              <a:gd name="connsiteX13" fmla="*/ 6307839 w 7961711"/>
              <a:gd name="connsiteY13" fmla="*/ 3566891 h 4296146"/>
              <a:gd name="connsiteX14" fmla="*/ 5218510 w 7961711"/>
              <a:gd name="connsiteY14" fmla="*/ 3900845 h 4296146"/>
              <a:gd name="connsiteX15" fmla="*/ 3998816 w 7961711"/>
              <a:gd name="connsiteY15" fmla="*/ 4296146 h 4296146"/>
              <a:gd name="connsiteX16" fmla="*/ 3935246 w 7961711"/>
              <a:gd name="connsiteY16" fmla="*/ 4296146 h 4296146"/>
              <a:gd name="connsiteX0" fmla="*/ 3935246 w 7961711"/>
              <a:gd name="connsiteY0" fmla="*/ 4296146 h 4296146"/>
              <a:gd name="connsiteX1" fmla="*/ 1632472 w 7961711"/>
              <a:gd name="connsiteY1" fmla="*/ 3558940 h 4296146"/>
              <a:gd name="connsiteX2" fmla="*/ 26309 w 7961711"/>
              <a:gd name="connsiteY2" fmla="*/ 2859224 h 4296146"/>
              <a:gd name="connsiteX3" fmla="*/ 185334 w 7961711"/>
              <a:gd name="connsiteY3" fmla="*/ 2724052 h 4296146"/>
              <a:gd name="connsiteX4" fmla="*/ 1624520 w 7961711"/>
              <a:gd name="connsiteY4" fmla="*/ 2127704 h 4296146"/>
              <a:gd name="connsiteX5" fmla="*/ 2260625 w 7961711"/>
              <a:gd name="connsiteY5" fmla="*/ 1420038 h 4296146"/>
              <a:gd name="connsiteX6" fmla="*/ 3087561 w 7961711"/>
              <a:gd name="connsiteY6" fmla="*/ 680567 h 4296146"/>
              <a:gd name="connsiteX7" fmla="*/ 3967031 w 7961711"/>
              <a:gd name="connsiteY7" fmla="*/ 0 h 4296146"/>
              <a:gd name="connsiteX8" fmla="*/ 4876604 w 7961711"/>
              <a:gd name="connsiteY8" fmla="*/ 688518 h 4296146"/>
              <a:gd name="connsiteX9" fmla="*/ 5703541 w 7961711"/>
              <a:gd name="connsiteY9" fmla="*/ 1388235 h 4296146"/>
              <a:gd name="connsiteX10" fmla="*/ 6339645 w 7961711"/>
              <a:gd name="connsiteY10" fmla="*/ 2135656 h 4296146"/>
              <a:gd name="connsiteX11" fmla="*/ 7961711 w 7961711"/>
              <a:gd name="connsiteY11" fmla="*/ 2787661 h 4296146"/>
              <a:gd name="connsiteX12" fmla="*/ 7945808 w 7961711"/>
              <a:gd name="connsiteY12" fmla="*/ 2819468 h 4296146"/>
              <a:gd name="connsiteX13" fmla="*/ 6307839 w 7961711"/>
              <a:gd name="connsiteY13" fmla="*/ 3566891 h 4296146"/>
              <a:gd name="connsiteX14" fmla="*/ 5218510 w 7961711"/>
              <a:gd name="connsiteY14" fmla="*/ 3900845 h 4296146"/>
              <a:gd name="connsiteX15" fmla="*/ 3998816 w 7961711"/>
              <a:gd name="connsiteY15" fmla="*/ 4296146 h 4296146"/>
              <a:gd name="connsiteX16" fmla="*/ 3935246 w 7961711"/>
              <a:gd name="connsiteY16" fmla="*/ 4296146 h 4296146"/>
              <a:gd name="connsiteX0" fmla="*/ 3935246 w 7961711"/>
              <a:gd name="connsiteY0" fmla="*/ 4296146 h 4296146"/>
              <a:gd name="connsiteX1" fmla="*/ 1632472 w 7961711"/>
              <a:gd name="connsiteY1" fmla="*/ 3558940 h 4296146"/>
              <a:gd name="connsiteX2" fmla="*/ 26309 w 7961711"/>
              <a:gd name="connsiteY2" fmla="*/ 2859224 h 4296146"/>
              <a:gd name="connsiteX3" fmla="*/ 185334 w 7961711"/>
              <a:gd name="connsiteY3" fmla="*/ 2724052 h 4296146"/>
              <a:gd name="connsiteX4" fmla="*/ 1624520 w 7961711"/>
              <a:gd name="connsiteY4" fmla="*/ 2127704 h 4296146"/>
              <a:gd name="connsiteX5" fmla="*/ 2260625 w 7961711"/>
              <a:gd name="connsiteY5" fmla="*/ 1420038 h 4296146"/>
              <a:gd name="connsiteX6" fmla="*/ 3087561 w 7961711"/>
              <a:gd name="connsiteY6" fmla="*/ 680567 h 4296146"/>
              <a:gd name="connsiteX7" fmla="*/ 3967031 w 7961711"/>
              <a:gd name="connsiteY7" fmla="*/ 0 h 4296146"/>
              <a:gd name="connsiteX8" fmla="*/ 4876604 w 7961711"/>
              <a:gd name="connsiteY8" fmla="*/ 688518 h 4296146"/>
              <a:gd name="connsiteX9" fmla="*/ 5703541 w 7961711"/>
              <a:gd name="connsiteY9" fmla="*/ 1388235 h 4296146"/>
              <a:gd name="connsiteX10" fmla="*/ 6339645 w 7961711"/>
              <a:gd name="connsiteY10" fmla="*/ 2135656 h 4296146"/>
              <a:gd name="connsiteX11" fmla="*/ 7961711 w 7961711"/>
              <a:gd name="connsiteY11" fmla="*/ 2787661 h 4296146"/>
              <a:gd name="connsiteX12" fmla="*/ 7914003 w 7961711"/>
              <a:gd name="connsiteY12" fmla="*/ 2843322 h 4296146"/>
              <a:gd name="connsiteX13" fmla="*/ 6307839 w 7961711"/>
              <a:gd name="connsiteY13" fmla="*/ 3566891 h 4296146"/>
              <a:gd name="connsiteX14" fmla="*/ 5218510 w 7961711"/>
              <a:gd name="connsiteY14" fmla="*/ 3900845 h 4296146"/>
              <a:gd name="connsiteX15" fmla="*/ 3998816 w 7961711"/>
              <a:gd name="connsiteY15" fmla="*/ 4296146 h 4296146"/>
              <a:gd name="connsiteX16" fmla="*/ 3935246 w 7961711"/>
              <a:gd name="connsiteY16" fmla="*/ 4296146 h 4296146"/>
              <a:gd name="connsiteX0" fmla="*/ 3935246 w 7961711"/>
              <a:gd name="connsiteY0" fmla="*/ 4296146 h 4296146"/>
              <a:gd name="connsiteX1" fmla="*/ 1632472 w 7961711"/>
              <a:gd name="connsiteY1" fmla="*/ 3558940 h 4296146"/>
              <a:gd name="connsiteX2" fmla="*/ 26309 w 7961711"/>
              <a:gd name="connsiteY2" fmla="*/ 2859224 h 4296146"/>
              <a:gd name="connsiteX3" fmla="*/ 185334 w 7961711"/>
              <a:gd name="connsiteY3" fmla="*/ 2724052 h 4296146"/>
              <a:gd name="connsiteX4" fmla="*/ 1624520 w 7961711"/>
              <a:gd name="connsiteY4" fmla="*/ 2127704 h 4296146"/>
              <a:gd name="connsiteX5" fmla="*/ 2260625 w 7961711"/>
              <a:gd name="connsiteY5" fmla="*/ 1420038 h 4296146"/>
              <a:gd name="connsiteX6" fmla="*/ 3087561 w 7961711"/>
              <a:gd name="connsiteY6" fmla="*/ 680567 h 4296146"/>
              <a:gd name="connsiteX7" fmla="*/ 3967031 w 7961711"/>
              <a:gd name="connsiteY7" fmla="*/ 0 h 4296146"/>
              <a:gd name="connsiteX8" fmla="*/ 4876604 w 7961711"/>
              <a:gd name="connsiteY8" fmla="*/ 688518 h 4296146"/>
              <a:gd name="connsiteX9" fmla="*/ 5703541 w 7961711"/>
              <a:gd name="connsiteY9" fmla="*/ 1388235 h 4296146"/>
              <a:gd name="connsiteX10" fmla="*/ 6339645 w 7961711"/>
              <a:gd name="connsiteY10" fmla="*/ 2135656 h 4296146"/>
              <a:gd name="connsiteX11" fmla="*/ 7961711 w 7961711"/>
              <a:gd name="connsiteY11" fmla="*/ 2787661 h 4296146"/>
              <a:gd name="connsiteX12" fmla="*/ 6307839 w 7961711"/>
              <a:gd name="connsiteY12" fmla="*/ 3566891 h 4296146"/>
              <a:gd name="connsiteX13" fmla="*/ 5218510 w 7961711"/>
              <a:gd name="connsiteY13" fmla="*/ 3900845 h 4296146"/>
              <a:gd name="connsiteX14" fmla="*/ 3998816 w 7961711"/>
              <a:gd name="connsiteY14" fmla="*/ 4296146 h 4296146"/>
              <a:gd name="connsiteX15" fmla="*/ 3935246 w 7961711"/>
              <a:gd name="connsiteY15" fmla="*/ 4296146 h 4296146"/>
              <a:gd name="connsiteX0" fmla="*/ 3935246 w 7945809"/>
              <a:gd name="connsiteY0" fmla="*/ 4296146 h 4296146"/>
              <a:gd name="connsiteX1" fmla="*/ 1632472 w 7945809"/>
              <a:gd name="connsiteY1" fmla="*/ 3558940 h 4296146"/>
              <a:gd name="connsiteX2" fmla="*/ 26309 w 7945809"/>
              <a:gd name="connsiteY2" fmla="*/ 2859224 h 4296146"/>
              <a:gd name="connsiteX3" fmla="*/ 185334 w 7945809"/>
              <a:gd name="connsiteY3" fmla="*/ 2724052 h 4296146"/>
              <a:gd name="connsiteX4" fmla="*/ 1624520 w 7945809"/>
              <a:gd name="connsiteY4" fmla="*/ 2127704 h 4296146"/>
              <a:gd name="connsiteX5" fmla="*/ 2260625 w 7945809"/>
              <a:gd name="connsiteY5" fmla="*/ 1420038 h 4296146"/>
              <a:gd name="connsiteX6" fmla="*/ 3087561 w 7945809"/>
              <a:gd name="connsiteY6" fmla="*/ 680567 h 4296146"/>
              <a:gd name="connsiteX7" fmla="*/ 3967031 w 7945809"/>
              <a:gd name="connsiteY7" fmla="*/ 0 h 4296146"/>
              <a:gd name="connsiteX8" fmla="*/ 4876604 w 7945809"/>
              <a:gd name="connsiteY8" fmla="*/ 688518 h 4296146"/>
              <a:gd name="connsiteX9" fmla="*/ 5703541 w 7945809"/>
              <a:gd name="connsiteY9" fmla="*/ 1388235 h 4296146"/>
              <a:gd name="connsiteX10" fmla="*/ 6339645 w 7945809"/>
              <a:gd name="connsiteY10" fmla="*/ 2135656 h 4296146"/>
              <a:gd name="connsiteX11" fmla="*/ 7945809 w 7945809"/>
              <a:gd name="connsiteY11" fmla="*/ 2851271 h 4296146"/>
              <a:gd name="connsiteX12" fmla="*/ 6307839 w 7945809"/>
              <a:gd name="connsiteY12" fmla="*/ 3566891 h 4296146"/>
              <a:gd name="connsiteX13" fmla="*/ 5218510 w 7945809"/>
              <a:gd name="connsiteY13" fmla="*/ 3900845 h 4296146"/>
              <a:gd name="connsiteX14" fmla="*/ 3998816 w 7945809"/>
              <a:gd name="connsiteY14" fmla="*/ 4296146 h 4296146"/>
              <a:gd name="connsiteX15" fmla="*/ 3935246 w 7945809"/>
              <a:gd name="connsiteY15" fmla="*/ 4296146 h 4296146"/>
              <a:gd name="connsiteX0" fmla="*/ 3935246 w 7945809"/>
              <a:gd name="connsiteY0" fmla="*/ 4296146 h 4296146"/>
              <a:gd name="connsiteX1" fmla="*/ 1632472 w 7945809"/>
              <a:gd name="connsiteY1" fmla="*/ 3558940 h 4296146"/>
              <a:gd name="connsiteX2" fmla="*/ 26309 w 7945809"/>
              <a:gd name="connsiteY2" fmla="*/ 2859224 h 4296146"/>
              <a:gd name="connsiteX3" fmla="*/ 185334 w 7945809"/>
              <a:gd name="connsiteY3" fmla="*/ 2724052 h 4296146"/>
              <a:gd name="connsiteX4" fmla="*/ 1624520 w 7945809"/>
              <a:gd name="connsiteY4" fmla="*/ 2127704 h 4296146"/>
              <a:gd name="connsiteX5" fmla="*/ 2260625 w 7945809"/>
              <a:gd name="connsiteY5" fmla="*/ 1420038 h 4296146"/>
              <a:gd name="connsiteX6" fmla="*/ 3087561 w 7945809"/>
              <a:gd name="connsiteY6" fmla="*/ 680567 h 4296146"/>
              <a:gd name="connsiteX7" fmla="*/ 3967031 w 7945809"/>
              <a:gd name="connsiteY7" fmla="*/ 0 h 4296146"/>
              <a:gd name="connsiteX8" fmla="*/ 4876604 w 7945809"/>
              <a:gd name="connsiteY8" fmla="*/ 688518 h 4296146"/>
              <a:gd name="connsiteX9" fmla="*/ 5703541 w 7945809"/>
              <a:gd name="connsiteY9" fmla="*/ 1388235 h 4296146"/>
              <a:gd name="connsiteX10" fmla="*/ 6339645 w 7945809"/>
              <a:gd name="connsiteY10" fmla="*/ 2135656 h 4296146"/>
              <a:gd name="connsiteX11" fmla="*/ 7945809 w 7945809"/>
              <a:gd name="connsiteY11" fmla="*/ 2851271 h 4296146"/>
              <a:gd name="connsiteX12" fmla="*/ 6307839 w 7945809"/>
              <a:gd name="connsiteY12" fmla="*/ 3566891 h 4296146"/>
              <a:gd name="connsiteX13" fmla="*/ 5218510 w 7945809"/>
              <a:gd name="connsiteY13" fmla="*/ 3900845 h 4296146"/>
              <a:gd name="connsiteX14" fmla="*/ 3998816 w 7945809"/>
              <a:gd name="connsiteY14" fmla="*/ 4296146 h 4296146"/>
              <a:gd name="connsiteX15" fmla="*/ 3935246 w 7945809"/>
              <a:gd name="connsiteY15" fmla="*/ 4296146 h 4296146"/>
              <a:gd name="connsiteX0" fmla="*/ 3935246 w 7945809"/>
              <a:gd name="connsiteY0" fmla="*/ 4296146 h 4296146"/>
              <a:gd name="connsiteX1" fmla="*/ 1632472 w 7945809"/>
              <a:gd name="connsiteY1" fmla="*/ 3558940 h 4296146"/>
              <a:gd name="connsiteX2" fmla="*/ 26309 w 7945809"/>
              <a:gd name="connsiteY2" fmla="*/ 2859224 h 4296146"/>
              <a:gd name="connsiteX3" fmla="*/ 185334 w 7945809"/>
              <a:gd name="connsiteY3" fmla="*/ 2724052 h 4296146"/>
              <a:gd name="connsiteX4" fmla="*/ 1624520 w 7945809"/>
              <a:gd name="connsiteY4" fmla="*/ 2127704 h 4296146"/>
              <a:gd name="connsiteX5" fmla="*/ 2260625 w 7945809"/>
              <a:gd name="connsiteY5" fmla="*/ 1420038 h 4296146"/>
              <a:gd name="connsiteX6" fmla="*/ 3087561 w 7945809"/>
              <a:gd name="connsiteY6" fmla="*/ 680567 h 4296146"/>
              <a:gd name="connsiteX7" fmla="*/ 3967031 w 7945809"/>
              <a:gd name="connsiteY7" fmla="*/ 0 h 4296146"/>
              <a:gd name="connsiteX8" fmla="*/ 4876604 w 7945809"/>
              <a:gd name="connsiteY8" fmla="*/ 688518 h 4296146"/>
              <a:gd name="connsiteX9" fmla="*/ 5703541 w 7945809"/>
              <a:gd name="connsiteY9" fmla="*/ 1388235 h 4296146"/>
              <a:gd name="connsiteX10" fmla="*/ 6339645 w 7945809"/>
              <a:gd name="connsiteY10" fmla="*/ 2135656 h 4296146"/>
              <a:gd name="connsiteX11" fmla="*/ 7945809 w 7945809"/>
              <a:gd name="connsiteY11" fmla="*/ 2851271 h 4296146"/>
              <a:gd name="connsiteX12" fmla="*/ 6307839 w 7945809"/>
              <a:gd name="connsiteY12" fmla="*/ 3566891 h 4296146"/>
              <a:gd name="connsiteX13" fmla="*/ 5218510 w 7945809"/>
              <a:gd name="connsiteY13" fmla="*/ 3900845 h 4296146"/>
              <a:gd name="connsiteX14" fmla="*/ 3998816 w 7945809"/>
              <a:gd name="connsiteY14" fmla="*/ 4296146 h 4296146"/>
              <a:gd name="connsiteX15" fmla="*/ 3935246 w 7945809"/>
              <a:gd name="connsiteY15" fmla="*/ 4296146 h 4296146"/>
              <a:gd name="connsiteX0" fmla="*/ 3935246 w 7945809"/>
              <a:gd name="connsiteY0" fmla="*/ 4296146 h 4296146"/>
              <a:gd name="connsiteX1" fmla="*/ 1632472 w 7945809"/>
              <a:gd name="connsiteY1" fmla="*/ 3558940 h 4296146"/>
              <a:gd name="connsiteX2" fmla="*/ 26309 w 7945809"/>
              <a:gd name="connsiteY2" fmla="*/ 2859224 h 4296146"/>
              <a:gd name="connsiteX3" fmla="*/ 185334 w 7945809"/>
              <a:gd name="connsiteY3" fmla="*/ 2724052 h 4296146"/>
              <a:gd name="connsiteX4" fmla="*/ 1624520 w 7945809"/>
              <a:gd name="connsiteY4" fmla="*/ 2127704 h 4296146"/>
              <a:gd name="connsiteX5" fmla="*/ 2260625 w 7945809"/>
              <a:gd name="connsiteY5" fmla="*/ 1420038 h 4296146"/>
              <a:gd name="connsiteX6" fmla="*/ 3087561 w 7945809"/>
              <a:gd name="connsiteY6" fmla="*/ 680567 h 4296146"/>
              <a:gd name="connsiteX7" fmla="*/ 3967031 w 7945809"/>
              <a:gd name="connsiteY7" fmla="*/ 0 h 4296146"/>
              <a:gd name="connsiteX8" fmla="*/ 4876604 w 7945809"/>
              <a:gd name="connsiteY8" fmla="*/ 688518 h 4296146"/>
              <a:gd name="connsiteX9" fmla="*/ 5703541 w 7945809"/>
              <a:gd name="connsiteY9" fmla="*/ 1388235 h 4296146"/>
              <a:gd name="connsiteX10" fmla="*/ 6339645 w 7945809"/>
              <a:gd name="connsiteY10" fmla="*/ 2135656 h 4296146"/>
              <a:gd name="connsiteX11" fmla="*/ 7945809 w 7945809"/>
              <a:gd name="connsiteY11" fmla="*/ 2851271 h 4296146"/>
              <a:gd name="connsiteX12" fmla="*/ 6307839 w 7945809"/>
              <a:gd name="connsiteY12" fmla="*/ 3566891 h 4296146"/>
              <a:gd name="connsiteX13" fmla="*/ 5218510 w 7945809"/>
              <a:gd name="connsiteY13" fmla="*/ 3900845 h 4296146"/>
              <a:gd name="connsiteX14" fmla="*/ 3998816 w 7945809"/>
              <a:gd name="connsiteY14" fmla="*/ 4296146 h 4296146"/>
              <a:gd name="connsiteX15" fmla="*/ 3935246 w 7945809"/>
              <a:gd name="connsiteY15" fmla="*/ 4296146 h 4296146"/>
              <a:gd name="connsiteX0" fmla="*/ 3908939 w 7919502"/>
              <a:gd name="connsiteY0" fmla="*/ 4296146 h 4296146"/>
              <a:gd name="connsiteX1" fmla="*/ 1606165 w 7919502"/>
              <a:gd name="connsiteY1" fmla="*/ 3558940 h 4296146"/>
              <a:gd name="connsiteX2" fmla="*/ 2 w 7919502"/>
              <a:gd name="connsiteY2" fmla="*/ 2859224 h 4296146"/>
              <a:gd name="connsiteX3" fmla="*/ 1598213 w 7919502"/>
              <a:gd name="connsiteY3" fmla="*/ 2127704 h 4296146"/>
              <a:gd name="connsiteX4" fmla="*/ 2234318 w 7919502"/>
              <a:gd name="connsiteY4" fmla="*/ 1420038 h 4296146"/>
              <a:gd name="connsiteX5" fmla="*/ 3061254 w 7919502"/>
              <a:gd name="connsiteY5" fmla="*/ 680567 h 4296146"/>
              <a:gd name="connsiteX6" fmla="*/ 3940724 w 7919502"/>
              <a:gd name="connsiteY6" fmla="*/ 0 h 4296146"/>
              <a:gd name="connsiteX7" fmla="*/ 4850297 w 7919502"/>
              <a:gd name="connsiteY7" fmla="*/ 688518 h 4296146"/>
              <a:gd name="connsiteX8" fmla="*/ 5677234 w 7919502"/>
              <a:gd name="connsiteY8" fmla="*/ 1388235 h 4296146"/>
              <a:gd name="connsiteX9" fmla="*/ 6313338 w 7919502"/>
              <a:gd name="connsiteY9" fmla="*/ 2135656 h 4296146"/>
              <a:gd name="connsiteX10" fmla="*/ 7919502 w 7919502"/>
              <a:gd name="connsiteY10" fmla="*/ 2851271 h 4296146"/>
              <a:gd name="connsiteX11" fmla="*/ 6281532 w 7919502"/>
              <a:gd name="connsiteY11" fmla="*/ 3566891 h 4296146"/>
              <a:gd name="connsiteX12" fmla="*/ 5192203 w 7919502"/>
              <a:gd name="connsiteY12" fmla="*/ 3900845 h 4296146"/>
              <a:gd name="connsiteX13" fmla="*/ 3972509 w 7919502"/>
              <a:gd name="connsiteY13" fmla="*/ 4296146 h 4296146"/>
              <a:gd name="connsiteX14" fmla="*/ 3908939 w 7919502"/>
              <a:gd name="connsiteY14" fmla="*/ 4296146 h 4296146"/>
              <a:gd name="connsiteX0" fmla="*/ 3908939 w 7919535"/>
              <a:gd name="connsiteY0" fmla="*/ 4296146 h 4296146"/>
              <a:gd name="connsiteX1" fmla="*/ 1606165 w 7919535"/>
              <a:gd name="connsiteY1" fmla="*/ 3558940 h 4296146"/>
              <a:gd name="connsiteX2" fmla="*/ 2 w 7919535"/>
              <a:gd name="connsiteY2" fmla="*/ 2859224 h 4296146"/>
              <a:gd name="connsiteX3" fmla="*/ 1598213 w 7919535"/>
              <a:gd name="connsiteY3" fmla="*/ 2127704 h 4296146"/>
              <a:gd name="connsiteX4" fmla="*/ 2234318 w 7919535"/>
              <a:gd name="connsiteY4" fmla="*/ 1420038 h 4296146"/>
              <a:gd name="connsiteX5" fmla="*/ 3061254 w 7919535"/>
              <a:gd name="connsiteY5" fmla="*/ 680567 h 4296146"/>
              <a:gd name="connsiteX6" fmla="*/ 3940724 w 7919535"/>
              <a:gd name="connsiteY6" fmla="*/ 0 h 4296146"/>
              <a:gd name="connsiteX7" fmla="*/ 4850297 w 7919535"/>
              <a:gd name="connsiteY7" fmla="*/ 688518 h 4296146"/>
              <a:gd name="connsiteX8" fmla="*/ 5677234 w 7919535"/>
              <a:gd name="connsiteY8" fmla="*/ 1388235 h 4296146"/>
              <a:gd name="connsiteX9" fmla="*/ 6313338 w 7919535"/>
              <a:gd name="connsiteY9" fmla="*/ 2135656 h 4296146"/>
              <a:gd name="connsiteX10" fmla="*/ 7919502 w 7919535"/>
              <a:gd name="connsiteY10" fmla="*/ 2851271 h 4296146"/>
              <a:gd name="connsiteX11" fmla="*/ 6281532 w 7919535"/>
              <a:gd name="connsiteY11" fmla="*/ 3566891 h 4296146"/>
              <a:gd name="connsiteX12" fmla="*/ 5192203 w 7919535"/>
              <a:gd name="connsiteY12" fmla="*/ 3900845 h 4296146"/>
              <a:gd name="connsiteX13" fmla="*/ 3972509 w 7919535"/>
              <a:gd name="connsiteY13" fmla="*/ 4296146 h 4296146"/>
              <a:gd name="connsiteX14" fmla="*/ 3908939 w 7919535"/>
              <a:gd name="connsiteY14" fmla="*/ 4296146 h 4296146"/>
              <a:gd name="connsiteX0" fmla="*/ 3908939 w 7919931"/>
              <a:gd name="connsiteY0" fmla="*/ 4296146 h 4296146"/>
              <a:gd name="connsiteX1" fmla="*/ 1606165 w 7919931"/>
              <a:gd name="connsiteY1" fmla="*/ 3558940 h 4296146"/>
              <a:gd name="connsiteX2" fmla="*/ 2 w 7919931"/>
              <a:gd name="connsiteY2" fmla="*/ 2859224 h 4296146"/>
              <a:gd name="connsiteX3" fmla="*/ 1598213 w 7919931"/>
              <a:gd name="connsiteY3" fmla="*/ 2127704 h 4296146"/>
              <a:gd name="connsiteX4" fmla="*/ 2234318 w 7919931"/>
              <a:gd name="connsiteY4" fmla="*/ 1420038 h 4296146"/>
              <a:gd name="connsiteX5" fmla="*/ 3061254 w 7919931"/>
              <a:gd name="connsiteY5" fmla="*/ 680567 h 4296146"/>
              <a:gd name="connsiteX6" fmla="*/ 3940724 w 7919931"/>
              <a:gd name="connsiteY6" fmla="*/ 0 h 4296146"/>
              <a:gd name="connsiteX7" fmla="*/ 4850297 w 7919931"/>
              <a:gd name="connsiteY7" fmla="*/ 688518 h 4296146"/>
              <a:gd name="connsiteX8" fmla="*/ 5677234 w 7919931"/>
              <a:gd name="connsiteY8" fmla="*/ 1388235 h 4296146"/>
              <a:gd name="connsiteX9" fmla="*/ 6313338 w 7919931"/>
              <a:gd name="connsiteY9" fmla="*/ 2135656 h 4296146"/>
              <a:gd name="connsiteX10" fmla="*/ 7919502 w 7919931"/>
              <a:gd name="connsiteY10" fmla="*/ 2851271 h 4296146"/>
              <a:gd name="connsiteX11" fmla="*/ 6281532 w 7919931"/>
              <a:gd name="connsiteY11" fmla="*/ 3566891 h 4296146"/>
              <a:gd name="connsiteX12" fmla="*/ 5192203 w 7919931"/>
              <a:gd name="connsiteY12" fmla="*/ 3900845 h 4296146"/>
              <a:gd name="connsiteX13" fmla="*/ 3972509 w 7919931"/>
              <a:gd name="connsiteY13" fmla="*/ 4296146 h 4296146"/>
              <a:gd name="connsiteX14" fmla="*/ 3908939 w 7919931"/>
              <a:gd name="connsiteY14" fmla="*/ 4296146 h 4296146"/>
              <a:gd name="connsiteX0" fmla="*/ 3908939 w 7919535"/>
              <a:gd name="connsiteY0" fmla="*/ 4296146 h 4296146"/>
              <a:gd name="connsiteX1" fmla="*/ 1606165 w 7919535"/>
              <a:gd name="connsiteY1" fmla="*/ 3558940 h 4296146"/>
              <a:gd name="connsiteX2" fmla="*/ 2 w 7919535"/>
              <a:gd name="connsiteY2" fmla="*/ 2859224 h 4296146"/>
              <a:gd name="connsiteX3" fmla="*/ 1598213 w 7919535"/>
              <a:gd name="connsiteY3" fmla="*/ 2127704 h 4296146"/>
              <a:gd name="connsiteX4" fmla="*/ 2234318 w 7919535"/>
              <a:gd name="connsiteY4" fmla="*/ 1420038 h 4296146"/>
              <a:gd name="connsiteX5" fmla="*/ 3061254 w 7919535"/>
              <a:gd name="connsiteY5" fmla="*/ 680567 h 4296146"/>
              <a:gd name="connsiteX6" fmla="*/ 3940724 w 7919535"/>
              <a:gd name="connsiteY6" fmla="*/ 0 h 4296146"/>
              <a:gd name="connsiteX7" fmla="*/ 4850297 w 7919535"/>
              <a:gd name="connsiteY7" fmla="*/ 688518 h 4296146"/>
              <a:gd name="connsiteX8" fmla="*/ 5677234 w 7919535"/>
              <a:gd name="connsiteY8" fmla="*/ 1388235 h 4296146"/>
              <a:gd name="connsiteX9" fmla="*/ 6313338 w 7919535"/>
              <a:gd name="connsiteY9" fmla="*/ 2135656 h 4296146"/>
              <a:gd name="connsiteX10" fmla="*/ 7919502 w 7919535"/>
              <a:gd name="connsiteY10" fmla="*/ 2851271 h 4296146"/>
              <a:gd name="connsiteX11" fmla="*/ 6281532 w 7919535"/>
              <a:gd name="connsiteY11" fmla="*/ 3566891 h 4296146"/>
              <a:gd name="connsiteX12" fmla="*/ 5192203 w 7919535"/>
              <a:gd name="connsiteY12" fmla="*/ 3900845 h 4296146"/>
              <a:gd name="connsiteX13" fmla="*/ 3972509 w 7919535"/>
              <a:gd name="connsiteY13" fmla="*/ 4296146 h 4296146"/>
              <a:gd name="connsiteX14" fmla="*/ 3908939 w 7919535"/>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33"/>
              <a:gd name="connsiteY0" fmla="*/ 4296146 h 4296146"/>
              <a:gd name="connsiteX1" fmla="*/ 1606163 w 7919533"/>
              <a:gd name="connsiteY1" fmla="*/ 3558940 h 4296146"/>
              <a:gd name="connsiteX2" fmla="*/ 0 w 7919533"/>
              <a:gd name="connsiteY2" fmla="*/ 2859224 h 4296146"/>
              <a:gd name="connsiteX3" fmla="*/ 1598211 w 7919533"/>
              <a:gd name="connsiteY3" fmla="*/ 2127704 h 4296146"/>
              <a:gd name="connsiteX4" fmla="*/ 2234316 w 7919533"/>
              <a:gd name="connsiteY4" fmla="*/ 1420038 h 4296146"/>
              <a:gd name="connsiteX5" fmla="*/ 3061252 w 7919533"/>
              <a:gd name="connsiteY5" fmla="*/ 680567 h 4296146"/>
              <a:gd name="connsiteX6" fmla="*/ 3940722 w 7919533"/>
              <a:gd name="connsiteY6" fmla="*/ 0 h 4296146"/>
              <a:gd name="connsiteX7" fmla="*/ 4850295 w 7919533"/>
              <a:gd name="connsiteY7" fmla="*/ 688518 h 4296146"/>
              <a:gd name="connsiteX8" fmla="*/ 5677232 w 7919533"/>
              <a:gd name="connsiteY8" fmla="*/ 1388235 h 4296146"/>
              <a:gd name="connsiteX9" fmla="*/ 6313336 w 7919533"/>
              <a:gd name="connsiteY9" fmla="*/ 2135656 h 4296146"/>
              <a:gd name="connsiteX10" fmla="*/ 7919500 w 7919533"/>
              <a:gd name="connsiteY10" fmla="*/ 2851271 h 4296146"/>
              <a:gd name="connsiteX11" fmla="*/ 6281530 w 7919533"/>
              <a:gd name="connsiteY11" fmla="*/ 3566891 h 4296146"/>
              <a:gd name="connsiteX12" fmla="*/ 5192201 w 7919533"/>
              <a:gd name="connsiteY12" fmla="*/ 3900845 h 4296146"/>
              <a:gd name="connsiteX13" fmla="*/ 3972507 w 7919533"/>
              <a:gd name="connsiteY13" fmla="*/ 4296146 h 4296146"/>
              <a:gd name="connsiteX14" fmla="*/ 3908937 w 7919533"/>
              <a:gd name="connsiteY14" fmla="*/ 4296146 h 4296146"/>
              <a:gd name="connsiteX0" fmla="*/ 3908937 w 7919540"/>
              <a:gd name="connsiteY0" fmla="*/ 4296146 h 4296146"/>
              <a:gd name="connsiteX1" fmla="*/ 1606163 w 7919540"/>
              <a:gd name="connsiteY1" fmla="*/ 3558940 h 4296146"/>
              <a:gd name="connsiteX2" fmla="*/ 0 w 7919540"/>
              <a:gd name="connsiteY2" fmla="*/ 2859224 h 4296146"/>
              <a:gd name="connsiteX3" fmla="*/ 1598211 w 7919540"/>
              <a:gd name="connsiteY3" fmla="*/ 2127704 h 4296146"/>
              <a:gd name="connsiteX4" fmla="*/ 2234316 w 7919540"/>
              <a:gd name="connsiteY4" fmla="*/ 1420038 h 4296146"/>
              <a:gd name="connsiteX5" fmla="*/ 3061252 w 7919540"/>
              <a:gd name="connsiteY5" fmla="*/ 680567 h 4296146"/>
              <a:gd name="connsiteX6" fmla="*/ 3940722 w 7919540"/>
              <a:gd name="connsiteY6" fmla="*/ 0 h 4296146"/>
              <a:gd name="connsiteX7" fmla="*/ 4850295 w 7919540"/>
              <a:gd name="connsiteY7" fmla="*/ 688518 h 4296146"/>
              <a:gd name="connsiteX8" fmla="*/ 5677232 w 7919540"/>
              <a:gd name="connsiteY8" fmla="*/ 1388235 h 4296146"/>
              <a:gd name="connsiteX9" fmla="*/ 6313336 w 7919540"/>
              <a:gd name="connsiteY9" fmla="*/ 2135656 h 4296146"/>
              <a:gd name="connsiteX10" fmla="*/ 7919500 w 7919540"/>
              <a:gd name="connsiteY10" fmla="*/ 2851271 h 4296146"/>
              <a:gd name="connsiteX11" fmla="*/ 6281530 w 7919540"/>
              <a:gd name="connsiteY11" fmla="*/ 3566891 h 4296146"/>
              <a:gd name="connsiteX12" fmla="*/ 5192201 w 7919540"/>
              <a:gd name="connsiteY12" fmla="*/ 3900845 h 4296146"/>
              <a:gd name="connsiteX13" fmla="*/ 3972507 w 7919540"/>
              <a:gd name="connsiteY13" fmla="*/ 4296146 h 4296146"/>
              <a:gd name="connsiteX14" fmla="*/ 3908937 w 7919540"/>
              <a:gd name="connsiteY14" fmla="*/ 4296146 h 4296146"/>
              <a:gd name="connsiteX0" fmla="*/ 3908937 w 7919536"/>
              <a:gd name="connsiteY0" fmla="*/ 4296146 h 4296146"/>
              <a:gd name="connsiteX1" fmla="*/ 1606163 w 7919536"/>
              <a:gd name="connsiteY1" fmla="*/ 3558940 h 4296146"/>
              <a:gd name="connsiteX2" fmla="*/ 0 w 7919536"/>
              <a:gd name="connsiteY2" fmla="*/ 2859224 h 4296146"/>
              <a:gd name="connsiteX3" fmla="*/ 1598211 w 7919536"/>
              <a:gd name="connsiteY3" fmla="*/ 2127704 h 4296146"/>
              <a:gd name="connsiteX4" fmla="*/ 2234316 w 7919536"/>
              <a:gd name="connsiteY4" fmla="*/ 1420038 h 4296146"/>
              <a:gd name="connsiteX5" fmla="*/ 3061252 w 7919536"/>
              <a:gd name="connsiteY5" fmla="*/ 680567 h 4296146"/>
              <a:gd name="connsiteX6" fmla="*/ 3940722 w 7919536"/>
              <a:gd name="connsiteY6" fmla="*/ 0 h 4296146"/>
              <a:gd name="connsiteX7" fmla="*/ 4850295 w 7919536"/>
              <a:gd name="connsiteY7" fmla="*/ 688518 h 4296146"/>
              <a:gd name="connsiteX8" fmla="*/ 5677232 w 7919536"/>
              <a:gd name="connsiteY8" fmla="*/ 1388235 h 4296146"/>
              <a:gd name="connsiteX9" fmla="*/ 6313336 w 7919536"/>
              <a:gd name="connsiteY9" fmla="*/ 2135656 h 4296146"/>
              <a:gd name="connsiteX10" fmla="*/ 7919500 w 7919536"/>
              <a:gd name="connsiteY10" fmla="*/ 2851271 h 4296146"/>
              <a:gd name="connsiteX11" fmla="*/ 6281530 w 7919536"/>
              <a:gd name="connsiteY11" fmla="*/ 3566891 h 4296146"/>
              <a:gd name="connsiteX12" fmla="*/ 5192201 w 7919536"/>
              <a:gd name="connsiteY12" fmla="*/ 3900845 h 4296146"/>
              <a:gd name="connsiteX13" fmla="*/ 3972507 w 7919536"/>
              <a:gd name="connsiteY13" fmla="*/ 4296146 h 4296146"/>
              <a:gd name="connsiteX14" fmla="*/ 3908937 w 7919536"/>
              <a:gd name="connsiteY14" fmla="*/ 4296146 h 4296146"/>
              <a:gd name="connsiteX0" fmla="*/ 3908937 w 7919536"/>
              <a:gd name="connsiteY0" fmla="*/ 4296146 h 4296146"/>
              <a:gd name="connsiteX1" fmla="*/ 1606163 w 7919536"/>
              <a:gd name="connsiteY1" fmla="*/ 3558940 h 4296146"/>
              <a:gd name="connsiteX2" fmla="*/ 0 w 7919536"/>
              <a:gd name="connsiteY2" fmla="*/ 2859224 h 4296146"/>
              <a:gd name="connsiteX3" fmla="*/ 1598211 w 7919536"/>
              <a:gd name="connsiteY3" fmla="*/ 2127704 h 4296146"/>
              <a:gd name="connsiteX4" fmla="*/ 2234316 w 7919536"/>
              <a:gd name="connsiteY4" fmla="*/ 1420038 h 4296146"/>
              <a:gd name="connsiteX5" fmla="*/ 3061252 w 7919536"/>
              <a:gd name="connsiteY5" fmla="*/ 680567 h 4296146"/>
              <a:gd name="connsiteX6" fmla="*/ 3940722 w 7919536"/>
              <a:gd name="connsiteY6" fmla="*/ 0 h 4296146"/>
              <a:gd name="connsiteX7" fmla="*/ 4850295 w 7919536"/>
              <a:gd name="connsiteY7" fmla="*/ 688518 h 4296146"/>
              <a:gd name="connsiteX8" fmla="*/ 5677232 w 7919536"/>
              <a:gd name="connsiteY8" fmla="*/ 1388235 h 4296146"/>
              <a:gd name="connsiteX9" fmla="*/ 6313336 w 7919536"/>
              <a:gd name="connsiteY9" fmla="*/ 2135656 h 4296146"/>
              <a:gd name="connsiteX10" fmla="*/ 7919500 w 7919536"/>
              <a:gd name="connsiteY10" fmla="*/ 2851271 h 4296146"/>
              <a:gd name="connsiteX11" fmla="*/ 6281530 w 7919536"/>
              <a:gd name="connsiteY11" fmla="*/ 3566891 h 4296146"/>
              <a:gd name="connsiteX12" fmla="*/ 5192201 w 7919536"/>
              <a:gd name="connsiteY12" fmla="*/ 3900845 h 4296146"/>
              <a:gd name="connsiteX13" fmla="*/ 3972507 w 7919536"/>
              <a:gd name="connsiteY13" fmla="*/ 4296146 h 4296146"/>
              <a:gd name="connsiteX14" fmla="*/ 3908937 w 7919536"/>
              <a:gd name="connsiteY14" fmla="*/ 4296146 h 4296146"/>
              <a:gd name="connsiteX0" fmla="*/ 3908937 w 7919536"/>
              <a:gd name="connsiteY0" fmla="*/ 4296146 h 4296146"/>
              <a:gd name="connsiteX1" fmla="*/ 1606163 w 7919536"/>
              <a:gd name="connsiteY1" fmla="*/ 3558940 h 4296146"/>
              <a:gd name="connsiteX2" fmla="*/ 0 w 7919536"/>
              <a:gd name="connsiteY2" fmla="*/ 2859224 h 4296146"/>
              <a:gd name="connsiteX3" fmla="*/ 1598211 w 7919536"/>
              <a:gd name="connsiteY3" fmla="*/ 2127704 h 4296146"/>
              <a:gd name="connsiteX4" fmla="*/ 2234316 w 7919536"/>
              <a:gd name="connsiteY4" fmla="*/ 1420038 h 4296146"/>
              <a:gd name="connsiteX5" fmla="*/ 3061252 w 7919536"/>
              <a:gd name="connsiteY5" fmla="*/ 680567 h 4296146"/>
              <a:gd name="connsiteX6" fmla="*/ 3940722 w 7919536"/>
              <a:gd name="connsiteY6" fmla="*/ 0 h 4296146"/>
              <a:gd name="connsiteX7" fmla="*/ 4850295 w 7919536"/>
              <a:gd name="connsiteY7" fmla="*/ 688518 h 4296146"/>
              <a:gd name="connsiteX8" fmla="*/ 5677232 w 7919536"/>
              <a:gd name="connsiteY8" fmla="*/ 1388235 h 4296146"/>
              <a:gd name="connsiteX9" fmla="*/ 6313336 w 7919536"/>
              <a:gd name="connsiteY9" fmla="*/ 2135656 h 4296146"/>
              <a:gd name="connsiteX10" fmla="*/ 7919500 w 7919536"/>
              <a:gd name="connsiteY10" fmla="*/ 2851271 h 4296146"/>
              <a:gd name="connsiteX11" fmla="*/ 6281530 w 7919536"/>
              <a:gd name="connsiteY11" fmla="*/ 3566891 h 4296146"/>
              <a:gd name="connsiteX12" fmla="*/ 5192201 w 7919536"/>
              <a:gd name="connsiteY12" fmla="*/ 3900845 h 4296146"/>
              <a:gd name="connsiteX13" fmla="*/ 3972507 w 7919536"/>
              <a:gd name="connsiteY13" fmla="*/ 4296146 h 4296146"/>
              <a:gd name="connsiteX14" fmla="*/ 3908937 w 7919536"/>
              <a:gd name="connsiteY14" fmla="*/ 4296146 h 4296146"/>
              <a:gd name="connsiteX0" fmla="*/ 3908937 w 7919536"/>
              <a:gd name="connsiteY0" fmla="*/ 4296146 h 4296146"/>
              <a:gd name="connsiteX1" fmla="*/ 1606163 w 7919536"/>
              <a:gd name="connsiteY1" fmla="*/ 3558940 h 4296146"/>
              <a:gd name="connsiteX2" fmla="*/ 0 w 7919536"/>
              <a:gd name="connsiteY2" fmla="*/ 2859224 h 4296146"/>
              <a:gd name="connsiteX3" fmla="*/ 1598211 w 7919536"/>
              <a:gd name="connsiteY3" fmla="*/ 2127704 h 4296146"/>
              <a:gd name="connsiteX4" fmla="*/ 2234316 w 7919536"/>
              <a:gd name="connsiteY4" fmla="*/ 1420038 h 4296146"/>
              <a:gd name="connsiteX5" fmla="*/ 3061252 w 7919536"/>
              <a:gd name="connsiteY5" fmla="*/ 680567 h 4296146"/>
              <a:gd name="connsiteX6" fmla="*/ 3940722 w 7919536"/>
              <a:gd name="connsiteY6" fmla="*/ 0 h 4296146"/>
              <a:gd name="connsiteX7" fmla="*/ 4850295 w 7919536"/>
              <a:gd name="connsiteY7" fmla="*/ 688518 h 4296146"/>
              <a:gd name="connsiteX8" fmla="*/ 5677232 w 7919536"/>
              <a:gd name="connsiteY8" fmla="*/ 1388235 h 4296146"/>
              <a:gd name="connsiteX9" fmla="*/ 6313336 w 7919536"/>
              <a:gd name="connsiteY9" fmla="*/ 2135656 h 4296146"/>
              <a:gd name="connsiteX10" fmla="*/ 7919500 w 7919536"/>
              <a:gd name="connsiteY10" fmla="*/ 2851271 h 4296146"/>
              <a:gd name="connsiteX11" fmla="*/ 6281530 w 7919536"/>
              <a:gd name="connsiteY11" fmla="*/ 3566891 h 4296146"/>
              <a:gd name="connsiteX12" fmla="*/ 5192201 w 7919536"/>
              <a:gd name="connsiteY12" fmla="*/ 3900845 h 4296146"/>
              <a:gd name="connsiteX13" fmla="*/ 3972507 w 7919536"/>
              <a:gd name="connsiteY13" fmla="*/ 4296146 h 4296146"/>
              <a:gd name="connsiteX14" fmla="*/ 3908937 w 7919536"/>
              <a:gd name="connsiteY14" fmla="*/ 4296146 h 4296146"/>
              <a:gd name="connsiteX0" fmla="*/ 3908937 w 7919536"/>
              <a:gd name="connsiteY0" fmla="*/ 4296146 h 4296146"/>
              <a:gd name="connsiteX1" fmla="*/ 1606163 w 7919536"/>
              <a:gd name="connsiteY1" fmla="*/ 3558940 h 4296146"/>
              <a:gd name="connsiteX2" fmla="*/ 0 w 7919536"/>
              <a:gd name="connsiteY2" fmla="*/ 2859224 h 4296146"/>
              <a:gd name="connsiteX3" fmla="*/ 1598211 w 7919536"/>
              <a:gd name="connsiteY3" fmla="*/ 2127704 h 4296146"/>
              <a:gd name="connsiteX4" fmla="*/ 2234316 w 7919536"/>
              <a:gd name="connsiteY4" fmla="*/ 1420038 h 4296146"/>
              <a:gd name="connsiteX5" fmla="*/ 3061252 w 7919536"/>
              <a:gd name="connsiteY5" fmla="*/ 680567 h 4296146"/>
              <a:gd name="connsiteX6" fmla="*/ 3940722 w 7919536"/>
              <a:gd name="connsiteY6" fmla="*/ 0 h 4296146"/>
              <a:gd name="connsiteX7" fmla="*/ 4850295 w 7919536"/>
              <a:gd name="connsiteY7" fmla="*/ 688518 h 4296146"/>
              <a:gd name="connsiteX8" fmla="*/ 5677232 w 7919536"/>
              <a:gd name="connsiteY8" fmla="*/ 1388235 h 4296146"/>
              <a:gd name="connsiteX9" fmla="*/ 6313336 w 7919536"/>
              <a:gd name="connsiteY9" fmla="*/ 2135656 h 4296146"/>
              <a:gd name="connsiteX10" fmla="*/ 7919500 w 7919536"/>
              <a:gd name="connsiteY10" fmla="*/ 2851271 h 4296146"/>
              <a:gd name="connsiteX11" fmla="*/ 6281530 w 7919536"/>
              <a:gd name="connsiteY11" fmla="*/ 3566891 h 4296146"/>
              <a:gd name="connsiteX12" fmla="*/ 3972507 w 7919536"/>
              <a:gd name="connsiteY12" fmla="*/ 4296146 h 4296146"/>
              <a:gd name="connsiteX13" fmla="*/ 3908937 w 7919536"/>
              <a:gd name="connsiteY13" fmla="*/ 4296146 h 4296146"/>
              <a:gd name="connsiteX0" fmla="*/ 3908937 w 7919536"/>
              <a:gd name="connsiteY0" fmla="*/ 4296146 h 4296146"/>
              <a:gd name="connsiteX1" fmla="*/ 1606163 w 7919536"/>
              <a:gd name="connsiteY1" fmla="*/ 3558940 h 4296146"/>
              <a:gd name="connsiteX2" fmla="*/ 0 w 7919536"/>
              <a:gd name="connsiteY2" fmla="*/ 2859224 h 4296146"/>
              <a:gd name="connsiteX3" fmla="*/ 1598211 w 7919536"/>
              <a:gd name="connsiteY3" fmla="*/ 2127704 h 4296146"/>
              <a:gd name="connsiteX4" fmla="*/ 2234316 w 7919536"/>
              <a:gd name="connsiteY4" fmla="*/ 1420038 h 4296146"/>
              <a:gd name="connsiteX5" fmla="*/ 3061252 w 7919536"/>
              <a:gd name="connsiteY5" fmla="*/ 680567 h 4296146"/>
              <a:gd name="connsiteX6" fmla="*/ 3940722 w 7919536"/>
              <a:gd name="connsiteY6" fmla="*/ 0 h 4296146"/>
              <a:gd name="connsiteX7" fmla="*/ 4850295 w 7919536"/>
              <a:gd name="connsiteY7" fmla="*/ 688518 h 4296146"/>
              <a:gd name="connsiteX8" fmla="*/ 5677232 w 7919536"/>
              <a:gd name="connsiteY8" fmla="*/ 1388235 h 4296146"/>
              <a:gd name="connsiteX9" fmla="*/ 6313336 w 7919536"/>
              <a:gd name="connsiteY9" fmla="*/ 2135656 h 4296146"/>
              <a:gd name="connsiteX10" fmla="*/ 7919500 w 7919536"/>
              <a:gd name="connsiteY10" fmla="*/ 2851271 h 4296146"/>
              <a:gd name="connsiteX11" fmla="*/ 6281530 w 7919536"/>
              <a:gd name="connsiteY11" fmla="*/ 3566891 h 4296146"/>
              <a:gd name="connsiteX12" fmla="*/ 3972507 w 7919536"/>
              <a:gd name="connsiteY12" fmla="*/ 4296146 h 4296146"/>
              <a:gd name="connsiteX13" fmla="*/ 3908937 w 7919536"/>
              <a:gd name="connsiteY13" fmla="*/ 4296146 h 4296146"/>
              <a:gd name="connsiteX0" fmla="*/ 3908937 w 7919536"/>
              <a:gd name="connsiteY0" fmla="*/ 4297104 h 4297104"/>
              <a:gd name="connsiteX1" fmla="*/ 1606163 w 7919536"/>
              <a:gd name="connsiteY1" fmla="*/ 3559898 h 4297104"/>
              <a:gd name="connsiteX2" fmla="*/ 0 w 7919536"/>
              <a:gd name="connsiteY2" fmla="*/ 2860182 h 4297104"/>
              <a:gd name="connsiteX3" fmla="*/ 1598211 w 7919536"/>
              <a:gd name="connsiteY3" fmla="*/ 2128662 h 4297104"/>
              <a:gd name="connsiteX4" fmla="*/ 2234316 w 7919536"/>
              <a:gd name="connsiteY4" fmla="*/ 1420996 h 4297104"/>
              <a:gd name="connsiteX5" fmla="*/ 3061252 w 7919536"/>
              <a:gd name="connsiteY5" fmla="*/ 681525 h 4297104"/>
              <a:gd name="connsiteX6" fmla="*/ 3940722 w 7919536"/>
              <a:gd name="connsiteY6" fmla="*/ 958 h 4297104"/>
              <a:gd name="connsiteX7" fmla="*/ 4850295 w 7919536"/>
              <a:gd name="connsiteY7" fmla="*/ 689476 h 4297104"/>
              <a:gd name="connsiteX8" fmla="*/ 5677232 w 7919536"/>
              <a:gd name="connsiteY8" fmla="*/ 1389193 h 4297104"/>
              <a:gd name="connsiteX9" fmla="*/ 6313336 w 7919536"/>
              <a:gd name="connsiteY9" fmla="*/ 2136614 h 4297104"/>
              <a:gd name="connsiteX10" fmla="*/ 7919500 w 7919536"/>
              <a:gd name="connsiteY10" fmla="*/ 2852229 h 4297104"/>
              <a:gd name="connsiteX11" fmla="*/ 6281530 w 7919536"/>
              <a:gd name="connsiteY11" fmla="*/ 3567849 h 4297104"/>
              <a:gd name="connsiteX12" fmla="*/ 3972507 w 7919536"/>
              <a:gd name="connsiteY12" fmla="*/ 4297104 h 4297104"/>
              <a:gd name="connsiteX13" fmla="*/ 3908937 w 7919536"/>
              <a:gd name="connsiteY13" fmla="*/ 4297104 h 4297104"/>
              <a:gd name="connsiteX0" fmla="*/ 3908937 w 7919536"/>
              <a:gd name="connsiteY0" fmla="*/ 4297104 h 4297104"/>
              <a:gd name="connsiteX1" fmla="*/ 1606163 w 7919536"/>
              <a:gd name="connsiteY1" fmla="*/ 3559898 h 4297104"/>
              <a:gd name="connsiteX2" fmla="*/ 0 w 7919536"/>
              <a:gd name="connsiteY2" fmla="*/ 2860182 h 4297104"/>
              <a:gd name="connsiteX3" fmla="*/ 1598211 w 7919536"/>
              <a:gd name="connsiteY3" fmla="*/ 2128662 h 4297104"/>
              <a:gd name="connsiteX4" fmla="*/ 2234316 w 7919536"/>
              <a:gd name="connsiteY4" fmla="*/ 1420996 h 4297104"/>
              <a:gd name="connsiteX5" fmla="*/ 3061252 w 7919536"/>
              <a:gd name="connsiteY5" fmla="*/ 681525 h 4297104"/>
              <a:gd name="connsiteX6" fmla="*/ 3940722 w 7919536"/>
              <a:gd name="connsiteY6" fmla="*/ 958 h 4297104"/>
              <a:gd name="connsiteX7" fmla="*/ 4850295 w 7919536"/>
              <a:gd name="connsiteY7" fmla="*/ 689476 h 4297104"/>
              <a:gd name="connsiteX8" fmla="*/ 5677232 w 7919536"/>
              <a:gd name="connsiteY8" fmla="*/ 1389193 h 4297104"/>
              <a:gd name="connsiteX9" fmla="*/ 6313336 w 7919536"/>
              <a:gd name="connsiteY9" fmla="*/ 2136614 h 4297104"/>
              <a:gd name="connsiteX10" fmla="*/ 7919500 w 7919536"/>
              <a:gd name="connsiteY10" fmla="*/ 2852229 h 4297104"/>
              <a:gd name="connsiteX11" fmla="*/ 6281530 w 7919536"/>
              <a:gd name="connsiteY11" fmla="*/ 3567849 h 4297104"/>
              <a:gd name="connsiteX12" fmla="*/ 3972507 w 7919536"/>
              <a:gd name="connsiteY12" fmla="*/ 4297104 h 4297104"/>
              <a:gd name="connsiteX13" fmla="*/ 3908937 w 7919536"/>
              <a:gd name="connsiteY13" fmla="*/ 4297104 h 4297104"/>
              <a:gd name="connsiteX0" fmla="*/ 3908937 w 7919536"/>
              <a:gd name="connsiteY0" fmla="*/ 4297104 h 4297104"/>
              <a:gd name="connsiteX1" fmla="*/ 1606163 w 7919536"/>
              <a:gd name="connsiteY1" fmla="*/ 3559898 h 4297104"/>
              <a:gd name="connsiteX2" fmla="*/ 0 w 7919536"/>
              <a:gd name="connsiteY2" fmla="*/ 2860182 h 4297104"/>
              <a:gd name="connsiteX3" fmla="*/ 1598211 w 7919536"/>
              <a:gd name="connsiteY3" fmla="*/ 2128662 h 4297104"/>
              <a:gd name="connsiteX4" fmla="*/ 2234316 w 7919536"/>
              <a:gd name="connsiteY4" fmla="*/ 1420996 h 4297104"/>
              <a:gd name="connsiteX5" fmla="*/ 3061252 w 7919536"/>
              <a:gd name="connsiteY5" fmla="*/ 681525 h 4297104"/>
              <a:gd name="connsiteX6" fmla="*/ 3940722 w 7919536"/>
              <a:gd name="connsiteY6" fmla="*/ 958 h 4297104"/>
              <a:gd name="connsiteX7" fmla="*/ 4850295 w 7919536"/>
              <a:gd name="connsiteY7" fmla="*/ 689476 h 4297104"/>
              <a:gd name="connsiteX8" fmla="*/ 5677232 w 7919536"/>
              <a:gd name="connsiteY8" fmla="*/ 1389193 h 4297104"/>
              <a:gd name="connsiteX9" fmla="*/ 6313336 w 7919536"/>
              <a:gd name="connsiteY9" fmla="*/ 2136614 h 4297104"/>
              <a:gd name="connsiteX10" fmla="*/ 7919500 w 7919536"/>
              <a:gd name="connsiteY10" fmla="*/ 2852229 h 4297104"/>
              <a:gd name="connsiteX11" fmla="*/ 6281530 w 7919536"/>
              <a:gd name="connsiteY11" fmla="*/ 3567849 h 4297104"/>
              <a:gd name="connsiteX12" fmla="*/ 3972507 w 7919536"/>
              <a:gd name="connsiteY12" fmla="*/ 4297104 h 4297104"/>
              <a:gd name="connsiteX13" fmla="*/ 3908937 w 7919536"/>
              <a:gd name="connsiteY13" fmla="*/ 4297104 h 4297104"/>
              <a:gd name="connsiteX0" fmla="*/ 3908937 w 7919536"/>
              <a:gd name="connsiteY0" fmla="*/ 4297104 h 4297104"/>
              <a:gd name="connsiteX1" fmla="*/ 1606163 w 7919536"/>
              <a:gd name="connsiteY1" fmla="*/ 3559898 h 4297104"/>
              <a:gd name="connsiteX2" fmla="*/ 0 w 7919536"/>
              <a:gd name="connsiteY2" fmla="*/ 2860182 h 4297104"/>
              <a:gd name="connsiteX3" fmla="*/ 1598211 w 7919536"/>
              <a:gd name="connsiteY3" fmla="*/ 2128662 h 4297104"/>
              <a:gd name="connsiteX4" fmla="*/ 2234316 w 7919536"/>
              <a:gd name="connsiteY4" fmla="*/ 1420996 h 4297104"/>
              <a:gd name="connsiteX5" fmla="*/ 3061252 w 7919536"/>
              <a:gd name="connsiteY5" fmla="*/ 681525 h 4297104"/>
              <a:gd name="connsiteX6" fmla="*/ 3940722 w 7919536"/>
              <a:gd name="connsiteY6" fmla="*/ 958 h 4297104"/>
              <a:gd name="connsiteX7" fmla="*/ 4850295 w 7919536"/>
              <a:gd name="connsiteY7" fmla="*/ 689476 h 4297104"/>
              <a:gd name="connsiteX8" fmla="*/ 5677232 w 7919536"/>
              <a:gd name="connsiteY8" fmla="*/ 1389193 h 4297104"/>
              <a:gd name="connsiteX9" fmla="*/ 6313336 w 7919536"/>
              <a:gd name="connsiteY9" fmla="*/ 2136614 h 4297104"/>
              <a:gd name="connsiteX10" fmla="*/ 7919500 w 7919536"/>
              <a:gd name="connsiteY10" fmla="*/ 2852229 h 4297104"/>
              <a:gd name="connsiteX11" fmla="*/ 6281530 w 7919536"/>
              <a:gd name="connsiteY11" fmla="*/ 3567849 h 4297104"/>
              <a:gd name="connsiteX12" fmla="*/ 3972507 w 7919536"/>
              <a:gd name="connsiteY12" fmla="*/ 4297104 h 4297104"/>
              <a:gd name="connsiteX13" fmla="*/ 3908937 w 7919536"/>
              <a:gd name="connsiteY13" fmla="*/ 4297104 h 429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9536" h="4297104">
                <a:moveTo>
                  <a:pt x="3908937" y="4297104"/>
                </a:moveTo>
                <a:cubicBezTo>
                  <a:pt x="2505242" y="3932100"/>
                  <a:pt x="2373754" y="3805633"/>
                  <a:pt x="1606163" y="3559898"/>
                </a:cubicBezTo>
                <a:cubicBezTo>
                  <a:pt x="705014" y="3342562"/>
                  <a:pt x="10602" y="3013908"/>
                  <a:pt x="0" y="2860182"/>
                </a:cubicBezTo>
                <a:cubicBezTo>
                  <a:pt x="6627" y="2669350"/>
                  <a:pt x="1233776" y="2296965"/>
                  <a:pt x="1598211" y="2128662"/>
                </a:cubicBezTo>
                <a:cubicBezTo>
                  <a:pt x="1985175" y="1762902"/>
                  <a:pt x="1966622" y="1707243"/>
                  <a:pt x="2234316" y="1420996"/>
                </a:cubicBezTo>
                <a:cubicBezTo>
                  <a:pt x="2541767" y="1140050"/>
                  <a:pt x="2785607" y="938617"/>
                  <a:pt x="3061252" y="681525"/>
                </a:cubicBezTo>
                <a:cubicBezTo>
                  <a:pt x="3354409" y="444068"/>
                  <a:pt x="3583954" y="-23978"/>
                  <a:pt x="3940722" y="958"/>
                </a:cubicBezTo>
                <a:cubicBezTo>
                  <a:pt x="4299571" y="-21326"/>
                  <a:pt x="4578909" y="417563"/>
                  <a:pt x="4850295" y="689476"/>
                </a:cubicBezTo>
                <a:lnTo>
                  <a:pt x="5677232" y="1389193"/>
                </a:lnTo>
                <a:cubicBezTo>
                  <a:pt x="5891917" y="1627732"/>
                  <a:pt x="5931674" y="1770855"/>
                  <a:pt x="6313336" y="2136614"/>
                </a:cubicBezTo>
                <a:cubicBezTo>
                  <a:pt x="6647290" y="2316843"/>
                  <a:pt x="7927451" y="2664047"/>
                  <a:pt x="7919500" y="2852229"/>
                </a:cubicBezTo>
                <a:cubicBezTo>
                  <a:pt x="7914199" y="3027158"/>
                  <a:pt x="7168100" y="3342561"/>
                  <a:pt x="6281530" y="3567849"/>
                </a:cubicBezTo>
                <a:cubicBezTo>
                  <a:pt x="5623698" y="3808661"/>
                  <a:pt x="5393658" y="3913169"/>
                  <a:pt x="3972507" y="4297104"/>
                </a:cubicBezTo>
                <a:lnTo>
                  <a:pt x="3908937" y="4297104"/>
                </a:lnTo>
                <a:close/>
              </a:path>
            </a:pathLst>
          </a:cu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cxnSp>
        <p:nvCxnSpPr>
          <p:cNvPr id="16" name="Gerade Verbindung 15"/>
          <p:cNvCxnSpPr>
            <a:stCxn id="15" idx="4"/>
            <a:endCxn id="15" idx="8"/>
          </p:cNvCxnSpPr>
          <p:nvPr/>
        </p:nvCxnSpPr>
        <p:spPr>
          <a:xfrm flipV="1">
            <a:off x="3729910" y="3090455"/>
            <a:ext cx="2352419" cy="26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a:stCxn id="15" idx="3"/>
            <a:endCxn id="15" idx="9"/>
          </p:cNvCxnSpPr>
          <p:nvPr/>
        </p:nvCxnSpPr>
        <p:spPr>
          <a:xfrm>
            <a:off x="3295283" y="3709119"/>
            <a:ext cx="3221673" cy="66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a:stCxn id="15" idx="2"/>
            <a:endCxn id="15" idx="10"/>
          </p:cNvCxnSpPr>
          <p:nvPr/>
        </p:nvCxnSpPr>
        <p:spPr>
          <a:xfrm flipV="1">
            <a:off x="2203283" y="4314480"/>
            <a:ext cx="5411106" cy="66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3300716" y="4854783"/>
            <a:ext cx="3194508" cy="665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9"/>
          <p:cNvSpPr txBox="1"/>
          <p:nvPr/>
        </p:nvSpPr>
        <p:spPr>
          <a:xfrm>
            <a:off x="4461772" y="5113628"/>
            <a:ext cx="930754" cy="215444"/>
          </a:xfrm>
          <a:prstGeom prst="rect">
            <a:avLst/>
          </a:prstGeom>
          <a:noFill/>
        </p:spPr>
        <p:txBody>
          <a:bodyPr wrap="square" rtlCol="0">
            <a:spAutoFit/>
          </a:bodyPr>
          <a:lstStyle/>
          <a:p>
            <a:pPr algn="ctr"/>
            <a:r>
              <a:rPr lang="en-US" sz="800" b="1" dirty="0" smtClean="0">
                <a:latin typeface="Arial" panose="020B0604020202020204" pitchFamily="34" charset="0"/>
                <a:ea typeface="Tahoma" panose="020B0604030504040204" pitchFamily="34" charset="0"/>
                <a:cs typeface="Arial" panose="020B0604020202020204" pitchFamily="34" charset="0"/>
              </a:rPr>
              <a:t>7 %</a:t>
            </a:r>
          </a:p>
        </p:txBody>
      </p:sp>
      <p:sp>
        <p:nvSpPr>
          <p:cNvPr id="21" name="TextBox 41"/>
          <p:cNvSpPr txBox="1"/>
          <p:nvPr/>
        </p:nvSpPr>
        <p:spPr>
          <a:xfrm>
            <a:off x="4289031" y="2724262"/>
            <a:ext cx="1222388" cy="215444"/>
          </a:xfrm>
          <a:prstGeom prst="rect">
            <a:avLst/>
          </a:prstGeom>
          <a:noFill/>
        </p:spPr>
        <p:txBody>
          <a:bodyPr wrap="square" rtlCol="0">
            <a:spAutoFit/>
          </a:bodyPr>
          <a:lstStyle/>
          <a:p>
            <a:pPr algn="ctr"/>
            <a:r>
              <a:rPr lang="en-US" sz="800" b="1" dirty="0" smtClean="0">
                <a:solidFill>
                  <a:schemeClr val="bg1"/>
                </a:solidFill>
                <a:latin typeface="Arial" panose="020B0604020202020204" pitchFamily="34" charset="0"/>
                <a:ea typeface="Tahoma" panose="020B0604030504040204" pitchFamily="34" charset="0"/>
                <a:cs typeface="Arial" panose="020B0604020202020204" pitchFamily="34" charset="0"/>
              </a:rPr>
              <a:t>9 %</a:t>
            </a:r>
          </a:p>
        </p:txBody>
      </p:sp>
      <p:sp>
        <p:nvSpPr>
          <p:cNvPr id="22" name="TextBox 42"/>
          <p:cNvSpPr txBox="1"/>
          <p:nvPr/>
        </p:nvSpPr>
        <p:spPr>
          <a:xfrm>
            <a:off x="4335980" y="2135979"/>
            <a:ext cx="1154998" cy="215444"/>
          </a:xfrm>
          <a:prstGeom prst="rect">
            <a:avLst/>
          </a:prstGeom>
          <a:noFill/>
        </p:spPr>
        <p:txBody>
          <a:bodyPr wrap="square" rtlCol="0">
            <a:spAutoFit/>
          </a:bodyPr>
          <a:lstStyle/>
          <a:p>
            <a:pPr algn="ctr"/>
            <a:r>
              <a:rPr lang="en-US" sz="800" b="1" dirty="0" smtClean="0">
                <a:solidFill>
                  <a:schemeClr val="bg1"/>
                </a:solidFill>
                <a:latin typeface="Arial" panose="020B0604020202020204" pitchFamily="34" charset="0"/>
                <a:ea typeface="Tahoma" panose="020B0604030504040204" pitchFamily="34" charset="0"/>
                <a:cs typeface="Arial" panose="020B0604020202020204" pitchFamily="34" charset="0"/>
              </a:rPr>
              <a:t>5 %</a:t>
            </a:r>
          </a:p>
        </p:txBody>
      </p:sp>
      <p:sp>
        <p:nvSpPr>
          <p:cNvPr id="23" name="TextBox 44"/>
          <p:cNvSpPr txBox="1"/>
          <p:nvPr/>
        </p:nvSpPr>
        <p:spPr>
          <a:xfrm>
            <a:off x="4197963" y="4525640"/>
            <a:ext cx="1512340" cy="215444"/>
          </a:xfrm>
          <a:prstGeom prst="rect">
            <a:avLst/>
          </a:prstGeom>
          <a:noFill/>
        </p:spPr>
        <p:txBody>
          <a:bodyPr wrap="square" rtlCol="0">
            <a:spAutoFit/>
          </a:bodyPr>
          <a:lstStyle/>
          <a:p>
            <a:pPr algn="ctr"/>
            <a:r>
              <a:rPr lang="en-US" sz="800" b="1" dirty="0" smtClean="0">
                <a:latin typeface="Arial" panose="020B0604020202020204" pitchFamily="34" charset="0"/>
                <a:ea typeface="Tahoma" panose="020B0604030504040204" pitchFamily="34" charset="0"/>
                <a:cs typeface="Arial" panose="020B0604020202020204" pitchFamily="34" charset="0"/>
              </a:rPr>
              <a:t>30 %</a:t>
            </a:r>
          </a:p>
        </p:txBody>
      </p:sp>
      <p:sp>
        <p:nvSpPr>
          <p:cNvPr id="24" name="TextBox 45"/>
          <p:cNvSpPr txBox="1"/>
          <p:nvPr/>
        </p:nvSpPr>
        <p:spPr>
          <a:xfrm>
            <a:off x="4197963" y="3931658"/>
            <a:ext cx="1512340" cy="215444"/>
          </a:xfrm>
          <a:prstGeom prst="rect">
            <a:avLst/>
          </a:prstGeom>
          <a:noFill/>
        </p:spPr>
        <p:txBody>
          <a:bodyPr wrap="square" rtlCol="0">
            <a:spAutoFit/>
          </a:bodyPr>
          <a:lstStyle/>
          <a:p>
            <a:pPr algn="ctr"/>
            <a:r>
              <a:rPr lang="en-US" sz="800" b="1" dirty="0" smtClean="0">
                <a:latin typeface="Arial" panose="020B0604020202020204" pitchFamily="34" charset="0"/>
                <a:ea typeface="Tahoma" panose="020B0604030504040204" pitchFamily="34" charset="0"/>
                <a:cs typeface="Arial" panose="020B0604020202020204" pitchFamily="34" charset="0"/>
              </a:rPr>
              <a:t>30 %</a:t>
            </a:r>
          </a:p>
        </p:txBody>
      </p:sp>
      <p:sp>
        <p:nvSpPr>
          <p:cNvPr id="25" name="TextBox 36"/>
          <p:cNvSpPr txBox="1"/>
          <p:nvPr/>
        </p:nvSpPr>
        <p:spPr>
          <a:xfrm>
            <a:off x="4304867" y="3319645"/>
            <a:ext cx="1286969" cy="215444"/>
          </a:xfrm>
          <a:prstGeom prst="rect">
            <a:avLst/>
          </a:prstGeom>
          <a:noFill/>
        </p:spPr>
        <p:txBody>
          <a:bodyPr wrap="square" rtlCol="0">
            <a:spAutoFit/>
          </a:bodyPr>
          <a:lstStyle/>
          <a:p>
            <a:pPr algn="ctr"/>
            <a:r>
              <a:rPr lang="en-US" sz="800" b="1" dirty="0" smtClean="0">
                <a:solidFill>
                  <a:schemeClr val="bg1"/>
                </a:solidFill>
                <a:latin typeface="Arial" panose="020B0604020202020204" pitchFamily="34" charset="0"/>
                <a:ea typeface="Tahoma" panose="020B0604030504040204" pitchFamily="34" charset="0"/>
                <a:cs typeface="Arial" panose="020B0604020202020204" pitchFamily="34" charset="0"/>
              </a:rPr>
              <a:t>18 %</a:t>
            </a:r>
          </a:p>
        </p:txBody>
      </p:sp>
      <p:cxnSp>
        <p:nvCxnSpPr>
          <p:cNvPr id="26" name="Gerade Verbindung mit Pfeil 25"/>
          <p:cNvCxnSpPr/>
          <p:nvPr/>
        </p:nvCxnSpPr>
        <p:spPr>
          <a:xfrm flipV="1">
            <a:off x="2096496" y="5543571"/>
            <a:ext cx="5709733"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Gerade Verbindung mit Pfeil 26"/>
          <p:cNvCxnSpPr/>
          <p:nvPr/>
        </p:nvCxnSpPr>
        <p:spPr>
          <a:xfrm flipV="1">
            <a:off x="2096497" y="1928210"/>
            <a:ext cx="0" cy="363283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Gerade Verbindung 27"/>
          <p:cNvCxnSpPr>
            <a:endCxn id="15" idx="2"/>
          </p:cNvCxnSpPr>
          <p:nvPr/>
        </p:nvCxnSpPr>
        <p:spPr>
          <a:xfrm>
            <a:off x="2096496" y="4321133"/>
            <a:ext cx="106787"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Gerade Verbindung 28"/>
          <p:cNvCxnSpPr>
            <a:stCxn id="15" idx="1"/>
          </p:cNvCxnSpPr>
          <p:nvPr/>
        </p:nvCxnSpPr>
        <p:spPr>
          <a:xfrm flipH="1">
            <a:off x="2096497" y="4906539"/>
            <a:ext cx="1204219" cy="4425"/>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Gerade Verbindung 29"/>
          <p:cNvCxnSpPr>
            <a:stCxn id="15" idx="3"/>
          </p:cNvCxnSpPr>
          <p:nvPr/>
        </p:nvCxnSpPr>
        <p:spPr>
          <a:xfrm flipH="1">
            <a:off x="2094626" y="3709119"/>
            <a:ext cx="1200657" cy="4425"/>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Gerade Verbindung 30"/>
          <p:cNvCxnSpPr>
            <a:stCxn id="15" idx="4"/>
          </p:cNvCxnSpPr>
          <p:nvPr/>
        </p:nvCxnSpPr>
        <p:spPr>
          <a:xfrm flipH="1" flipV="1">
            <a:off x="2094625" y="3094880"/>
            <a:ext cx="1635285" cy="22182"/>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Gerade Verbindung 31"/>
          <p:cNvCxnSpPr>
            <a:stCxn id="15" idx="5"/>
          </p:cNvCxnSpPr>
          <p:nvPr/>
        </p:nvCxnSpPr>
        <p:spPr>
          <a:xfrm flipH="1">
            <a:off x="2096496" y="2498397"/>
            <a:ext cx="2198429" cy="4426"/>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1429871" y="1258145"/>
            <a:ext cx="236579" cy="4030420"/>
          </a:xfrm>
          <a:prstGeom prst="rect">
            <a:avLst/>
          </a:prstGeom>
          <a:noFill/>
        </p:spPr>
        <p:txBody>
          <a:bodyPr vert="vert270" wrap="square" rtlCol="0">
            <a:spAutoFit/>
          </a:bodyPr>
          <a:lstStyle/>
          <a:p>
            <a:r>
              <a:rPr lang="de-CH" sz="1050" b="1" dirty="0" smtClean="0">
                <a:latin typeface="Arial" panose="020B0604020202020204" pitchFamily="34" charset="0"/>
                <a:cs typeface="Arial" panose="020B0604020202020204" pitchFamily="34" charset="0"/>
              </a:rPr>
              <a:t>Haushaltsnettoeinkommen pro Monat (in EUR)</a:t>
            </a:r>
            <a:endParaRPr lang="de-CH" sz="1050" b="1" dirty="0">
              <a:latin typeface="Arial" panose="020B0604020202020204" pitchFamily="34" charset="0"/>
              <a:cs typeface="Arial" panose="020B0604020202020204" pitchFamily="34" charset="0"/>
            </a:endParaRPr>
          </a:p>
        </p:txBody>
      </p:sp>
      <p:sp>
        <p:nvSpPr>
          <p:cNvPr id="34" name="Textfeld 33"/>
          <p:cNvSpPr txBox="1"/>
          <p:nvPr/>
        </p:nvSpPr>
        <p:spPr>
          <a:xfrm>
            <a:off x="1598872" y="4792876"/>
            <a:ext cx="56292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1’000</a:t>
            </a:r>
            <a:endParaRPr lang="de-CH" sz="1000" dirty="0">
              <a:latin typeface="Arial" panose="020B0604020202020204" pitchFamily="34" charset="0"/>
              <a:cs typeface="Arial" panose="020B0604020202020204" pitchFamily="34" charset="0"/>
            </a:endParaRPr>
          </a:p>
        </p:txBody>
      </p:sp>
      <p:sp>
        <p:nvSpPr>
          <p:cNvPr id="35" name="Textfeld 34"/>
          <p:cNvSpPr txBox="1"/>
          <p:nvPr/>
        </p:nvSpPr>
        <p:spPr>
          <a:xfrm>
            <a:off x="1598872" y="4205258"/>
            <a:ext cx="56292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2’000</a:t>
            </a:r>
            <a:endParaRPr lang="de-CH" sz="1000" dirty="0">
              <a:latin typeface="Arial" panose="020B0604020202020204" pitchFamily="34" charset="0"/>
              <a:cs typeface="Arial" panose="020B0604020202020204" pitchFamily="34" charset="0"/>
            </a:endParaRPr>
          </a:p>
        </p:txBody>
      </p:sp>
      <p:sp>
        <p:nvSpPr>
          <p:cNvPr id="36" name="Textfeld 35"/>
          <p:cNvSpPr txBox="1"/>
          <p:nvPr/>
        </p:nvSpPr>
        <p:spPr>
          <a:xfrm>
            <a:off x="1598872" y="3609885"/>
            <a:ext cx="56292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3’000</a:t>
            </a:r>
            <a:endParaRPr lang="de-CH" sz="1000" dirty="0">
              <a:latin typeface="Arial" panose="020B0604020202020204" pitchFamily="34" charset="0"/>
              <a:cs typeface="Arial" panose="020B0604020202020204" pitchFamily="34" charset="0"/>
            </a:endParaRPr>
          </a:p>
        </p:txBody>
      </p:sp>
      <p:sp>
        <p:nvSpPr>
          <p:cNvPr id="37" name="Textfeld 36"/>
          <p:cNvSpPr txBox="1"/>
          <p:nvPr/>
        </p:nvSpPr>
        <p:spPr>
          <a:xfrm>
            <a:off x="1598872" y="2987883"/>
            <a:ext cx="56292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4’000</a:t>
            </a:r>
            <a:endParaRPr lang="de-CH" sz="1000" dirty="0">
              <a:latin typeface="Arial" panose="020B0604020202020204" pitchFamily="34" charset="0"/>
              <a:cs typeface="Arial" panose="020B0604020202020204" pitchFamily="34" charset="0"/>
            </a:endParaRPr>
          </a:p>
        </p:txBody>
      </p:sp>
      <p:sp>
        <p:nvSpPr>
          <p:cNvPr id="38" name="Textfeld 37"/>
          <p:cNvSpPr txBox="1"/>
          <p:nvPr/>
        </p:nvSpPr>
        <p:spPr>
          <a:xfrm>
            <a:off x="1598872" y="2385847"/>
            <a:ext cx="562927" cy="246221"/>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5’000</a:t>
            </a:r>
            <a:endParaRPr lang="de-CH" sz="1000" dirty="0">
              <a:latin typeface="Arial" panose="020B0604020202020204" pitchFamily="34" charset="0"/>
              <a:cs typeface="Arial" panose="020B0604020202020204" pitchFamily="34" charset="0"/>
            </a:endParaRPr>
          </a:p>
        </p:txBody>
      </p:sp>
      <p:sp>
        <p:nvSpPr>
          <p:cNvPr id="39" name="Textfeld 38"/>
          <p:cNvSpPr txBox="1"/>
          <p:nvPr/>
        </p:nvSpPr>
        <p:spPr>
          <a:xfrm>
            <a:off x="1835865" y="5427697"/>
            <a:ext cx="229899" cy="205997"/>
          </a:xfrm>
          <a:prstGeom prst="rect">
            <a:avLst/>
          </a:prstGeom>
          <a:noFill/>
        </p:spPr>
        <p:txBody>
          <a:bodyPr wrap="square" rtlCol="0">
            <a:spAutoFit/>
          </a:bodyPr>
          <a:lstStyle/>
          <a:p>
            <a:r>
              <a:rPr lang="de-CH" sz="1000" dirty="0" smtClean="0">
                <a:latin typeface="Arial" panose="020B0604020202020204" pitchFamily="34" charset="0"/>
                <a:cs typeface="Arial" panose="020B0604020202020204" pitchFamily="34" charset="0"/>
              </a:rPr>
              <a:t>0</a:t>
            </a:r>
            <a:endParaRPr lang="de-CH" sz="1000" dirty="0">
              <a:latin typeface="Arial" panose="020B0604020202020204" pitchFamily="34" charset="0"/>
              <a:cs typeface="Arial" panose="020B0604020202020204" pitchFamily="34" charset="0"/>
            </a:endParaRPr>
          </a:p>
        </p:txBody>
      </p:sp>
      <p:sp>
        <p:nvSpPr>
          <p:cNvPr id="40" name="Textfeld 39"/>
          <p:cNvSpPr txBox="1"/>
          <p:nvPr/>
        </p:nvSpPr>
        <p:spPr>
          <a:xfrm>
            <a:off x="2013570" y="5824858"/>
            <a:ext cx="5713449" cy="369332"/>
          </a:xfrm>
          <a:prstGeom prst="rect">
            <a:avLst/>
          </a:prstGeom>
          <a:noFill/>
        </p:spPr>
        <p:txBody>
          <a:bodyPr wrap="square" rtlCol="0">
            <a:spAutoFit/>
          </a:bodyPr>
          <a:lstStyle/>
          <a:p>
            <a:r>
              <a:rPr lang="de-CH" sz="900" dirty="0" smtClean="0">
                <a:cs typeface="Arial" panose="020B0604020202020204" pitchFamily="34" charset="0"/>
              </a:rPr>
              <a:t>100% = 70.52 Mio. (Einwohner </a:t>
            </a:r>
            <a:r>
              <a:rPr lang="de-CH" sz="900" dirty="0" smtClean="0">
                <a:latin typeface="Arial"/>
                <a:cs typeface="Arial"/>
              </a:rPr>
              <a:t>&gt; 14 Jahre), Haushalt = 2.02 Personen </a:t>
            </a:r>
            <a:endParaRPr lang="de-CH" sz="900" dirty="0" smtClean="0">
              <a:cs typeface="Arial" panose="020B0604020202020204" pitchFamily="34" charset="0"/>
            </a:endParaRPr>
          </a:p>
          <a:p>
            <a:r>
              <a:rPr lang="de-CH" sz="900" dirty="0" smtClean="0">
                <a:cs typeface="Arial" panose="020B0604020202020204" pitchFamily="34" charset="0"/>
              </a:rPr>
              <a:t>Nettoeinkommen = </a:t>
            </a:r>
            <a:r>
              <a:rPr lang="de-CH" sz="900" dirty="0">
                <a:cs typeface="Arial" panose="020B0604020202020204" pitchFamily="34" charset="0"/>
              </a:rPr>
              <a:t>B</a:t>
            </a:r>
            <a:r>
              <a:rPr lang="de-CH" sz="900" dirty="0" smtClean="0">
                <a:cs typeface="Arial" panose="020B0604020202020204" pitchFamily="34" charset="0"/>
              </a:rPr>
              <a:t>ruttoeinkommen </a:t>
            </a:r>
            <a:r>
              <a:rPr lang="de-CH" sz="900" dirty="0">
                <a:cs typeface="Arial" panose="020B0604020202020204" pitchFamily="34" charset="0"/>
              </a:rPr>
              <a:t>- Steuern und </a:t>
            </a:r>
            <a:r>
              <a:rPr lang="de-CH" sz="900" dirty="0" smtClean="0">
                <a:cs typeface="Arial" panose="020B0604020202020204" pitchFamily="34" charset="0"/>
              </a:rPr>
              <a:t>Sozialabgaben</a:t>
            </a:r>
          </a:p>
        </p:txBody>
      </p:sp>
      <p:sp>
        <p:nvSpPr>
          <p:cNvPr id="43" name="Textfeld 42"/>
          <p:cNvSpPr txBox="1"/>
          <p:nvPr/>
        </p:nvSpPr>
        <p:spPr>
          <a:xfrm>
            <a:off x="3944822" y="5564686"/>
            <a:ext cx="2018622" cy="253916"/>
          </a:xfrm>
          <a:prstGeom prst="rect">
            <a:avLst/>
          </a:prstGeom>
          <a:noFill/>
        </p:spPr>
        <p:txBody>
          <a:bodyPr vert="horz" wrap="square" rtlCol="0">
            <a:spAutoFit/>
          </a:bodyPr>
          <a:lstStyle/>
          <a:p>
            <a:r>
              <a:rPr lang="de-CH" sz="1050" b="1" dirty="0" smtClean="0">
                <a:latin typeface="Arial" panose="020B0604020202020204" pitchFamily="34" charset="0"/>
                <a:cs typeface="Arial" panose="020B0604020202020204" pitchFamily="34" charset="0"/>
              </a:rPr>
              <a:t>Bevölkerungsanteil (Fläche)</a:t>
            </a:r>
            <a:endParaRPr lang="de-CH" sz="1050" b="1" dirty="0">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755" y="2112178"/>
            <a:ext cx="560717" cy="3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759" y="2609634"/>
            <a:ext cx="560717" cy="3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763" y="3176102"/>
            <a:ext cx="560717" cy="31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7267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2 	Geschäftsfelder der Schweiz</a:t>
            </a: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17</a:t>
            </a:fld>
            <a:endParaRPr lang="de-CH"/>
          </a:p>
        </p:txBody>
      </p:sp>
    </p:spTree>
    <p:extLst>
      <p:ext uri="{BB962C8B-B14F-4D97-AF65-F5344CB8AC3E}">
        <p14:creationId xmlns:p14="http://schemas.microsoft.com/office/powerpoint/2010/main" val="26409527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711835" y="1017196"/>
            <a:ext cx="8268653" cy="369332"/>
          </a:xfrm>
        </p:spPr>
        <p:txBody>
          <a:bodyPr>
            <a:spAutoFit/>
          </a:bodyPr>
          <a:lstStyle/>
          <a:p>
            <a:pPr marL="0" indent="0">
              <a:buFontTx/>
              <a:buNone/>
            </a:pPr>
            <a:r>
              <a:rPr lang="de-CH" b="0" dirty="0" smtClean="0">
                <a:ea typeface="ＭＳ Ｐゴシック" pitchFamily="34" charset="-128"/>
              </a:rPr>
              <a:t>Der deutsche Markt </a:t>
            </a:r>
            <a:r>
              <a:rPr lang="de-CH" dirty="0" smtClean="0">
                <a:ea typeface="ＭＳ Ｐゴシック" pitchFamily="34" charset="-128"/>
              </a:rPr>
              <a:t>teilt sich in unterschiedliche Geschäftsfelder </a:t>
            </a:r>
            <a:endParaRPr lang="de-CH" b="0" dirty="0" smtClean="0">
              <a:ea typeface="ＭＳ Ｐゴシック" pitchFamily="34" charset="-128"/>
            </a:endParaRPr>
          </a:p>
        </p:txBody>
      </p:sp>
      <p:sp>
        <p:nvSpPr>
          <p:cNvPr id="3" name="Inhaltsplatzhalter 2"/>
          <p:cNvSpPr>
            <a:spLocks noGrp="1"/>
          </p:cNvSpPr>
          <p:nvPr>
            <p:ph idx="1"/>
          </p:nvPr>
        </p:nvSpPr>
        <p:spPr/>
        <p:txBody>
          <a:bodyPr/>
          <a:lstStyle/>
          <a:p>
            <a:pPr marL="0" indent="0">
              <a:buNone/>
            </a:pPr>
            <a:r>
              <a:rPr lang="de-CH" sz="1400" dirty="0" smtClean="0"/>
              <a:t>Für die Schweiz können verschiedene Geschäftsfelder unterschieden werden. Diese bilden sich aufgrund der folgenden Parameter: </a:t>
            </a:r>
          </a:p>
          <a:p>
            <a:pPr marL="0" indent="0">
              <a:buNone/>
            </a:pPr>
            <a:endParaRPr lang="de-CH" sz="1400" dirty="0" smtClean="0"/>
          </a:p>
          <a:p>
            <a:pPr marL="342900" indent="-342900">
              <a:buFont typeface="+mj-lt"/>
              <a:buAutoNum type="arabicPeriod"/>
            </a:pPr>
            <a:r>
              <a:rPr lang="de-CH" sz="1400" dirty="0" smtClean="0"/>
              <a:t>Grund des Aufenthalts: Geschäftstourismus </a:t>
            </a:r>
            <a:r>
              <a:rPr lang="de-CH" sz="1400" dirty="0" smtClean="0">
                <a:latin typeface="Arial"/>
                <a:cs typeface="Arial"/>
              </a:rPr>
              <a:t>↔ Freizeittourismus </a:t>
            </a:r>
          </a:p>
          <a:p>
            <a:pPr marL="342900" indent="-342900">
              <a:buFont typeface="+mj-lt"/>
              <a:buAutoNum type="arabicPeriod"/>
            </a:pPr>
            <a:endParaRPr lang="de-CH" sz="1400" dirty="0" smtClean="0">
              <a:latin typeface="Arial"/>
              <a:cs typeface="Arial"/>
            </a:endParaRPr>
          </a:p>
          <a:p>
            <a:pPr marL="342900" indent="-342900" algn="l">
              <a:buFont typeface="+mj-lt"/>
              <a:buAutoNum type="arabicPeriod"/>
            </a:pPr>
            <a:r>
              <a:rPr lang="de-CH" sz="1400" dirty="0" smtClean="0">
                <a:latin typeface="Arial"/>
                <a:cs typeface="Arial"/>
              </a:rPr>
              <a:t>Aufenthaltsdauer: </a:t>
            </a:r>
            <a:br>
              <a:rPr lang="de-CH" sz="1400" dirty="0" smtClean="0">
                <a:latin typeface="Arial"/>
                <a:cs typeface="Arial"/>
              </a:rPr>
            </a:br>
            <a:r>
              <a:rPr lang="de-CH" sz="1400" dirty="0" smtClean="0">
                <a:latin typeface="Arial"/>
                <a:cs typeface="Arial"/>
              </a:rPr>
              <a:t>Kurzaufenthalte bis vier Nächte</a:t>
            </a:r>
            <a:r>
              <a:rPr lang="de-CH" sz="1400" dirty="0" smtClean="0"/>
              <a:t> </a:t>
            </a:r>
            <a:r>
              <a:rPr lang="de-CH" sz="1400" dirty="0">
                <a:cs typeface="Arial"/>
              </a:rPr>
              <a:t>↔ </a:t>
            </a:r>
            <a:r>
              <a:rPr lang="de-CH" sz="1400" dirty="0" smtClean="0">
                <a:latin typeface="Arial"/>
                <a:cs typeface="Arial"/>
              </a:rPr>
              <a:t>Reisen</a:t>
            </a:r>
            <a:r>
              <a:rPr lang="de-CH" sz="1400" dirty="0" smtClean="0"/>
              <a:t> </a:t>
            </a:r>
            <a:r>
              <a:rPr lang="de-CH" sz="1400" dirty="0">
                <a:cs typeface="Arial"/>
              </a:rPr>
              <a:t>↔ </a:t>
            </a:r>
            <a:r>
              <a:rPr lang="de-CH" sz="1400" dirty="0" smtClean="0">
                <a:latin typeface="Arial"/>
                <a:cs typeface="Arial"/>
              </a:rPr>
              <a:t>Wochenferien in einer Destination </a:t>
            </a:r>
          </a:p>
          <a:p>
            <a:pPr marL="342900" indent="-342900" algn="l">
              <a:buFont typeface="+mj-lt"/>
              <a:buAutoNum type="arabicPeriod"/>
            </a:pPr>
            <a:endParaRPr lang="de-CH" sz="1400" dirty="0" smtClean="0">
              <a:cs typeface="Arial"/>
            </a:endParaRPr>
          </a:p>
          <a:p>
            <a:pPr marL="342900" indent="-342900" algn="l">
              <a:buFont typeface="+mj-lt"/>
              <a:buAutoNum type="arabicPeriod"/>
            </a:pPr>
            <a:r>
              <a:rPr lang="de-CH" sz="1400" dirty="0">
                <a:cs typeface="Arial"/>
              </a:rPr>
              <a:t>Region: </a:t>
            </a:r>
            <a:br>
              <a:rPr lang="de-CH" sz="1400" dirty="0">
                <a:cs typeface="Arial"/>
              </a:rPr>
            </a:br>
            <a:r>
              <a:rPr lang="de-CH" sz="1400" dirty="0" smtClean="0">
                <a:cs typeface="Arial"/>
              </a:rPr>
              <a:t>Berge</a:t>
            </a:r>
            <a:r>
              <a:rPr lang="de-CH" sz="1400" dirty="0" smtClean="0"/>
              <a:t> </a:t>
            </a:r>
            <a:r>
              <a:rPr lang="de-CH" sz="1400" dirty="0">
                <a:cs typeface="Arial"/>
              </a:rPr>
              <a:t>↔ Businessstädte</a:t>
            </a:r>
            <a:r>
              <a:rPr lang="de-CH" sz="1400" dirty="0"/>
              <a:t> </a:t>
            </a:r>
            <a:r>
              <a:rPr lang="de-CH" sz="1400" dirty="0">
                <a:cs typeface="Arial"/>
              </a:rPr>
              <a:t>↔ Seen &amp; Kleinstädte </a:t>
            </a:r>
            <a:endParaRPr lang="de-CH" sz="1400" dirty="0"/>
          </a:p>
          <a:p>
            <a:pPr marL="342900" indent="-342900" algn="l">
              <a:buFont typeface="+mj-lt"/>
              <a:buAutoNum type="arabicPeriod"/>
            </a:pPr>
            <a:endParaRPr lang="de-CH" sz="1400" dirty="0" smtClean="0">
              <a:cs typeface="Arial"/>
            </a:endParaRPr>
          </a:p>
          <a:p>
            <a:pPr marL="342900" indent="-342900" algn="l">
              <a:buFont typeface="+mj-lt"/>
              <a:buAutoNum type="arabicPeriod"/>
            </a:pPr>
            <a:r>
              <a:rPr lang="de-CH" sz="1400" dirty="0" smtClean="0">
                <a:cs typeface="Arial"/>
              </a:rPr>
              <a:t>Saison</a:t>
            </a:r>
            <a:r>
              <a:rPr lang="de-CH" sz="1400" dirty="0">
                <a:cs typeface="Arial"/>
              </a:rPr>
              <a:t>: Sommer</a:t>
            </a:r>
            <a:r>
              <a:rPr lang="de-CH" sz="1400" dirty="0"/>
              <a:t> </a:t>
            </a:r>
            <a:r>
              <a:rPr lang="de-CH" sz="1400" dirty="0">
                <a:cs typeface="Arial"/>
              </a:rPr>
              <a:t>↔ Winter</a:t>
            </a:r>
          </a:p>
          <a:p>
            <a:pPr marL="342900" indent="-342900" algn="l">
              <a:buFont typeface="+mj-lt"/>
              <a:buAutoNum type="arabicPeriod"/>
            </a:pPr>
            <a:endParaRPr lang="de-CH" sz="1400" dirty="0" smtClean="0">
              <a:latin typeface="Arial"/>
              <a:cs typeface="Arial"/>
            </a:endParaRPr>
          </a:p>
          <a:p>
            <a:pPr marL="0" indent="0">
              <a:buNone/>
            </a:pPr>
            <a:r>
              <a:rPr lang="de-CH" sz="1400" dirty="0" smtClean="0"/>
              <a:t> </a:t>
            </a:r>
            <a:endParaRPr lang="de-CH" sz="1400" dirty="0"/>
          </a:p>
        </p:txBody>
      </p:sp>
      <p:sp>
        <p:nvSpPr>
          <p:cNvPr id="9" name="Rectangle 16"/>
          <p:cNvSpPr>
            <a:spLocks noGrp="1" noChangeArrowheads="1"/>
          </p:cNvSpPr>
          <p:nvPr>
            <p:ph type="dt" sz="half" idx="10"/>
          </p:nvPr>
        </p:nvSpPr>
        <p:spPr>
          <a:ln/>
        </p:spPr>
        <p:txBody>
          <a:bodyPr/>
          <a:lstStyle/>
          <a:p>
            <a:r>
              <a:rPr lang="de-DE" smtClean="0"/>
              <a:t>03.03.2016</a:t>
            </a:r>
            <a:endParaRPr lang="de-CH"/>
          </a:p>
        </p:txBody>
      </p:sp>
      <p:sp>
        <p:nvSpPr>
          <p:cNvPr id="10" name="Rectangle 17"/>
          <p:cNvSpPr>
            <a:spLocks noGrp="1" noChangeArrowheads="1"/>
          </p:cNvSpPr>
          <p:nvPr>
            <p:ph type="sldNum" sz="quarter" idx="11"/>
          </p:nvPr>
        </p:nvSpPr>
        <p:spPr>
          <a:ln/>
        </p:spPr>
        <p:txBody>
          <a:bodyPr/>
          <a:lstStyle/>
          <a:p>
            <a:pPr>
              <a:defRPr/>
            </a:pPr>
            <a:fld id="{DADC86AC-C17B-4F42-BF56-4505EB0AF478}" type="slidenum">
              <a:rPr lang="de-CH"/>
              <a:pPr>
                <a:defRPr/>
              </a:pPr>
              <a:t>18</a:t>
            </a:fld>
            <a:endParaRPr lang="de-CH"/>
          </a:p>
        </p:txBody>
      </p:sp>
      <p:sp>
        <p:nvSpPr>
          <p:cNvPr id="11" name="Textplatzhalter 4"/>
          <p:cNvSpPr>
            <a:spLocks noGrp="1"/>
          </p:cNvSpPr>
          <p:nvPr>
            <p:ph type="body" sz="quarter" idx="12"/>
          </p:nvPr>
        </p:nvSpPr>
        <p:spPr/>
        <p:txBody>
          <a:bodyPr/>
          <a:lstStyle/>
          <a:p>
            <a:r>
              <a:rPr lang="de-CH" dirty="0" smtClean="0"/>
              <a:t>Unterschiedliche Geschäftsfelder der Schweiz </a:t>
            </a:r>
            <a:endParaRPr lang="de-CH" dirty="0"/>
          </a:p>
        </p:txBody>
      </p:sp>
      <p:sp>
        <p:nvSpPr>
          <p:cNvPr id="4" name="Textplatzhalter 3"/>
          <p:cNvSpPr>
            <a:spLocks noGrp="1"/>
          </p:cNvSpPr>
          <p:nvPr>
            <p:ph type="body" sz="quarter" idx="13"/>
          </p:nvPr>
        </p:nvSpPr>
        <p:spPr/>
        <p:txBody>
          <a:bodyPr/>
          <a:lstStyle/>
          <a:p>
            <a:r>
              <a:rPr lang="de-CH" dirty="0" smtClean="0"/>
              <a:t>2 Geschäftsfelder</a:t>
            </a:r>
            <a:endParaRPr lang="de-CH"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3007" y="3927944"/>
            <a:ext cx="4005264" cy="249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0138013"/>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03.03.2016</a:t>
            </a:r>
            <a:endParaRPr lang="de-CH" dirty="0"/>
          </a:p>
        </p:txBody>
      </p:sp>
      <p:sp>
        <p:nvSpPr>
          <p:cNvPr id="6" name="Textplatzhalter 5"/>
          <p:cNvSpPr>
            <a:spLocks noGrp="1"/>
          </p:cNvSpPr>
          <p:nvPr>
            <p:ph type="body" sz="quarter" idx="12"/>
          </p:nvPr>
        </p:nvSpPr>
        <p:spPr/>
        <p:txBody>
          <a:bodyPr/>
          <a:lstStyle/>
          <a:p>
            <a:r>
              <a:rPr lang="de-CH" dirty="0" smtClean="0"/>
              <a:t>Logiernächte deutscher Gäste in der Hotellerie (2014)  </a:t>
            </a:r>
            <a:endParaRPr lang="de-CH" dirty="0"/>
          </a:p>
        </p:txBody>
      </p:sp>
      <p:sp>
        <p:nvSpPr>
          <p:cNvPr id="7" name="Textplatzhalter 6"/>
          <p:cNvSpPr>
            <a:spLocks noGrp="1"/>
          </p:cNvSpPr>
          <p:nvPr>
            <p:ph type="body" sz="quarter" idx="13"/>
          </p:nvPr>
        </p:nvSpPr>
        <p:spPr/>
        <p:txBody>
          <a:bodyPr/>
          <a:lstStyle/>
          <a:p>
            <a:r>
              <a:rPr lang="de-CH" dirty="0" smtClean="0"/>
              <a:t>2 </a:t>
            </a:r>
            <a:r>
              <a:rPr lang="de-CH" dirty="0"/>
              <a:t>Geschäftsfelder</a:t>
            </a:r>
          </a:p>
        </p:txBody>
      </p:sp>
      <p:sp>
        <p:nvSpPr>
          <p:cNvPr id="9" name="Titel 1"/>
          <p:cNvSpPr>
            <a:spLocks noGrp="1"/>
          </p:cNvSpPr>
          <p:nvPr>
            <p:ph type="title"/>
          </p:nvPr>
        </p:nvSpPr>
        <p:spPr>
          <a:xfrm>
            <a:off x="711835" y="986756"/>
            <a:ext cx="8432165" cy="430212"/>
          </a:xfrm>
        </p:spPr>
        <p:txBody>
          <a:bodyPr/>
          <a:lstStyle/>
          <a:p>
            <a:pPr marL="0" indent="0">
              <a:buNone/>
            </a:pPr>
            <a:r>
              <a:rPr lang="de-CH" dirty="0" smtClean="0"/>
              <a:t>Ferien und Kurzaufenthalte sind die wichtigsten </a:t>
            </a:r>
            <a:r>
              <a:rPr lang="de-CH" dirty="0" err="1" smtClean="0"/>
              <a:t>Leisurebereiche</a:t>
            </a:r>
            <a:r>
              <a:rPr lang="de-CH" dirty="0" smtClean="0"/>
              <a:t> </a:t>
            </a:r>
            <a:endParaRPr lang="de-CH" dirty="0"/>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19</a:t>
            </a:fld>
            <a:endParaRPr lang="de-CH" dirty="0"/>
          </a:p>
        </p:txBody>
      </p:sp>
      <p:sp>
        <p:nvSpPr>
          <p:cNvPr id="10" name="Rechteck 9"/>
          <p:cNvSpPr/>
          <p:nvPr/>
        </p:nvSpPr>
        <p:spPr>
          <a:xfrm>
            <a:off x="773600" y="4854017"/>
            <a:ext cx="8171991" cy="2534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110000"/>
              </a:lnSpc>
              <a:spcBef>
                <a:spcPct val="20000"/>
              </a:spcBef>
              <a:spcAft>
                <a:spcPts val="600"/>
              </a:spcAft>
              <a:buClr>
                <a:srgbClr val="A6213B"/>
              </a:buClr>
              <a:buFont typeface="Wingdings" charset="2"/>
              <a:buNone/>
            </a:pPr>
            <a:endParaRPr lang="de-CH" sz="900" b="1" dirty="0">
              <a:latin typeface="+mn-lt"/>
              <a:ea typeface="ＭＳ Ｐゴシック" charset="-128"/>
              <a:cs typeface="ＭＳ Ｐゴシック" charset="-128"/>
            </a:endParaRPr>
          </a:p>
        </p:txBody>
      </p:sp>
      <p:sp>
        <p:nvSpPr>
          <p:cNvPr id="16" name="Rechteck 15"/>
          <p:cNvSpPr/>
          <p:nvPr/>
        </p:nvSpPr>
        <p:spPr>
          <a:xfrm>
            <a:off x="6073947" y="1582320"/>
            <a:ext cx="2984994" cy="458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indent="-171450">
              <a:lnSpc>
                <a:spcPct val="110000"/>
              </a:lnSpc>
              <a:spcBef>
                <a:spcPct val="20000"/>
              </a:spcBef>
              <a:spcAft>
                <a:spcPts val="600"/>
              </a:spcAft>
              <a:buClr>
                <a:srgbClr val="A6213B"/>
              </a:buClr>
              <a:buFont typeface="Wingdings" pitchFamily="2" charset="2"/>
              <a:buChar char="§"/>
            </a:pPr>
            <a:r>
              <a:rPr lang="de-CH" sz="1400" dirty="0" smtClean="0">
                <a:latin typeface="+mn-lt"/>
                <a:ea typeface="ＭＳ Ｐゴシック" charset="-128"/>
                <a:cs typeface="ＭＳ Ｐゴシック" charset="-128"/>
              </a:rPr>
              <a:t>2014 wurden 4.4 Mio. Hotellogiernächte durch deutsche Gäste generiert. </a:t>
            </a:r>
          </a:p>
          <a:p>
            <a:pPr marL="171450" indent="-171450">
              <a:lnSpc>
                <a:spcPct val="110000"/>
              </a:lnSpc>
              <a:spcBef>
                <a:spcPct val="20000"/>
              </a:spcBef>
              <a:spcAft>
                <a:spcPts val="600"/>
              </a:spcAft>
              <a:buClr>
                <a:srgbClr val="A6213B"/>
              </a:buClr>
              <a:buFont typeface="Wingdings" pitchFamily="2" charset="2"/>
              <a:buChar char="§"/>
            </a:pPr>
            <a:r>
              <a:rPr lang="de-CH" sz="1400" dirty="0" smtClean="0">
                <a:latin typeface="+mn-lt"/>
                <a:ea typeface="ＭＳ Ｐゴシック" charset="-128"/>
                <a:cs typeface="ＭＳ Ｐゴシック" charset="-128"/>
              </a:rPr>
              <a:t>Das wichtigste Geschäftsfeld der Hotellerie im Leisurebereich ist mit 590’000 Logiernächten der Bereich der Wochenferien im Sommer in den Bergen, gefolgt von den Wochenferien im Winter in den Bergen mit 510’000 Logiernächten. </a:t>
            </a:r>
          </a:p>
          <a:p>
            <a:pPr marL="171450" indent="-171450">
              <a:lnSpc>
                <a:spcPct val="110000"/>
              </a:lnSpc>
              <a:spcBef>
                <a:spcPct val="20000"/>
              </a:spcBef>
              <a:spcAft>
                <a:spcPts val="600"/>
              </a:spcAft>
              <a:buClr>
                <a:srgbClr val="A6213B"/>
              </a:buClr>
              <a:buFont typeface="Wingdings" pitchFamily="2" charset="2"/>
              <a:buChar char="§"/>
            </a:pPr>
            <a:r>
              <a:rPr lang="de-CH" sz="1400" dirty="0" smtClean="0">
                <a:latin typeface="+mn-lt"/>
                <a:ea typeface="ＭＳ Ｐゴシック" charset="-128"/>
                <a:cs typeface="ＭＳ Ｐゴシック" charset="-128"/>
              </a:rPr>
              <a:t>Reisen sind v.a. im Sommer ein bedeutendes Geschäftsfeld. Mit 270’000 Logiernächten entfallen dabei 43 Prozent auf das Berggebiet,  37 Prozent auf die Seen &amp; Kleinstädte und 20 Prozent auf die Businessstädte. </a:t>
            </a:r>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91" t="11595" r="22905" b="13188"/>
          <a:stretch/>
        </p:blipFill>
        <p:spPr bwMode="auto">
          <a:xfrm>
            <a:off x="773600" y="1643401"/>
            <a:ext cx="5300347" cy="4022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0025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14"/>
          <p:cNvSpPr>
            <a:spLocks noGrp="1"/>
          </p:cNvSpPr>
          <p:nvPr>
            <p:ph idx="1"/>
          </p:nvPr>
        </p:nvSpPr>
        <p:spPr>
          <a:xfrm>
            <a:off x="711835" y="1570865"/>
            <a:ext cx="8268653" cy="4353685"/>
          </a:xfrm>
          <a:solidFill>
            <a:schemeClr val="bg1">
              <a:lumMod val="85000"/>
            </a:schemeClr>
          </a:solidFill>
        </p:spPr>
        <p:txBody>
          <a:bodyPr/>
          <a:lstStyle/>
          <a:p>
            <a:r>
              <a:rPr lang="de-CH" sz="1400" dirty="0" smtClean="0"/>
              <a:t>Auf den folgenden Folien sind </a:t>
            </a:r>
            <a:r>
              <a:rPr lang="de-CH" sz="1400" dirty="0" smtClean="0"/>
              <a:t>Analysen</a:t>
            </a:r>
            <a:r>
              <a:rPr lang="de-CH" sz="1400" dirty="0" smtClean="0"/>
              <a:t>, Erkenntnisse und Empfehlungen aus dem Bericht «Investitionsempfehlung Deutschland» zusammengestellt. </a:t>
            </a:r>
            <a:r>
              <a:rPr lang="de-CH" sz="1400" dirty="0" smtClean="0"/>
              <a:t>Die Abbildungen stammen aus dem Hintergrundbericht zur Studie. </a:t>
            </a:r>
            <a:endParaRPr lang="de-CH" sz="1400" dirty="0" smtClean="0"/>
          </a:p>
          <a:p>
            <a:endParaRPr lang="de-CH" sz="1400" dirty="0" smtClean="0"/>
          </a:p>
          <a:p>
            <a:r>
              <a:rPr lang="de-CH" sz="1400" dirty="0" smtClean="0"/>
              <a:t>In </a:t>
            </a:r>
            <a:r>
              <a:rPr lang="de-CH" sz="1400" dirty="0" smtClean="0"/>
              <a:t>den Notizblättern sind teilweise erläuternde Texte dargestellt, welche bei der Verwendung der einzelnen Folien in Referaten, etc. beigezogen werden können. </a:t>
            </a:r>
            <a:r>
              <a:rPr lang="de-CH" sz="1400" dirty="0" smtClean="0"/>
              <a:t>Weitere Informationen sind im Hintergrundbericht enthalten. </a:t>
            </a:r>
          </a:p>
          <a:p>
            <a:endParaRPr lang="de-CH" sz="1400" dirty="0" smtClean="0"/>
          </a:p>
          <a:p>
            <a:r>
              <a:rPr lang="de-CH" sz="1400" dirty="0" smtClean="0"/>
              <a:t>Der </a:t>
            </a:r>
            <a:r>
              <a:rPr lang="de-CH" sz="1400" dirty="0" smtClean="0"/>
              <a:t>Foliensatz kann je nach Anforderungen und Bedürfnissen angepasst werden. </a:t>
            </a:r>
            <a:endParaRPr lang="de-CH" sz="1400" dirty="0"/>
          </a:p>
          <a:p>
            <a:endParaRPr lang="de-CH" sz="1400" dirty="0" smtClean="0"/>
          </a:p>
          <a:p>
            <a:r>
              <a:rPr lang="de-CH" sz="1400" dirty="0" smtClean="0"/>
              <a:t>Bei </a:t>
            </a:r>
            <a:r>
              <a:rPr lang="de-CH" sz="1400" dirty="0" smtClean="0"/>
              <a:t>Fragen steht Ihnen Irene Bösch (BHP – Hanser und Partner AG) gerne zur Verfügung: </a:t>
            </a:r>
          </a:p>
          <a:p>
            <a:pPr lvl="1"/>
            <a:r>
              <a:rPr lang="de-CH" sz="1400" dirty="0" smtClean="0"/>
              <a:t>Email </a:t>
            </a:r>
            <a:r>
              <a:rPr lang="de-CH" sz="1400" dirty="0" smtClean="0">
                <a:hlinkClick r:id="rId2"/>
              </a:rPr>
              <a:t>i.boesch@hanserconsulting.ch</a:t>
            </a:r>
            <a:r>
              <a:rPr lang="de-CH" sz="1400" dirty="0" smtClean="0"/>
              <a:t> </a:t>
            </a:r>
          </a:p>
          <a:p>
            <a:pPr lvl="1"/>
            <a:r>
              <a:rPr lang="de-CH" sz="1400" dirty="0" smtClean="0"/>
              <a:t>Tel 044 299 95 39</a:t>
            </a:r>
            <a:endParaRPr lang="de-CH" sz="1400" dirty="0"/>
          </a:p>
        </p:txBody>
      </p:sp>
      <p:sp>
        <p:nvSpPr>
          <p:cNvPr id="12" name="Datumsplatzhalter 11"/>
          <p:cNvSpPr>
            <a:spLocks noGrp="1"/>
          </p:cNvSpPr>
          <p:nvPr>
            <p:ph type="dt" sz="half" idx="10"/>
          </p:nvPr>
        </p:nvSpPr>
        <p:spPr/>
        <p:txBody>
          <a:bodyPr/>
          <a:lstStyle/>
          <a:p>
            <a:r>
              <a:rPr lang="de-DE" smtClean="0"/>
              <a:t>03.03.2016</a:t>
            </a:r>
            <a:endParaRPr lang="de-CH" dirty="0"/>
          </a:p>
        </p:txBody>
      </p:sp>
      <p:sp>
        <p:nvSpPr>
          <p:cNvPr id="13" name="Foliennummernplatzhalter 12"/>
          <p:cNvSpPr>
            <a:spLocks noGrp="1"/>
          </p:cNvSpPr>
          <p:nvPr>
            <p:ph type="sldNum" sz="quarter" idx="11"/>
          </p:nvPr>
        </p:nvSpPr>
        <p:spPr/>
        <p:txBody>
          <a:bodyPr/>
          <a:lstStyle/>
          <a:p>
            <a:pPr>
              <a:defRPr/>
            </a:pPr>
            <a:fld id="{B2C41FD0-B4C6-4366-9457-56C1FB448B69}" type="slidenum">
              <a:rPr lang="de-CH" smtClean="0"/>
              <a:pPr>
                <a:defRPr/>
              </a:pPr>
              <a:t>2</a:t>
            </a:fld>
            <a:endParaRPr lang="de-CH"/>
          </a:p>
        </p:txBody>
      </p:sp>
      <p:sp>
        <p:nvSpPr>
          <p:cNvPr id="16" name="Textplatzhalter 15"/>
          <p:cNvSpPr>
            <a:spLocks noGrp="1"/>
          </p:cNvSpPr>
          <p:nvPr>
            <p:ph type="body" sz="quarter" idx="12"/>
          </p:nvPr>
        </p:nvSpPr>
        <p:spPr/>
        <p:txBody>
          <a:bodyPr/>
          <a:lstStyle/>
          <a:p>
            <a:r>
              <a:rPr lang="de-CH" dirty="0" smtClean="0"/>
              <a:t>Hinweise zu dieser Präsentation </a:t>
            </a:r>
            <a:endParaRPr lang="de-CH" dirty="0"/>
          </a:p>
        </p:txBody>
      </p:sp>
    </p:spTree>
    <p:extLst>
      <p:ext uri="{BB962C8B-B14F-4D97-AF65-F5344CB8AC3E}">
        <p14:creationId xmlns:p14="http://schemas.microsoft.com/office/powerpoint/2010/main" val="568518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
          <p:cNvSpPr>
            <a:spLocks noGrp="1" noChangeArrowheads="1"/>
          </p:cNvSpPr>
          <p:nvPr>
            <p:ph type="dt" sz="half" idx="10"/>
          </p:nvPr>
        </p:nvSpPr>
        <p:spPr>
          <a:ln/>
        </p:spPr>
        <p:txBody>
          <a:bodyPr/>
          <a:lstStyle/>
          <a:p>
            <a:r>
              <a:rPr lang="de-DE" smtClean="0"/>
              <a:t>03.03.2016</a:t>
            </a:r>
            <a:endParaRPr lang="de-CH"/>
          </a:p>
        </p:txBody>
      </p:sp>
      <p:sp>
        <p:nvSpPr>
          <p:cNvPr id="10" name="Rectangle 17"/>
          <p:cNvSpPr>
            <a:spLocks noGrp="1" noChangeArrowheads="1"/>
          </p:cNvSpPr>
          <p:nvPr>
            <p:ph type="sldNum" sz="quarter" idx="11"/>
          </p:nvPr>
        </p:nvSpPr>
        <p:spPr>
          <a:ln/>
        </p:spPr>
        <p:txBody>
          <a:bodyPr/>
          <a:lstStyle/>
          <a:p>
            <a:pPr>
              <a:defRPr/>
            </a:pPr>
            <a:fld id="{DADC86AC-C17B-4F42-BF56-4505EB0AF478}" type="slidenum">
              <a:rPr lang="de-CH"/>
              <a:pPr>
                <a:defRPr/>
              </a:pPr>
              <a:t>20</a:t>
            </a:fld>
            <a:endParaRPr lang="de-CH"/>
          </a:p>
        </p:txBody>
      </p:sp>
      <p:sp>
        <p:nvSpPr>
          <p:cNvPr id="15364" name="Rectangle 2"/>
          <p:cNvSpPr>
            <a:spLocks noGrp="1" noChangeArrowheads="1"/>
          </p:cNvSpPr>
          <p:nvPr>
            <p:ph type="title"/>
          </p:nvPr>
        </p:nvSpPr>
        <p:spPr>
          <a:xfrm>
            <a:off x="700088" y="995642"/>
            <a:ext cx="8286750" cy="369332"/>
          </a:xfrm>
        </p:spPr>
        <p:txBody>
          <a:bodyPr>
            <a:spAutoFit/>
          </a:bodyPr>
          <a:lstStyle/>
          <a:p>
            <a:pPr marL="0" indent="0">
              <a:buFontTx/>
              <a:buNone/>
            </a:pPr>
            <a:r>
              <a:rPr lang="de-CH" dirty="0" smtClean="0">
                <a:ea typeface="ＭＳ Ｐゴシック" pitchFamily="34" charset="-128"/>
              </a:rPr>
              <a:t>Integration der Parahotellerie zeigt Schwerpunkt «Ferien in den Bergen» </a:t>
            </a:r>
            <a:endParaRPr lang="de-CH" b="0" dirty="0" smtClean="0">
              <a:ea typeface="ＭＳ Ｐゴシック" pitchFamily="34" charset="-128"/>
            </a:endParaRPr>
          </a:p>
        </p:txBody>
      </p:sp>
      <p:sp>
        <p:nvSpPr>
          <p:cNvPr id="15365" name="Text Box 5"/>
          <p:cNvSpPr txBox="1">
            <a:spLocks noChangeArrowheads="1"/>
          </p:cNvSpPr>
          <p:nvPr/>
        </p:nvSpPr>
        <p:spPr bwMode="auto">
          <a:xfrm>
            <a:off x="717552" y="265668"/>
            <a:ext cx="7337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sz="1200">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sz="1200">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sz="1200">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sz="1200">
                <a:solidFill>
                  <a:schemeClr val="tx1"/>
                </a:solidFill>
                <a:latin typeface="Arial" pitchFamily="34" charset="0"/>
                <a:ea typeface="ＭＳ Ｐゴシック" pitchFamily="34" charset="-128"/>
              </a:defRPr>
            </a:lvl9pPr>
          </a:lstStyle>
          <a:p>
            <a:pPr>
              <a:spcBef>
                <a:spcPct val="50000"/>
              </a:spcBef>
            </a:pPr>
            <a:r>
              <a:rPr lang="de-CH" sz="1800" b="1" dirty="0">
                <a:solidFill>
                  <a:schemeClr val="tx1">
                    <a:lumMod val="50000"/>
                    <a:lumOff val="50000"/>
                  </a:schemeClr>
                </a:solidFill>
              </a:rPr>
              <a:t>Logiernächte deutscher Gäste in </a:t>
            </a:r>
            <a:r>
              <a:rPr lang="de-CH" sz="1800" b="1" dirty="0" smtClean="0">
                <a:solidFill>
                  <a:schemeClr val="tx1">
                    <a:lumMod val="50000"/>
                    <a:lumOff val="50000"/>
                  </a:schemeClr>
                </a:solidFill>
              </a:rPr>
              <a:t>Hotellerie und Parahotellerie</a:t>
            </a:r>
            <a:endParaRPr lang="de-CH" sz="1800" b="1" dirty="0">
              <a:solidFill>
                <a:schemeClr val="tx1">
                  <a:lumMod val="50000"/>
                  <a:lumOff val="50000"/>
                </a:schemeClr>
              </a:solidFill>
            </a:endParaRPr>
          </a:p>
        </p:txBody>
      </p:sp>
      <p:sp>
        <p:nvSpPr>
          <p:cNvPr id="11" name="Textplatzhalter 4"/>
          <p:cNvSpPr>
            <a:spLocks noGrp="1"/>
          </p:cNvSpPr>
          <p:nvPr>
            <p:ph type="body" sz="quarter" idx="13"/>
          </p:nvPr>
        </p:nvSpPr>
        <p:spPr>
          <a:xfrm>
            <a:off x="6981824" y="285750"/>
            <a:ext cx="2160000" cy="295200"/>
          </a:xfrm>
        </p:spPr>
        <p:txBody>
          <a:bodyPr/>
          <a:lstStyle/>
          <a:p>
            <a:r>
              <a:rPr lang="de-CH" dirty="0" smtClean="0"/>
              <a:t>1 Grundlagen</a:t>
            </a:r>
            <a:endParaRPr lang="de-CH"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405" y="1474040"/>
            <a:ext cx="8080375"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3824577" y="2083244"/>
            <a:ext cx="2075291" cy="276999"/>
          </a:xfrm>
          <a:prstGeom prst="rect">
            <a:avLst/>
          </a:prstGeom>
          <a:solidFill>
            <a:schemeClr val="bg1"/>
          </a:solidFill>
        </p:spPr>
        <p:txBody>
          <a:bodyPr wrap="square" rtlCol="0">
            <a:spAutoFit/>
          </a:bodyPr>
          <a:lstStyle/>
          <a:p>
            <a:r>
              <a:rPr lang="de-CH" dirty="0" smtClean="0">
                <a:solidFill>
                  <a:srgbClr val="3C584D"/>
                </a:solidFill>
              </a:rPr>
              <a:t>Total 9.2 Mio. Logiernächte</a:t>
            </a:r>
            <a:endParaRPr lang="de-CH" dirty="0">
              <a:solidFill>
                <a:srgbClr val="3C584D"/>
              </a:solidFill>
            </a:endParaRPr>
          </a:p>
        </p:txBody>
      </p:sp>
    </p:spTree>
    <p:extLst>
      <p:ext uri="{BB962C8B-B14F-4D97-AF65-F5344CB8AC3E}">
        <p14:creationId xmlns:p14="http://schemas.microsoft.com/office/powerpoint/2010/main" val="1706560438"/>
      </p:ext>
    </p:extLst>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Grosse Geschäftsfelder stagnieren, kleine mit Wachstumspotenzial</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6" name="Textplatzhalter 5"/>
          <p:cNvSpPr>
            <a:spLocks noGrp="1"/>
          </p:cNvSpPr>
          <p:nvPr>
            <p:ph type="body" sz="quarter" idx="12"/>
          </p:nvPr>
        </p:nvSpPr>
        <p:spPr/>
        <p:txBody>
          <a:bodyPr/>
          <a:lstStyle/>
          <a:p>
            <a:r>
              <a:rPr lang="de-CH" dirty="0" smtClean="0"/>
              <a:t>Potentialanalyse (I) </a:t>
            </a:r>
            <a:endParaRPr lang="de-CH" dirty="0"/>
          </a:p>
        </p:txBody>
      </p:sp>
      <p:sp>
        <p:nvSpPr>
          <p:cNvPr id="7" name="Textplatzhalter 6"/>
          <p:cNvSpPr>
            <a:spLocks noGrp="1"/>
          </p:cNvSpPr>
          <p:nvPr>
            <p:ph type="body" sz="quarter" idx="13"/>
          </p:nvPr>
        </p:nvSpPr>
        <p:spPr>
          <a:xfrm>
            <a:off x="6053959" y="285749"/>
            <a:ext cx="3087865" cy="329105"/>
          </a:xfrm>
        </p:spPr>
        <p:txBody>
          <a:bodyPr/>
          <a:lstStyle/>
          <a:p>
            <a:r>
              <a:rPr lang="de-CH" dirty="0" smtClean="0"/>
              <a:t>2 Geschäftsfelder</a:t>
            </a:r>
            <a:endParaRPr lang="de-CH" dirty="0"/>
          </a:p>
        </p:txBody>
      </p:sp>
      <p:sp>
        <p:nvSpPr>
          <p:cNvPr id="3" name="Foliennummernplatzhalter 2"/>
          <p:cNvSpPr>
            <a:spLocks noGrp="1"/>
          </p:cNvSpPr>
          <p:nvPr>
            <p:ph type="sldNum" sz="quarter" idx="11"/>
          </p:nvPr>
        </p:nvSpPr>
        <p:spPr/>
        <p:txBody>
          <a:bodyPr/>
          <a:lstStyle/>
          <a:p>
            <a:pPr>
              <a:defRPr/>
            </a:pPr>
            <a:fld id="{7BB9AEFA-FEEA-43CB-BC04-846A9E55C8CC}" type="slidenum">
              <a:rPr lang="de-CH" smtClean="0"/>
              <a:pPr>
                <a:defRPr/>
              </a:pPr>
              <a:t>21</a:t>
            </a:fld>
            <a:endParaRPr lang="de-CH"/>
          </a:p>
        </p:txBody>
      </p:sp>
      <p:pic>
        <p:nvPicPr>
          <p:cNvPr id="2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75" y="1372235"/>
            <a:ext cx="4248000" cy="540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2873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Grosse Geschäftsfelder stagnieren, kleine mit Wachstumspotenzial</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6" name="Textplatzhalter 5"/>
          <p:cNvSpPr>
            <a:spLocks noGrp="1"/>
          </p:cNvSpPr>
          <p:nvPr>
            <p:ph type="body" sz="quarter" idx="12"/>
          </p:nvPr>
        </p:nvSpPr>
        <p:spPr/>
        <p:txBody>
          <a:bodyPr/>
          <a:lstStyle/>
          <a:p>
            <a:r>
              <a:rPr lang="de-CH" dirty="0" smtClean="0"/>
              <a:t>Potentialanalyse (II) </a:t>
            </a:r>
            <a:endParaRPr lang="de-CH" dirty="0"/>
          </a:p>
        </p:txBody>
      </p:sp>
      <p:sp>
        <p:nvSpPr>
          <p:cNvPr id="7" name="Textplatzhalter 6"/>
          <p:cNvSpPr>
            <a:spLocks noGrp="1"/>
          </p:cNvSpPr>
          <p:nvPr>
            <p:ph type="body" sz="quarter" idx="13"/>
          </p:nvPr>
        </p:nvSpPr>
        <p:spPr>
          <a:xfrm>
            <a:off x="6053959" y="285749"/>
            <a:ext cx="3087865" cy="329105"/>
          </a:xfrm>
        </p:spPr>
        <p:txBody>
          <a:bodyPr/>
          <a:lstStyle/>
          <a:p>
            <a:r>
              <a:rPr lang="de-CH" dirty="0" smtClean="0"/>
              <a:t>2 Geschäftsfelder</a:t>
            </a:r>
            <a:endParaRPr lang="de-CH" dirty="0"/>
          </a:p>
        </p:txBody>
      </p:sp>
      <p:sp>
        <p:nvSpPr>
          <p:cNvPr id="3" name="Foliennummernplatzhalter 2"/>
          <p:cNvSpPr>
            <a:spLocks noGrp="1"/>
          </p:cNvSpPr>
          <p:nvPr>
            <p:ph type="sldNum" sz="quarter" idx="11"/>
          </p:nvPr>
        </p:nvSpPr>
        <p:spPr/>
        <p:txBody>
          <a:bodyPr/>
          <a:lstStyle/>
          <a:p>
            <a:pPr>
              <a:defRPr/>
            </a:pPr>
            <a:fld id="{7BB9AEFA-FEEA-43CB-BC04-846A9E55C8CC}" type="slidenum">
              <a:rPr lang="de-CH" smtClean="0"/>
              <a:pPr>
                <a:defRPr/>
              </a:pPr>
              <a:t>22</a:t>
            </a:fld>
            <a:endParaRPr lang="de-CH"/>
          </a:p>
        </p:txBody>
      </p:sp>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335" y="1521777"/>
            <a:ext cx="4248000" cy="5174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7800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p:cNvSpPr txBox="1">
            <a:spLocks/>
          </p:cNvSpPr>
          <p:nvPr/>
        </p:nvSpPr>
        <p:spPr bwMode="auto">
          <a:xfrm>
            <a:off x="711835" y="1570865"/>
            <a:ext cx="8294142" cy="497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buClr>
                <a:schemeClr val="tx1"/>
              </a:buClr>
            </a:pPr>
            <a:r>
              <a:rPr lang="de-CH" sz="1400" dirty="0" smtClean="0"/>
              <a:t>Das (nach wie vor) wichtigste Geschäftsfeld des Schweizer Tourismus im Leisurebereich sind die Ferienwochen im Sommer und im Winter in den Bergen, gefolgt von den Kurzaufenthalten im Winter in den Bergen und im Sommer an Seen &amp; in Kleinstädten. </a:t>
            </a:r>
            <a:endParaRPr lang="de-CH" sz="1400" dirty="0" smtClean="0"/>
          </a:p>
          <a:p>
            <a:pPr algn="l">
              <a:buClr>
                <a:schemeClr val="tx1"/>
              </a:buClr>
            </a:pPr>
            <a:r>
              <a:rPr lang="de-CH" sz="1400" dirty="0" smtClean="0"/>
              <a:t>Beim </a:t>
            </a:r>
            <a:r>
              <a:rPr lang="de-CH" sz="1400" dirty="0" smtClean="0"/>
              <a:t>Wintersport sind Baden-Württemberg und Hamburg als Quellmärkte prioritär. Hier besteht ein grosser Anteil an Stammgästen und auch die Bedeutung der Parahotellerie ist gross. </a:t>
            </a:r>
          </a:p>
          <a:p>
            <a:pPr algn="l">
              <a:buClr>
                <a:schemeClr val="tx1"/>
              </a:buClr>
            </a:pPr>
            <a:r>
              <a:rPr lang="de-CH" sz="1400" dirty="0"/>
              <a:t>Der Reisemarkt Deutschland wächst, aber die Schweiz kann </a:t>
            </a:r>
            <a:r>
              <a:rPr lang="de-CH" sz="1400" dirty="0" smtClean="0"/>
              <a:t>nicht partizipieren</a:t>
            </a:r>
            <a:r>
              <a:rPr lang="de-CH" sz="1400" dirty="0"/>
              <a:t>, lediglich Reisen nehmen zu. </a:t>
            </a:r>
            <a:endParaRPr lang="de-CH" sz="1400" dirty="0" smtClean="0"/>
          </a:p>
          <a:p>
            <a:pPr lvl="1">
              <a:buClr>
                <a:schemeClr val="tx1"/>
              </a:buClr>
            </a:pPr>
            <a:r>
              <a:rPr lang="de-CH" sz="1400" dirty="0" smtClean="0"/>
              <a:t>Innerhalb </a:t>
            </a:r>
            <a:r>
              <a:rPr lang="de-CH" sz="1400" dirty="0" smtClean="0"/>
              <a:t>Deutschlands nehmen die Anzahl der Ferienreisen zu. </a:t>
            </a:r>
            <a:endParaRPr lang="de-CH" sz="1400" dirty="0"/>
          </a:p>
          <a:p>
            <a:pPr lvl="1">
              <a:buClr>
                <a:schemeClr val="tx1"/>
              </a:buClr>
            </a:pPr>
            <a:r>
              <a:rPr lang="de-CH" sz="1400" dirty="0" smtClean="0"/>
              <a:t>Aufgrund </a:t>
            </a:r>
            <a:r>
              <a:rPr lang="de-CH" sz="1400" dirty="0" smtClean="0"/>
              <a:t>von Verhalten, Einkommen und Demografie ist davon auszugehen, dass ältere Paare und Personen/Familien mit gutem Einkommen zukünftig die wichtigsten potentiellen Gäste für die Schweiz sein werden. </a:t>
            </a:r>
          </a:p>
          <a:p>
            <a:pPr algn="l">
              <a:buClr>
                <a:schemeClr val="tx1"/>
              </a:buClr>
            </a:pPr>
            <a:r>
              <a:rPr lang="de-CH" sz="1400" dirty="0" smtClean="0"/>
              <a:t>Kurzaufenthalte und Reisen sind weniger preissensibel. Kurzaufenthalte beschränken sich aber auf Anreise von 3 h (Flugzeug: Einige Städte, Auto: Süddeutschland). </a:t>
            </a:r>
            <a:endParaRPr lang="de-CH" sz="1400" dirty="0" smtClean="0"/>
          </a:p>
          <a:p>
            <a:pPr lvl="1">
              <a:buClr>
                <a:schemeClr val="tx1"/>
              </a:buClr>
            </a:pPr>
            <a:r>
              <a:rPr lang="de-CH" sz="1400" dirty="0" smtClean="0"/>
              <a:t>Hoher </a:t>
            </a:r>
            <a:r>
              <a:rPr lang="de-CH" sz="1400" dirty="0" smtClean="0"/>
              <a:t>Preiswettbewerb bei Ferien, Schweiz kommt derzeit nicht in Betracht. </a:t>
            </a:r>
            <a:endParaRPr lang="de-CH" sz="1400" dirty="0" smtClean="0"/>
          </a:p>
          <a:p>
            <a:pPr lvl="1">
              <a:buClr>
                <a:schemeClr val="tx1"/>
              </a:buClr>
            </a:pPr>
            <a:r>
              <a:rPr lang="de-CH" sz="1400" dirty="0" smtClean="0"/>
              <a:t>Anreisedistanzen </a:t>
            </a:r>
            <a:r>
              <a:rPr lang="de-CH" sz="1400" dirty="0" smtClean="0"/>
              <a:t>und Verkehrsströme (bzw. deren Veränderungen) sind sehr entscheidend.</a:t>
            </a:r>
          </a:p>
          <a:p>
            <a:pPr algn="l">
              <a:buClr>
                <a:schemeClr val="tx1"/>
              </a:buClr>
            </a:pPr>
            <a:r>
              <a:rPr lang="de-CH" sz="1400" dirty="0" smtClean="0"/>
              <a:t>Der Vertriebsansatz muss in der Marktbearbeitung an </a:t>
            </a:r>
            <a:r>
              <a:rPr lang="de-CH" sz="1400" dirty="0" smtClean="0"/>
              <a:t>Bedeutung </a:t>
            </a:r>
            <a:r>
              <a:rPr lang="de-CH" sz="1400" dirty="0" smtClean="0"/>
              <a:t>gewinnen</a:t>
            </a:r>
            <a:r>
              <a:rPr lang="de-CH" sz="1400" dirty="0" smtClean="0"/>
              <a:t>.</a:t>
            </a:r>
            <a:endParaRPr lang="de-CH" sz="1400" dirty="0" smtClean="0"/>
          </a:p>
        </p:txBody>
      </p:sp>
      <p:sp>
        <p:nvSpPr>
          <p:cNvPr id="2" name="Titel 1"/>
          <p:cNvSpPr>
            <a:spLocks noGrp="1"/>
          </p:cNvSpPr>
          <p:nvPr>
            <p:ph type="title"/>
          </p:nvPr>
        </p:nvSpPr>
        <p:spPr/>
        <p:txBody>
          <a:bodyPr/>
          <a:lstStyle/>
          <a:p>
            <a:pPr marL="0" indent="0">
              <a:buNone/>
            </a:pPr>
            <a:r>
              <a:rPr lang="de-CH" dirty="0" err="1" smtClean="0"/>
              <a:t>Leisurebereich</a:t>
            </a:r>
            <a:r>
              <a:rPr lang="de-CH" dirty="0" smtClean="0"/>
              <a:t>: Ferien und Kurzaufenthalte dominieren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23</a:t>
            </a:fld>
            <a:endParaRPr lang="de-CH"/>
          </a:p>
        </p:txBody>
      </p:sp>
      <p:sp>
        <p:nvSpPr>
          <p:cNvPr id="6" name="Textplatzhalter 5"/>
          <p:cNvSpPr>
            <a:spLocks noGrp="1"/>
          </p:cNvSpPr>
          <p:nvPr>
            <p:ph type="body" sz="quarter" idx="12"/>
          </p:nvPr>
        </p:nvSpPr>
        <p:spPr/>
        <p:txBody>
          <a:bodyPr/>
          <a:lstStyle/>
          <a:p>
            <a:r>
              <a:rPr lang="de-CH" dirty="0" smtClean="0"/>
              <a:t>Fazit Geschäftsfelder (1)</a:t>
            </a:r>
            <a:endParaRPr lang="de-CH" dirty="0"/>
          </a:p>
        </p:txBody>
      </p:sp>
      <p:sp>
        <p:nvSpPr>
          <p:cNvPr id="7" name="Textplatzhalter 6"/>
          <p:cNvSpPr>
            <a:spLocks noGrp="1"/>
          </p:cNvSpPr>
          <p:nvPr>
            <p:ph type="body" sz="quarter" idx="13"/>
          </p:nvPr>
        </p:nvSpPr>
        <p:spPr/>
        <p:txBody>
          <a:bodyPr/>
          <a:lstStyle/>
          <a:p>
            <a:r>
              <a:rPr lang="de-CH" dirty="0" smtClean="0"/>
              <a:t>2 Geschäftsfelder</a:t>
            </a:r>
            <a:endParaRPr lang="de-CH" dirty="0"/>
          </a:p>
        </p:txBody>
      </p:sp>
    </p:spTree>
    <p:extLst>
      <p:ext uri="{BB962C8B-B14F-4D97-AF65-F5344CB8AC3E}">
        <p14:creationId xmlns:p14="http://schemas.microsoft.com/office/powerpoint/2010/main" val="16931228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2"/>
          <p:cNvSpPr txBox="1">
            <a:spLocks/>
          </p:cNvSpPr>
          <p:nvPr/>
        </p:nvSpPr>
        <p:spPr bwMode="auto">
          <a:xfrm>
            <a:off x="711835" y="1570865"/>
            <a:ext cx="8294142" cy="497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Clr>
                <a:srgbClr val="B02233"/>
              </a:buClr>
              <a:buNone/>
            </a:pPr>
            <a:r>
              <a:rPr lang="de-CH" sz="1400" b="1" dirty="0" smtClean="0"/>
              <a:t>Wichtigste </a:t>
            </a:r>
            <a:r>
              <a:rPr lang="de-CH" sz="1400" b="1" dirty="0"/>
              <a:t>Geschäftsfelder</a:t>
            </a:r>
            <a:r>
              <a:rPr lang="de-CH" sz="1400" dirty="0"/>
              <a:t> </a:t>
            </a:r>
            <a:r>
              <a:rPr lang="de-CH" sz="1400" dirty="0" smtClean="0"/>
              <a:t>(</a:t>
            </a:r>
            <a:r>
              <a:rPr lang="de-CH" sz="1400" dirty="0" smtClean="0">
                <a:sym typeface="Wingdings" pitchFamily="2" charset="2"/>
              </a:rPr>
              <a:t> einzeln vertieft)</a:t>
            </a:r>
            <a:endParaRPr lang="de-CH" sz="1400" dirty="0"/>
          </a:p>
          <a:p>
            <a:pPr marL="404813" indent="-228600" algn="l">
              <a:buClrTx/>
              <a:buFont typeface="+mj-lt"/>
              <a:buAutoNum type="arabicPeriod"/>
            </a:pPr>
            <a:r>
              <a:rPr lang="de-CH" sz="1400" dirty="0"/>
              <a:t>Winterferien und -kurzaufenthalte in den Bergen </a:t>
            </a:r>
          </a:p>
          <a:p>
            <a:pPr marL="404813" indent="-228600" algn="l">
              <a:buClrTx/>
              <a:buFont typeface="+mj-lt"/>
              <a:buAutoNum type="arabicPeriod"/>
            </a:pPr>
            <a:r>
              <a:rPr lang="de-CH" sz="1400" dirty="0" smtClean="0"/>
              <a:t>Sommerferien und -kurzaufenthalte in </a:t>
            </a:r>
            <a:r>
              <a:rPr lang="de-CH" sz="1400" dirty="0"/>
              <a:t>den Bergen</a:t>
            </a:r>
          </a:p>
          <a:p>
            <a:pPr marL="404813" indent="-228600" algn="l">
              <a:buClrTx/>
              <a:buFont typeface="+mj-lt"/>
              <a:buAutoNum type="arabicPeriod"/>
            </a:pPr>
            <a:r>
              <a:rPr lang="de-CH" sz="1400" dirty="0">
                <a:sym typeface="Wingdings" pitchFamily="2" charset="2"/>
              </a:rPr>
              <a:t>Reisen im Sommer </a:t>
            </a:r>
          </a:p>
          <a:p>
            <a:pPr marL="404813" indent="-228600" algn="l">
              <a:buClrTx/>
              <a:buFont typeface="+mj-lt"/>
              <a:buAutoNum type="arabicPeriod"/>
            </a:pPr>
            <a:r>
              <a:rPr lang="de-CH" sz="1400" dirty="0" smtClean="0"/>
              <a:t>Kurzaufenthalte </a:t>
            </a:r>
            <a:r>
              <a:rPr lang="de-CH" sz="1400" dirty="0"/>
              <a:t>in den Businessstädten </a:t>
            </a:r>
            <a:endParaRPr lang="de-CH" sz="1400" dirty="0" smtClean="0"/>
          </a:p>
          <a:p>
            <a:pPr marL="404813" indent="-228600" algn="l">
              <a:buClrTx/>
              <a:buFont typeface="+mj-lt"/>
              <a:buAutoNum type="arabicPeriod"/>
            </a:pPr>
            <a:r>
              <a:rPr lang="de-CH" sz="1400" dirty="0" smtClean="0">
                <a:sym typeface="Wingdings" pitchFamily="2" charset="2"/>
              </a:rPr>
              <a:t>Sommerferien </a:t>
            </a:r>
            <a:r>
              <a:rPr lang="de-CH" sz="1400" dirty="0">
                <a:sym typeface="Wingdings" pitchFamily="2" charset="2"/>
              </a:rPr>
              <a:t>an Seen und in Kleinstädten </a:t>
            </a:r>
            <a:endParaRPr lang="de-CH" sz="1400" dirty="0"/>
          </a:p>
          <a:p>
            <a:pPr algn="l"/>
            <a:endParaRPr lang="de-CH" sz="1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88" y="3696074"/>
            <a:ext cx="4409278" cy="285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Form 8"/>
          <p:cNvSpPr/>
          <p:nvPr/>
        </p:nvSpPr>
        <p:spPr>
          <a:xfrm flipH="1">
            <a:off x="3724677" y="4297680"/>
            <a:ext cx="807639" cy="1688865"/>
          </a:xfrm>
          <a:prstGeom prst="corner">
            <a:avLst>
              <a:gd name="adj1" fmla="val 50794"/>
              <a:gd name="adj2" fmla="val 46571"/>
            </a:avLst>
          </a:prstGeom>
          <a:noFill/>
          <a:ln w="28575">
            <a:solidFill>
              <a:schemeClr val="accent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b="1" dirty="0" smtClean="0">
                <a:solidFill>
                  <a:srgbClr val="FF0000"/>
                </a:solidFill>
              </a:rPr>
              <a:t>1       </a:t>
            </a:r>
            <a:endParaRPr lang="de-CH" b="1" dirty="0">
              <a:solidFill>
                <a:srgbClr val="FF0000"/>
              </a:solidFill>
            </a:endParaRPr>
          </a:p>
        </p:txBody>
      </p:sp>
      <p:sp>
        <p:nvSpPr>
          <p:cNvPr id="10" name="L-Form 9"/>
          <p:cNvSpPr/>
          <p:nvPr/>
        </p:nvSpPr>
        <p:spPr>
          <a:xfrm flipH="1">
            <a:off x="6407728" y="5460155"/>
            <a:ext cx="374809" cy="518770"/>
          </a:xfrm>
          <a:prstGeom prst="corner">
            <a:avLst>
              <a:gd name="adj1" fmla="val 46629"/>
              <a:gd name="adj2" fmla="val 100000"/>
            </a:avLst>
          </a:prstGeom>
          <a:noFill/>
          <a:ln w="28575">
            <a:solidFill>
              <a:schemeClr val="accent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b="1" dirty="0" smtClean="0">
                <a:solidFill>
                  <a:srgbClr val="FF0000"/>
                </a:solidFill>
              </a:rPr>
              <a:t>3       </a:t>
            </a:r>
            <a:endParaRPr lang="de-CH" b="1" dirty="0">
              <a:solidFill>
                <a:srgbClr val="FF0000"/>
              </a:solidFill>
            </a:endParaRPr>
          </a:p>
        </p:txBody>
      </p:sp>
      <p:sp>
        <p:nvSpPr>
          <p:cNvPr id="12" name="Rechteck 11"/>
          <p:cNvSpPr/>
          <p:nvPr/>
        </p:nvSpPr>
        <p:spPr>
          <a:xfrm flipH="1">
            <a:off x="5526233" y="5280660"/>
            <a:ext cx="345450" cy="147364"/>
          </a:xfrm>
          <a:prstGeom prst="rect">
            <a:avLst/>
          </a:prstGeom>
          <a:noFill/>
          <a:ln w="28575">
            <a:solidFill>
              <a:schemeClr val="accent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b="1" dirty="0" smtClean="0">
                <a:solidFill>
                  <a:srgbClr val="FF0000"/>
                </a:solidFill>
              </a:rPr>
              <a:t>5       </a:t>
            </a:r>
            <a:endParaRPr lang="de-CH" b="1" dirty="0">
              <a:solidFill>
                <a:srgbClr val="FF0000"/>
              </a:solidFill>
            </a:endParaRPr>
          </a:p>
        </p:txBody>
      </p:sp>
      <p:sp>
        <p:nvSpPr>
          <p:cNvPr id="13" name="Rechteck 12"/>
          <p:cNvSpPr/>
          <p:nvPr/>
        </p:nvSpPr>
        <p:spPr>
          <a:xfrm flipH="1">
            <a:off x="5910802" y="4929809"/>
            <a:ext cx="466536" cy="133116"/>
          </a:xfrm>
          <a:prstGeom prst="rect">
            <a:avLst/>
          </a:prstGeom>
          <a:noFill/>
          <a:ln w="28575">
            <a:solidFill>
              <a:schemeClr val="accent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b="1" dirty="0" smtClean="0">
                <a:solidFill>
                  <a:srgbClr val="FF0000"/>
                </a:solidFill>
              </a:rPr>
              <a:t>4       </a:t>
            </a:r>
            <a:endParaRPr lang="de-CH" b="1" dirty="0">
              <a:solidFill>
                <a:srgbClr val="FF0000"/>
              </a:solidFill>
            </a:endParaRPr>
          </a:p>
        </p:txBody>
      </p:sp>
      <p:sp>
        <p:nvSpPr>
          <p:cNvPr id="2" name="Titel 1"/>
          <p:cNvSpPr>
            <a:spLocks noGrp="1"/>
          </p:cNvSpPr>
          <p:nvPr>
            <p:ph type="title"/>
          </p:nvPr>
        </p:nvSpPr>
        <p:spPr/>
        <p:txBody>
          <a:bodyPr/>
          <a:lstStyle/>
          <a:p>
            <a:pPr marL="0" indent="0">
              <a:buNone/>
            </a:pPr>
            <a:r>
              <a:rPr lang="de-CH" dirty="0" err="1" smtClean="0"/>
              <a:t>Leisurebereich</a:t>
            </a:r>
            <a:r>
              <a:rPr lang="de-CH" dirty="0" smtClean="0"/>
              <a:t>: Ferien und Kurzaufenthalte dominieren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24</a:t>
            </a:fld>
            <a:endParaRPr lang="de-CH"/>
          </a:p>
        </p:txBody>
      </p:sp>
      <p:sp>
        <p:nvSpPr>
          <p:cNvPr id="6" name="Textplatzhalter 5"/>
          <p:cNvSpPr>
            <a:spLocks noGrp="1"/>
          </p:cNvSpPr>
          <p:nvPr>
            <p:ph type="body" sz="quarter" idx="12"/>
          </p:nvPr>
        </p:nvSpPr>
        <p:spPr/>
        <p:txBody>
          <a:bodyPr/>
          <a:lstStyle/>
          <a:p>
            <a:r>
              <a:rPr lang="de-CH" dirty="0" smtClean="0"/>
              <a:t>Fazit Geschäftsfelder (2) </a:t>
            </a:r>
            <a:endParaRPr lang="de-CH" dirty="0"/>
          </a:p>
        </p:txBody>
      </p:sp>
      <p:sp>
        <p:nvSpPr>
          <p:cNvPr id="7" name="Textplatzhalter 6"/>
          <p:cNvSpPr>
            <a:spLocks noGrp="1"/>
          </p:cNvSpPr>
          <p:nvPr>
            <p:ph type="body" sz="quarter" idx="13"/>
          </p:nvPr>
        </p:nvSpPr>
        <p:spPr/>
        <p:txBody>
          <a:bodyPr/>
          <a:lstStyle/>
          <a:p>
            <a:r>
              <a:rPr lang="de-CH" dirty="0" smtClean="0"/>
              <a:t>2 Geschäftsfelder</a:t>
            </a:r>
            <a:endParaRPr lang="de-CH" dirty="0"/>
          </a:p>
        </p:txBody>
      </p:sp>
      <p:sp>
        <p:nvSpPr>
          <p:cNvPr id="14" name="L-Form 13"/>
          <p:cNvSpPr/>
          <p:nvPr/>
        </p:nvSpPr>
        <p:spPr>
          <a:xfrm flipH="1">
            <a:off x="5506981" y="5056416"/>
            <a:ext cx="807639" cy="922509"/>
          </a:xfrm>
          <a:prstGeom prst="corner">
            <a:avLst>
              <a:gd name="adj1" fmla="val 66192"/>
              <a:gd name="adj2" fmla="val 46571"/>
            </a:avLst>
          </a:prstGeom>
          <a:noFill/>
          <a:ln w="28575">
            <a:solidFill>
              <a:schemeClr val="accent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b="1" dirty="0" smtClean="0">
                <a:solidFill>
                  <a:srgbClr val="FF0000"/>
                </a:solidFill>
              </a:rPr>
              <a:t>2       </a:t>
            </a:r>
            <a:endParaRPr lang="de-CH" b="1" dirty="0">
              <a:solidFill>
                <a:srgbClr val="FF0000"/>
              </a:solidFill>
            </a:endParaRPr>
          </a:p>
        </p:txBody>
      </p:sp>
      <p:sp>
        <p:nvSpPr>
          <p:cNvPr id="16" name="Rechteck 15"/>
          <p:cNvSpPr/>
          <p:nvPr/>
        </p:nvSpPr>
        <p:spPr>
          <a:xfrm flipH="1">
            <a:off x="3637338" y="5280660"/>
            <a:ext cx="466536" cy="197980"/>
          </a:xfrm>
          <a:prstGeom prst="rect">
            <a:avLst/>
          </a:prstGeom>
          <a:noFill/>
          <a:ln w="28575">
            <a:solidFill>
              <a:schemeClr val="accent3"/>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b="1" dirty="0" smtClean="0">
                <a:solidFill>
                  <a:srgbClr val="FF0000"/>
                </a:solidFill>
              </a:rPr>
              <a:t>4       </a:t>
            </a:r>
            <a:endParaRPr lang="de-CH" b="1" dirty="0">
              <a:solidFill>
                <a:srgbClr val="FF0000"/>
              </a:solidFill>
            </a:endParaRPr>
          </a:p>
        </p:txBody>
      </p:sp>
    </p:spTree>
    <p:extLst>
      <p:ext uri="{BB962C8B-B14F-4D97-AF65-F5344CB8AC3E}">
        <p14:creationId xmlns:p14="http://schemas.microsoft.com/office/powerpoint/2010/main" val="6707367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3 	Geschäftsfeld 1: «Winterferien und Winter-kurzaufenthalte in den Bergen»</a:t>
            </a: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25</a:t>
            </a:fld>
            <a:endParaRPr lang="de-CH"/>
          </a:p>
        </p:txBody>
      </p:sp>
    </p:spTree>
    <p:extLst>
      <p:ext uri="{BB962C8B-B14F-4D97-AF65-F5344CB8AC3E}">
        <p14:creationId xmlns:p14="http://schemas.microsoft.com/office/powerpoint/2010/main" val="22352895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Winterferien und –kurzaufenthalte in den Bergen grösstes Geschäftsfeld, aber mit stärkstem Rückgang zwischen 2008 und 2014</a:t>
            </a:r>
            <a:endParaRPr lang="de-CH" dirty="0"/>
          </a:p>
        </p:txBody>
      </p:sp>
      <p:sp>
        <p:nvSpPr>
          <p:cNvPr id="3" name="Inhaltsplatzhalter 2"/>
          <p:cNvSpPr>
            <a:spLocks noGrp="1"/>
          </p:cNvSpPr>
          <p:nvPr>
            <p:ph idx="1"/>
          </p:nvPr>
        </p:nvSpPr>
        <p:spPr>
          <a:xfrm>
            <a:off x="711835" y="1570865"/>
            <a:ext cx="8268653" cy="4996912"/>
          </a:xfrm>
        </p:spPr>
        <p:txBody>
          <a:bodyPr/>
          <a:lstStyle/>
          <a:p>
            <a:pPr marL="0" indent="0" algn="l">
              <a:buNone/>
            </a:pPr>
            <a:r>
              <a:rPr lang="de-CH" sz="900" b="1" dirty="0" smtClean="0"/>
              <a:t>3.2 Mio. Logiernächte</a:t>
            </a:r>
          </a:p>
          <a:p>
            <a:pPr marL="0" indent="0" algn="l">
              <a:buNone/>
            </a:pPr>
            <a:endParaRPr lang="de-CH" sz="900" b="1" dirty="0" smtClean="0"/>
          </a:p>
          <a:p>
            <a:pPr marL="0" indent="0" algn="l">
              <a:buNone/>
            </a:pPr>
            <a:endParaRPr lang="de-CH" sz="900" b="1" dirty="0"/>
          </a:p>
          <a:p>
            <a:pPr marL="0" indent="0" algn="l">
              <a:buNone/>
            </a:pPr>
            <a:endParaRPr lang="de-CH" sz="900" b="1" dirty="0"/>
          </a:p>
          <a:p>
            <a:pPr marL="0" indent="0" algn="l">
              <a:buNone/>
            </a:pPr>
            <a:r>
              <a:rPr lang="de-CH" sz="900" b="1" dirty="0" smtClean="0"/>
              <a:t>700’000 Ankünfte</a:t>
            </a:r>
            <a:endParaRPr lang="de-CH" sz="900" b="1" dirty="0"/>
          </a:p>
          <a:p>
            <a:pPr marL="0" indent="0" algn="l">
              <a:buNone/>
            </a:pPr>
            <a:endParaRPr lang="de-CH" sz="900" b="1" dirty="0" smtClean="0"/>
          </a:p>
          <a:p>
            <a:pPr marL="0" indent="0" algn="l">
              <a:buNone/>
            </a:pPr>
            <a:endParaRPr lang="de-CH" sz="900" b="1" dirty="0"/>
          </a:p>
          <a:p>
            <a:pPr marL="0" indent="0" algn="l">
              <a:buNone/>
            </a:pPr>
            <a:endParaRPr lang="de-CH" sz="900" b="1" dirty="0" smtClean="0"/>
          </a:p>
          <a:p>
            <a:pPr marL="0" indent="0" algn="l">
              <a:buNone/>
            </a:pPr>
            <a:r>
              <a:rPr lang="de-CH" sz="900" b="1" dirty="0" smtClean="0"/>
              <a:t>260’000 Buchungen </a:t>
            </a:r>
          </a:p>
          <a:p>
            <a:pPr marL="0" indent="0" algn="l">
              <a:buNone/>
            </a:pPr>
            <a:endParaRPr lang="de-CH" sz="900" b="1" dirty="0"/>
          </a:p>
          <a:p>
            <a:pPr marL="0" indent="0" algn="l">
              <a:buNone/>
            </a:pPr>
            <a:endParaRPr lang="de-CH" sz="900" b="1" dirty="0" smtClean="0"/>
          </a:p>
          <a:p>
            <a:pPr marL="0" indent="0" algn="l">
              <a:buNone/>
            </a:pPr>
            <a:endParaRPr lang="de-CH" sz="900" b="1" dirty="0"/>
          </a:p>
          <a:p>
            <a:pPr marL="0" indent="0" algn="l">
              <a:buNone/>
            </a:pPr>
            <a:r>
              <a:rPr lang="de-CH" sz="900" b="1" dirty="0" smtClean="0"/>
              <a:t>Entwicklung </a:t>
            </a:r>
          </a:p>
          <a:p>
            <a:pPr marL="0" indent="0" algn="l">
              <a:buNone/>
            </a:pPr>
            <a:endParaRPr lang="de-CH" sz="900" b="1" dirty="0"/>
          </a:p>
          <a:p>
            <a:pPr marL="0" indent="0" algn="l">
              <a:buNone/>
            </a:pPr>
            <a:endParaRPr lang="de-CH" sz="900" b="1" dirty="0" smtClean="0"/>
          </a:p>
          <a:p>
            <a:pPr marL="0" indent="0" algn="l">
              <a:buNone/>
            </a:pPr>
            <a:r>
              <a:rPr lang="de-CH" sz="900" b="1" dirty="0" smtClean="0"/>
              <a:t>Volumen </a:t>
            </a:r>
          </a:p>
          <a:p>
            <a:pPr marL="0" indent="0" algn="l">
              <a:buNone/>
            </a:pPr>
            <a:endParaRPr lang="de-CH" sz="900" b="1" dirty="0" smtClean="0"/>
          </a:p>
          <a:p>
            <a:pPr marL="0" indent="0" algn="l">
              <a:buNone/>
            </a:pPr>
            <a:endParaRPr lang="de-CH" sz="900" b="1" dirty="0" smtClean="0"/>
          </a:p>
          <a:p>
            <a:pPr marL="0" indent="0" algn="l">
              <a:buNone/>
            </a:pPr>
            <a:endParaRPr lang="de-CH" sz="900" b="1"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Eckwerte des Geschäftsfelds</a:t>
            </a:r>
            <a:endParaRPr lang="de-CH" dirty="0"/>
          </a:p>
        </p:txBody>
      </p:sp>
      <p:sp>
        <p:nvSpPr>
          <p:cNvPr id="6" name="Textplatzhalter 5"/>
          <p:cNvSpPr>
            <a:spLocks noGrp="1"/>
          </p:cNvSpPr>
          <p:nvPr>
            <p:ph type="body" sz="quarter" idx="13"/>
          </p:nvPr>
        </p:nvSpPr>
        <p:spPr/>
        <p:txBody>
          <a:bodyPr/>
          <a:lstStyle/>
          <a:p>
            <a:r>
              <a:rPr lang="de-CH" dirty="0" smtClean="0"/>
              <a:t>3 Geschäftsfeld Winterferien</a:t>
            </a:r>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26</a:t>
            </a:fld>
            <a:endParaRPr lang="de-CH"/>
          </a:p>
        </p:txBody>
      </p:sp>
      <p:sp>
        <p:nvSpPr>
          <p:cNvPr id="8" name="Rechteck 7"/>
          <p:cNvSpPr/>
          <p:nvPr/>
        </p:nvSpPr>
        <p:spPr>
          <a:xfrm>
            <a:off x="808073" y="1871296"/>
            <a:ext cx="6912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2.3 Mio.</a:t>
            </a:r>
            <a:endParaRPr lang="de-CH" sz="900" dirty="0"/>
          </a:p>
        </p:txBody>
      </p:sp>
      <p:sp>
        <p:nvSpPr>
          <p:cNvPr id="9" name="Rechteck 8"/>
          <p:cNvSpPr/>
          <p:nvPr/>
        </p:nvSpPr>
        <p:spPr>
          <a:xfrm>
            <a:off x="808073" y="2853038"/>
            <a:ext cx="1512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0.46 Mio.</a:t>
            </a:r>
            <a:endParaRPr lang="de-CH" sz="900" dirty="0"/>
          </a:p>
        </p:txBody>
      </p:sp>
      <p:sp>
        <p:nvSpPr>
          <p:cNvPr id="11" name="Rechteck 10"/>
          <p:cNvSpPr/>
          <p:nvPr/>
        </p:nvSpPr>
        <p:spPr>
          <a:xfrm>
            <a:off x="806342" y="1871296"/>
            <a:ext cx="19656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0.9 Mio.</a:t>
            </a:r>
            <a:endParaRPr lang="de-CH" sz="900" dirty="0"/>
          </a:p>
        </p:txBody>
      </p:sp>
      <p:sp>
        <p:nvSpPr>
          <p:cNvPr id="12" name="Rechteck 11"/>
          <p:cNvSpPr/>
          <p:nvPr/>
        </p:nvSpPr>
        <p:spPr>
          <a:xfrm>
            <a:off x="806342" y="2853038"/>
            <a:ext cx="5184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0.24 Mio.</a:t>
            </a:r>
            <a:endParaRPr lang="de-CH" sz="900" dirty="0"/>
          </a:p>
        </p:txBody>
      </p:sp>
      <p:sp>
        <p:nvSpPr>
          <p:cNvPr id="13" name="Rechteck 12"/>
          <p:cNvSpPr/>
          <p:nvPr/>
        </p:nvSpPr>
        <p:spPr>
          <a:xfrm>
            <a:off x="808524" y="3877315"/>
            <a:ext cx="5616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a:t>
            </a:r>
            <a:endParaRPr lang="de-CH" sz="900" dirty="0"/>
          </a:p>
        </p:txBody>
      </p:sp>
      <p:sp>
        <p:nvSpPr>
          <p:cNvPr id="14" name="Rechteck 13"/>
          <p:cNvSpPr/>
          <p:nvPr/>
        </p:nvSpPr>
        <p:spPr>
          <a:xfrm>
            <a:off x="818349" y="3870696"/>
            <a:ext cx="2592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a:t>
            </a:r>
            <a:endParaRPr lang="de-CH" sz="900" dirty="0"/>
          </a:p>
        </p:txBody>
      </p:sp>
      <p:sp>
        <p:nvSpPr>
          <p:cNvPr id="15" name="Rechteck 14"/>
          <p:cNvSpPr/>
          <p:nvPr/>
        </p:nvSpPr>
        <p:spPr>
          <a:xfrm>
            <a:off x="758079" y="3859734"/>
            <a:ext cx="441146" cy="288000"/>
          </a:xfrm>
          <a:prstGeom prst="rect">
            <a:avLst/>
          </a:prstGeom>
        </p:spPr>
        <p:txBody>
          <a:bodyPr wrap="none">
            <a:spAutoFit/>
          </a:bodyPr>
          <a:lstStyle/>
          <a:p>
            <a:r>
              <a:rPr lang="de-CH" sz="900" dirty="0">
                <a:solidFill>
                  <a:schemeClr val="bg1"/>
                </a:solidFill>
              </a:rPr>
              <a:t>0.12 </a:t>
            </a:r>
            <a:endParaRPr lang="de-CH" sz="900" dirty="0" smtClean="0">
              <a:solidFill>
                <a:schemeClr val="bg1"/>
              </a:solidFill>
            </a:endParaRPr>
          </a:p>
          <a:p>
            <a:r>
              <a:rPr lang="de-CH" sz="900" dirty="0" smtClean="0">
                <a:solidFill>
                  <a:schemeClr val="bg1"/>
                </a:solidFill>
              </a:rPr>
              <a:t>Mio.</a:t>
            </a:r>
            <a:endParaRPr lang="de-CH" sz="900" dirty="0">
              <a:solidFill>
                <a:schemeClr val="bg1"/>
              </a:solidFill>
            </a:endParaRPr>
          </a:p>
        </p:txBody>
      </p:sp>
      <p:sp>
        <p:nvSpPr>
          <p:cNvPr id="16" name="Rechteck 15"/>
          <p:cNvSpPr/>
          <p:nvPr/>
        </p:nvSpPr>
        <p:spPr>
          <a:xfrm>
            <a:off x="1039559" y="3857501"/>
            <a:ext cx="441146" cy="369332"/>
          </a:xfrm>
          <a:prstGeom prst="rect">
            <a:avLst/>
          </a:prstGeom>
        </p:spPr>
        <p:txBody>
          <a:bodyPr wrap="none">
            <a:spAutoFit/>
          </a:bodyPr>
          <a:lstStyle/>
          <a:p>
            <a:r>
              <a:rPr lang="de-CH" sz="900" dirty="0">
                <a:solidFill>
                  <a:schemeClr val="bg1"/>
                </a:solidFill>
              </a:rPr>
              <a:t>0.14 </a:t>
            </a:r>
            <a:endParaRPr lang="de-CH" sz="900" dirty="0" smtClean="0">
              <a:solidFill>
                <a:schemeClr val="bg1"/>
              </a:solidFill>
            </a:endParaRPr>
          </a:p>
          <a:p>
            <a:r>
              <a:rPr lang="de-CH" sz="900" dirty="0" smtClean="0">
                <a:solidFill>
                  <a:schemeClr val="bg1"/>
                </a:solidFill>
              </a:rPr>
              <a:t>Mio.</a:t>
            </a:r>
            <a:endParaRPr lang="de-CH" sz="900" b="1" dirty="0">
              <a:solidFill>
                <a:schemeClr val="bg1"/>
              </a:solidFill>
            </a:endParaRPr>
          </a:p>
        </p:txBody>
      </p:sp>
      <p:sp>
        <p:nvSpPr>
          <p:cNvPr id="17" name="Textfeld 16"/>
          <p:cNvSpPr txBox="1"/>
          <p:nvPr/>
        </p:nvSpPr>
        <p:spPr>
          <a:xfrm>
            <a:off x="7801897" y="1788026"/>
            <a:ext cx="1342103" cy="923330"/>
          </a:xfrm>
          <a:prstGeom prst="rect">
            <a:avLst/>
          </a:prstGeom>
          <a:noFill/>
        </p:spPr>
        <p:txBody>
          <a:bodyPr wrap="square" rtlCol="0">
            <a:spAutoFit/>
          </a:bodyPr>
          <a:lstStyle/>
          <a:p>
            <a:r>
              <a:rPr lang="de-CH" sz="900" dirty="0" smtClean="0">
                <a:sym typeface="Wingdings" pitchFamily="2" charset="2"/>
              </a:rPr>
              <a:t>Total Umsatz </a:t>
            </a:r>
            <a:br>
              <a:rPr lang="de-CH" sz="900" dirty="0" smtClean="0">
                <a:sym typeface="Wingdings" pitchFamily="2" charset="2"/>
              </a:rPr>
            </a:br>
            <a:r>
              <a:rPr lang="de-CH" sz="900" dirty="0" smtClean="0">
                <a:sym typeface="Wingdings" pitchFamily="2" charset="2"/>
              </a:rPr>
              <a:t>CHF 460 Mio.</a:t>
            </a:r>
          </a:p>
          <a:p>
            <a:endParaRPr lang="de-CH" sz="900" dirty="0" smtClean="0">
              <a:sym typeface="Wingdings" pitchFamily="2" charset="2"/>
            </a:endParaRPr>
          </a:p>
          <a:p>
            <a:r>
              <a:rPr lang="de-CH" sz="900" dirty="0" smtClean="0">
                <a:sym typeface="Wingdings" pitchFamily="2" charset="2"/>
              </a:rPr>
              <a:t>Marketingbudget: </a:t>
            </a:r>
          </a:p>
          <a:p>
            <a:r>
              <a:rPr lang="de-CH" sz="900" dirty="0" smtClean="0">
                <a:sym typeface="Wingdings" pitchFamily="2" charset="2"/>
              </a:rPr>
              <a:t>5 % des Umsatzes</a:t>
            </a:r>
          </a:p>
          <a:p>
            <a:r>
              <a:rPr lang="de-CH" sz="900" dirty="0" smtClean="0">
                <a:sym typeface="Wingdings" pitchFamily="2" charset="2"/>
              </a:rPr>
              <a:t> Total 23 Mio. </a:t>
            </a:r>
          </a:p>
        </p:txBody>
      </p:sp>
      <p:sp>
        <p:nvSpPr>
          <p:cNvPr id="18" name="Textfeld 17"/>
          <p:cNvSpPr txBox="1"/>
          <p:nvPr/>
        </p:nvSpPr>
        <p:spPr>
          <a:xfrm>
            <a:off x="2534374" y="2860084"/>
            <a:ext cx="5185699" cy="646331"/>
          </a:xfrm>
          <a:prstGeom prst="rect">
            <a:avLst/>
          </a:prstGeom>
          <a:noFill/>
        </p:spPr>
        <p:txBody>
          <a:bodyPr wrap="square" rtlCol="0">
            <a:spAutoFit/>
          </a:bodyPr>
          <a:lstStyle/>
          <a:p>
            <a:pPr marL="228600" indent="-228600">
              <a:buClr>
                <a:srgbClr val="C00000"/>
              </a:buClr>
              <a:buFont typeface="Wingdings" pitchFamily="2" charset="2"/>
              <a:buChar char="§"/>
            </a:pPr>
            <a:r>
              <a:rPr lang="de-CH" sz="900" dirty="0" smtClean="0"/>
              <a:t>Durchschnittliche Aufenthaltsdauer: 2.2 Tage</a:t>
            </a:r>
          </a:p>
          <a:p>
            <a:pPr marL="228600" indent="-228600">
              <a:buClr>
                <a:srgbClr val="C00000"/>
              </a:buClr>
              <a:buFont typeface="Wingdings" pitchFamily="2" charset="2"/>
              <a:buChar char="§"/>
            </a:pPr>
            <a:r>
              <a:rPr lang="de-CH" sz="900" dirty="0" smtClean="0"/>
              <a:t>75 % mit Auto</a:t>
            </a:r>
          </a:p>
          <a:p>
            <a:pPr marL="228600" indent="-228600">
              <a:buClr>
                <a:srgbClr val="C00000"/>
              </a:buClr>
              <a:buFont typeface="Wingdings" pitchFamily="2" charset="2"/>
              <a:buChar char="§"/>
            </a:pPr>
            <a:r>
              <a:rPr lang="de-CH" sz="900" dirty="0"/>
              <a:t>50 % </a:t>
            </a:r>
            <a:r>
              <a:rPr lang="de-CH" sz="900" dirty="0" smtClean="0"/>
              <a:t>Familiengäste</a:t>
            </a:r>
          </a:p>
          <a:p>
            <a:pPr marL="228600" indent="-228600">
              <a:buClr>
                <a:srgbClr val="C00000"/>
              </a:buClr>
              <a:buFont typeface="Wingdings" pitchFamily="2" charset="2"/>
              <a:buChar char="§"/>
            </a:pPr>
            <a:r>
              <a:rPr lang="de-CH" sz="900" dirty="0" smtClean="0"/>
              <a:t>10 % Erstbesucher; 50 </a:t>
            </a:r>
            <a:r>
              <a:rPr lang="de-CH" sz="900" dirty="0"/>
              <a:t>% Mund-zu-Mund-Werbung bei </a:t>
            </a:r>
            <a:r>
              <a:rPr lang="de-CH" sz="900" dirty="0" smtClean="0"/>
              <a:t>Erstbesuchern</a:t>
            </a:r>
          </a:p>
        </p:txBody>
      </p:sp>
      <p:sp>
        <p:nvSpPr>
          <p:cNvPr id="20" name="Textfeld 19"/>
          <p:cNvSpPr txBox="1"/>
          <p:nvPr/>
        </p:nvSpPr>
        <p:spPr>
          <a:xfrm>
            <a:off x="1655322" y="3852292"/>
            <a:ext cx="5915910" cy="923330"/>
          </a:xfrm>
          <a:prstGeom prst="rect">
            <a:avLst/>
          </a:prstGeom>
          <a:noFill/>
        </p:spPr>
        <p:txBody>
          <a:bodyPr wrap="square" rtlCol="0">
            <a:spAutoFit/>
          </a:bodyPr>
          <a:lstStyle/>
          <a:p>
            <a:pPr marL="171450" indent="-171450">
              <a:buClr>
                <a:srgbClr val="C00000"/>
              </a:buClr>
              <a:buFont typeface="Wingdings" pitchFamily="2" charset="2"/>
              <a:buChar char="§"/>
            </a:pPr>
            <a:r>
              <a:rPr lang="de-CH" sz="900" dirty="0" smtClean="0"/>
              <a:t>Durchschnittlich erfolgt die Buchung 10 bis 26 Wochen im Voraus</a:t>
            </a:r>
          </a:p>
          <a:p>
            <a:pPr marL="171450" indent="-171450">
              <a:buClr>
                <a:srgbClr val="C00000"/>
              </a:buClr>
              <a:buFont typeface="Wingdings" pitchFamily="2" charset="2"/>
              <a:buChar char="§"/>
            </a:pPr>
            <a:r>
              <a:rPr lang="de-CH" sz="900" dirty="0"/>
              <a:t>10 % der Erstbesucher im Berggebiet organisieren den Aufenthalt ganz, 15 % teilweise via Reiseveranstalter </a:t>
            </a:r>
            <a:r>
              <a:rPr lang="de-CH" sz="900" dirty="0">
                <a:sym typeface="Wingdings" pitchFamily="2" charset="2"/>
              </a:rPr>
              <a:t> </a:t>
            </a:r>
            <a:r>
              <a:rPr lang="de-CH" sz="900" dirty="0" smtClean="0"/>
              <a:t>6’500 </a:t>
            </a:r>
            <a:r>
              <a:rPr lang="de-CH" sz="900" dirty="0"/>
              <a:t>Buchungen </a:t>
            </a:r>
            <a:endParaRPr lang="de-CH" sz="900" dirty="0" smtClean="0"/>
          </a:p>
          <a:p>
            <a:pPr marL="171450" indent="-171450">
              <a:buClr>
                <a:srgbClr val="C00000"/>
              </a:buClr>
              <a:buFont typeface="Wingdings" pitchFamily="2" charset="2"/>
              <a:buChar char="§"/>
            </a:pPr>
            <a:r>
              <a:rPr lang="de-CH" sz="900" dirty="0" smtClean="0"/>
              <a:t>9 % der Stammgäste organisieren den Aufenthalt ganz, 8 % teilweise via Reiseveranstalter </a:t>
            </a:r>
            <a:r>
              <a:rPr lang="de-CH" sz="900" dirty="0" smtClean="0">
                <a:sym typeface="Wingdings" pitchFamily="2" charset="2"/>
              </a:rPr>
              <a:t> 40’000 Buchungen </a:t>
            </a:r>
            <a:endParaRPr lang="de-CH" sz="900" dirty="0"/>
          </a:p>
          <a:p>
            <a:pPr marL="171450" indent="-171450">
              <a:buClr>
                <a:srgbClr val="C00000"/>
              </a:buClr>
              <a:buFont typeface="Wingdings" pitchFamily="2" charset="2"/>
              <a:buChar char="§"/>
            </a:pPr>
            <a:endParaRPr lang="de-CH" sz="900" dirty="0" smtClean="0"/>
          </a:p>
        </p:txBody>
      </p:sp>
      <p:sp>
        <p:nvSpPr>
          <p:cNvPr id="21" name="Freihandform 20"/>
          <p:cNvSpPr/>
          <p:nvPr/>
        </p:nvSpPr>
        <p:spPr>
          <a:xfrm>
            <a:off x="857343" y="4928780"/>
            <a:ext cx="733991" cy="392225"/>
          </a:xfrm>
          <a:custGeom>
            <a:avLst/>
            <a:gdLst>
              <a:gd name="connsiteX0" fmla="*/ 0 w 435935"/>
              <a:gd name="connsiteY0" fmla="*/ 191386 h 191386"/>
              <a:gd name="connsiteX1" fmla="*/ 85061 w 435935"/>
              <a:gd name="connsiteY1" fmla="*/ 31898 h 191386"/>
              <a:gd name="connsiteX2" fmla="*/ 212651 w 435935"/>
              <a:gd name="connsiteY2" fmla="*/ 85060 h 191386"/>
              <a:gd name="connsiteX3" fmla="*/ 287079 w 435935"/>
              <a:gd name="connsiteY3" fmla="*/ 0 h 191386"/>
              <a:gd name="connsiteX4" fmla="*/ 435935 w 435935"/>
              <a:gd name="connsiteY4" fmla="*/ 170121 h 191386"/>
              <a:gd name="connsiteX0" fmla="*/ 0 w 541794"/>
              <a:gd name="connsiteY0" fmla="*/ 191386 h 252144"/>
              <a:gd name="connsiteX1" fmla="*/ 85061 w 541794"/>
              <a:gd name="connsiteY1" fmla="*/ 31898 h 252144"/>
              <a:gd name="connsiteX2" fmla="*/ 212651 w 541794"/>
              <a:gd name="connsiteY2" fmla="*/ 85060 h 252144"/>
              <a:gd name="connsiteX3" fmla="*/ 287079 w 541794"/>
              <a:gd name="connsiteY3" fmla="*/ 0 h 252144"/>
              <a:gd name="connsiteX4" fmla="*/ 541794 w 541794"/>
              <a:gd name="connsiteY4" fmla="*/ 252144 h 252144"/>
              <a:gd name="connsiteX0" fmla="*/ 0 w 456733"/>
              <a:gd name="connsiteY0" fmla="*/ 31898 h 252144"/>
              <a:gd name="connsiteX1" fmla="*/ 127590 w 456733"/>
              <a:gd name="connsiteY1" fmla="*/ 85060 h 252144"/>
              <a:gd name="connsiteX2" fmla="*/ 202018 w 456733"/>
              <a:gd name="connsiteY2" fmla="*/ 0 h 252144"/>
              <a:gd name="connsiteX3" fmla="*/ 456733 w 456733"/>
              <a:gd name="connsiteY3" fmla="*/ 252144 h 252144"/>
            </a:gdLst>
            <a:ahLst/>
            <a:cxnLst>
              <a:cxn ang="0">
                <a:pos x="connsiteX0" y="connsiteY0"/>
              </a:cxn>
              <a:cxn ang="0">
                <a:pos x="connsiteX1" y="connsiteY1"/>
              </a:cxn>
              <a:cxn ang="0">
                <a:pos x="connsiteX2" y="connsiteY2"/>
              </a:cxn>
              <a:cxn ang="0">
                <a:pos x="connsiteX3" y="connsiteY3"/>
              </a:cxn>
            </a:cxnLst>
            <a:rect l="l" t="t" r="r" b="b"/>
            <a:pathLst>
              <a:path w="456733" h="252144">
                <a:moveTo>
                  <a:pt x="0" y="31898"/>
                </a:moveTo>
                <a:lnTo>
                  <a:pt x="127590" y="85060"/>
                </a:lnTo>
                <a:lnTo>
                  <a:pt x="202018" y="0"/>
                </a:lnTo>
                <a:lnTo>
                  <a:pt x="456733" y="252144"/>
                </a:lnTo>
              </a:path>
            </a:pathLst>
          </a:custGeom>
          <a:noFill/>
          <a:ln w="38100">
            <a:solidFill>
              <a:schemeClr val="bg1">
                <a:lumMod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2" name="Textfeld 21"/>
          <p:cNvSpPr txBox="1"/>
          <p:nvPr/>
        </p:nvSpPr>
        <p:spPr>
          <a:xfrm>
            <a:off x="1666815" y="5009476"/>
            <a:ext cx="6952399" cy="369332"/>
          </a:xfrm>
          <a:prstGeom prst="rect">
            <a:avLst/>
          </a:prstGeom>
          <a:noFill/>
        </p:spPr>
        <p:txBody>
          <a:bodyPr wrap="square" rtlCol="0">
            <a:spAutoFit/>
          </a:bodyPr>
          <a:lstStyle/>
          <a:p>
            <a:r>
              <a:rPr lang="de-CH" sz="900" dirty="0" smtClean="0"/>
              <a:t>Rückgang 2008 bis 2014 von 1.5 Mio. Logiernächten auf 0.9 Mio. LN (minus 40 Prozent) in der Hotellerie, </a:t>
            </a:r>
          </a:p>
          <a:p>
            <a:r>
              <a:rPr lang="de-CH" sz="900" dirty="0" smtClean="0"/>
              <a:t>davon 490’000 bei den Wochenferien  </a:t>
            </a:r>
            <a:endParaRPr lang="de-CH" sz="900" dirty="0"/>
          </a:p>
        </p:txBody>
      </p:sp>
      <p:sp>
        <p:nvSpPr>
          <p:cNvPr id="23" name="Kreis 22"/>
          <p:cNvSpPr/>
          <p:nvPr/>
        </p:nvSpPr>
        <p:spPr>
          <a:xfrm>
            <a:off x="946364" y="5657417"/>
            <a:ext cx="468000" cy="468000"/>
          </a:xfrm>
          <a:prstGeom prst="pie">
            <a:avLst>
              <a:gd name="adj1" fmla="val 7886748"/>
              <a:gd name="adj2" fmla="val 16650637"/>
            </a:avLst>
          </a:prstGeom>
          <a:solidFill>
            <a:schemeClr val="accent5"/>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solidFill>
                <a:schemeClr val="tx1"/>
              </a:solidFill>
            </a:endParaRPr>
          </a:p>
        </p:txBody>
      </p:sp>
      <p:sp>
        <p:nvSpPr>
          <p:cNvPr id="27" name="Rechteck 26"/>
          <p:cNvSpPr/>
          <p:nvPr/>
        </p:nvSpPr>
        <p:spPr>
          <a:xfrm>
            <a:off x="808073" y="2229914"/>
            <a:ext cx="6912000" cy="28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2.55 Mio. </a:t>
            </a:r>
            <a:endParaRPr lang="de-CH" sz="900" dirty="0"/>
          </a:p>
        </p:txBody>
      </p:sp>
      <p:sp>
        <p:nvSpPr>
          <p:cNvPr id="28" name="Rechteck 27"/>
          <p:cNvSpPr/>
          <p:nvPr/>
        </p:nvSpPr>
        <p:spPr>
          <a:xfrm>
            <a:off x="806342" y="2228340"/>
            <a:ext cx="1296000" cy="28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0.65 Mio.</a:t>
            </a:r>
            <a:endParaRPr lang="de-CH" sz="900" dirty="0"/>
          </a:p>
        </p:txBody>
      </p:sp>
      <p:sp>
        <p:nvSpPr>
          <p:cNvPr id="29" name="Rechteck 28"/>
          <p:cNvSpPr/>
          <p:nvPr/>
        </p:nvSpPr>
        <p:spPr>
          <a:xfrm>
            <a:off x="804516" y="3203051"/>
            <a:ext cx="1512000" cy="28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0.47 Mio.</a:t>
            </a:r>
            <a:endParaRPr lang="de-CH" sz="900" dirty="0"/>
          </a:p>
        </p:txBody>
      </p:sp>
      <p:sp>
        <p:nvSpPr>
          <p:cNvPr id="30" name="Rechteck 29"/>
          <p:cNvSpPr/>
          <p:nvPr/>
        </p:nvSpPr>
        <p:spPr>
          <a:xfrm>
            <a:off x="806342" y="3203051"/>
            <a:ext cx="496800" cy="28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0.23 Mio.</a:t>
            </a:r>
            <a:endParaRPr lang="de-CH" sz="900" dirty="0"/>
          </a:p>
        </p:txBody>
      </p:sp>
      <p:grpSp>
        <p:nvGrpSpPr>
          <p:cNvPr id="37" name="Gruppieren 36"/>
          <p:cNvGrpSpPr/>
          <p:nvPr/>
        </p:nvGrpSpPr>
        <p:grpSpPr>
          <a:xfrm>
            <a:off x="7889358" y="3683305"/>
            <a:ext cx="1081529" cy="646331"/>
            <a:chOff x="7565567" y="5608522"/>
            <a:chExt cx="1081529" cy="646331"/>
          </a:xfrm>
        </p:grpSpPr>
        <p:sp>
          <p:nvSpPr>
            <p:cNvPr id="25" name="Rechteck 24"/>
            <p:cNvSpPr/>
            <p:nvPr/>
          </p:nvSpPr>
          <p:spPr>
            <a:xfrm>
              <a:off x="7565567" y="5663814"/>
              <a:ext cx="108000" cy="10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26" name="Rechteck 25"/>
            <p:cNvSpPr/>
            <p:nvPr/>
          </p:nvSpPr>
          <p:spPr>
            <a:xfrm>
              <a:off x="7565567" y="5802625"/>
              <a:ext cx="108000" cy="10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10" name="Textfeld 9"/>
            <p:cNvSpPr txBox="1"/>
            <p:nvPr/>
          </p:nvSpPr>
          <p:spPr>
            <a:xfrm>
              <a:off x="7654517" y="5608522"/>
              <a:ext cx="992579" cy="646331"/>
            </a:xfrm>
            <a:prstGeom prst="rect">
              <a:avLst/>
            </a:prstGeom>
            <a:noFill/>
          </p:spPr>
          <p:txBody>
            <a:bodyPr wrap="none" rtlCol="0">
              <a:spAutoFit/>
            </a:bodyPr>
            <a:lstStyle/>
            <a:p>
              <a:r>
                <a:rPr lang="de-CH" sz="900" dirty="0" smtClean="0"/>
                <a:t>Parahotellerie</a:t>
              </a:r>
            </a:p>
            <a:p>
              <a:r>
                <a:rPr lang="de-CH" sz="900" dirty="0" smtClean="0"/>
                <a:t>Hotellerie </a:t>
              </a:r>
            </a:p>
            <a:p>
              <a:r>
                <a:rPr lang="de-CH" sz="900" dirty="0" smtClean="0"/>
                <a:t>Kurzaufenthalte</a:t>
              </a:r>
            </a:p>
            <a:p>
              <a:r>
                <a:rPr lang="de-CH" sz="900" dirty="0" smtClean="0"/>
                <a:t>Ferien</a:t>
              </a:r>
              <a:endParaRPr lang="de-CH" sz="900" dirty="0"/>
            </a:p>
          </p:txBody>
        </p:sp>
        <p:sp>
          <p:nvSpPr>
            <p:cNvPr id="31" name="Rechteck 30"/>
            <p:cNvSpPr/>
            <p:nvPr/>
          </p:nvSpPr>
          <p:spPr>
            <a:xfrm>
              <a:off x="7565567" y="5944605"/>
              <a:ext cx="108000" cy="10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2" name="Rechteck 31"/>
            <p:cNvSpPr/>
            <p:nvPr/>
          </p:nvSpPr>
          <p:spPr>
            <a:xfrm>
              <a:off x="7566249" y="6088059"/>
              <a:ext cx="108000" cy="10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grpSp>
      <p:sp>
        <p:nvSpPr>
          <p:cNvPr id="33" name="Rechteck 32"/>
          <p:cNvSpPr/>
          <p:nvPr/>
        </p:nvSpPr>
        <p:spPr>
          <a:xfrm>
            <a:off x="810398" y="4226833"/>
            <a:ext cx="561600" cy="28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a:t>
            </a:r>
            <a:endParaRPr lang="de-CH" sz="900" dirty="0"/>
          </a:p>
        </p:txBody>
      </p:sp>
      <p:sp>
        <p:nvSpPr>
          <p:cNvPr id="34" name="Rechteck 33"/>
          <p:cNvSpPr/>
          <p:nvPr/>
        </p:nvSpPr>
        <p:spPr>
          <a:xfrm>
            <a:off x="812224" y="4226833"/>
            <a:ext cx="216000" cy="28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5" name="Rechteck 34"/>
          <p:cNvSpPr/>
          <p:nvPr/>
        </p:nvSpPr>
        <p:spPr>
          <a:xfrm>
            <a:off x="734226" y="4210931"/>
            <a:ext cx="409086" cy="369332"/>
          </a:xfrm>
          <a:prstGeom prst="rect">
            <a:avLst/>
          </a:prstGeom>
        </p:spPr>
        <p:txBody>
          <a:bodyPr wrap="none">
            <a:spAutoFit/>
          </a:bodyPr>
          <a:lstStyle/>
          <a:p>
            <a:r>
              <a:rPr lang="de-CH" sz="900" dirty="0" smtClean="0">
                <a:solidFill>
                  <a:schemeClr val="bg1"/>
                </a:solidFill>
              </a:rPr>
              <a:t>0.11</a:t>
            </a:r>
          </a:p>
          <a:p>
            <a:r>
              <a:rPr lang="de-CH" sz="900" dirty="0" smtClean="0">
                <a:solidFill>
                  <a:schemeClr val="bg1"/>
                </a:solidFill>
              </a:rPr>
              <a:t>Mio.</a:t>
            </a:r>
            <a:endParaRPr lang="de-CH" sz="900" dirty="0">
              <a:solidFill>
                <a:schemeClr val="bg1"/>
              </a:solidFill>
            </a:endParaRPr>
          </a:p>
        </p:txBody>
      </p:sp>
      <p:sp>
        <p:nvSpPr>
          <p:cNvPr id="36" name="Rechteck 35"/>
          <p:cNvSpPr/>
          <p:nvPr/>
        </p:nvSpPr>
        <p:spPr>
          <a:xfrm>
            <a:off x="1007883" y="4218882"/>
            <a:ext cx="409086" cy="369332"/>
          </a:xfrm>
          <a:prstGeom prst="rect">
            <a:avLst/>
          </a:prstGeom>
        </p:spPr>
        <p:txBody>
          <a:bodyPr wrap="none">
            <a:spAutoFit/>
          </a:bodyPr>
          <a:lstStyle/>
          <a:p>
            <a:r>
              <a:rPr lang="de-CH" sz="900" dirty="0" smtClean="0">
                <a:solidFill>
                  <a:schemeClr val="bg1"/>
                </a:solidFill>
              </a:rPr>
              <a:t>0.15</a:t>
            </a:r>
          </a:p>
          <a:p>
            <a:r>
              <a:rPr lang="de-CH" sz="900" dirty="0" smtClean="0">
                <a:solidFill>
                  <a:schemeClr val="bg1"/>
                </a:solidFill>
              </a:rPr>
              <a:t>Mio.</a:t>
            </a:r>
            <a:endParaRPr lang="de-CH" sz="900" dirty="0">
              <a:solidFill>
                <a:schemeClr val="bg1"/>
              </a:solidFill>
            </a:endParaRPr>
          </a:p>
        </p:txBody>
      </p:sp>
      <p:sp>
        <p:nvSpPr>
          <p:cNvPr id="19" name="Rechteck 18"/>
          <p:cNvSpPr/>
          <p:nvPr/>
        </p:nvSpPr>
        <p:spPr>
          <a:xfrm>
            <a:off x="1579354" y="5666113"/>
            <a:ext cx="4572000" cy="369332"/>
          </a:xfrm>
          <a:prstGeom prst="rect">
            <a:avLst/>
          </a:prstGeom>
        </p:spPr>
        <p:txBody>
          <a:bodyPr>
            <a:spAutoFit/>
          </a:bodyPr>
          <a:lstStyle/>
          <a:p>
            <a:pPr marL="171450" indent="-171450">
              <a:buClr>
                <a:srgbClr val="C00000"/>
              </a:buClr>
              <a:buFont typeface="Wingdings" pitchFamily="2" charset="2"/>
              <a:buChar char="§"/>
            </a:pPr>
            <a:r>
              <a:rPr lang="de-CH" sz="900" dirty="0" smtClean="0"/>
              <a:t>35 </a:t>
            </a:r>
            <a:r>
              <a:rPr lang="de-CH" sz="900" dirty="0"/>
              <a:t>Prozent aller CH Logiernächte durch deutsche Gäste</a:t>
            </a:r>
          </a:p>
          <a:p>
            <a:pPr marL="171450" indent="-171450">
              <a:buClr>
                <a:srgbClr val="C00000"/>
              </a:buClr>
              <a:buFont typeface="Wingdings" pitchFamily="2" charset="2"/>
              <a:buChar char="§"/>
            </a:pPr>
            <a:r>
              <a:rPr lang="de-CH" sz="900" dirty="0" smtClean="0"/>
              <a:t>42 </a:t>
            </a:r>
            <a:r>
              <a:rPr lang="de-CH" sz="900" dirty="0"/>
              <a:t>Prozent aller Logiernächte deutscher Gäste im Leisurebereich </a:t>
            </a:r>
          </a:p>
        </p:txBody>
      </p:sp>
    </p:spTree>
    <p:extLst>
      <p:ext uri="{BB962C8B-B14F-4D97-AF65-F5344CB8AC3E}">
        <p14:creationId xmlns:p14="http://schemas.microsoft.com/office/powerpoint/2010/main" val="2765376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Potential für (zusätzliche) LN v.a. bei bestehenden Winterurlaubern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27</a:t>
            </a:fld>
            <a:endParaRPr lang="de-CH"/>
          </a:p>
        </p:txBody>
      </p:sp>
      <p:sp>
        <p:nvSpPr>
          <p:cNvPr id="6" name="Textplatzhalter 5"/>
          <p:cNvSpPr>
            <a:spLocks noGrp="1"/>
          </p:cNvSpPr>
          <p:nvPr>
            <p:ph type="body" sz="quarter" idx="12"/>
          </p:nvPr>
        </p:nvSpPr>
        <p:spPr/>
        <p:txBody>
          <a:bodyPr/>
          <a:lstStyle/>
          <a:p>
            <a:r>
              <a:rPr lang="de-CH" dirty="0" smtClean="0"/>
              <a:t>Wie viele Skifahrer gibt es in Deutschland? </a:t>
            </a:r>
            <a:endParaRPr lang="de-CH" dirty="0"/>
          </a:p>
        </p:txBody>
      </p:sp>
      <p:sp>
        <p:nvSpPr>
          <p:cNvPr id="7" name="Textplatzhalter 6"/>
          <p:cNvSpPr>
            <a:spLocks noGrp="1"/>
          </p:cNvSpPr>
          <p:nvPr>
            <p:ph type="body" sz="quarter" idx="13"/>
          </p:nvPr>
        </p:nvSpPr>
        <p:spPr/>
        <p:txBody>
          <a:bodyPr/>
          <a:lstStyle/>
          <a:p>
            <a:r>
              <a:rPr lang="de-CH" dirty="0" smtClean="0"/>
              <a:t>3 </a:t>
            </a:r>
            <a:r>
              <a:rPr lang="de-CH" dirty="0"/>
              <a:t>Geschäftsfeld Winterferien</a:t>
            </a:r>
          </a:p>
          <a:p>
            <a:endParaRPr lang="de-CH" dirty="0"/>
          </a:p>
        </p:txBody>
      </p:sp>
      <p:sp>
        <p:nvSpPr>
          <p:cNvPr id="8" name="Abgerundetes Rechteck 7"/>
          <p:cNvSpPr/>
          <p:nvPr/>
        </p:nvSpPr>
        <p:spPr>
          <a:xfrm>
            <a:off x="3804249" y="1452769"/>
            <a:ext cx="1719533" cy="471568"/>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smtClean="0">
                <a:solidFill>
                  <a:sysClr val="windowText" lastClr="000000"/>
                </a:solidFill>
              </a:rPr>
              <a:t>Einwohner Deutschlands über 14 Jahre </a:t>
            </a:r>
          </a:p>
          <a:p>
            <a:pPr algn="ctr"/>
            <a:r>
              <a:rPr lang="de-CH" sz="900" b="1" dirty="0">
                <a:solidFill>
                  <a:sysClr val="windowText" lastClr="000000"/>
                </a:solidFill>
              </a:rPr>
              <a:t>7</a:t>
            </a:r>
            <a:r>
              <a:rPr lang="de-CH" sz="900" b="1" dirty="0" smtClean="0">
                <a:solidFill>
                  <a:sysClr val="windowText" lastClr="000000"/>
                </a:solidFill>
              </a:rPr>
              <a:t>0 Mio. Personen</a:t>
            </a:r>
            <a:endParaRPr lang="de-CH" sz="900" b="1" dirty="0">
              <a:solidFill>
                <a:sysClr val="windowText" lastClr="000000"/>
              </a:solidFill>
            </a:endParaRPr>
          </a:p>
        </p:txBody>
      </p:sp>
      <p:sp>
        <p:nvSpPr>
          <p:cNvPr id="9" name="Abgerundetes Rechteck 8"/>
          <p:cNvSpPr/>
          <p:nvPr/>
        </p:nvSpPr>
        <p:spPr>
          <a:xfrm>
            <a:off x="1828798" y="2122062"/>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smtClean="0">
                <a:solidFill>
                  <a:sysClr val="windowText" lastClr="000000"/>
                </a:solidFill>
              </a:rPr>
              <a:t>Mit Wintersporterfahrung</a:t>
            </a:r>
          </a:p>
          <a:p>
            <a:pPr algn="ctr"/>
            <a:r>
              <a:rPr lang="de-CH" sz="900" b="1" dirty="0" smtClean="0">
                <a:solidFill>
                  <a:sysClr val="windowText" lastClr="000000"/>
                </a:solidFill>
              </a:rPr>
              <a:t>36.8 Mio. </a:t>
            </a:r>
            <a:endParaRPr lang="de-CH" sz="900" b="1" dirty="0">
              <a:solidFill>
                <a:sysClr val="windowText" lastClr="000000"/>
              </a:solidFill>
            </a:endParaRPr>
          </a:p>
        </p:txBody>
      </p:sp>
      <p:sp>
        <p:nvSpPr>
          <p:cNvPr id="10" name="Abgerundetes Rechteck 9"/>
          <p:cNvSpPr/>
          <p:nvPr/>
        </p:nvSpPr>
        <p:spPr>
          <a:xfrm>
            <a:off x="5722178" y="2122061"/>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Ohne Wintersporterfahrung</a:t>
            </a:r>
          </a:p>
          <a:p>
            <a:pPr algn="ctr"/>
            <a:r>
              <a:rPr lang="de-CH" sz="900" dirty="0" smtClean="0">
                <a:solidFill>
                  <a:sysClr val="windowText" lastClr="000000"/>
                </a:solidFill>
              </a:rPr>
              <a:t>34 Mio.  </a:t>
            </a:r>
            <a:endParaRPr lang="de-CH" sz="900" dirty="0">
              <a:solidFill>
                <a:sysClr val="windowText" lastClr="000000"/>
              </a:solidFill>
            </a:endParaRPr>
          </a:p>
        </p:txBody>
      </p:sp>
      <p:sp>
        <p:nvSpPr>
          <p:cNvPr id="11" name="Abgerundetes Rechteck 10"/>
          <p:cNvSpPr/>
          <p:nvPr/>
        </p:nvSpPr>
        <p:spPr>
          <a:xfrm>
            <a:off x="829679" y="2756742"/>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smtClean="0">
                <a:solidFill>
                  <a:sysClr val="windowText" lastClr="000000"/>
                </a:solidFill>
              </a:rPr>
              <a:t>Erfahrung mit Winterferien</a:t>
            </a:r>
          </a:p>
          <a:p>
            <a:pPr algn="ctr"/>
            <a:r>
              <a:rPr lang="de-CH" sz="900" b="1" dirty="0" smtClean="0">
                <a:solidFill>
                  <a:sysClr val="windowText" lastClr="000000"/>
                </a:solidFill>
              </a:rPr>
              <a:t>25.8 Mio.</a:t>
            </a:r>
            <a:endParaRPr lang="de-CH" sz="900" b="1" dirty="0">
              <a:solidFill>
                <a:sysClr val="windowText" lastClr="000000"/>
              </a:solidFill>
            </a:endParaRPr>
          </a:p>
        </p:txBody>
      </p:sp>
      <p:sp>
        <p:nvSpPr>
          <p:cNvPr id="12" name="Abgerundetes Rechteck 11"/>
          <p:cNvSpPr/>
          <p:nvPr/>
        </p:nvSpPr>
        <p:spPr>
          <a:xfrm>
            <a:off x="2892723" y="2763458"/>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Erfahrung mit Wintersportausflügen</a:t>
            </a:r>
          </a:p>
          <a:p>
            <a:pPr algn="ctr"/>
            <a:r>
              <a:rPr lang="de-CH" sz="900" dirty="0" smtClean="0">
                <a:solidFill>
                  <a:sysClr val="windowText" lastClr="000000"/>
                </a:solidFill>
              </a:rPr>
              <a:t>11 Mio. </a:t>
            </a:r>
            <a:endParaRPr lang="de-CH" sz="900" dirty="0">
              <a:solidFill>
                <a:sysClr val="windowText" lastClr="000000"/>
              </a:solidFill>
            </a:endParaRPr>
          </a:p>
        </p:txBody>
      </p:sp>
      <p:sp>
        <p:nvSpPr>
          <p:cNvPr id="13" name="Abgerundetes Rechteck 12"/>
          <p:cNvSpPr/>
          <p:nvPr/>
        </p:nvSpPr>
        <p:spPr>
          <a:xfrm>
            <a:off x="832555" y="3267956"/>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a:solidFill>
                  <a:sysClr val="windowText" lastClr="000000"/>
                </a:solidFill>
              </a:rPr>
              <a:t>F</a:t>
            </a:r>
            <a:r>
              <a:rPr lang="de-CH" sz="900" b="1" dirty="0" smtClean="0">
                <a:solidFill>
                  <a:sysClr val="windowText" lastClr="000000"/>
                </a:solidFill>
              </a:rPr>
              <a:t>erien im nächsten Winter geplant</a:t>
            </a:r>
          </a:p>
          <a:p>
            <a:pPr algn="ctr"/>
            <a:r>
              <a:rPr lang="de-CH" sz="900" b="1" dirty="0" smtClean="0">
                <a:solidFill>
                  <a:sysClr val="windowText" lastClr="000000"/>
                </a:solidFill>
              </a:rPr>
              <a:t>7.2 Mio.</a:t>
            </a:r>
            <a:endParaRPr lang="de-CH" sz="900" b="1" dirty="0">
              <a:solidFill>
                <a:sysClr val="windowText" lastClr="000000"/>
              </a:solidFill>
            </a:endParaRPr>
          </a:p>
        </p:txBody>
      </p:sp>
      <p:cxnSp>
        <p:nvCxnSpPr>
          <p:cNvPr id="15" name="Gewinkelte Verbindung 14"/>
          <p:cNvCxnSpPr>
            <a:stCxn id="8" idx="2"/>
            <a:endCxn id="9" idx="0"/>
          </p:cNvCxnSpPr>
          <p:nvPr/>
        </p:nvCxnSpPr>
        <p:spPr>
          <a:xfrm rot="5400000">
            <a:off x="3577429" y="1035474"/>
            <a:ext cx="197725" cy="1975451"/>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Gewinkelte Verbindung 15"/>
          <p:cNvCxnSpPr>
            <a:stCxn id="8" idx="2"/>
            <a:endCxn id="10" idx="0"/>
          </p:cNvCxnSpPr>
          <p:nvPr/>
        </p:nvCxnSpPr>
        <p:spPr>
          <a:xfrm rot="16200000" flipH="1">
            <a:off x="5524118" y="1064234"/>
            <a:ext cx="197724" cy="1917929"/>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Gewinkelte Verbindung 18"/>
          <p:cNvCxnSpPr>
            <a:endCxn id="13" idx="0"/>
          </p:cNvCxnSpPr>
          <p:nvPr/>
        </p:nvCxnSpPr>
        <p:spPr>
          <a:xfrm>
            <a:off x="1689446" y="3176595"/>
            <a:ext cx="2876" cy="91361"/>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Gewinkelte Verbindung 19"/>
          <p:cNvCxnSpPr>
            <a:stCxn id="9" idx="2"/>
            <a:endCxn id="12" idx="0"/>
          </p:cNvCxnSpPr>
          <p:nvPr/>
        </p:nvCxnSpPr>
        <p:spPr>
          <a:xfrm rot="16200000" flipH="1">
            <a:off x="3097829" y="2108797"/>
            <a:ext cx="245396" cy="1063925"/>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Gewinkelte Verbindung 20"/>
          <p:cNvCxnSpPr>
            <a:stCxn id="9" idx="2"/>
            <a:endCxn id="11" idx="0"/>
          </p:cNvCxnSpPr>
          <p:nvPr/>
        </p:nvCxnSpPr>
        <p:spPr>
          <a:xfrm rot="5400000">
            <a:off x="2069666" y="2137843"/>
            <a:ext cx="238680" cy="999119"/>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8" name="Abgerundetes Rechteck 27"/>
          <p:cNvSpPr/>
          <p:nvPr/>
        </p:nvSpPr>
        <p:spPr>
          <a:xfrm>
            <a:off x="829679" y="3816993"/>
            <a:ext cx="1719533" cy="396000"/>
          </a:xfrm>
          <a:prstGeom prst="roundRect">
            <a:avLst/>
          </a:prstGeom>
          <a:solidFill>
            <a:schemeClr val="bg1">
              <a:lumMod val="85000"/>
            </a:schemeClr>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smtClean="0">
                <a:solidFill>
                  <a:sysClr val="windowText" lastClr="000000"/>
                </a:solidFill>
              </a:rPr>
              <a:t>Destination Schweiz</a:t>
            </a:r>
          </a:p>
          <a:p>
            <a:pPr algn="ctr"/>
            <a:r>
              <a:rPr lang="de-CH" sz="900" b="1" dirty="0" smtClean="0">
                <a:solidFill>
                  <a:sysClr val="windowText" lastClr="000000"/>
                </a:solidFill>
              </a:rPr>
              <a:t>500’000 Personen</a:t>
            </a:r>
            <a:endParaRPr lang="de-CH" sz="900" b="1" dirty="0">
              <a:solidFill>
                <a:sysClr val="windowText" lastClr="000000"/>
              </a:solidFill>
            </a:endParaRPr>
          </a:p>
        </p:txBody>
      </p:sp>
      <p:cxnSp>
        <p:nvCxnSpPr>
          <p:cNvPr id="29" name="Gewinkelte Verbindung 28"/>
          <p:cNvCxnSpPr>
            <a:stCxn id="13" idx="2"/>
            <a:endCxn id="28" idx="0"/>
          </p:cNvCxnSpPr>
          <p:nvPr/>
        </p:nvCxnSpPr>
        <p:spPr>
          <a:xfrm flipH="1">
            <a:off x="1689446" y="3663956"/>
            <a:ext cx="2876" cy="153037"/>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2" name="Abgerundetes Rechteck 31"/>
          <p:cNvSpPr/>
          <p:nvPr/>
        </p:nvSpPr>
        <p:spPr>
          <a:xfrm>
            <a:off x="2892723" y="3279937"/>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Ferien im nächsten Winter geplant</a:t>
            </a:r>
          </a:p>
          <a:p>
            <a:pPr algn="ctr"/>
            <a:r>
              <a:rPr lang="de-CH" sz="900" dirty="0" smtClean="0">
                <a:solidFill>
                  <a:sysClr val="windowText" lastClr="000000"/>
                </a:solidFill>
              </a:rPr>
              <a:t>0.77 Mio.</a:t>
            </a:r>
            <a:endParaRPr lang="de-CH" sz="900" dirty="0">
              <a:solidFill>
                <a:sysClr val="windowText" lastClr="000000"/>
              </a:solidFill>
            </a:endParaRPr>
          </a:p>
        </p:txBody>
      </p:sp>
      <p:sp>
        <p:nvSpPr>
          <p:cNvPr id="33" name="Abgerundetes Rechteck 32"/>
          <p:cNvSpPr/>
          <p:nvPr/>
        </p:nvSpPr>
        <p:spPr>
          <a:xfrm>
            <a:off x="2899074" y="3816992"/>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a:solidFill>
                  <a:sysClr val="windowText" lastClr="000000"/>
                </a:solidFill>
              </a:rPr>
              <a:t>Destination Schweiz</a:t>
            </a:r>
          </a:p>
          <a:p>
            <a:pPr algn="ctr"/>
            <a:r>
              <a:rPr lang="de-CH" sz="900" b="1" dirty="0" smtClean="0">
                <a:solidFill>
                  <a:sysClr val="windowText" lastClr="000000"/>
                </a:solidFill>
              </a:rPr>
              <a:t>6’300 Personen</a:t>
            </a:r>
            <a:endParaRPr lang="de-CH" sz="900" b="1" dirty="0">
              <a:solidFill>
                <a:sysClr val="windowText" lastClr="000000"/>
              </a:solidFill>
            </a:endParaRPr>
          </a:p>
        </p:txBody>
      </p:sp>
      <p:cxnSp>
        <p:nvCxnSpPr>
          <p:cNvPr id="34" name="Gewinkelte Verbindung 33"/>
          <p:cNvCxnSpPr>
            <a:stCxn id="10" idx="2"/>
            <a:endCxn id="44" idx="0"/>
          </p:cNvCxnSpPr>
          <p:nvPr/>
        </p:nvCxnSpPr>
        <p:spPr>
          <a:xfrm rot="16200000" flipH="1">
            <a:off x="7152057" y="1947949"/>
            <a:ext cx="245397" cy="1385620"/>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5" name="Gewinkelte Verbindung 34"/>
          <p:cNvCxnSpPr>
            <a:stCxn id="32" idx="2"/>
            <a:endCxn id="33" idx="0"/>
          </p:cNvCxnSpPr>
          <p:nvPr/>
        </p:nvCxnSpPr>
        <p:spPr>
          <a:xfrm>
            <a:off x="3752490" y="3675937"/>
            <a:ext cx="6351" cy="14105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Gewinkelte Verbindung 37"/>
          <p:cNvCxnSpPr>
            <a:endCxn id="32" idx="0"/>
          </p:cNvCxnSpPr>
          <p:nvPr/>
        </p:nvCxnSpPr>
        <p:spPr>
          <a:xfrm>
            <a:off x="3752490" y="3183311"/>
            <a:ext cx="0" cy="96626"/>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4" name="Abgerundetes Rechteck 43"/>
          <p:cNvSpPr/>
          <p:nvPr/>
        </p:nvSpPr>
        <p:spPr>
          <a:xfrm>
            <a:off x="7107798" y="2763458"/>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Interesse an Winterferien</a:t>
            </a:r>
          </a:p>
          <a:p>
            <a:pPr algn="ctr"/>
            <a:r>
              <a:rPr lang="de-CH" sz="900" dirty="0" smtClean="0">
                <a:solidFill>
                  <a:sysClr val="windowText" lastClr="000000"/>
                </a:solidFill>
              </a:rPr>
              <a:t>2.9 Mio. </a:t>
            </a:r>
            <a:endParaRPr lang="de-CH" sz="900" dirty="0">
              <a:solidFill>
                <a:sysClr val="windowText" lastClr="000000"/>
              </a:solidFill>
            </a:endParaRPr>
          </a:p>
        </p:txBody>
      </p:sp>
      <p:sp>
        <p:nvSpPr>
          <p:cNvPr id="45" name="Abgerundetes Rechteck 44"/>
          <p:cNvSpPr/>
          <p:nvPr/>
        </p:nvSpPr>
        <p:spPr>
          <a:xfrm>
            <a:off x="5103963" y="2769449"/>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Interesse an Skiferien</a:t>
            </a:r>
          </a:p>
          <a:p>
            <a:pPr algn="ctr"/>
            <a:r>
              <a:rPr lang="de-CH" sz="900" dirty="0" smtClean="0">
                <a:solidFill>
                  <a:sysClr val="windowText" lastClr="000000"/>
                </a:solidFill>
              </a:rPr>
              <a:t>1.5 Mio.</a:t>
            </a:r>
            <a:endParaRPr lang="de-CH" sz="900" dirty="0">
              <a:solidFill>
                <a:sysClr val="windowText" lastClr="000000"/>
              </a:solidFill>
            </a:endParaRPr>
          </a:p>
        </p:txBody>
      </p:sp>
      <p:cxnSp>
        <p:nvCxnSpPr>
          <p:cNvPr id="48" name="Gewinkelte Verbindung 47"/>
          <p:cNvCxnSpPr>
            <a:stCxn id="10" idx="2"/>
            <a:endCxn id="45" idx="0"/>
          </p:cNvCxnSpPr>
          <p:nvPr/>
        </p:nvCxnSpPr>
        <p:spPr>
          <a:xfrm rot="5400000">
            <a:off x="6147144" y="2334648"/>
            <a:ext cx="251388" cy="618215"/>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52" name="Abgerundetes Rechteck 51"/>
          <p:cNvSpPr/>
          <p:nvPr/>
        </p:nvSpPr>
        <p:spPr>
          <a:xfrm>
            <a:off x="7107798" y="3286287"/>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Ferien im nächsten Winter geplant</a:t>
            </a:r>
          </a:p>
          <a:p>
            <a:pPr algn="ctr"/>
            <a:r>
              <a:rPr lang="de-CH" sz="900" dirty="0" smtClean="0">
                <a:solidFill>
                  <a:sysClr val="windowText" lastClr="000000"/>
                </a:solidFill>
              </a:rPr>
              <a:t>0.4 Mio. </a:t>
            </a:r>
            <a:endParaRPr lang="de-CH" sz="900" dirty="0">
              <a:solidFill>
                <a:sysClr val="windowText" lastClr="000000"/>
              </a:solidFill>
            </a:endParaRPr>
          </a:p>
        </p:txBody>
      </p:sp>
      <p:sp>
        <p:nvSpPr>
          <p:cNvPr id="53" name="Abgerundetes Rechteck 52"/>
          <p:cNvSpPr/>
          <p:nvPr/>
        </p:nvSpPr>
        <p:spPr>
          <a:xfrm>
            <a:off x="5103964" y="3286287"/>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Ferien im nächsten Winter geplant</a:t>
            </a:r>
          </a:p>
          <a:p>
            <a:pPr algn="ctr"/>
            <a:r>
              <a:rPr lang="de-CH" sz="900" dirty="0" smtClean="0">
                <a:solidFill>
                  <a:sysClr val="windowText" lastClr="000000"/>
                </a:solidFill>
              </a:rPr>
              <a:t>150’000 Personen </a:t>
            </a:r>
          </a:p>
        </p:txBody>
      </p:sp>
      <p:sp>
        <p:nvSpPr>
          <p:cNvPr id="54" name="Abgerundetes Rechteck 53"/>
          <p:cNvSpPr/>
          <p:nvPr/>
        </p:nvSpPr>
        <p:spPr>
          <a:xfrm>
            <a:off x="5106841" y="3816991"/>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a:solidFill>
                  <a:sysClr val="windowText" lastClr="000000"/>
                </a:solidFill>
              </a:rPr>
              <a:t>Destination Schweiz</a:t>
            </a:r>
          </a:p>
          <a:p>
            <a:pPr algn="ctr"/>
            <a:r>
              <a:rPr lang="de-CH" sz="900" b="1" dirty="0" smtClean="0">
                <a:solidFill>
                  <a:sysClr val="windowText" lastClr="000000"/>
                </a:solidFill>
              </a:rPr>
              <a:t>7’200 Personen </a:t>
            </a:r>
          </a:p>
        </p:txBody>
      </p:sp>
      <p:sp>
        <p:nvSpPr>
          <p:cNvPr id="55" name="Abgerundetes Rechteck 54"/>
          <p:cNvSpPr/>
          <p:nvPr/>
        </p:nvSpPr>
        <p:spPr>
          <a:xfrm>
            <a:off x="7099176" y="3816993"/>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a:solidFill>
                  <a:sysClr val="windowText" lastClr="000000"/>
                </a:solidFill>
              </a:rPr>
              <a:t>Destination Schweiz</a:t>
            </a:r>
          </a:p>
          <a:p>
            <a:pPr algn="ctr"/>
            <a:r>
              <a:rPr lang="de-CH" sz="900" b="1" dirty="0" smtClean="0">
                <a:solidFill>
                  <a:sysClr val="windowText" lastClr="000000"/>
                </a:solidFill>
              </a:rPr>
              <a:t>20’000</a:t>
            </a:r>
            <a:endParaRPr lang="de-CH" sz="900" b="1" dirty="0">
              <a:solidFill>
                <a:sysClr val="windowText" lastClr="000000"/>
              </a:solidFill>
            </a:endParaRPr>
          </a:p>
        </p:txBody>
      </p:sp>
      <p:cxnSp>
        <p:nvCxnSpPr>
          <p:cNvPr id="76" name="Gewinkelte Verbindung 18"/>
          <p:cNvCxnSpPr>
            <a:endCxn id="52" idx="0"/>
          </p:cNvCxnSpPr>
          <p:nvPr/>
        </p:nvCxnSpPr>
        <p:spPr>
          <a:xfrm>
            <a:off x="7967565" y="3183311"/>
            <a:ext cx="0" cy="102976"/>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7" name="Gewinkelte Verbindung 18"/>
          <p:cNvCxnSpPr>
            <a:stCxn id="53" idx="2"/>
            <a:endCxn id="54" idx="0"/>
          </p:cNvCxnSpPr>
          <p:nvPr/>
        </p:nvCxnSpPr>
        <p:spPr>
          <a:xfrm>
            <a:off x="5963731" y="3682287"/>
            <a:ext cx="2877" cy="134704"/>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8" name="Gewinkelte Verbindung 18"/>
          <p:cNvCxnSpPr>
            <a:endCxn id="53" idx="0"/>
          </p:cNvCxnSpPr>
          <p:nvPr/>
        </p:nvCxnSpPr>
        <p:spPr>
          <a:xfrm>
            <a:off x="5963730" y="3189302"/>
            <a:ext cx="1" cy="9698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5" name="Gewinkelte Verbindung 18"/>
          <p:cNvCxnSpPr>
            <a:stCxn id="52" idx="2"/>
            <a:endCxn id="55" idx="0"/>
          </p:cNvCxnSpPr>
          <p:nvPr/>
        </p:nvCxnSpPr>
        <p:spPr>
          <a:xfrm flipH="1">
            <a:off x="7958943" y="3682287"/>
            <a:ext cx="8622" cy="134706"/>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8" name="Rechteck 87"/>
          <p:cNvSpPr/>
          <p:nvPr/>
        </p:nvSpPr>
        <p:spPr>
          <a:xfrm>
            <a:off x="676892" y="4451784"/>
            <a:ext cx="8289985" cy="3416320"/>
          </a:xfrm>
          <a:prstGeom prst="rect">
            <a:avLst/>
          </a:prstGeom>
        </p:spPr>
        <p:txBody>
          <a:bodyPr wrap="square">
            <a:spAutoFit/>
          </a:bodyPr>
          <a:lstStyle/>
          <a:p>
            <a:pPr marL="171450" lvl="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Das deutsche «Zielpublikum» für Winterferien in der Schweiz umfasst rund 26 Mio. Personen, welche bereits einmal Winterferien gemacht haben. </a:t>
            </a:r>
          </a:p>
          <a:p>
            <a:pPr marL="171450" lvl="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Für </a:t>
            </a:r>
            <a:r>
              <a:rPr lang="de-CH" dirty="0">
                <a:solidFill>
                  <a:prstClr val="black"/>
                </a:solidFill>
                <a:latin typeface="Arial"/>
                <a:ea typeface="ＭＳ Ｐゴシック" charset="-128"/>
              </a:rPr>
              <a:t>Personen ohne Wintersporterfahrung ist die Schweiz wenig interessant: Von 10’000 Personen ohne Wintersporterfahrung können sich </a:t>
            </a:r>
            <a:r>
              <a:rPr lang="de-CH" dirty="0" smtClean="0">
                <a:solidFill>
                  <a:prstClr val="black"/>
                </a:solidFill>
                <a:latin typeface="Arial"/>
                <a:ea typeface="ＭＳ Ｐゴシック" charset="-128"/>
              </a:rPr>
              <a:t>nur acht </a:t>
            </a:r>
            <a:r>
              <a:rPr lang="de-CH" dirty="0">
                <a:solidFill>
                  <a:prstClr val="black"/>
                </a:solidFill>
                <a:latin typeface="Arial"/>
                <a:ea typeface="ＭＳ Ｐゴシック" charset="-128"/>
              </a:rPr>
              <a:t>Personen konkret vorstellen, im nächsten Winter Ferien in der Schweiz zu machen. </a:t>
            </a:r>
          </a:p>
          <a:p>
            <a:pPr marL="171450" lvl="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Bei der Planung von Winterferien geben sieben Prozent aller Deutschen an, in die Schweiz reisen zu wollen. Im Nachhinein befragt, geben zwei Prozent der Befragten an, tatsächlich in der Schweiz gewesen zu sein. Dies bedeutet, dass fünf Prozent zwar vorhaben, in die Schweiz zu fahren, ihre Meinung aber zwischen Planung und Buchungsabschluss ändern. Grund: Preis-Leistungs-Verhältnis.</a:t>
            </a:r>
          </a:p>
          <a:p>
            <a:pPr lvl="0" algn="just">
              <a:lnSpc>
                <a:spcPct val="110000"/>
              </a:lnSpc>
              <a:spcBef>
                <a:spcPct val="20000"/>
              </a:spcBef>
              <a:spcAft>
                <a:spcPts val="600"/>
              </a:spcAft>
              <a:buClr>
                <a:srgbClr val="A6213B"/>
              </a:buClr>
            </a:pPr>
            <a:endParaRPr lang="de-CH" dirty="0" smtClean="0">
              <a:solidFill>
                <a:prstClr val="black"/>
              </a:solidFill>
              <a:latin typeface="Arial"/>
              <a:ea typeface="ＭＳ Ｐゴシック" charset="-128"/>
            </a:endParaRPr>
          </a:p>
          <a:p>
            <a:pPr marL="171450" lvl="0" indent="-171450" algn="just">
              <a:lnSpc>
                <a:spcPct val="110000"/>
              </a:lnSpc>
              <a:spcBef>
                <a:spcPct val="20000"/>
              </a:spcBef>
              <a:spcAft>
                <a:spcPts val="600"/>
              </a:spcAft>
              <a:buClr>
                <a:srgbClr val="A6213B"/>
              </a:buClr>
              <a:buFont typeface="Wingdings" pitchFamily="2" charset="2"/>
              <a:buChar char="§"/>
            </a:pPr>
            <a:endParaRPr lang="de-CH" dirty="0" smtClean="0">
              <a:solidFill>
                <a:prstClr val="black"/>
              </a:solidFill>
              <a:latin typeface="Arial"/>
              <a:ea typeface="ＭＳ Ｐゴシック" charset="-128"/>
            </a:endParaRPr>
          </a:p>
          <a:p>
            <a:pPr marL="171450" lvl="0" indent="-171450" algn="just">
              <a:lnSpc>
                <a:spcPct val="110000"/>
              </a:lnSpc>
              <a:spcBef>
                <a:spcPct val="20000"/>
              </a:spcBef>
              <a:spcAft>
                <a:spcPts val="600"/>
              </a:spcAft>
              <a:buClr>
                <a:srgbClr val="A6213B"/>
              </a:buClr>
              <a:buFont typeface="Wingdings" pitchFamily="2" charset="2"/>
              <a:buChar char="§"/>
            </a:pPr>
            <a:endParaRPr lang="de-CH" dirty="0" smtClean="0">
              <a:solidFill>
                <a:prstClr val="black"/>
              </a:solidFill>
              <a:latin typeface="Arial"/>
              <a:ea typeface="ＭＳ Ｐゴシック" charset="-128"/>
            </a:endParaRPr>
          </a:p>
          <a:p>
            <a:pPr marL="171450" lvl="0" indent="-171450" algn="just">
              <a:lnSpc>
                <a:spcPct val="110000"/>
              </a:lnSpc>
              <a:spcBef>
                <a:spcPct val="20000"/>
              </a:spcBef>
              <a:spcAft>
                <a:spcPts val="600"/>
              </a:spcAft>
              <a:buClr>
                <a:srgbClr val="A6213B"/>
              </a:buClr>
              <a:buFont typeface="Wingdings" pitchFamily="2" charset="2"/>
              <a:buChar char="§"/>
            </a:pPr>
            <a:endParaRPr lang="de-CH" dirty="0" smtClean="0">
              <a:solidFill>
                <a:prstClr val="black"/>
              </a:solidFill>
              <a:latin typeface="Arial"/>
              <a:ea typeface="ＭＳ Ｐゴシック" charset="-128"/>
            </a:endParaRPr>
          </a:p>
        </p:txBody>
      </p:sp>
      <p:sp>
        <p:nvSpPr>
          <p:cNvPr id="89" name="Textfeld 88"/>
          <p:cNvSpPr txBox="1"/>
          <p:nvPr/>
        </p:nvSpPr>
        <p:spPr>
          <a:xfrm>
            <a:off x="1689445" y="3636504"/>
            <a:ext cx="428322" cy="230832"/>
          </a:xfrm>
          <a:prstGeom prst="rect">
            <a:avLst/>
          </a:prstGeom>
          <a:noFill/>
        </p:spPr>
        <p:txBody>
          <a:bodyPr wrap="none" rtlCol="0">
            <a:spAutoFit/>
          </a:bodyPr>
          <a:lstStyle/>
          <a:p>
            <a:r>
              <a:rPr lang="de-CH" sz="900" dirty="0" smtClean="0"/>
              <a:t>7% *</a:t>
            </a:r>
            <a:endParaRPr lang="de-CH" sz="900" dirty="0"/>
          </a:p>
        </p:txBody>
      </p:sp>
      <p:sp>
        <p:nvSpPr>
          <p:cNvPr id="90" name="Textfeld 89"/>
          <p:cNvSpPr txBox="1"/>
          <p:nvPr/>
        </p:nvSpPr>
        <p:spPr>
          <a:xfrm>
            <a:off x="3804249" y="3623984"/>
            <a:ext cx="479618" cy="230832"/>
          </a:xfrm>
          <a:prstGeom prst="rect">
            <a:avLst/>
          </a:prstGeom>
          <a:noFill/>
        </p:spPr>
        <p:txBody>
          <a:bodyPr wrap="none" rtlCol="0">
            <a:spAutoFit/>
          </a:bodyPr>
          <a:lstStyle/>
          <a:p>
            <a:r>
              <a:rPr lang="de-CH" sz="900" dirty="0" smtClean="0"/>
              <a:t>4.8 %</a:t>
            </a:r>
            <a:endParaRPr lang="de-CH" sz="900" dirty="0"/>
          </a:p>
        </p:txBody>
      </p:sp>
      <p:sp>
        <p:nvSpPr>
          <p:cNvPr id="91" name="Textfeld 90"/>
          <p:cNvSpPr txBox="1"/>
          <p:nvPr/>
        </p:nvSpPr>
        <p:spPr>
          <a:xfrm>
            <a:off x="5966608" y="3630994"/>
            <a:ext cx="479618" cy="230832"/>
          </a:xfrm>
          <a:prstGeom prst="rect">
            <a:avLst/>
          </a:prstGeom>
          <a:noFill/>
        </p:spPr>
        <p:txBody>
          <a:bodyPr wrap="none" rtlCol="0">
            <a:spAutoFit/>
          </a:bodyPr>
          <a:lstStyle/>
          <a:p>
            <a:r>
              <a:rPr lang="de-CH" sz="900" dirty="0" smtClean="0"/>
              <a:t>4.8 %</a:t>
            </a:r>
            <a:endParaRPr lang="de-CH" sz="900" dirty="0"/>
          </a:p>
        </p:txBody>
      </p:sp>
      <p:sp>
        <p:nvSpPr>
          <p:cNvPr id="92" name="Textfeld 91"/>
          <p:cNvSpPr txBox="1"/>
          <p:nvPr/>
        </p:nvSpPr>
        <p:spPr>
          <a:xfrm>
            <a:off x="7967565" y="3636504"/>
            <a:ext cx="479618" cy="230832"/>
          </a:xfrm>
          <a:prstGeom prst="rect">
            <a:avLst/>
          </a:prstGeom>
          <a:noFill/>
        </p:spPr>
        <p:txBody>
          <a:bodyPr wrap="none" rtlCol="0">
            <a:spAutoFit/>
          </a:bodyPr>
          <a:lstStyle/>
          <a:p>
            <a:r>
              <a:rPr lang="de-CH" sz="900" dirty="0" smtClean="0"/>
              <a:t>4.8 %</a:t>
            </a:r>
            <a:endParaRPr lang="de-CH" sz="900" dirty="0"/>
          </a:p>
        </p:txBody>
      </p:sp>
      <p:sp>
        <p:nvSpPr>
          <p:cNvPr id="93" name="Textfeld 92"/>
          <p:cNvSpPr txBox="1"/>
          <p:nvPr/>
        </p:nvSpPr>
        <p:spPr>
          <a:xfrm>
            <a:off x="758120" y="4296612"/>
            <a:ext cx="4480257" cy="200055"/>
          </a:xfrm>
          <a:prstGeom prst="rect">
            <a:avLst/>
          </a:prstGeom>
          <a:noFill/>
        </p:spPr>
        <p:txBody>
          <a:bodyPr wrap="square" rtlCol="0">
            <a:spAutoFit/>
          </a:bodyPr>
          <a:lstStyle/>
          <a:p>
            <a:r>
              <a:rPr lang="de-CH" sz="700" b="1" dirty="0" smtClean="0"/>
              <a:t>* Aber: </a:t>
            </a:r>
            <a:r>
              <a:rPr lang="de-CH" sz="700" dirty="0" smtClean="0"/>
              <a:t>Beim letzten Urlaub gaben nur 2 % an, in der CH gewesen zu sein</a:t>
            </a:r>
            <a:endParaRPr lang="de-CH" sz="700" dirty="0"/>
          </a:p>
        </p:txBody>
      </p:sp>
      <p:sp>
        <p:nvSpPr>
          <p:cNvPr id="94" name="Textfeld 93"/>
          <p:cNvSpPr txBox="1"/>
          <p:nvPr/>
        </p:nvSpPr>
        <p:spPr>
          <a:xfrm>
            <a:off x="6411256" y="4312001"/>
            <a:ext cx="2494008" cy="200055"/>
          </a:xfrm>
          <a:prstGeom prst="rect">
            <a:avLst/>
          </a:prstGeom>
          <a:noFill/>
        </p:spPr>
        <p:txBody>
          <a:bodyPr wrap="square" rtlCol="0">
            <a:spAutoFit/>
          </a:bodyPr>
          <a:lstStyle/>
          <a:p>
            <a:pPr algn="r"/>
            <a:r>
              <a:rPr lang="de-CH" sz="700" dirty="0" smtClean="0">
                <a:solidFill>
                  <a:srgbClr val="3C584D"/>
                </a:solidFill>
              </a:rPr>
              <a:t>Quelle: Grundlagenstudie Wintersport Deutschland (2012)</a:t>
            </a:r>
            <a:endParaRPr lang="de-CH" sz="700" dirty="0">
              <a:solidFill>
                <a:srgbClr val="3C584D"/>
              </a:solidFill>
            </a:endParaRPr>
          </a:p>
        </p:txBody>
      </p:sp>
      <p:sp>
        <p:nvSpPr>
          <p:cNvPr id="3" name="Textfeld 2"/>
          <p:cNvSpPr txBox="1"/>
          <p:nvPr/>
        </p:nvSpPr>
        <p:spPr>
          <a:xfrm>
            <a:off x="4185999" y="3829857"/>
            <a:ext cx="478016" cy="646331"/>
          </a:xfrm>
          <a:prstGeom prst="rect">
            <a:avLst/>
          </a:prstGeom>
          <a:noFill/>
        </p:spPr>
        <p:txBody>
          <a:bodyPr wrap="none" rtlCol="0">
            <a:spAutoFit/>
          </a:bodyPr>
          <a:lstStyle/>
          <a:p>
            <a:r>
              <a:rPr lang="de-CH" sz="3600" b="1" dirty="0" smtClean="0">
                <a:solidFill>
                  <a:srgbClr val="FF0000"/>
                </a:solidFill>
                <a:sym typeface="Wingdings"/>
              </a:rPr>
              <a:t></a:t>
            </a:r>
            <a:endParaRPr lang="de-CH" sz="3600" b="1" dirty="0">
              <a:solidFill>
                <a:srgbClr val="FF0000"/>
              </a:solidFill>
            </a:endParaRPr>
          </a:p>
        </p:txBody>
      </p:sp>
      <p:sp>
        <p:nvSpPr>
          <p:cNvPr id="46" name="Textfeld 45"/>
          <p:cNvSpPr txBox="1"/>
          <p:nvPr/>
        </p:nvSpPr>
        <p:spPr>
          <a:xfrm>
            <a:off x="6411966" y="3829857"/>
            <a:ext cx="478016" cy="646331"/>
          </a:xfrm>
          <a:prstGeom prst="rect">
            <a:avLst/>
          </a:prstGeom>
          <a:noFill/>
        </p:spPr>
        <p:txBody>
          <a:bodyPr wrap="none" rtlCol="0">
            <a:spAutoFit/>
          </a:bodyPr>
          <a:lstStyle/>
          <a:p>
            <a:r>
              <a:rPr lang="de-CH" sz="3600" b="1" dirty="0" smtClean="0">
                <a:solidFill>
                  <a:srgbClr val="FF0000"/>
                </a:solidFill>
                <a:sym typeface="Wingdings"/>
              </a:rPr>
              <a:t></a:t>
            </a:r>
            <a:endParaRPr lang="de-CH" sz="3600" b="1" dirty="0">
              <a:solidFill>
                <a:srgbClr val="FF0000"/>
              </a:solidFill>
            </a:endParaRPr>
          </a:p>
        </p:txBody>
      </p:sp>
      <p:sp>
        <p:nvSpPr>
          <p:cNvPr id="47" name="Textfeld 46"/>
          <p:cNvSpPr txBox="1"/>
          <p:nvPr/>
        </p:nvSpPr>
        <p:spPr>
          <a:xfrm>
            <a:off x="8394548" y="3838177"/>
            <a:ext cx="478016" cy="646331"/>
          </a:xfrm>
          <a:prstGeom prst="rect">
            <a:avLst/>
          </a:prstGeom>
          <a:noFill/>
        </p:spPr>
        <p:txBody>
          <a:bodyPr wrap="none" rtlCol="0">
            <a:spAutoFit/>
          </a:bodyPr>
          <a:lstStyle/>
          <a:p>
            <a:r>
              <a:rPr lang="de-CH" sz="3600" b="1" dirty="0" smtClean="0">
                <a:solidFill>
                  <a:srgbClr val="FF0000"/>
                </a:solidFill>
                <a:sym typeface="Wingdings"/>
              </a:rPr>
              <a:t></a:t>
            </a:r>
            <a:endParaRPr lang="de-CH" sz="3600" b="1" dirty="0">
              <a:solidFill>
                <a:srgbClr val="FF0000"/>
              </a:solidFill>
            </a:endParaRPr>
          </a:p>
        </p:txBody>
      </p:sp>
      <p:sp>
        <p:nvSpPr>
          <p:cNvPr id="49" name="Textfeld 48"/>
          <p:cNvSpPr txBox="1"/>
          <p:nvPr/>
        </p:nvSpPr>
        <p:spPr>
          <a:xfrm>
            <a:off x="2068751" y="3749796"/>
            <a:ext cx="546945" cy="646331"/>
          </a:xfrm>
          <a:prstGeom prst="rect">
            <a:avLst/>
          </a:prstGeom>
          <a:noFill/>
        </p:spPr>
        <p:txBody>
          <a:bodyPr wrap="none" rtlCol="0">
            <a:spAutoFit/>
          </a:bodyPr>
          <a:lstStyle/>
          <a:p>
            <a:r>
              <a:rPr lang="de-CH" sz="3600" b="1" dirty="0" smtClean="0">
                <a:solidFill>
                  <a:srgbClr val="00B050"/>
                </a:solidFill>
                <a:sym typeface="Wingdings"/>
              </a:rPr>
              <a:t></a:t>
            </a:r>
            <a:endParaRPr lang="de-CH" sz="3600" b="1" dirty="0">
              <a:solidFill>
                <a:srgbClr val="00B050"/>
              </a:solidFill>
            </a:endParaRPr>
          </a:p>
        </p:txBody>
      </p:sp>
    </p:spTree>
    <p:extLst>
      <p:ext uri="{BB962C8B-B14F-4D97-AF65-F5344CB8AC3E}">
        <p14:creationId xmlns:p14="http://schemas.microsoft.com/office/powerpoint/2010/main" val="18249867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Deutsche Skifahrer bevorzugen für Winterferien Österreich und Deutschland anstelle der Schweiz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Wo fahren deutsche Skifahrer Ski? </a:t>
            </a:r>
            <a:endParaRPr lang="de-CH" dirty="0"/>
          </a:p>
        </p:txBody>
      </p:sp>
      <p:sp>
        <p:nvSpPr>
          <p:cNvPr id="6" name="Textplatzhalter 5"/>
          <p:cNvSpPr>
            <a:spLocks noGrp="1"/>
          </p:cNvSpPr>
          <p:nvPr>
            <p:ph type="body" sz="quarter" idx="13"/>
          </p:nvPr>
        </p:nvSpPr>
        <p:spPr/>
        <p:txBody>
          <a:bodyPr/>
          <a:lstStyle/>
          <a:p>
            <a:r>
              <a:rPr lang="de-CH" dirty="0" smtClean="0"/>
              <a:t>3 </a:t>
            </a:r>
            <a:r>
              <a:rPr lang="de-CH" dirty="0"/>
              <a:t>Geschäftsfeld Winterferien</a:t>
            </a:r>
          </a:p>
          <a:p>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28</a:t>
            </a:fld>
            <a:endParaRPr lang="de-CH"/>
          </a:p>
        </p:txBody>
      </p:sp>
      <p:sp>
        <p:nvSpPr>
          <p:cNvPr id="14" name="Rechteck 13"/>
          <p:cNvSpPr/>
          <p:nvPr/>
        </p:nvSpPr>
        <p:spPr>
          <a:xfrm>
            <a:off x="746890" y="1750484"/>
            <a:ext cx="8215956" cy="2262158"/>
          </a:xfrm>
          <a:prstGeom prst="rect">
            <a:avLst/>
          </a:prstGeom>
        </p:spPr>
        <p:txBody>
          <a:bodyPr wrap="square">
            <a:spAutoFit/>
          </a:bodyPr>
          <a:lstStyle/>
          <a:p>
            <a:pPr marL="17145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48 Prozent der deutschen Skifahrer bevorzugen Skiferien in AT</a:t>
            </a:r>
            <a:r>
              <a:rPr lang="de-CH" dirty="0">
                <a:solidFill>
                  <a:prstClr val="black"/>
                </a:solidFill>
                <a:latin typeface="Arial"/>
                <a:ea typeface="ＭＳ Ｐゴシック" charset="-128"/>
              </a:rPr>
              <a:t>. </a:t>
            </a:r>
            <a:r>
              <a:rPr lang="de-CH" dirty="0" smtClean="0">
                <a:solidFill>
                  <a:prstClr val="black"/>
                </a:solidFill>
                <a:latin typeface="Arial"/>
                <a:ea typeface="ＭＳ Ｐゴシック" charset="-128"/>
              </a:rPr>
              <a:t>Der Anteil ist zwischen 2012/2013 und 2013/2014 konstant geblieben. </a:t>
            </a:r>
          </a:p>
          <a:p>
            <a:pPr marL="17145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Deutsche Gäste sind überdurchschnittlich affin für Ferien in Österreich anstelle der Schweiz und auch leicht affin für Ferien in Deutschland anstelle der Schweiz. Frankreich ist kein Konkurrent für die Schweiz im deutschen Skifahrermarkt. </a:t>
            </a:r>
          </a:p>
          <a:p>
            <a:pPr marL="17145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Gemäss den TMS Daten sind wichtigsten die Gründe für eine Reise nach AT statt CH</a:t>
            </a:r>
            <a:r>
              <a:rPr lang="de-CH" dirty="0">
                <a:solidFill>
                  <a:prstClr val="black"/>
                </a:solidFill>
                <a:latin typeface="Arial"/>
                <a:ea typeface="ＭＳ Ｐゴシック" charset="-128"/>
              </a:rPr>
              <a:t> </a:t>
            </a:r>
            <a:r>
              <a:rPr lang="de-CH" dirty="0" smtClean="0">
                <a:solidFill>
                  <a:prstClr val="black"/>
                </a:solidFill>
                <a:latin typeface="Arial"/>
                <a:ea typeface="ＭＳ Ｐゴシック" charset="-128"/>
              </a:rPr>
              <a:t>das Pr</a:t>
            </a:r>
            <a:r>
              <a:rPr lang="de-CH" dirty="0" smtClean="0"/>
              <a:t>eis-Leistungsverhältnis (41 Prozent der Gäste), die Wahl einer neuen Destination für Abwechslung (13 Prozent) und die kürzere Anreisedistanz (elf Prozent). </a:t>
            </a:r>
          </a:p>
          <a:p>
            <a:pPr marL="171450" lvl="0" indent="-171450" algn="just">
              <a:lnSpc>
                <a:spcPct val="110000"/>
              </a:lnSpc>
              <a:spcBef>
                <a:spcPct val="20000"/>
              </a:spcBef>
              <a:spcAft>
                <a:spcPts val="600"/>
              </a:spcAft>
              <a:buClr>
                <a:schemeClr val="tx1"/>
              </a:buClr>
              <a:buFont typeface="Arial" pitchFamily="34" charset="0"/>
              <a:buChar char="•"/>
            </a:pPr>
            <a:endParaRPr lang="de-CH" dirty="0">
              <a:solidFill>
                <a:prstClr val="black"/>
              </a:solidFill>
              <a:latin typeface="Arial"/>
              <a:ea typeface="ＭＳ Ｐゴシック" charset="-128"/>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140" r="22325" b="27461"/>
          <a:stretch/>
        </p:blipFill>
        <p:spPr bwMode="auto">
          <a:xfrm>
            <a:off x="1748754" y="3756754"/>
            <a:ext cx="4866731" cy="272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6335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Ferienwohnungen in der Schweiz relativ bedeutender als im Tirol, Tirol mit starker Position im Vier- und Fünfsternbereich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29</a:t>
            </a:fld>
            <a:endParaRPr lang="de-CH"/>
          </a:p>
        </p:txBody>
      </p:sp>
      <p:sp>
        <p:nvSpPr>
          <p:cNvPr id="6" name="Textplatzhalter 5"/>
          <p:cNvSpPr>
            <a:spLocks noGrp="1"/>
          </p:cNvSpPr>
          <p:nvPr>
            <p:ph type="body" sz="quarter" idx="12"/>
          </p:nvPr>
        </p:nvSpPr>
        <p:spPr/>
        <p:txBody>
          <a:bodyPr/>
          <a:lstStyle/>
          <a:p>
            <a:r>
              <a:rPr lang="de-CH" dirty="0" smtClean="0"/>
              <a:t>Unterkunftsarten im Winter</a:t>
            </a:r>
            <a:endParaRPr lang="de-CH" dirty="0"/>
          </a:p>
        </p:txBody>
      </p:sp>
      <p:sp>
        <p:nvSpPr>
          <p:cNvPr id="7" name="Textplatzhalter 6"/>
          <p:cNvSpPr>
            <a:spLocks noGrp="1"/>
          </p:cNvSpPr>
          <p:nvPr>
            <p:ph type="body" sz="quarter" idx="13"/>
          </p:nvPr>
        </p:nvSpPr>
        <p:spPr/>
        <p:txBody>
          <a:bodyPr/>
          <a:lstStyle/>
          <a:p>
            <a:r>
              <a:rPr lang="de-CH" dirty="0" smtClean="0"/>
              <a:t>3 Geschäftsfeld Winterferien</a:t>
            </a:r>
            <a:endParaRPr lang="de-CH" dirty="0"/>
          </a:p>
        </p:txBody>
      </p:sp>
      <p:sp>
        <p:nvSpPr>
          <p:cNvPr id="12" name="Rechteck 11"/>
          <p:cNvSpPr/>
          <p:nvPr/>
        </p:nvSpPr>
        <p:spPr>
          <a:xfrm>
            <a:off x="676891" y="4515295"/>
            <a:ext cx="8335439" cy="1726306"/>
          </a:xfrm>
          <a:prstGeom prst="rect">
            <a:avLst/>
          </a:prstGeom>
        </p:spPr>
        <p:txBody>
          <a:bodyPr wrap="square">
            <a:spAutoFit/>
          </a:bodyPr>
          <a:lstStyle/>
          <a:p>
            <a:pPr marL="171450" lvl="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Insgesamt werden 50 Prozent der Tiroler Winterlogiernächte durch deutsche Gäste generiert (das Tirol insgesamt ist für 39.2 Prozent der Winterlogiernächte in Österreich verantwortlich). </a:t>
            </a:r>
          </a:p>
          <a:p>
            <a:pPr marL="171450" lvl="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In der Schweiz ist der relative Anteil der Hotellerie mit 42 Prozent deutlich tiefer und die Logiernächte verteilen sich relativ gleichmässig auf das niedrige, mittlere und hohe Preissegment. </a:t>
            </a:r>
          </a:p>
          <a:p>
            <a:pPr marL="171450" indent="-171450" algn="just">
              <a:lnSpc>
                <a:spcPct val="110000"/>
              </a:lnSpc>
              <a:spcBef>
                <a:spcPct val="20000"/>
              </a:spcBef>
              <a:spcAft>
                <a:spcPts val="600"/>
              </a:spcAft>
              <a:buClr>
                <a:schemeClr val="tx1"/>
              </a:buClr>
              <a:buFont typeface="Wingdings" pitchFamily="2" charset="2"/>
              <a:buChar char="§"/>
            </a:pPr>
            <a:r>
              <a:rPr lang="de-CH" dirty="0" smtClean="0">
                <a:solidFill>
                  <a:prstClr val="black"/>
                </a:solidFill>
                <a:latin typeface="Arial"/>
                <a:ea typeface="ＭＳ Ｐゴシック" charset="-128"/>
              </a:rPr>
              <a:t>In </a:t>
            </a:r>
            <a:r>
              <a:rPr lang="de-CH" dirty="0">
                <a:solidFill>
                  <a:prstClr val="black"/>
                </a:solidFill>
                <a:latin typeface="Arial"/>
                <a:ea typeface="ＭＳ Ｐゴシック" charset="-128"/>
              </a:rPr>
              <a:t>der Schweiz ist der relative Anteil der </a:t>
            </a:r>
            <a:r>
              <a:rPr lang="de-CH" dirty="0" smtClean="0">
                <a:solidFill>
                  <a:prstClr val="black"/>
                </a:solidFill>
                <a:latin typeface="Arial"/>
                <a:ea typeface="ＭＳ Ｐゴシック" charset="-128"/>
              </a:rPr>
              <a:t>Logiernächte in Ferienwohnungen </a:t>
            </a:r>
            <a:r>
              <a:rPr lang="de-CH" dirty="0">
                <a:solidFill>
                  <a:prstClr val="black"/>
                </a:solidFill>
                <a:latin typeface="Arial"/>
                <a:ea typeface="ＭＳ Ｐゴシック" charset="-128"/>
              </a:rPr>
              <a:t>im Winter </a:t>
            </a:r>
            <a:r>
              <a:rPr lang="de-CH" dirty="0" smtClean="0">
                <a:solidFill>
                  <a:prstClr val="black"/>
                </a:solidFill>
                <a:latin typeface="Arial"/>
                <a:ea typeface="ＭＳ Ｐゴシック" charset="-128"/>
              </a:rPr>
              <a:t>mit </a:t>
            </a:r>
            <a:r>
              <a:rPr lang="de-CH" dirty="0">
                <a:solidFill>
                  <a:prstClr val="black"/>
                </a:solidFill>
                <a:latin typeface="Arial"/>
                <a:ea typeface="ＭＳ Ｐゴシック" charset="-128"/>
              </a:rPr>
              <a:t>58 Prozent deutlich höher als im Tirol. </a:t>
            </a:r>
            <a:r>
              <a:rPr lang="de-CH" dirty="0" smtClean="0">
                <a:solidFill>
                  <a:prstClr val="black"/>
                </a:solidFill>
                <a:latin typeface="Arial"/>
                <a:ea typeface="ＭＳ Ｐゴシック" charset="-128"/>
              </a:rPr>
              <a:t>Absolut werden im Tirol mit 3.8 Mio. LN mehr Logiernächte in Ferienwohnungen generiert als in der Schweiz mit 2.8 Mio. </a:t>
            </a:r>
          </a:p>
        </p:txBody>
      </p:sp>
      <p:sp>
        <p:nvSpPr>
          <p:cNvPr id="9" name="Rechteck 8"/>
          <p:cNvSpPr/>
          <p:nvPr/>
        </p:nvSpPr>
        <p:spPr>
          <a:xfrm>
            <a:off x="2286000" y="5541528"/>
            <a:ext cx="4572000" cy="276999"/>
          </a:xfrm>
          <a:prstGeom prst="rect">
            <a:avLst/>
          </a:prstGeom>
        </p:spPr>
        <p:txBody>
          <a:bodyPr>
            <a:spAutoFit/>
          </a:bodyPr>
          <a:lstStyle/>
          <a:p>
            <a:pPr marL="0" indent="0">
              <a:buNone/>
            </a:pPr>
            <a:endParaRPr lang="de-CH" dirty="0"/>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0081" t="9275" r="34205" b="14856"/>
          <a:stretch/>
        </p:blipFill>
        <p:spPr bwMode="auto">
          <a:xfrm>
            <a:off x="918716" y="1726331"/>
            <a:ext cx="2943709" cy="2590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3696" t="9032" r="38449" b="13827"/>
          <a:stretch/>
        </p:blipFill>
        <p:spPr bwMode="auto">
          <a:xfrm>
            <a:off x="4844610" y="1726330"/>
            <a:ext cx="2558372" cy="266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6919757" y="3792686"/>
            <a:ext cx="1180131" cy="215444"/>
          </a:xfrm>
          <a:prstGeom prst="rect">
            <a:avLst/>
          </a:prstGeom>
          <a:noFill/>
        </p:spPr>
        <p:txBody>
          <a:bodyPr wrap="none" rtlCol="0">
            <a:spAutoFit/>
          </a:bodyPr>
          <a:lstStyle/>
          <a:p>
            <a:r>
              <a:rPr lang="de-CH" sz="800" dirty="0" smtClean="0"/>
              <a:t>100 % = 11.3 Mio. LN</a:t>
            </a:r>
            <a:endParaRPr lang="de-CH" sz="800" dirty="0"/>
          </a:p>
        </p:txBody>
      </p:sp>
      <p:sp>
        <p:nvSpPr>
          <p:cNvPr id="16" name="Textfeld 15"/>
          <p:cNvSpPr txBox="1"/>
          <p:nvPr/>
        </p:nvSpPr>
        <p:spPr>
          <a:xfrm>
            <a:off x="3070532" y="3780007"/>
            <a:ext cx="1122423" cy="215444"/>
          </a:xfrm>
          <a:prstGeom prst="rect">
            <a:avLst/>
          </a:prstGeom>
          <a:noFill/>
        </p:spPr>
        <p:txBody>
          <a:bodyPr wrap="none" rtlCol="0">
            <a:spAutoFit/>
          </a:bodyPr>
          <a:lstStyle/>
          <a:p>
            <a:r>
              <a:rPr lang="de-CH" sz="800" dirty="0" smtClean="0"/>
              <a:t>100 % = 4.8 Mio. LN</a:t>
            </a:r>
            <a:endParaRPr lang="de-CH" sz="800" dirty="0"/>
          </a:p>
        </p:txBody>
      </p:sp>
    </p:spTree>
    <p:extLst>
      <p:ext uri="{BB962C8B-B14F-4D97-AF65-F5344CB8AC3E}">
        <p14:creationId xmlns:p14="http://schemas.microsoft.com/office/powerpoint/2010/main" val="5194004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6"/>
          <p:cNvSpPr>
            <a:spLocks noGrp="1" noChangeArrowheads="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pitchFamily="34" charset="-128"/>
              </a:defRPr>
            </a:lvl1pPr>
            <a:lvl2pPr marL="742950" indent="-285750">
              <a:defRPr sz="1200">
                <a:solidFill>
                  <a:schemeClr val="tx1"/>
                </a:solidFill>
                <a:latin typeface="Arial" charset="0"/>
                <a:ea typeface="ＭＳ Ｐゴシック" pitchFamily="34" charset="-128"/>
              </a:defRPr>
            </a:lvl2pPr>
            <a:lvl3pPr marL="1143000" indent="-228600">
              <a:defRPr sz="1200">
                <a:solidFill>
                  <a:schemeClr val="tx1"/>
                </a:solidFill>
                <a:latin typeface="Arial" charset="0"/>
                <a:ea typeface="ＭＳ Ｐゴシック" pitchFamily="34" charset="-128"/>
              </a:defRPr>
            </a:lvl3pPr>
            <a:lvl4pPr marL="1600200" indent="-228600">
              <a:defRPr sz="1200">
                <a:solidFill>
                  <a:schemeClr val="tx1"/>
                </a:solidFill>
                <a:latin typeface="Arial" charset="0"/>
                <a:ea typeface="ＭＳ Ｐゴシック" pitchFamily="34" charset="-128"/>
              </a:defRPr>
            </a:lvl4pPr>
            <a:lvl5pPr marL="2057400" indent="-228600">
              <a:defRPr sz="1200">
                <a:solidFill>
                  <a:schemeClr val="tx1"/>
                </a:solidFill>
                <a:latin typeface="Arial" charset="0"/>
                <a:ea typeface="ＭＳ Ｐゴシック" pitchFamily="34" charset="-128"/>
              </a:defRPr>
            </a:lvl5pPr>
            <a:lvl6pPr marL="2514600" indent="-228600" defTabSz="457200" fontAlgn="base">
              <a:spcBef>
                <a:spcPct val="0"/>
              </a:spcBef>
              <a:spcAft>
                <a:spcPct val="0"/>
              </a:spcAft>
              <a:defRPr sz="1200">
                <a:solidFill>
                  <a:schemeClr val="tx1"/>
                </a:solidFill>
                <a:latin typeface="Arial" charset="0"/>
                <a:ea typeface="ＭＳ Ｐゴシック" pitchFamily="34" charset="-128"/>
              </a:defRPr>
            </a:lvl6pPr>
            <a:lvl7pPr marL="2971800" indent="-228600" defTabSz="457200" fontAlgn="base">
              <a:spcBef>
                <a:spcPct val="0"/>
              </a:spcBef>
              <a:spcAft>
                <a:spcPct val="0"/>
              </a:spcAft>
              <a:defRPr sz="1200">
                <a:solidFill>
                  <a:schemeClr val="tx1"/>
                </a:solidFill>
                <a:latin typeface="Arial" charset="0"/>
                <a:ea typeface="ＭＳ Ｐゴシック" pitchFamily="34" charset="-128"/>
              </a:defRPr>
            </a:lvl7pPr>
            <a:lvl8pPr marL="3429000" indent="-228600" defTabSz="457200" fontAlgn="base">
              <a:spcBef>
                <a:spcPct val="0"/>
              </a:spcBef>
              <a:spcAft>
                <a:spcPct val="0"/>
              </a:spcAft>
              <a:defRPr sz="1200">
                <a:solidFill>
                  <a:schemeClr val="tx1"/>
                </a:solidFill>
                <a:latin typeface="Arial" charset="0"/>
                <a:ea typeface="ＭＳ Ｐゴシック" pitchFamily="34" charset="-128"/>
              </a:defRPr>
            </a:lvl8pPr>
            <a:lvl9pPr marL="3886200" indent="-228600" defTabSz="457200" fontAlgn="base">
              <a:spcBef>
                <a:spcPct val="0"/>
              </a:spcBef>
              <a:spcAft>
                <a:spcPct val="0"/>
              </a:spcAft>
              <a:defRPr sz="1200">
                <a:solidFill>
                  <a:schemeClr val="tx1"/>
                </a:solidFill>
                <a:latin typeface="Arial" charset="0"/>
                <a:ea typeface="ＭＳ Ｐゴシック" pitchFamily="34" charset="-128"/>
              </a:defRPr>
            </a:lvl9pPr>
          </a:lstStyle>
          <a:p>
            <a:r>
              <a:rPr lang="de-DE" sz="900" smtClean="0">
                <a:solidFill>
                  <a:srgbClr val="60726C"/>
                </a:solidFill>
              </a:rPr>
              <a:t>03.03.2016</a:t>
            </a:r>
            <a:endParaRPr lang="de-CH" sz="900" smtClean="0">
              <a:solidFill>
                <a:srgbClr val="60726C"/>
              </a:solidFill>
            </a:endParaRPr>
          </a:p>
        </p:txBody>
      </p:sp>
      <p:sp>
        <p:nvSpPr>
          <p:cNvPr id="16389" name="Titel 1"/>
          <p:cNvSpPr>
            <a:spLocks noGrp="1"/>
          </p:cNvSpPr>
          <p:nvPr>
            <p:ph type="title"/>
          </p:nvPr>
        </p:nvSpPr>
        <p:spPr>
          <a:xfrm>
            <a:off x="700088" y="873125"/>
            <a:ext cx="8286750" cy="611188"/>
          </a:xfrm>
        </p:spPr>
        <p:txBody>
          <a:bodyPr/>
          <a:lstStyle/>
          <a:p>
            <a:pPr>
              <a:buFontTx/>
              <a:buNone/>
            </a:pPr>
            <a:r>
              <a:rPr lang="de-DE" dirty="0" smtClean="0">
                <a:ea typeface="ＭＳ Ｐゴシック" pitchFamily="34" charset="-128"/>
              </a:rPr>
              <a:t>Inhaltsverzeichnis</a:t>
            </a:r>
          </a:p>
        </p:txBody>
      </p:sp>
      <p:sp>
        <p:nvSpPr>
          <p:cNvPr id="16390" name="Inhaltsplatzhalter 2"/>
          <p:cNvSpPr>
            <a:spLocks noGrp="1"/>
          </p:cNvSpPr>
          <p:nvPr>
            <p:ph type="body" idx="1"/>
          </p:nvPr>
        </p:nvSpPr>
        <p:spPr>
          <a:xfrm>
            <a:off x="698500" y="1416050"/>
            <a:ext cx="8272463" cy="4778375"/>
          </a:xfrm>
        </p:spPr>
        <p:txBody>
          <a:bodyPr/>
          <a:lstStyle/>
          <a:p>
            <a:pPr marL="177800" indent="-177800" algn="l" defTabSz="179388">
              <a:lnSpc>
                <a:spcPct val="100000"/>
              </a:lnSpc>
              <a:buClr>
                <a:srgbClr val="D12948"/>
              </a:buClr>
              <a:buFontTx/>
              <a:buNone/>
              <a:tabLst>
                <a:tab pos="534988" algn="l"/>
                <a:tab pos="900113" algn="l"/>
                <a:tab pos="5381625" algn="r"/>
              </a:tabLst>
            </a:pPr>
            <a:r>
              <a:rPr lang="de-DE" sz="1400" dirty="0" smtClean="0">
                <a:ea typeface="ＭＳ Ｐゴシック" pitchFamily="34" charset="-128"/>
              </a:rPr>
              <a:t>		</a:t>
            </a:r>
          </a:p>
          <a:p>
            <a:pPr marL="177800" indent="-177800" algn="l" defTabSz="179388">
              <a:lnSpc>
                <a:spcPct val="100000"/>
              </a:lnSpc>
              <a:buClr>
                <a:srgbClr val="D12948"/>
              </a:buClr>
              <a:buFontTx/>
              <a:buNone/>
              <a:tabLst>
                <a:tab pos="534988" algn="l"/>
                <a:tab pos="900113" algn="l"/>
                <a:tab pos="5381625" algn="r"/>
              </a:tabLst>
            </a:pPr>
            <a:r>
              <a:rPr lang="de-DE" sz="1400" dirty="0" smtClean="0">
                <a:ea typeface="ＭＳ Ｐゴシック" pitchFamily="34" charset="-128"/>
              </a:rPr>
              <a:t>		1  	Grundlagen	</a:t>
            </a:r>
            <a:endParaRPr lang="de-DE" sz="1400" i="1" dirty="0" smtClean="0">
              <a:ea typeface="ＭＳ Ｐゴシック" pitchFamily="34" charset="-128"/>
            </a:endParaRPr>
          </a:p>
          <a:p>
            <a:pPr marL="177800" indent="-177800" algn="l" defTabSz="179388">
              <a:lnSpc>
                <a:spcPct val="100000"/>
              </a:lnSpc>
              <a:buClr>
                <a:srgbClr val="D12948"/>
              </a:buClr>
              <a:buFontTx/>
              <a:buNone/>
              <a:tabLst>
                <a:tab pos="534988" algn="l"/>
                <a:tab pos="900113" algn="l"/>
                <a:tab pos="5381625" algn="r"/>
              </a:tabLst>
            </a:pPr>
            <a:r>
              <a:rPr lang="de-DE" sz="1400" dirty="0" smtClean="0">
                <a:ea typeface="ＭＳ Ｐゴシック" pitchFamily="34" charset="-128"/>
              </a:rPr>
              <a:t>		2	Geschäftsfelder der Schweiz 	</a:t>
            </a:r>
          </a:p>
          <a:p>
            <a:pPr marL="177800" indent="-177800" algn="l" defTabSz="179388">
              <a:lnSpc>
                <a:spcPct val="100000"/>
              </a:lnSpc>
              <a:buClr>
                <a:srgbClr val="D12948"/>
              </a:buClr>
              <a:buFontTx/>
              <a:buNone/>
              <a:tabLst>
                <a:tab pos="534988" algn="l"/>
                <a:tab pos="900113" algn="l"/>
                <a:tab pos="5381625" algn="r"/>
              </a:tabLst>
            </a:pPr>
            <a:r>
              <a:rPr lang="de-DE" sz="1400" dirty="0">
                <a:ea typeface="ＭＳ Ｐゴシック" pitchFamily="34" charset="-128"/>
              </a:rPr>
              <a:t>	</a:t>
            </a:r>
            <a:r>
              <a:rPr lang="de-DE" sz="1400" dirty="0" smtClean="0">
                <a:ea typeface="ＭＳ Ｐゴシック" pitchFamily="34" charset="-128"/>
              </a:rPr>
              <a:t>	3 	„Winterferien und –kurzaufenthalte in den Bergen“ 	  </a:t>
            </a:r>
          </a:p>
          <a:p>
            <a:pPr marL="177800" indent="-177800" algn="l" defTabSz="179388">
              <a:lnSpc>
                <a:spcPct val="100000"/>
              </a:lnSpc>
              <a:buClr>
                <a:srgbClr val="D12948"/>
              </a:buClr>
              <a:buFontTx/>
              <a:buNone/>
              <a:tabLst>
                <a:tab pos="534988" algn="l"/>
                <a:tab pos="900113" algn="l"/>
                <a:tab pos="5381625" algn="r"/>
              </a:tabLst>
            </a:pPr>
            <a:r>
              <a:rPr lang="de-DE" sz="1400" dirty="0">
                <a:ea typeface="ＭＳ Ｐゴシック" pitchFamily="34" charset="-128"/>
              </a:rPr>
              <a:t>	</a:t>
            </a:r>
            <a:r>
              <a:rPr lang="de-DE" sz="1400" dirty="0" smtClean="0">
                <a:ea typeface="ＭＳ Ｐゴシック" pitchFamily="34" charset="-128"/>
              </a:rPr>
              <a:t>	4	„Sommerferien und -kurzaufenthalte in den Bergen“ 	</a:t>
            </a:r>
          </a:p>
          <a:p>
            <a:pPr marL="177800" indent="-177800" algn="l" defTabSz="179388">
              <a:lnSpc>
                <a:spcPct val="100000"/>
              </a:lnSpc>
              <a:buClr>
                <a:srgbClr val="D12948"/>
              </a:buClr>
              <a:buFontTx/>
              <a:buNone/>
              <a:tabLst>
                <a:tab pos="534988" algn="l"/>
                <a:tab pos="900113" algn="l"/>
                <a:tab pos="5381625" algn="r"/>
              </a:tabLst>
            </a:pPr>
            <a:r>
              <a:rPr lang="de-DE" sz="1400" dirty="0">
                <a:ea typeface="ＭＳ Ｐゴシック" pitchFamily="34" charset="-128"/>
              </a:rPr>
              <a:t>	</a:t>
            </a:r>
            <a:r>
              <a:rPr lang="de-DE" sz="1400" dirty="0" smtClean="0">
                <a:ea typeface="ＭＳ Ｐゴシック" pitchFamily="34" charset="-128"/>
              </a:rPr>
              <a:t>	</a:t>
            </a:r>
            <a:r>
              <a:rPr lang="de-DE" sz="1400" dirty="0">
                <a:ea typeface="ＭＳ Ｐゴシック" pitchFamily="34" charset="-128"/>
              </a:rPr>
              <a:t>5</a:t>
            </a:r>
            <a:r>
              <a:rPr lang="de-DE" sz="1400" dirty="0" smtClean="0">
                <a:ea typeface="ＭＳ Ｐゴシック" pitchFamily="34" charset="-128"/>
              </a:rPr>
              <a:t>	„Reisen im Sommer“	</a:t>
            </a:r>
          </a:p>
          <a:p>
            <a:pPr marL="177800" indent="-177800" algn="l" defTabSz="179388">
              <a:lnSpc>
                <a:spcPct val="100000"/>
              </a:lnSpc>
              <a:buClr>
                <a:srgbClr val="D12948"/>
              </a:buClr>
              <a:buFontTx/>
              <a:buNone/>
              <a:tabLst>
                <a:tab pos="534988" algn="l"/>
                <a:tab pos="900113" algn="l"/>
                <a:tab pos="5381625" algn="r"/>
              </a:tabLst>
            </a:pPr>
            <a:r>
              <a:rPr lang="de-DE" sz="1400" dirty="0">
                <a:ea typeface="ＭＳ Ｐゴシック" pitchFamily="34" charset="-128"/>
              </a:rPr>
              <a:t>	</a:t>
            </a:r>
            <a:r>
              <a:rPr lang="de-DE" sz="1400" dirty="0" smtClean="0">
                <a:ea typeface="ＭＳ Ｐゴシック" pitchFamily="34" charset="-128"/>
              </a:rPr>
              <a:t>	</a:t>
            </a:r>
            <a:r>
              <a:rPr lang="de-DE" sz="1400" dirty="0">
                <a:ea typeface="ＭＳ Ｐゴシック" pitchFamily="34" charset="-128"/>
              </a:rPr>
              <a:t>6</a:t>
            </a:r>
            <a:r>
              <a:rPr lang="de-DE" sz="1400" dirty="0" smtClean="0">
                <a:ea typeface="ＭＳ Ｐゴシック" pitchFamily="34" charset="-128"/>
              </a:rPr>
              <a:t>	„Kurzaufenthalte in den Städten“ 	</a:t>
            </a:r>
          </a:p>
          <a:p>
            <a:pPr marL="177800" indent="-177800" algn="l" defTabSz="179388">
              <a:lnSpc>
                <a:spcPct val="100000"/>
              </a:lnSpc>
              <a:buClr>
                <a:srgbClr val="D12948"/>
              </a:buClr>
              <a:buFontTx/>
              <a:buNone/>
              <a:tabLst>
                <a:tab pos="534988" algn="l"/>
                <a:tab pos="900113" algn="l"/>
                <a:tab pos="5381625" algn="r"/>
              </a:tabLst>
            </a:pPr>
            <a:r>
              <a:rPr lang="de-DE" sz="1400" dirty="0">
                <a:ea typeface="ＭＳ Ｐゴシック" pitchFamily="34" charset="-128"/>
              </a:rPr>
              <a:t>	</a:t>
            </a:r>
            <a:r>
              <a:rPr lang="de-DE" sz="1400" dirty="0" smtClean="0">
                <a:ea typeface="ＭＳ Ｐゴシック" pitchFamily="34" charset="-128"/>
              </a:rPr>
              <a:t>	</a:t>
            </a:r>
            <a:r>
              <a:rPr lang="de-DE" sz="1400" dirty="0">
                <a:ea typeface="ＭＳ Ｐゴシック" pitchFamily="34" charset="-128"/>
              </a:rPr>
              <a:t>7</a:t>
            </a:r>
            <a:r>
              <a:rPr lang="de-DE" sz="1400" dirty="0" smtClean="0">
                <a:ea typeface="ＭＳ Ｐゴシック" pitchFamily="34" charset="-128"/>
              </a:rPr>
              <a:t>	„Sommerferien an Seen und in Kleinstädten“ </a:t>
            </a:r>
          </a:p>
          <a:p>
            <a:pPr marL="177800" indent="-177800" algn="l" defTabSz="179388">
              <a:lnSpc>
                <a:spcPct val="100000"/>
              </a:lnSpc>
              <a:buClr>
                <a:srgbClr val="D12948"/>
              </a:buClr>
              <a:buFontTx/>
              <a:buNone/>
              <a:tabLst>
                <a:tab pos="534988" algn="l"/>
                <a:tab pos="900113" algn="l"/>
                <a:tab pos="5381625" algn="r"/>
              </a:tabLst>
            </a:pPr>
            <a:r>
              <a:rPr lang="de-DE" sz="1400" dirty="0">
                <a:ea typeface="ＭＳ Ｐゴシック" pitchFamily="34" charset="-128"/>
              </a:rPr>
              <a:t>	</a:t>
            </a:r>
            <a:r>
              <a:rPr lang="de-DE" sz="1400" dirty="0" smtClean="0">
                <a:ea typeface="ＭＳ Ｐゴシック" pitchFamily="34" charset="-128"/>
              </a:rPr>
              <a:t>	</a:t>
            </a:r>
            <a:r>
              <a:rPr lang="de-DE" sz="1400" dirty="0">
                <a:ea typeface="ＭＳ Ｐゴシック" pitchFamily="34" charset="-128"/>
              </a:rPr>
              <a:t>8</a:t>
            </a:r>
            <a:r>
              <a:rPr lang="de-DE" sz="1400" dirty="0" smtClean="0">
                <a:ea typeface="ＭＳ Ｐゴシック" pitchFamily="34" charset="-128"/>
              </a:rPr>
              <a:t>	Synthese </a:t>
            </a:r>
            <a:r>
              <a:rPr lang="de-DE" dirty="0" smtClean="0">
                <a:ea typeface="ＭＳ Ｐゴシック" pitchFamily="34" charset="-128"/>
              </a:rPr>
              <a:t>	</a:t>
            </a:r>
          </a:p>
          <a:p>
            <a:pPr marL="177800" indent="-177800" algn="l" defTabSz="179388">
              <a:lnSpc>
                <a:spcPct val="100000"/>
              </a:lnSpc>
              <a:buClr>
                <a:srgbClr val="D12948"/>
              </a:buClr>
              <a:buFontTx/>
              <a:buNone/>
              <a:tabLst>
                <a:tab pos="534988" algn="l"/>
                <a:tab pos="900113" algn="l"/>
                <a:tab pos="5381625" algn="r"/>
              </a:tabLst>
            </a:pPr>
            <a:endParaRPr lang="de-DE" dirty="0" smtClean="0">
              <a:ea typeface="ＭＳ Ｐゴシック" pitchFamily="34" charset="-128"/>
            </a:endParaRPr>
          </a:p>
          <a:p>
            <a:pPr marL="177800" indent="-177800" algn="l" defTabSz="179388">
              <a:lnSpc>
                <a:spcPct val="100000"/>
              </a:lnSpc>
              <a:buClr>
                <a:srgbClr val="D12948"/>
              </a:buClr>
              <a:buFontTx/>
              <a:buNone/>
              <a:tabLst>
                <a:tab pos="534988" algn="l"/>
                <a:tab pos="900113" algn="l"/>
                <a:tab pos="5381625" algn="r"/>
              </a:tabLst>
            </a:pPr>
            <a:r>
              <a:rPr lang="de-DE" dirty="0" smtClean="0">
                <a:ea typeface="ＭＳ Ｐゴシック" pitchFamily="34" charset="-128"/>
              </a:rPr>
              <a:t>	</a:t>
            </a: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3</a:t>
            </a:fld>
            <a:endParaRPr lang="de-CH"/>
          </a:p>
        </p:txBody>
      </p:sp>
    </p:spTree>
    <p:extLst>
      <p:ext uri="{BB962C8B-B14F-4D97-AF65-F5344CB8AC3E}">
        <p14:creationId xmlns:p14="http://schemas.microsoft.com/office/powerpoint/2010/main" val="2361029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Wettbewerbsfähigkeit der Schweiz im Vergleich zu Österreich bei den </a:t>
            </a:r>
            <a:r>
              <a:rPr lang="de-CH" dirty="0" err="1" smtClean="0"/>
              <a:t>FeWo</a:t>
            </a:r>
            <a:r>
              <a:rPr lang="de-CH" dirty="0" smtClean="0"/>
              <a:t> relativ am stärksten, psychologische Nachteile aufgrund der Nebenkosten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Preise für Winterferien </a:t>
            </a:r>
            <a:endParaRPr lang="de-CH" dirty="0"/>
          </a:p>
        </p:txBody>
      </p:sp>
      <p:sp>
        <p:nvSpPr>
          <p:cNvPr id="6" name="Textplatzhalter 5"/>
          <p:cNvSpPr>
            <a:spLocks noGrp="1"/>
          </p:cNvSpPr>
          <p:nvPr>
            <p:ph type="body" sz="quarter" idx="13"/>
          </p:nvPr>
        </p:nvSpPr>
        <p:spPr/>
        <p:txBody>
          <a:bodyPr/>
          <a:lstStyle/>
          <a:p>
            <a:r>
              <a:rPr lang="de-CH" dirty="0" smtClean="0"/>
              <a:t>3 </a:t>
            </a:r>
            <a:r>
              <a:rPr lang="de-CH" dirty="0"/>
              <a:t>Geschäftsfeld Winterferien</a:t>
            </a:r>
          </a:p>
          <a:p>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30</a:t>
            </a:fld>
            <a:endParaRPr lang="de-CH"/>
          </a:p>
        </p:txBody>
      </p:sp>
      <p:sp>
        <p:nvSpPr>
          <p:cNvPr id="14" name="Rechteck 13"/>
          <p:cNvSpPr/>
          <p:nvPr/>
        </p:nvSpPr>
        <p:spPr>
          <a:xfrm>
            <a:off x="747424" y="1885557"/>
            <a:ext cx="3586038" cy="4001095"/>
          </a:xfrm>
          <a:prstGeom prst="rect">
            <a:avLst/>
          </a:prstGeom>
        </p:spPr>
        <p:txBody>
          <a:bodyPr wrap="square">
            <a:spAutoFit/>
          </a:bodyPr>
          <a:lstStyle/>
          <a:p>
            <a:pPr marL="171450" lvl="0" indent="-171450" algn="just">
              <a:lnSpc>
                <a:spcPct val="110000"/>
              </a:lnSpc>
              <a:spcBef>
                <a:spcPct val="20000"/>
              </a:spcBef>
              <a:spcAft>
                <a:spcPts val="600"/>
              </a:spcAft>
              <a:buClr>
                <a:schemeClr val="tx1"/>
              </a:buClr>
              <a:buFont typeface="Wingdings" pitchFamily="2" charset="2"/>
              <a:buChar char="§"/>
            </a:pPr>
            <a:r>
              <a:rPr lang="de-CH" dirty="0" smtClean="0">
                <a:latin typeface="Arial"/>
                <a:ea typeface="ＭＳ Ｐゴシック" charset="-128"/>
              </a:rPr>
              <a:t>Wettbewerbsfähigkeit der Schweiz im Vergleich mit Österreich besser als mit Deutschland. Insgesamt stark von CHF/EUR-Wechselkurs abhängig.</a:t>
            </a:r>
          </a:p>
          <a:p>
            <a:pPr marL="171450" lvl="0" indent="-171450" algn="just">
              <a:lnSpc>
                <a:spcPct val="110000"/>
              </a:lnSpc>
              <a:spcBef>
                <a:spcPct val="20000"/>
              </a:spcBef>
              <a:spcAft>
                <a:spcPts val="600"/>
              </a:spcAft>
              <a:buClr>
                <a:schemeClr val="tx1"/>
              </a:buClr>
              <a:buFont typeface="Wingdings" pitchFamily="2" charset="2"/>
              <a:buChar char="§"/>
            </a:pPr>
            <a:r>
              <a:rPr lang="de-CH" dirty="0" smtClean="0">
                <a:latin typeface="Arial"/>
                <a:ea typeface="ＭＳ Ｐゴシック" charset="-128"/>
              </a:rPr>
              <a:t>Ferienwohnungen werden bei deutschen Ferienreisenden allgemein immer beliebter, die Zahlungsbereitschaft steigt.</a:t>
            </a:r>
          </a:p>
          <a:p>
            <a:pPr marL="171450" lvl="0" indent="-171450" algn="just">
              <a:lnSpc>
                <a:spcPct val="110000"/>
              </a:lnSpc>
              <a:spcBef>
                <a:spcPct val="20000"/>
              </a:spcBef>
              <a:spcAft>
                <a:spcPts val="600"/>
              </a:spcAft>
              <a:buClr>
                <a:schemeClr val="tx1"/>
              </a:buClr>
              <a:buFont typeface="Wingdings" pitchFamily="2" charset="2"/>
              <a:buChar char="§"/>
            </a:pPr>
            <a:r>
              <a:rPr lang="de-CH" dirty="0" smtClean="0">
                <a:latin typeface="Arial"/>
                <a:ea typeface="ＭＳ Ｐゴシック" charset="-128"/>
              </a:rPr>
              <a:t>Die </a:t>
            </a:r>
            <a:r>
              <a:rPr lang="de-CH" dirty="0">
                <a:latin typeface="Arial"/>
                <a:ea typeface="ＭＳ Ｐゴシック" charset="-128"/>
              </a:rPr>
              <a:t>Wettbewerbsfähigkeit von Schweizer Ferienwohnungen ist im Vergleich mit österreichischen Ferienwohnungen durchaus gegeben. </a:t>
            </a:r>
            <a:endParaRPr lang="de-CH" dirty="0" smtClean="0">
              <a:latin typeface="Arial"/>
              <a:ea typeface="ＭＳ Ｐゴシック" charset="-128"/>
            </a:endParaRPr>
          </a:p>
          <a:p>
            <a:pPr marL="171450" lvl="0" indent="-171450" algn="just">
              <a:lnSpc>
                <a:spcPct val="110000"/>
              </a:lnSpc>
              <a:spcBef>
                <a:spcPct val="20000"/>
              </a:spcBef>
              <a:spcAft>
                <a:spcPts val="600"/>
              </a:spcAft>
              <a:buClr>
                <a:schemeClr val="tx1"/>
              </a:buClr>
              <a:buFont typeface="Wingdings" pitchFamily="2" charset="2"/>
              <a:buChar char="§"/>
            </a:pPr>
            <a:r>
              <a:rPr lang="de-CH" dirty="0" smtClean="0">
                <a:latin typeface="Arial"/>
                <a:ea typeface="ＭＳ Ｐゴシック" charset="-128"/>
              </a:rPr>
              <a:t>Bei der Verteilung der Kosten fallen die hohen Gastronomiekosten ins Gewicht («jeder Griff in die Brieftasche ist in der Schweiz doppelt so teuer wie in Österreich»), was sich psychologisch zu einem ungünstigen Zeitpunkt – während  der Reise – auswirkt. </a:t>
            </a:r>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439" r="31977" b="6448"/>
          <a:stretch/>
        </p:blipFill>
        <p:spPr bwMode="auto">
          <a:xfrm>
            <a:off x="4500329" y="2053893"/>
            <a:ext cx="4294417" cy="3758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137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Schweiz auf Preisniveau der österreichischen Viersternbetriebe bei optimaler Angebotsgestaltung von Ferienwohnungen konkurrenzfähig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31</a:t>
            </a:fld>
            <a:endParaRPr lang="de-CH"/>
          </a:p>
        </p:txBody>
      </p:sp>
      <p:sp>
        <p:nvSpPr>
          <p:cNvPr id="6" name="Textplatzhalter 5"/>
          <p:cNvSpPr>
            <a:spLocks noGrp="1"/>
          </p:cNvSpPr>
          <p:nvPr>
            <p:ph type="body" sz="quarter" idx="12"/>
          </p:nvPr>
        </p:nvSpPr>
        <p:spPr/>
        <p:txBody>
          <a:bodyPr/>
          <a:lstStyle/>
          <a:p>
            <a:r>
              <a:rPr lang="de-CH" dirty="0" smtClean="0"/>
              <a:t>Preise und Volumen nach Unterkunftsarten </a:t>
            </a:r>
            <a:endParaRPr lang="de-CH" dirty="0"/>
          </a:p>
        </p:txBody>
      </p:sp>
      <p:sp>
        <p:nvSpPr>
          <p:cNvPr id="7" name="Textplatzhalter 6"/>
          <p:cNvSpPr>
            <a:spLocks noGrp="1"/>
          </p:cNvSpPr>
          <p:nvPr>
            <p:ph type="body" sz="quarter" idx="13"/>
          </p:nvPr>
        </p:nvSpPr>
        <p:spPr/>
        <p:txBody>
          <a:bodyPr/>
          <a:lstStyle/>
          <a:p>
            <a:r>
              <a:rPr lang="de-CH" dirty="0" smtClean="0"/>
              <a:t>3 </a:t>
            </a:r>
            <a:r>
              <a:rPr lang="de-CH" dirty="0"/>
              <a:t>Geschäftsfeld Winterferien</a:t>
            </a:r>
          </a:p>
          <a:p>
            <a:endParaRPr lang="de-CH" dirty="0"/>
          </a:p>
        </p:txBody>
      </p:sp>
      <p:sp>
        <p:nvSpPr>
          <p:cNvPr id="77" name="Textfeld 76"/>
          <p:cNvSpPr txBox="1"/>
          <p:nvPr/>
        </p:nvSpPr>
        <p:spPr>
          <a:xfrm>
            <a:off x="7147800" y="6258792"/>
            <a:ext cx="896399" cy="461665"/>
          </a:xfrm>
          <a:prstGeom prst="rect">
            <a:avLst/>
          </a:prstGeom>
          <a:noFill/>
        </p:spPr>
        <p:txBody>
          <a:bodyPr wrap="none" rtlCol="0">
            <a:spAutoFit/>
          </a:bodyPr>
          <a:lstStyle/>
          <a:p>
            <a:r>
              <a:rPr lang="de-CH" sz="800" dirty="0" smtClean="0">
                <a:solidFill>
                  <a:srgbClr val="00B050"/>
                </a:solidFill>
              </a:rPr>
              <a:t>Vierstern</a:t>
            </a:r>
          </a:p>
          <a:p>
            <a:r>
              <a:rPr lang="de-CH" sz="800" dirty="0" smtClean="0">
                <a:solidFill>
                  <a:schemeClr val="accent5"/>
                </a:solidFill>
              </a:rPr>
              <a:t>Durchschnitt</a:t>
            </a:r>
          </a:p>
          <a:p>
            <a:r>
              <a:rPr lang="de-CH" sz="800" dirty="0" smtClean="0">
                <a:solidFill>
                  <a:schemeClr val="accent1"/>
                </a:solidFill>
              </a:rPr>
              <a:t>Ferienwohnung</a:t>
            </a:r>
          </a:p>
        </p:txBody>
      </p:sp>
      <p:sp>
        <p:nvSpPr>
          <p:cNvPr id="85" name="Rechteck 84"/>
          <p:cNvSpPr/>
          <p:nvPr/>
        </p:nvSpPr>
        <p:spPr>
          <a:xfrm>
            <a:off x="6418058" y="1639318"/>
            <a:ext cx="2605177" cy="441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indent="-171450" algn="just">
              <a:lnSpc>
                <a:spcPct val="110000"/>
              </a:lnSpc>
              <a:spcBef>
                <a:spcPct val="20000"/>
              </a:spcBef>
              <a:spcAft>
                <a:spcPts val="600"/>
              </a:spcAft>
              <a:buClr>
                <a:srgbClr val="A6213B"/>
              </a:buClr>
              <a:buFont typeface="Wingdings" pitchFamily="2" charset="2"/>
              <a:buChar char="§"/>
            </a:pPr>
            <a:endParaRPr lang="de-CH" sz="900" dirty="0" smtClean="0">
              <a:latin typeface="+mn-lt"/>
              <a:ea typeface="ＭＳ Ｐゴシック" charset="-128"/>
              <a:cs typeface="ＭＳ Ｐゴシック" charset="-128"/>
            </a:endParaRPr>
          </a:p>
        </p:txBody>
      </p:sp>
      <p:sp>
        <p:nvSpPr>
          <p:cNvPr id="89" name="Freihandform 88"/>
          <p:cNvSpPr/>
          <p:nvPr/>
        </p:nvSpPr>
        <p:spPr>
          <a:xfrm>
            <a:off x="8182222" y="6291297"/>
            <a:ext cx="360000" cy="360000"/>
          </a:xfrm>
          <a:custGeom>
            <a:avLst/>
            <a:gdLst>
              <a:gd name="connsiteX0" fmla="*/ 11317 w 1136974"/>
              <a:gd name="connsiteY0" fmla="*/ 1035170 h 1179725"/>
              <a:gd name="connsiteX1" fmla="*/ 1124125 w 1136974"/>
              <a:gd name="connsiteY1" fmla="*/ 1061049 h 1179725"/>
              <a:gd name="connsiteX2" fmla="*/ 580661 w 1136974"/>
              <a:gd name="connsiteY2" fmla="*/ 0 h 1179725"/>
              <a:gd name="connsiteX3" fmla="*/ 11317 w 1136974"/>
              <a:gd name="connsiteY3" fmla="*/ 1035170 h 1179725"/>
            </a:gdLst>
            <a:ahLst/>
            <a:cxnLst>
              <a:cxn ang="0">
                <a:pos x="connsiteX0" y="connsiteY0"/>
              </a:cxn>
              <a:cxn ang="0">
                <a:pos x="connsiteX1" y="connsiteY1"/>
              </a:cxn>
              <a:cxn ang="0">
                <a:pos x="connsiteX2" y="connsiteY2"/>
              </a:cxn>
              <a:cxn ang="0">
                <a:pos x="connsiteX3" y="connsiteY3"/>
              </a:cxn>
            </a:cxnLst>
            <a:rect l="l" t="t" r="r" b="b"/>
            <a:pathLst>
              <a:path w="1136974" h="1179725">
                <a:moveTo>
                  <a:pt x="11317" y="1035170"/>
                </a:moveTo>
                <a:cubicBezTo>
                  <a:pt x="101894" y="1212011"/>
                  <a:pt x="1029234" y="1233577"/>
                  <a:pt x="1124125" y="1061049"/>
                </a:cubicBezTo>
                <a:cubicBezTo>
                  <a:pt x="1219016" y="888521"/>
                  <a:pt x="763253" y="0"/>
                  <a:pt x="580661" y="0"/>
                </a:cubicBezTo>
                <a:cubicBezTo>
                  <a:pt x="398069" y="0"/>
                  <a:pt x="-79260" y="858329"/>
                  <a:pt x="11317" y="1035170"/>
                </a:cubicBezTo>
                <a:close/>
              </a:path>
            </a:pathLst>
          </a:custGeom>
          <a:solidFill>
            <a:schemeClr val="bg1">
              <a:lumMod val="95000"/>
            </a:schemeClr>
          </a:solidFill>
          <a:ln w="19050">
            <a:solidFill>
              <a:schemeClr val="bg1">
                <a:lumMod val="65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800" dirty="0">
              <a:solidFill>
                <a:schemeClr val="tx1"/>
              </a:solidFill>
            </a:endParaRPr>
          </a:p>
        </p:txBody>
      </p:sp>
      <p:sp>
        <p:nvSpPr>
          <p:cNvPr id="90" name="Rechteck 89"/>
          <p:cNvSpPr/>
          <p:nvPr/>
        </p:nvSpPr>
        <p:spPr>
          <a:xfrm>
            <a:off x="8017017" y="6333223"/>
            <a:ext cx="708848" cy="307777"/>
          </a:xfrm>
          <a:prstGeom prst="rect">
            <a:avLst/>
          </a:prstGeom>
        </p:spPr>
        <p:txBody>
          <a:bodyPr wrap="none">
            <a:spAutoFit/>
          </a:bodyPr>
          <a:lstStyle/>
          <a:p>
            <a:pPr algn="ctr"/>
            <a:r>
              <a:rPr lang="de-CH" sz="700" dirty="0" smtClean="0"/>
              <a:t>Volumen</a:t>
            </a:r>
          </a:p>
          <a:p>
            <a:pPr algn="ctr"/>
            <a:r>
              <a:rPr lang="de-CH" sz="700" dirty="0" smtClean="0"/>
              <a:t>Winter Berge</a:t>
            </a:r>
            <a:endParaRPr lang="de-CH" sz="700" dirty="0"/>
          </a:p>
        </p:txBody>
      </p:sp>
      <p:sp>
        <p:nvSpPr>
          <p:cNvPr id="87" name="Freihandform 86"/>
          <p:cNvSpPr/>
          <p:nvPr/>
        </p:nvSpPr>
        <p:spPr>
          <a:xfrm>
            <a:off x="3157870" y="3651181"/>
            <a:ext cx="2515043" cy="2345671"/>
          </a:xfrm>
          <a:custGeom>
            <a:avLst/>
            <a:gdLst>
              <a:gd name="connsiteX0" fmla="*/ 11317 w 1136974"/>
              <a:gd name="connsiteY0" fmla="*/ 1035170 h 1179725"/>
              <a:gd name="connsiteX1" fmla="*/ 1124125 w 1136974"/>
              <a:gd name="connsiteY1" fmla="*/ 1061049 h 1179725"/>
              <a:gd name="connsiteX2" fmla="*/ 580661 w 1136974"/>
              <a:gd name="connsiteY2" fmla="*/ 0 h 1179725"/>
              <a:gd name="connsiteX3" fmla="*/ 11317 w 1136974"/>
              <a:gd name="connsiteY3" fmla="*/ 1035170 h 1179725"/>
              <a:gd name="connsiteX0" fmla="*/ 30170 w 1154777"/>
              <a:gd name="connsiteY0" fmla="*/ 1058252 h 1181986"/>
              <a:gd name="connsiteX1" fmla="*/ 1142978 w 1154777"/>
              <a:gd name="connsiteY1" fmla="*/ 1084131 h 1181986"/>
              <a:gd name="connsiteX2" fmla="*/ 599514 w 1154777"/>
              <a:gd name="connsiteY2" fmla="*/ 23082 h 1181986"/>
              <a:gd name="connsiteX3" fmla="*/ 340218 w 1154777"/>
              <a:gd name="connsiteY3" fmla="*/ 409225 h 1181986"/>
              <a:gd name="connsiteX4" fmla="*/ 30170 w 1154777"/>
              <a:gd name="connsiteY4" fmla="*/ 1058252 h 1181986"/>
              <a:gd name="connsiteX0" fmla="*/ 30170 w 1168428"/>
              <a:gd name="connsiteY0" fmla="*/ 1035762 h 1159496"/>
              <a:gd name="connsiteX1" fmla="*/ 1142978 w 1168428"/>
              <a:gd name="connsiteY1" fmla="*/ 1061641 h 1159496"/>
              <a:gd name="connsiteX2" fmla="*/ 768161 w 1168428"/>
              <a:gd name="connsiteY2" fmla="*/ 318842 h 1159496"/>
              <a:gd name="connsiteX3" fmla="*/ 599514 w 1168428"/>
              <a:gd name="connsiteY3" fmla="*/ 592 h 1159496"/>
              <a:gd name="connsiteX4" fmla="*/ 340218 w 1168428"/>
              <a:gd name="connsiteY4" fmla="*/ 386735 h 1159496"/>
              <a:gd name="connsiteX5" fmla="*/ 30170 w 1168428"/>
              <a:gd name="connsiteY5" fmla="*/ 1035762 h 1159496"/>
              <a:gd name="connsiteX0" fmla="*/ 30170 w 1168935"/>
              <a:gd name="connsiteY0" fmla="*/ 1035762 h 1159496"/>
              <a:gd name="connsiteX1" fmla="*/ 1142978 w 1168935"/>
              <a:gd name="connsiteY1" fmla="*/ 1061641 h 1159496"/>
              <a:gd name="connsiteX2" fmla="*/ 778230 w 1168935"/>
              <a:gd name="connsiteY2" fmla="*/ 318842 h 1159496"/>
              <a:gd name="connsiteX3" fmla="*/ 599514 w 1168935"/>
              <a:gd name="connsiteY3" fmla="*/ 592 h 1159496"/>
              <a:gd name="connsiteX4" fmla="*/ 340218 w 1168935"/>
              <a:gd name="connsiteY4" fmla="*/ 386735 h 1159496"/>
              <a:gd name="connsiteX5" fmla="*/ 30170 w 1168935"/>
              <a:gd name="connsiteY5" fmla="*/ 1035762 h 1159496"/>
              <a:gd name="connsiteX0" fmla="*/ 30170 w 1192476"/>
              <a:gd name="connsiteY0" fmla="*/ 1035759 h 1159493"/>
              <a:gd name="connsiteX1" fmla="*/ 1142978 w 1192476"/>
              <a:gd name="connsiteY1" fmla="*/ 1061638 h 1159493"/>
              <a:gd name="connsiteX2" fmla="*/ 871371 w 1192476"/>
              <a:gd name="connsiteY2" fmla="*/ 1069908 h 1159493"/>
              <a:gd name="connsiteX3" fmla="*/ 778230 w 1192476"/>
              <a:gd name="connsiteY3" fmla="*/ 318839 h 1159493"/>
              <a:gd name="connsiteX4" fmla="*/ 599514 w 1192476"/>
              <a:gd name="connsiteY4" fmla="*/ 589 h 1159493"/>
              <a:gd name="connsiteX5" fmla="*/ 340218 w 1192476"/>
              <a:gd name="connsiteY5" fmla="*/ 386732 h 1159493"/>
              <a:gd name="connsiteX6" fmla="*/ 30170 w 1192476"/>
              <a:gd name="connsiteY6" fmla="*/ 1035759 h 1159493"/>
              <a:gd name="connsiteX0" fmla="*/ 30170 w 1192476"/>
              <a:gd name="connsiteY0" fmla="*/ 1038418 h 1162152"/>
              <a:gd name="connsiteX1" fmla="*/ 1142978 w 1192476"/>
              <a:gd name="connsiteY1" fmla="*/ 1064297 h 1162152"/>
              <a:gd name="connsiteX2" fmla="*/ 871371 w 1192476"/>
              <a:gd name="connsiteY2" fmla="*/ 1072567 h 1162152"/>
              <a:gd name="connsiteX3" fmla="*/ 778230 w 1192476"/>
              <a:gd name="connsiteY3" fmla="*/ 253605 h 1162152"/>
              <a:gd name="connsiteX4" fmla="*/ 599514 w 1192476"/>
              <a:gd name="connsiteY4" fmla="*/ 3248 h 1162152"/>
              <a:gd name="connsiteX5" fmla="*/ 340218 w 1192476"/>
              <a:gd name="connsiteY5" fmla="*/ 389391 h 1162152"/>
              <a:gd name="connsiteX6" fmla="*/ 30170 w 1192476"/>
              <a:gd name="connsiteY6" fmla="*/ 1038418 h 1162152"/>
              <a:gd name="connsiteX0" fmla="*/ 30170 w 923600"/>
              <a:gd name="connsiteY0" fmla="*/ 1038418 h 1149951"/>
              <a:gd name="connsiteX1" fmla="*/ 871371 w 923600"/>
              <a:gd name="connsiteY1" fmla="*/ 1072567 h 1149951"/>
              <a:gd name="connsiteX2" fmla="*/ 778230 w 923600"/>
              <a:gd name="connsiteY2" fmla="*/ 253605 h 1149951"/>
              <a:gd name="connsiteX3" fmla="*/ 599514 w 923600"/>
              <a:gd name="connsiteY3" fmla="*/ 3248 h 1149951"/>
              <a:gd name="connsiteX4" fmla="*/ 340218 w 923600"/>
              <a:gd name="connsiteY4" fmla="*/ 389391 h 1149951"/>
              <a:gd name="connsiteX5" fmla="*/ 30170 w 923600"/>
              <a:gd name="connsiteY5" fmla="*/ 1038418 h 1149951"/>
              <a:gd name="connsiteX0" fmla="*/ 66317 w 705499"/>
              <a:gd name="connsiteY0" fmla="*/ 1076608 h 1166366"/>
              <a:gd name="connsiteX1" fmla="*/ 653270 w 705499"/>
              <a:gd name="connsiteY1" fmla="*/ 1072567 h 1166366"/>
              <a:gd name="connsiteX2" fmla="*/ 560129 w 705499"/>
              <a:gd name="connsiteY2" fmla="*/ 253605 h 1166366"/>
              <a:gd name="connsiteX3" fmla="*/ 381413 w 705499"/>
              <a:gd name="connsiteY3" fmla="*/ 3248 h 1166366"/>
              <a:gd name="connsiteX4" fmla="*/ 122117 w 705499"/>
              <a:gd name="connsiteY4" fmla="*/ 389391 h 1166366"/>
              <a:gd name="connsiteX5" fmla="*/ 66317 w 705499"/>
              <a:gd name="connsiteY5" fmla="*/ 1076608 h 1166366"/>
              <a:gd name="connsiteX0" fmla="*/ 34120 w 673302"/>
              <a:gd name="connsiteY0" fmla="*/ 1076608 h 1150462"/>
              <a:gd name="connsiteX1" fmla="*/ 621073 w 673302"/>
              <a:gd name="connsiteY1" fmla="*/ 1072567 h 1150462"/>
              <a:gd name="connsiteX2" fmla="*/ 527932 w 673302"/>
              <a:gd name="connsiteY2" fmla="*/ 253605 h 1150462"/>
              <a:gd name="connsiteX3" fmla="*/ 349216 w 673302"/>
              <a:gd name="connsiteY3" fmla="*/ 3248 h 1150462"/>
              <a:gd name="connsiteX4" fmla="*/ 89920 w 673302"/>
              <a:gd name="connsiteY4" fmla="*/ 389391 h 1150462"/>
              <a:gd name="connsiteX5" fmla="*/ 72299 w 673302"/>
              <a:gd name="connsiteY5" fmla="*/ 665207 h 1150462"/>
              <a:gd name="connsiteX6" fmla="*/ 34120 w 673302"/>
              <a:gd name="connsiteY6" fmla="*/ 1076608 h 1150462"/>
              <a:gd name="connsiteX0" fmla="*/ 34120 w 673302"/>
              <a:gd name="connsiteY0" fmla="*/ 1076608 h 1150462"/>
              <a:gd name="connsiteX1" fmla="*/ 621073 w 673302"/>
              <a:gd name="connsiteY1" fmla="*/ 1072567 h 1150462"/>
              <a:gd name="connsiteX2" fmla="*/ 527932 w 673302"/>
              <a:gd name="connsiteY2" fmla="*/ 253605 h 1150462"/>
              <a:gd name="connsiteX3" fmla="*/ 349216 w 673302"/>
              <a:gd name="connsiteY3" fmla="*/ 3248 h 1150462"/>
              <a:gd name="connsiteX4" fmla="*/ 89920 w 673302"/>
              <a:gd name="connsiteY4" fmla="*/ 389391 h 1150462"/>
              <a:gd name="connsiteX5" fmla="*/ 84885 w 673302"/>
              <a:gd name="connsiteY5" fmla="*/ 402121 h 1150462"/>
              <a:gd name="connsiteX6" fmla="*/ 72299 w 673302"/>
              <a:gd name="connsiteY6" fmla="*/ 665207 h 1150462"/>
              <a:gd name="connsiteX7" fmla="*/ 34120 w 673302"/>
              <a:gd name="connsiteY7" fmla="*/ 1076608 h 1150462"/>
              <a:gd name="connsiteX0" fmla="*/ 34120 w 673302"/>
              <a:gd name="connsiteY0" fmla="*/ 1076608 h 1150462"/>
              <a:gd name="connsiteX1" fmla="*/ 621073 w 673302"/>
              <a:gd name="connsiteY1" fmla="*/ 1072567 h 1150462"/>
              <a:gd name="connsiteX2" fmla="*/ 527932 w 673302"/>
              <a:gd name="connsiteY2" fmla="*/ 253605 h 1150462"/>
              <a:gd name="connsiteX3" fmla="*/ 349216 w 673302"/>
              <a:gd name="connsiteY3" fmla="*/ 3248 h 1150462"/>
              <a:gd name="connsiteX4" fmla="*/ 89920 w 673302"/>
              <a:gd name="connsiteY4" fmla="*/ 389391 h 1150462"/>
              <a:gd name="connsiteX5" fmla="*/ 72299 w 673302"/>
              <a:gd name="connsiteY5" fmla="*/ 665207 h 1150462"/>
              <a:gd name="connsiteX6" fmla="*/ 34120 w 673302"/>
              <a:gd name="connsiteY6" fmla="*/ 1076608 h 1150462"/>
              <a:gd name="connsiteX0" fmla="*/ 34120 w 673302"/>
              <a:gd name="connsiteY0" fmla="*/ 1073365 h 1147219"/>
              <a:gd name="connsiteX1" fmla="*/ 621073 w 673302"/>
              <a:gd name="connsiteY1" fmla="*/ 1069324 h 1147219"/>
              <a:gd name="connsiteX2" fmla="*/ 527932 w 673302"/>
              <a:gd name="connsiteY2" fmla="*/ 250362 h 1147219"/>
              <a:gd name="connsiteX3" fmla="*/ 349216 w 673302"/>
              <a:gd name="connsiteY3" fmla="*/ 5 h 1147219"/>
              <a:gd name="connsiteX4" fmla="*/ 162922 w 673302"/>
              <a:gd name="connsiteY4" fmla="*/ 254605 h 1147219"/>
              <a:gd name="connsiteX5" fmla="*/ 72299 w 673302"/>
              <a:gd name="connsiteY5" fmla="*/ 661964 h 1147219"/>
              <a:gd name="connsiteX6" fmla="*/ 34120 w 673302"/>
              <a:gd name="connsiteY6" fmla="*/ 1073365 h 1147219"/>
              <a:gd name="connsiteX0" fmla="*/ 20988 w 660170"/>
              <a:gd name="connsiteY0" fmla="*/ 1073365 h 1171374"/>
              <a:gd name="connsiteX1" fmla="*/ 607941 w 660170"/>
              <a:gd name="connsiteY1" fmla="*/ 1069324 h 1171374"/>
              <a:gd name="connsiteX2" fmla="*/ 514800 w 660170"/>
              <a:gd name="connsiteY2" fmla="*/ 250362 h 1171374"/>
              <a:gd name="connsiteX3" fmla="*/ 336084 w 660170"/>
              <a:gd name="connsiteY3" fmla="*/ 5 h 1171374"/>
              <a:gd name="connsiteX4" fmla="*/ 149790 w 660170"/>
              <a:gd name="connsiteY4" fmla="*/ 254605 h 1171374"/>
              <a:gd name="connsiteX5" fmla="*/ 20988 w 660170"/>
              <a:gd name="connsiteY5" fmla="*/ 1073365 h 1171374"/>
              <a:gd name="connsiteX0" fmla="*/ 22863 w 644424"/>
              <a:gd name="connsiteY0" fmla="*/ 1047905 h 1159087"/>
              <a:gd name="connsiteX1" fmla="*/ 592195 w 644424"/>
              <a:gd name="connsiteY1" fmla="*/ 1069324 h 1159087"/>
              <a:gd name="connsiteX2" fmla="*/ 499054 w 644424"/>
              <a:gd name="connsiteY2" fmla="*/ 250362 h 1159087"/>
              <a:gd name="connsiteX3" fmla="*/ 320338 w 644424"/>
              <a:gd name="connsiteY3" fmla="*/ 5 h 1159087"/>
              <a:gd name="connsiteX4" fmla="*/ 134044 w 644424"/>
              <a:gd name="connsiteY4" fmla="*/ 254605 h 1159087"/>
              <a:gd name="connsiteX5" fmla="*/ 22863 w 644424"/>
              <a:gd name="connsiteY5" fmla="*/ 1047905 h 1159087"/>
              <a:gd name="connsiteX0" fmla="*/ 28192 w 611993"/>
              <a:gd name="connsiteY0" fmla="*/ 1064879 h 1167077"/>
              <a:gd name="connsiteX1" fmla="*/ 559764 w 611993"/>
              <a:gd name="connsiteY1" fmla="*/ 1069324 h 1167077"/>
              <a:gd name="connsiteX2" fmla="*/ 466623 w 611993"/>
              <a:gd name="connsiteY2" fmla="*/ 250362 h 1167077"/>
              <a:gd name="connsiteX3" fmla="*/ 287907 w 611993"/>
              <a:gd name="connsiteY3" fmla="*/ 5 h 1167077"/>
              <a:gd name="connsiteX4" fmla="*/ 101613 w 611993"/>
              <a:gd name="connsiteY4" fmla="*/ 254605 h 1167077"/>
              <a:gd name="connsiteX5" fmla="*/ 28192 w 611993"/>
              <a:gd name="connsiteY5" fmla="*/ 1064879 h 1167077"/>
              <a:gd name="connsiteX0" fmla="*/ 28192 w 611993"/>
              <a:gd name="connsiteY0" fmla="*/ 1064879 h 1167077"/>
              <a:gd name="connsiteX1" fmla="*/ 559764 w 611993"/>
              <a:gd name="connsiteY1" fmla="*/ 1069324 h 1167077"/>
              <a:gd name="connsiteX2" fmla="*/ 466623 w 611993"/>
              <a:gd name="connsiteY2" fmla="*/ 250362 h 1167077"/>
              <a:gd name="connsiteX3" fmla="*/ 275321 w 611993"/>
              <a:gd name="connsiteY3" fmla="*/ 5 h 1167077"/>
              <a:gd name="connsiteX4" fmla="*/ 101613 w 611993"/>
              <a:gd name="connsiteY4" fmla="*/ 254605 h 1167077"/>
              <a:gd name="connsiteX5" fmla="*/ 28192 w 611993"/>
              <a:gd name="connsiteY5" fmla="*/ 1064879 h 1167077"/>
              <a:gd name="connsiteX0" fmla="*/ 28192 w 614669"/>
              <a:gd name="connsiteY0" fmla="*/ 1066938 h 1169136"/>
              <a:gd name="connsiteX1" fmla="*/ 559764 w 614669"/>
              <a:gd name="connsiteY1" fmla="*/ 1071383 h 1169136"/>
              <a:gd name="connsiteX2" fmla="*/ 478485 w 614669"/>
              <a:gd name="connsiteY2" fmla="*/ 193014 h 1169136"/>
              <a:gd name="connsiteX3" fmla="*/ 275321 w 614669"/>
              <a:gd name="connsiteY3" fmla="*/ 2064 h 1169136"/>
              <a:gd name="connsiteX4" fmla="*/ 101613 w 614669"/>
              <a:gd name="connsiteY4" fmla="*/ 256664 h 1169136"/>
              <a:gd name="connsiteX5" fmla="*/ 28192 w 614669"/>
              <a:gd name="connsiteY5" fmla="*/ 1066938 h 1169136"/>
              <a:gd name="connsiteX0" fmla="*/ 28192 w 614669"/>
              <a:gd name="connsiteY0" fmla="*/ 1066223 h 1168421"/>
              <a:gd name="connsiteX1" fmla="*/ 559764 w 614669"/>
              <a:gd name="connsiteY1" fmla="*/ 1070668 h 1168421"/>
              <a:gd name="connsiteX2" fmla="*/ 478485 w 614669"/>
              <a:gd name="connsiteY2" fmla="*/ 192299 h 1168421"/>
              <a:gd name="connsiteX3" fmla="*/ 275321 w 614669"/>
              <a:gd name="connsiteY3" fmla="*/ 1349 h 1168421"/>
              <a:gd name="connsiteX4" fmla="*/ 101613 w 614669"/>
              <a:gd name="connsiteY4" fmla="*/ 255949 h 1168421"/>
              <a:gd name="connsiteX5" fmla="*/ 28192 w 614669"/>
              <a:gd name="connsiteY5" fmla="*/ 1066223 h 1168421"/>
              <a:gd name="connsiteX0" fmla="*/ 29170 w 615647"/>
              <a:gd name="connsiteY0" fmla="*/ 1064883 h 1170801"/>
              <a:gd name="connsiteX1" fmla="*/ 560742 w 615647"/>
              <a:gd name="connsiteY1" fmla="*/ 1069328 h 1170801"/>
              <a:gd name="connsiteX2" fmla="*/ 479463 w 615647"/>
              <a:gd name="connsiteY2" fmla="*/ 190959 h 1170801"/>
              <a:gd name="connsiteX3" fmla="*/ 276299 w 615647"/>
              <a:gd name="connsiteY3" fmla="*/ 9 h 1170801"/>
              <a:gd name="connsiteX4" fmla="*/ 98637 w 615647"/>
              <a:gd name="connsiteY4" fmla="*/ 195202 h 1170801"/>
              <a:gd name="connsiteX5" fmla="*/ 29170 w 615647"/>
              <a:gd name="connsiteY5" fmla="*/ 1064883 h 117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5647" h="1170801">
                <a:moveTo>
                  <a:pt x="29170" y="1064883"/>
                </a:moveTo>
                <a:cubicBezTo>
                  <a:pt x="106187" y="1210571"/>
                  <a:pt x="436065" y="1200130"/>
                  <a:pt x="560742" y="1069328"/>
                </a:cubicBezTo>
                <a:cubicBezTo>
                  <a:pt x="685419" y="938526"/>
                  <a:pt x="571343" y="367057"/>
                  <a:pt x="479463" y="190959"/>
                </a:cubicBezTo>
                <a:cubicBezTo>
                  <a:pt x="383629" y="40321"/>
                  <a:pt x="339770" y="-698"/>
                  <a:pt x="276299" y="9"/>
                </a:cubicBezTo>
                <a:cubicBezTo>
                  <a:pt x="212828" y="716"/>
                  <a:pt x="144790" y="84876"/>
                  <a:pt x="98637" y="195202"/>
                </a:cubicBezTo>
                <a:cubicBezTo>
                  <a:pt x="46121" y="374095"/>
                  <a:pt x="-47847" y="919195"/>
                  <a:pt x="29170" y="1064883"/>
                </a:cubicBezTo>
                <a:close/>
              </a:path>
            </a:pathLst>
          </a:custGeom>
          <a:solidFill>
            <a:schemeClr val="bg2"/>
          </a:solidFill>
          <a:ln w="19050">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88" name="Freihandform 87"/>
          <p:cNvSpPr/>
          <p:nvPr/>
        </p:nvSpPr>
        <p:spPr>
          <a:xfrm>
            <a:off x="5082356" y="2310317"/>
            <a:ext cx="1189102" cy="2792042"/>
          </a:xfrm>
          <a:custGeom>
            <a:avLst/>
            <a:gdLst>
              <a:gd name="connsiteX0" fmla="*/ 11317 w 1136974"/>
              <a:gd name="connsiteY0" fmla="*/ 1035170 h 1179725"/>
              <a:gd name="connsiteX1" fmla="*/ 1124125 w 1136974"/>
              <a:gd name="connsiteY1" fmla="*/ 1061049 h 1179725"/>
              <a:gd name="connsiteX2" fmla="*/ 580661 w 1136974"/>
              <a:gd name="connsiteY2" fmla="*/ 0 h 1179725"/>
              <a:gd name="connsiteX3" fmla="*/ 11317 w 1136974"/>
              <a:gd name="connsiteY3" fmla="*/ 1035170 h 1179725"/>
              <a:gd name="connsiteX0" fmla="*/ 7829 w 1430023"/>
              <a:gd name="connsiteY0" fmla="*/ 1016900 h 1171892"/>
              <a:gd name="connsiteX1" fmla="*/ 1415840 w 1430023"/>
              <a:gd name="connsiteY1" fmla="*/ 1061096 h 1171892"/>
              <a:gd name="connsiteX2" fmla="*/ 872376 w 1430023"/>
              <a:gd name="connsiteY2" fmla="*/ 47 h 1171892"/>
              <a:gd name="connsiteX3" fmla="*/ 7829 w 1430023"/>
              <a:gd name="connsiteY3" fmla="*/ 1016900 h 1171892"/>
              <a:gd name="connsiteX0" fmla="*/ 22902 w 1855897"/>
              <a:gd name="connsiteY0" fmla="*/ 1016880 h 1164905"/>
              <a:gd name="connsiteX1" fmla="*/ 1847670 w 1855897"/>
              <a:gd name="connsiteY1" fmla="*/ 1050085 h 1164905"/>
              <a:gd name="connsiteX2" fmla="*/ 887449 w 1855897"/>
              <a:gd name="connsiteY2" fmla="*/ 27 h 1164905"/>
              <a:gd name="connsiteX3" fmla="*/ 22902 w 1855897"/>
              <a:gd name="connsiteY3" fmla="*/ 1016880 h 1164905"/>
              <a:gd name="connsiteX0" fmla="*/ 20698 w 1900424"/>
              <a:gd name="connsiteY0" fmla="*/ 1035092 h 1183117"/>
              <a:gd name="connsiteX1" fmla="*/ 1845466 w 1900424"/>
              <a:gd name="connsiteY1" fmla="*/ 1068297 h 1183117"/>
              <a:gd name="connsiteX2" fmla="*/ 1284455 w 1900424"/>
              <a:gd name="connsiteY2" fmla="*/ 432208 h 1183117"/>
              <a:gd name="connsiteX3" fmla="*/ 885245 w 1900424"/>
              <a:gd name="connsiteY3" fmla="*/ 18239 h 1183117"/>
              <a:gd name="connsiteX4" fmla="*/ 20698 w 1900424"/>
              <a:gd name="connsiteY4" fmla="*/ 1035092 h 1183117"/>
              <a:gd name="connsiteX0" fmla="*/ 40170 w 1919896"/>
              <a:gd name="connsiteY0" fmla="*/ 1016933 h 1144926"/>
              <a:gd name="connsiteX1" fmla="*/ 1864938 w 1919896"/>
              <a:gd name="connsiteY1" fmla="*/ 1050138 h 1144926"/>
              <a:gd name="connsiteX2" fmla="*/ 1303927 w 1919896"/>
              <a:gd name="connsiteY2" fmla="*/ 414049 h 1144926"/>
              <a:gd name="connsiteX3" fmla="*/ 904717 w 1919896"/>
              <a:gd name="connsiteY3" fmla="*/ 80 h 1144926"/>
              <a:gd name="connsiteX4" fmla="*/ 626695 w 1919896"/>
              <a:gd name="connsiteY4" fmla="*/ 384742 h 1144926"/>
              <a:gd name="connsiteX5" fmla="*/ 40170 w 1919896"/>
              <a:gd name="connsiteY5" fmla="*/ 1016933 h 1144926"/>
              <a:gd name="connsiteX0" fmla="*/ 33030 w 2086405"/>
              <a:gd name="connsiteY0" fmla="*/ 1042577 h 1154533"/>
              <a:gd name="connsiteX1" fmla="*/ 2031447 w 2086405"/>
              <a:gd name="connsiteY1" fmla="*/ 1050138 h 1154533"/>
              <a:gd name="connsiteX2" fmla="*/ 1470436 w 2086405"/>
              <a:gd name="connsiteY2" fmla="*/ 414049 h 1154533"/>
              <a:gd name="connsiteX3" fmla="*/ 1071226 w 2086405"/>
              <a:gd name="connsiteY3" fmla="*/ 80 h 1154533"/>
              <a:gd name="connsiteX4" fmla="*/ 793204 w 2086405"/>
              <a:gd name="connsiteY4" fmla="*/ 384742 h 1154533"/>
              <a:gd name="connsiteX5" fmla="*/ 33030 w 2086405"/>
              <a:gd name="connsiteY5" fmla="*/ 1042577 h 1154533"/>
              <a:gd name="connsiteX0" fmla="*/ 37674 w 2189132"/>
              <a:gd name="connsiteY0" fmla="*/ 1042577 h 1156927"/>
              <a:gd name="connsiteX1" fmla="*/ 2140281 w 2189132"/>
              <a:gd name="connsiteY1" fmla="*/ 1053801 h 1156927"/>
              <a:gd name="connsiteX2" fmla="*/ 1475080 w 2189132"/>
              <a:gd name="connsiteY2" fmla="*/ 414049 h 1156927"/>
              <a:gd name="connsiteX3" fmla="*/ 1075870 w 2189132"/>
              <a:gd name="connsiteY3" fmla="*/ 80 h 1156927"/>
              <a:gd name="connsiteX4" fmla="*/ 797848 w 2189132"/>
              <a:gd name="connsiteY4" fmla="*/ 384742 h 1156927"/>
              <a:gd name="connsiteX5" fmla="*/ 37674 w 2189132"/>
              <a:gd name="connsiteY5" fmla="*/ 1042577 h 1156927"/>
              <a:gd name="connsiteX0" fmla="*/ 35815 w 2239368"/>
              <a:gd name="connsiteY0" fmla="*/ 1068221 h 1167863"/>
              <a:gd name="connsiteX1" fmla="*/ 2190517 w 2239368"/>
              <a:gd name="connsiteY1" fmla="*/ 1053801 h 1167863"/>
              <a:gd name="connsiteX2" fmla="*/ 1525316 w 2239368"/>
              <a:gd name="connsiteY2" fmla="*/ 414049 h 1167863"/>
              <a:gd name="connsiteX3" fmla="*/ 1126106 w 2239368"/>
              <a:gd name="connsiteY3" fmla="*/ 80 h 1167863"/>
              <a:gd name="connsiteX4" fmla="*/ 848084 w 2239368"/>
              <a:gd name="connsiteY4" fmla="*/ 384742 h 1167863"/>
              <a:gd name="connsiteX5" fmla="*/ 35815 w 2239368"/>
              <a:gd name="connsiteY5" fmla="*/ 1068221 h 1167863"/>
              <a:gd name="connsiteX0" fmla="*/ 35815 w 2233744"/>
              <a:gd name="connsiteY0" fmla="*/ 1070031 h 1169673"/>
              <a:gd name="connsiteX1" fmla="*/ 2190517 w 2233744"/>
              <a:gd name="connsiteY1" fmla="*/ 1055611 h 1169673"/>
              <a:gd name="connsiteX2" fmla="*/ 1403761 w 2233744"/>
              <a:gd name="connsiteY2" fmla="*/ 540416 h 1169673"/>
              <a:gd name="connsiteX3" fmla="*/ 1126106 w 2233744"/>
              <a:gd name="connsiteY3" fmla="*/ 1890 h 1169673"/>
              <a:gd name="connsiteX4" fmla="*/ 848084 w 2233744"/>
              <a:gd name="connsiteY4" fmla="*/ 386552 h 1169673"/>
              <a:gd name="connsiteX5" fmla="*/ 35815 w 2233744"/>
              <a:gd name="connsiteY5" fmla="*/ 1070031 h 1169673"/>
              <a:gd name="connsiteX0" fmla="*/ 30758 w 2228687"/>
              <a:gd name="connsiteY0" fmla="*/ 1068145 h 1159413"/>
              <a:gd name="connsiteX1" fmla="*/ 2185460 w 2228687"/>
              <a:gd name="connsiteY1" fmla="*/ 1053725 h 1159413"/>
              <a:gd name="connsiteX2" fmla="*/ 1398704 w 2228687"/>
              <a:gd name="connsiteY2" fmla="*/ 538530 h 1159413"/>
              <a:gd name="connsiteX3" fmla="*/ 1121049 w 2228687"/>
              <a:gd name="connsiteY3" fmla="*/ 4 h 1159413"/>
              <a:gd name="connsiteX4" fmla="*/ 912487 w 2228687"/>
              <a:gd name="connsiteY4" fmla="*/ 531204 h 1159413"/>
              <a:gd name="connsiteX5" fmla="*/ 30758 w 2228687"/>
              <a:gd name="connsiteY5" fmla="*/ 1068145 h 1159413"/>
              <a:gd name="connsiteX0" fmla="*/ 30758 w 2249282"/>
              <a:gd name="connsiteY0" fmla="*/ 1068145 h 1159413"/>
              <a:gd name="connsiteX1" fmla="*/ 2185460 w 2249282"/>
              <a:gd name="connsiteY1" fmla="*/ 1053725 h 1159413"/>
              <a:gd name="connsiteX2" fmla="*/ 1520259 w 2249282"/>
              <a:gd name="connsiteY2" fmla="*/ 769326 h 1159413"/>
              <a:gd name="connsiteX3" fmla="*/ 1398704 w 2249282"/>
              <a:gd name="connsiteY3" fmla="*/ 538530 h 1159413"/>
              <a:gd name="connsiteX4" fmla="*/ 1121049 w 2249282"/>
              <a:gd name="connsiteY4" fmla="*/ 4 h 1159413"/>
              <a:gd name="connsiteX5" fmla="*/ 912487 w 2249282"/>
              <a:gd name="connsiteY5" fmla="*/ 531204 h 1159413"/>
              <a:gd name="connsiteX6" fmla="*/ 30758 w 2249282"/>
              <a:gd name="connsiteY6" fmla="*/ 1068145 h 1159413"/>
              <a:gd name="connsiteX0" fmla="*/ 43251 w 2261775"/>
              <a:gd name="connsiteY0" fmla="*/ 1068144 h 1146104"/>
              <a:gd name="connsiteX1" fmla="*/ 2197953 w 2261775"/>
              <a:gd name="connsiteY1" fmla="*/ 1053724 h 1146104"/>
              <a:gd name="connsiteX2" fmla="*/ 1532752 w 2261775"/>
              <a:gd name="connsiteY2" fmla="*/ 769325 h 1146104"/>
              <a:gd name="connsiteX3" fmla="*/ 1411197 w 2261775"/>
              <a:gd name="connsiteY3" fmla="*/ 538529 h 1146104"/>
              <a:gd name="connsiteX4" fmla="*/ 1133542 w 2261775"/>
              <a:gd name="connsiteY4" fmla="*/ 3 h 1146104"/>
              <a:gd name="connsiteX5" fmla="*/ 924980 w 2261775"/>
              <a:gd name="connsiteY5" fmla="*/ 531203 h 1146104"/>
              <a:gd name="connsiteX6" fmla="*/ 768695 w 2261775"/>
              <a:gd name="connsiteY6" fmla="*/ 787643 h 1146104"/>
              <a:gd name="connsiteX7" fmla="*/ 43251 w 2261775"/>
              <a:gd name="connsiteY7" fmla="*/ 1068144 h 1146104"/>
              <a:gd name="connsiteX0" fmla="*/ 44741 w 2263265"/>
              <a:gd name="connsiteY0" fmla="*/ 1070819 h 1148779"/>
              <a:gd name="connsiteX1" fmla="*/ 2199443 w 2263265"/>
              <a:gd name="connsiteY1" fmla="*/ 1056399 h 1148779"/>
              <a:gd name="connsiteX2" fmla="*/ 1534242 w 2263265"/>
              <a:gd name="connsiteY2" fmla="*/ 772000 h 1148779"/>
              <a:gd name="connsiteX3" fmla="*/ 1412687 w 2263265"/>
              <a:gd name="connsiteY3" fmla="*/ 541204 h 1148779"/>
              <a:gd name="connsiteX4" fmla="*/ 1135032 w 2263265"/>
              <a:gd name="connsiteY4" fmla="*/ 2678 h 1148779"/>
              <a:gd name="connsiteX5" fmla="*/ 770185 w 2263265"/>
              <a:gd name="connsiteY5" fmla="*/ 790318 h 1148779"/>
              <a:gd name="connsiteX6" fmla="*/ 44741 w 2263265"/>
              <a:gd name="connsiteY6" fmla="*/ 1070819 h 1148779"/>
              <a:gd name="connsiteX0" fmla="*/ 44741 w 2266023"/>
              <a:gd name="connsiteY0" fmla="*/ 1068153 h 1146113"/>
              <a:gd name="connsiteX1" fmla="*/ 2199443 w 2266023"/>
              <a:gd name="connsiteY1" fmla="*/ 1053733 h 1146113"/>
              <a:gd name="connsiteX2" fmla="*/ 1534242 w 2266023"/>
              <a:gd name="connsiteY2" fmla="*/ 769334 h 1146113"/>
              <a:gd name="connsiteX3" fmla="*/ 1135032 w 2266023"/>
              <a:gd name="connsiteY3" fmla="*/ 12 h 1146113"/>
              <a:gd name="connsiteX4" fmla="*/ 770185 w 2266023"/>
              <a:gd name="connsiteY4" fmla="*/ 787652 h 1146113"/>
              <a:gd name="connsiteX5" fmla="*/ 44741 w 2266023"/>
              <a:gd name="connsiteY5" fmla="*/ 1068153 h 1146113"/>
              <a:gd name="connsiteX0" fmla="*/ 51188 w 2150918"/>
              <a:gd name="connsiteY0" fmla="*/ 1064490 h 1144832"/>
              <a:gd name="connsiteX1" fmla="*/ 2084338 w 2150918"/>
              <a:gd name="connsiteY1" fmla="*/ 1053733 h 1144832"/>
              <a:gd name="connsiteX2" fmla="*/ 1419137 w 2150918"/>
              <a:gd name="connsiteY2" fmla="*/ 769334 h 1144832"/>
              <a:gd name="connsiteX3" fmla="*/ 1019927 w 2150918"/>
              <a:gd name="connsiteY3" fmla="*/ 12 h 1144832"/>
              <a:gd name="connsiteX4" fmla="*/ 655080 w 2150918"/>
              <a:gd name="connsiteY4" fmla="*/ 787652 h 1144832"/>
              <a:gd name="connsiteX5" fmla="*/ 51188 w 2150918"/>
              <a:gd name="connsiteY5" fmla="*/ 1064490 h 1144832"/>
              <a:gd name="connsiteX0" fmla="*/ 16369 w 2116099"/>
              <a:gd name="connsiteY0" fmla="*/ 1064490 h 1145878"/>
              <a:gd name="connsiteX1" fmla="*/ 2049519 w 2116099"/>
              <a:gd name="connsiteY1" fmla="*/ 1053733 h 1145878"/>
              <a:gd name="connsiteX2" fmla="*/ 1384318 w 2116099"/>
              <a:gd name="connsiteY2" fmla="*/ 769334 h 1145878"/>
              <a:gd name="connsiteX3" fmla="*/ 985108 w 2116099"/>
              <a:gd name="connsiteY3" fmla="*/ 12 h 1145878"/>
              <a:gd name="connsiteX4" fmla="*/ 620261 w 2116099"/>
              <a:gd name="connsiteY4" fmla="*/ 787652 h 1145878"/>
              <a:gd name="connsiteX5" fmla="*/ 16369 w 2116099"/>
              <a:gd name="connsiteY5" fmla="*/ 1064490 h 1145878"/>
              <a:gd name="connsiteX0" fmla="*/ 37763 w 1898752"/>
              <a:gd name="connsiteY0" fmla="*/ 1064490 h 1129487"/>
              <a:gd name="connsiteX1" fmla="*/ 1814074 w 1898752"/>
              <a:gd name="connsiteY1" fmla="*/ 1031156 h 1129487"/>
              <a:gd name="connsiteX2" fmla="*/ 1405712 w 1898752"/>
              <a:gd name="connsiteY2" fmla="*/ 769334 h 1129487"/>
              <a:gd name="connsiteX3" fmla="*/ 1006502 w 1898752"/>
              <a:gd name="connsiteY3" fmla="*/ 12 h 1129487"/>
              <a:gd name="connsiteX4" fmla="*/ 641655 w 1898752"/>
              <a:gd name="connsiteY4" fmla="*/ 787652 h 1129487"/>
              <a:gd name="connsiteX5" fmla="*/ 37763 w 1898752"/>
              <a:gd name="connsiteY5" fmla="*/ 1064490 h 1129487"/>
              <a:gd name="connsiteX0" fmla="*/ 62130 w 1923119"/>
              <a:gd name="connsiteY0" fmla="*/ 1064490 h 1129487"/>
              <a:gd name="connsiteX1" fmla="*/ 1838441 w 1923119"/>
              <a:gd name="connsiteY1" fmla="*/ 1031156 h 1129487"/>
              <a:gd name="connsiteX2" fmla="*/ 1430079 w 1923119"/>
              <a:gd name="connsiteY2" fmla="*/ 769334 h 1129487"/>
              <a:gd name="connsiteX3" fmla="*/ 1030869 w 1923119"/>
              <a:gd name="connsiteY3" fmla="*/ 12 h 1129487"/>
              <a:gd name="connsiteX4" fmla="*/ 473393 w 1923119"/>
              <a:gd name="connsiteY4" fmla="*/ 787652 h 1129487"/>
              <a:gd name="connsiteX5" fmla="*/ 62130 w 1923119"/>
              <a:gd name="connsiteY5" fmla="*/ 1064490 h 1129487"/>
              <a:gd name="connsiteX0" fmla="*/ 62130 w 1905185"/>
              <a:gd name="connsiteY0" fmla="*/ 1064490 h 1129487"/>
              <a:gd name="connsiteX1" fmla="*/ 1838441 w 1905185"/>
              <a:gd name="connsiteY1" fmla="*/ 1031156 h 1129487"/>
              <a:gd name="connsiteX2" fmla="*/ 1216048 w 1905185"/>
              <a:gd name="connsiteY2" fmla="*/ 769334 h 1129487"/>
              <a:gd name="connsiteX3" fmla="*/ 1030869 w 1905185"/>
              <a:gd name="connsiteY3" fmla="*/ 12 h 1129487"/>
              <a:gd name="connsiteX4" fmla="*/ 473393 w 1905185"/>
              <a:gd name="connsiteY4" fmla="*/ 787652 h 1129487"/>
              <a:gd name="connsiteX5" fmla="*/ 62130 w 1905185"/>
              <a:gd name="connsiteY5" fmla="*/ 1064490 h 1129487"/>
              <a:gd name="connsiteX0" fmla="*/ 33723 w 1876778"/>
              <a:gd name="connsiteY0" fmla="*/ 1064490 h 1129012"/>
              <a:gd name="connsiteX1" fmla="*/ 1810034 w 1876778"/>
              <a:gd name="connsiteY1" fmla="*/ 1031156 h 1129012"/>
              <a:gd name="connsiteX2" fmla="*/ 1187641 w 1876778"/>
              <a:gd name="connsiteY2" fmla="*/ 769334 h 1129012"/>
              <a:gd name="connsiteX3" fmla="*/ 1002462 w 1876778"/>
              <a:gd name="connsiteY3" fmla="*/ 12 h 1129012"/>
              <a:gd name="connsiteX4" fmla="*/ 680421 w 1876778"/>
              <a:gd name="connsiteY4" fmla="*/ 796683 h 1129012"/>
              <a:gd name="connsiteX5" fmla="*/ 33723 w 1876778"/>
              <a:gd name="connsiteY5" fmla="*/ 1064490 h 1129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6778" h="1129012">
                <a:moveTo>
                  <a:pt x="33723" y="1064490"/>
                </a:moveTo>
                <a:cubicBezTo>
                  <a:pt x="221992" y="1103569"/>
                  <a:pt x="1715143" y="1203684"/>
                  <a:pt x="1810034" y="1031156"/>
                </a:cubicBezTo>
                <a:cubicBezTo>
                  <a:pt x="2107485" y="980132"/>
                  <a:pt x="1322236" y="941191"/>
                  <a:pt x="1187641" y="769334"/>
                </a:cubicBezTo>
                <a:cubicBezTo>
                  <a:pt x="1053046" y="597477"/>
                  <a:pt x="1129805" y="-3041"/>
                  <a:pt x="1002462" y="12"/>
                </a:cubicBezTo>
                <a:cubicBezTo>
                  <a:pt x="875119" y="3065"/>
                  <a:pt x="862136" y="618659"/>
                  <a:pt x="680421" y="796683"/>
                </a:cubicBezTo>
                <a:cubicBezTo>
                  <a:pt x="498706" y="974707"/>
                  <a:pt x="-154546" y="1025411"/>
                  <a:pt x="33723" y="1064490"/>
                </a:cubicBezTo>
                <a:close/>
              </a:path>
            </a:pathLst>
          </a:custGeom>
          <a:solidFill>
            <a:schemeClr val="accent3">
              <a:lumMod val="20000"/>
              <a:lumOff val="80000"/>
            </a:schemeClr>
          </a:solidFill>
          <a:ln w="19050">
            <a:solidFill>
              <a:schemeClr val="accent3"/>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86" name="Freihandform 85"/>
          <p:cNvSpPr/>
          <p:nvPr/>
        </p:nvSpPr>
        <p:spPr>
          <a:xfrm>
            <a:off x="1352541" y="3908288"/>
            <a:ext cx="2251895" cy="2311153"/>
          </a:xfrm>
          <a:custGeom>
            <a:avLst/>
            <a:gdLst>
              <a:gd name="connsiteX0" fmla="*/ 11317 w 1136974"/>
              <a:gd name="connsiteY0" fmla="*/ 1035170 h 1179725"/>
              <a:gd name="connsiteX1" fmla="*/ 1124125 w 1136974"/>
              <a:gd name="connsiteY1" fmla="*/ 1061049 h 1179725"/>
              <a:gd name="connsiteX2" fmla="*/ 580661 w 1136974"/>
              <a:gd name="connsiteY2" fmla="*/ 0 h 1179725"/>
              <a:gd name="connsiteX3" fmla="*/ 11317 w 1136974"/>
              <a:gd name="connsiteY3" fmla="*/ 1035170 h 1179725"/>
              <a:gd name="connsiteX0" fmla="*/ 10664 w 1170354"/>
              <a:gd name="connsiteY0" fmla="*/ 1047110 h 1191665"/>
              <a:gd name="connsiteX1" fmla="*/ 1123472 w 1170354"/>
              <a:gd name="connsiteY1" fmla="*/ 1072989 h 1191665"/>
              <a:gd name="connsiteX2" fmla="*/ 898033 w 1170354"/>
              <a:gd name="connsiteY2" fmla="*/ 520308 h 1191665"/>
              <a:gd name="connsiteX3" fmla="*/ 580008 w 1170354"/>
              <a:gd name="connsiteY3" fmla="*/ 11940 h 1191665"/>
              <a:gd name="connsiteX4" fmla="*/ 10664 w 1170354"/>
              <a:gd name="connsiteY4" fmla="*/ 1047110 h 1191665"/>
              <a:gd name="connsiteX0" fmla="*/ 37812 w 1197502"/>
              <a:gd name="connsiteY0" fmla="*/ 1035172 h 1153285"/>
              <a:gd name="connsiteX1" fmla="*/ 1150620 w 1197502"/>
              <a:gd name="connsiteY1" fmla="*/ 1061051 h 1153285"/>
              <a:gd name="connsiteX2" fmla="*/ 925181 w 1197502"/>
              <a:gd name="connsiteY2" fmla="*/ 508370 h 1153285"/>
              <a:gd name="connsiteX3" fmla="*/ 607156 w 1197502"/>
              <a:gd name="connsiteY3" fmla="*/ 2 h 1153285"/>
              <a:gd name="connsiteX4" fmla="*/ 292017 w 1197502"/>
              <a:gd name="connsiteY4" fmla="*/ 503570 h 1153285"/>
              <a:gd name="connsiteX5" fmla="*/ 37812 w 1197502"/>
              <a:gd name="connsiteY5" fmla="*/ 1035172 h 1153285"/>
              <a:gd name="connsiteX0" fmla="*/ 71260 w 1230950"/>
              <a:gd name="connsiteY0" fmla="*/ 1035172 h 1153560"/>
              <a:gd name="connsiteX1" fmla="*/ 1184068 w 1230950"/>
              <a:gd name="connsiteY1" fmla="*/ 1061051 h 1153560"/>
              <a:gd name="connsiteX2" fmla="*/ 958629 w 1230950"/>
              <a:gd name="connsiteY2" fmla="*/ 508370 h 1153560"/>
              <a:gd name="connsiteX3" fmla="*/ 640604 w 1230950"/>
              <a:gd name="connsiteY3" fmla="*/ 2 h 1153560"/>
              <a:gd name="connsiteX4" fmla="*/ 169625 w 1230950"/>
              <a:gd name="connsiteY4" fmla="*/ 497654 h 1153560"/>
              <a:gd name="connsiteX5" fmla="*/ 71260 w 1230950"/>
              <a:gd name="connsiteY5" fmla="*/ 1035172 h 1153560"/>
              <a:gd name="connsiteX0" fmla="*/ 37814 w 1197504"/>
              <a:gd name="connsiteY0" fmla="*/ 1035172 h 1151927"/>
              <a:gd name="connsiteX1" fmla="*/ 1150622 w 1197504"/>
              <a:gd name="connsiteY1" fmla="*/ 1061051 h 1151927"/>
              <a:gd name="connsiteX2" fmla="*/ 925183 w 1197504"/>
              <a:gd name="connsiteY2" fmla="*/ 508370 h 1151927"/>
              <a:gd name="connsiteX3" fmla="*/ 607158 w 1197504"/>
              <a:gd name="connsiteY3" fmla="*/ 2 h 1151927"/>
              <a:gd name="connsiteX4" fmla="*/ 292018 w 1197504"/>
              <a:gd name="connsiteY4" fmla="*/ 533150 h 1151927"/>
              <a:gd name="connsiteX5" fmla="*/ 37814 w 1197504"/>
              <a:gd name="connsiteY5" fmla="*/ 1035172 h 1151927"/>
              <a:gd name="connsiteX0" fmla="*/ 108732 w 1268422"/>
              <a:gd name="connsiteY0" fmla="*/ 1035172 h 1143165"/>
              <a:gd name="connsiteX1" fmla="*/ 1221540 w 1268422"/>
              <a:gd name="connsiteY1" fmla="*/ 1061051 h 1143165"/>
              <a:gd name="connsiteX2" fmla="*/ 996101 w 1268422"/>
              <a:gd name="connsiteY2" fmla="*/ 508370 h 1143165"/>
              <a:gd name="connsiteX3" fmla="*/ 678076 w 1268422"/>
              <a:gd name="connsiteY3" fmla="*/ 2 h 1143165"/>
              <a:gd name="connsiteX4" fmla="*/ 362936 w 1268422"/>
              <a:gd name="connsiteY4" fmla="*/ 533150 h 1143165"/>
              <a:gd name="connsiteX5" fmla="*/ 70920 w 1268422"/>
              <a:gd name="connsiteY5" fmla="*/ 737870 h 1143165"/>
              <a:gd name="connsiteX6" fmla="*/ 108732 w 1268422"/>
              <a:gd name="connsiteY6" fmla="*/ 1035172 h 1143165"/>
              <a:gd name="connsiteX0" fmla="*/ 108732 w 1322865"/>
              <a:gd name="connsiteY0" fmla="*/ 1035172 h 1143165"/>
              <a:gd name="connsiteX1" fmla="*/ 1221540 w 1322865"/>
              <a:gd name="connsiteY1" fmla="*/ 1061051 h 1143165"/>
              <a:gd name="connsiteX2" fmla="*/ 1260220 w 1322865"/>
              <a:gd name="connsiteY2" fmla="*/ 726038 h 1143165"/>
              <a:gd name="connsiteX3" fmla="*/ 996101 w 1322865"/>
              <a:gd name="connsiteY3" fmla="*/ 508370 h 1143165"/>
              <a:gd name="connsiteX4" fmla="*/ 678076 w 1322865"/>
              <a:gd name="connsiteY4" fmla="*/ 2 h 1143165"/>
              <a:gd name="connsiteX5" fmla="*/ 362936 w 1322865"/>
              <a:gd name="connsiteY5" fmla="*/ 533150 h 1143165"/>
              <a:gd name="connsiteX6" fmla="*/ 70920 w 1322865"/>
              <a:gd name="connsiteY6" fmla="*/ 737870 h 1143165"/>
              <a:gd name="connsiteX7" fmla="*/ 108732 w 1322865"/>
              <a:gd name="connsiteY7" fmla="*/ 1035172 h 1143165"/>
              <a:gd name="connsiteX0" fmla="*/ 108732 w 1322865"/>
              <a:gd name="connsiteY0" fmla="*/ 1035172 h 1143165"/>
              <a:gd name="connsiteX1" fmla="*/ 1221540 w 1322865"/>
              <a:gd name="connsiteY1" fmla="*/ 1061051 h 1143165"/>
              <a:gd name="connsiteX2" fmla="*/ 1260220 w 1322865"/>
              <a:gd name="connsiteY2" fmla="*/ 726038 h 1143165"/>
              <a:gd name="connsiteX3" fmla="*/ 1069919 w 1322865"/>
              <a:gd name="connsiteY3" fmla="*/ 490622 h 1143165"/>
              <a:gd name="connsiteX4" fmla="*/ 678076 w 1322865"/>
              <a:gd name="connsiteY4" fmla="*/ 2 h 1143165"/>
              <a:gd name="connsiteX5" fmla="*/ 362936 w 1322865"/>
              <a:gd name="connsiteY5" fmla="*/ 533150 h 1143165"/>
              <a:gd name="connsiteX6" fmla="*/ 70920 w 1322865"/>
              <a:gd name="connsiteY6" fmla="*/ 737870 h 1143165"/>
              <a:gd name="connsiteX7" fmla="*/ 108732 w 1322865"/>
              <a:gd name="connsiteY7" fmla="*/ 1035172 h 1143165"/>
              <a:gd name="connsiteX0" fmla="*/ 108732 w 1322865"/>
              <a:gd name="connsiteY0" fmla="*/ 1036514 h 1144507"/>
              <a:gd name="connsiteX1" fmla="*/ 1221540 w 1322865"/>
              <a:gd name="connsiteY1" fmla="*/ 1062393 h 1144507"/>
              <a:gd name="connsiteX2" fmla="*/ 1260220 w 1322865"/>
              <a:gd name="connsiteY2" fmla="*/ 727380 h 1144507"/>
              <a:gd name="connsiteX3" fmla="*/ 1069919 w 1322865"/>
              <a:gd name="connsiteY3" fmla="*/ 491964 h 1144507"/>
              <a:gd name="connsiteX4" fmla="*/ 948542 w 1322865"/>
              <a:gd name="connsiteY4" fmla="*/ 390167 h 1144507"/>
              <a:gd name="connsiteX5" fmla="*/ 678076 w 1322865"/>
              <a:gd name="connsiteY5" fmla="*/ 1344 h 1144507"/>
              <a:gd name="connsiteX6" fmla="*/ 362936 w 1322865"/>
              <a:gd name="connsiteY6" fmla="*/ 534492 h 1144507"/>
              <a:gd name="connsiteX7" fmla="*/ 70920 w 1322865"/>
              <a:gd name="connsiteY7" fmla="*/ 739212 h 1144507"/>
              <a:gd name="connsiteX8" fmla="*/ 108732 w 1322865"/>
              <a:gd name="connsiteY8" fmla="*/ 1036514 h 1144507"/>
              <a:gd name="connsiteX0" fmla="*/ 108732 w 1322865"/>
              <a:gd name="connsiteY0" fmla="*/ 1036514 h 1144507"/>
              <a:gd name="connsiteX1" fmla="*/ 1221540 w 1322865"/>
              <a:gd name="connsiteY1" fmla="*/ 1062393 h 1144507"/>
              <a:gd name="connsiteX2" fmla="*/ 1260220 w 1322865"/>
              <a:gd name="connsiteY2" fmla="*/ 727380 h 1144507"/>
              <a:gd name="connsiteX3" fmla="*/ 1069919 w 1322865"/>
              <a:gd name="connsiteY3" fmla="*/ 491964 h 1144507"/>
              <a:gd name="connsiteX4" fmla="*/ 948542 w 1322865"/>
              <a:gd name="connsiteY4" fmla="*/ 390167 h 1144507"/>
              <a:gd name="connsiteX5" fmla="*/ 678076 w 1322865"/>
              <a:gd name="connsiteY5" fmla="*/ 1344 h 1144507"/>
              <a:gd name="connsiteX6" fmla="*/ 305522 w 1322865"/>
              <a:gd name="connsiteY6" fmla="*/ 534492 h 1144507"/>
              <a:gd name="connsiteX7" fmla="*/ 70920 w 1322865"/>
              <a:gd name="connsiteY7" fmla="*/ 739212 h 1144507"/>
              <a:gd name="connsiteX8" fmla="*/ 108732 w 1322865"/>
              <a:gd name="connsiteY8" fmla="*/ 1036514 h 1144507"/>
              <a:gd name="connsiteX0" fmla="*/ 108732 w 1322865"/>
              <a:gd name="connsiteY0" fmla="*/ 1036581 h 1144574"/>
              <a:gd name="connsiteX1" fmla="*/ 1221540 w 1322865"/>
              <a:gd name="connsiteY1" fmla="*/ 1062460 h 1144574"/>
              <a:gd name="connsiteX2" fmla="*/ 1260220 w 1322865"/>
              <a:gd name="connsiteY2" fmla="*/ 727447 h 1144574"/>
              <a:gd name="connsiteX3" fmla="*/ 1069919 w 1322865"/>
              <a:gd name="connsiteY3" fmla="*/ 492031 h 1144574"/>
              <a:gd name="connsiteX4" fmla="*/ 1014158 w 1322865"/>
              <a:gd name="connsiteY4" fmla="*/ 373458 h 1144574"/>
              <a:gd name="connsiteX5" fmla="*/ 678076 w 1322865"/>
              <a:gd name="connsiteY5" fmla="*/ 1411 h 1144574"/>
              <a:gd name="connsiteX6" fmla="*/ 305522 w 1322865"/>
              <a:gd name="connsiteY6" fmla="*/ 534559 h 1144574"/>
              <a:gd name="connsiteX7" fmla="*/ 70920 w 1322865"/>
              <a:gd name="connsiteY7" fmla="*/ 739279 h 1144574"/>
              <a:gd name="connsiteX8" fmla="*/ 108732 w 1322865"/>
              <a:gd name="connsiteY8" fmla="*/ 1036581 h 1144574"/>
              <a:gd name="connsiteX0" fmla="*/ 108732 w 1322865"/>
              <a:gd name="connsiteY0" fmla="*/ 1036709 h 1144702"/>
              <a:gd name="connsiteX1" fmla="*/ 1221540 w 1322865"/>
              <a:gd name="connsiteY1" fmla="*/ 1062588 h 1144702"/>
              <a:gd name="connsiteX2" fmla="*/ 1260220 w 1322865"/>
              <a:gd name="connsiteY2" fmla="*/ 727575 h 1144702"/>
              <a:gd name="connsiteX3" fmla="*/ 1069919 w 1322865"/>
              <a:gd name="connsiteY3" fmla="*/ 492159 h 1144702"/>
              <a:gd name="connsiteX4" fmla="*/ 1014158 w 1322865"/>
              <a:gd name="connsiteY4" fmla="*/ 373586 h 1144702"/>
              <a:gd name="connsiteX5" fmla="*/ 678076 w 1322865"/>
              <a:gd name="connsiteY5" fmla="*/ 1539 h 1144702"/>
              <a:gd name="connsiteX6" fmla="*/ 464620 w 1322865"/>
              <a:gd name="connsiteY6" fmla="*/ 252759 h 1144702"/>
              <a:gd name="connsiteX7" fmla="*/ 305522 w 1322865"/>
              <a:gd name="connsiteY7" fmla="*/ 534687 h 1144702"/>
              <a:gd name="connsiteX8" fmla="*/ 70920 w 1322865"/>
              <a:gd name="connsiteY8" fmla="*/ 739407 h 1144702"/>
              <a:gd name="connsiteX9" fmla="*/ 108732 w 1322865"/>
              <a:gd name="connsiteY9" fmla="*/ 1036709 h 1144702"/>
              <a:gd name="connsiteX0" fmla="*/ 97035 w 1343976"/>
              <a:gd name="connsiteY0" fmla="*/ 1075852 h 1157345"/>
              <a:gd name="connsiteX1" fmla="*/ 1242651 w 1343976"/>
              <a:gd name="connsiteY1" fmla="*/ 1062588 h 1157345"/>
              <a:gd name="connsiteX2" fmla="*/ 1281331 w 1343976"/>
              <a:gd name="connsiteY2" fmla="*/ 727575 h 1157345"/>
              <a:gd name="connsiteX3" fmla="*/ 1091030 w 1343976"/>
              <a:gd name="connsiteY3" fmla="*/ 492159 h 1157345"/>
              <a:gd name="connsiteX4" fmla="*/ 1035269 w 1343976"/>
              <a:gd name="connsiteY4" fmla="*/ 373586 h 1157345"/>
              <a:gd name="connsiteX5" fmla="*/ 699187 w 1343976"/>
              <a:gd name="connsiteY5" fmla="*/ 1539 h 1157345"/>
              <a:gd name="connsiteX6" fmla="*/ 485731 w 1343976"/>
              <a:gd name="connsiteY6" fmla="*/ 252759 h 1157345"/>
              <a:gd name="connsiteX7" fmla="*/ 326633 w 1343976"/>
              <a:gd name="connsiteY7" fmla="*/ 534687 h 1157345"/>
              <a:gd name="connsiteX8" fmla="*/ 92031 w 1343976"/>
              <a:gd name="connsiteY8" fmla="*/ 739407 h 1157345"/>
              <a:gd name="connsiteX9" fmla="*/ 97035 w 1343976"/>
              <a:gd name="connsiteY9" fmla="*/ 1075852 h 115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3976" h="1157345">
                <a:moveTo>
                  <a:pt x="97035" y="1075852"/>
                </a:moveTo>
                <a:cubicBezTo>
                  <a:pt x="288805" y="1129715"/>
                  <a:pt x="1147760" y="1235116"/>
                  <a:pt x="1242651" y="1062588"/>
                </a:cubicBezTo>
                <a:cubicBezTo>
                  <a:pt x="1419528" y="1013038"/>
                  <a:pt x="1318904" y="819688"/>
                  <a:pt x="1281331" y="727575"/>
                </a:cubicBezTo>
                <a:cubicBezTo>
                  <a:pt x="1243758" y="635462"/>
                  <a:pt x="1132040" y="551157"/>
                  <a:pt x="1091030" y="492159"/>
                </a:cubicBezTo>
                <a:cubicBezTo>
                  <a:pt x="1050020" y="433161"/>
                  <a:pt x="1100576" y="455356"/>
                  <a:pt x="1035269" y="373586"/>
                </a:cubicBezTo>
                <a:cubicBezTo>
                  <a:pt x="969962" y="291816"/>
                  <a:pt x="786676" y="21677"/>
                  <a:pt x="699187" y="1539"/>
                </a:cubicBezTo>
                <a:cubicBezTo>
                  <a:pt x="611698" y="-18599"/>
                  <a:pt x="547823" y="163901"/>
                  <a:pt x="485731" y="252759"/>
                </a:cubicBezTo>
                <a:cubicBezTo>
                  <a:pt x="423639" y="341617"/>
                  <a:pt x="392250" y="453579"/>
                  <a:pt x="326633" y="534687"/>
                </a:cubicBezTo>
                <a:cubicBezTo>
                  <a:pt x="261016" y="615795"/>
                  <a:pt x="134398" y="655737"/>
                  <a:pt x="92031" y="739407"/>
                </a:cubicBezTo>
                <a:cubicBezTo>
                  <a:pt x="49664" y="823077"/>
                  <a:pt x="-94735" y="1021989"/>
                  <a:pt x="97035" y="1075852"/>
                </a:cubicBezTo>
                <a:close/>
              </a:path>
            </a:pathLst>
          </a:custGeom>
          <a:solidFill>
            <a:schemeClr val="bg1">
              <a:lumMod val="95000"/>
            </a:schemeClr>
          </a:solidFill>
          <a:ln w="19050">
            <a:solidFill>
              <a:schemeClr val="bg1">
                <a:lumMod val="65000"/>
              </a:schemeClr>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76" name="Freihandform 75"/>
          <p:cNvSpPr/>
          <p:nvPr/>
        </p:nvSpPr>
        <p:spPr>
          <a:xfrm>
            <a:off x="1391268" y="2437184"/>
            <a:ext cx="4628247" cy="2427994"/>
          </a:xfrm>
          <a:custGeom>
            <a:avLst/>
            <a:gdLst>
              <a:gd name="connsiteX0" fmla="*/ 0 w 4123808"/>
              <a:gd name="connsiteY0" fmla="*/ 2311879 h 2311879"/>
              <a:gd name="connsiteX1" fmla="*/ 1078302 w 4123808"/>
              <a:gd name="connsiteY1" fmla="*/ 2070339 h 2311879"/>
              <a:gd name="connsiteX2" fmla="*/ 2493034 w 4123808"/>
              <a:gd name="connsiteY2" fmla="*/ 1656271 h 2311879"/>
              <a:gd name="connsiteX3" fmla="*/ 3856008 w 4123808"/>
              <a:gd name="connsiteY3" fmla="*/ 310551 h 2311879"/>
              <a:gd name="connsiteX4" fmla="*/ 4123426 w 4123808"/>
              <a:gd name="connsiteY4" fmla="*/ 0 h 231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808" h="2311879">
                <a:moveTo>
                  <a:pt x="0" y="2311879"/>
                </a:moveTo>
                <a:cubicBezTo>
                  <a:pt x="331398" y="2245743"/>
                  <a:pt x="662796" y="2179607"/>
                  <a:pt x="1078302" y="2070339"/>
                </a:cubicBezTo>
                <a:cubicBezTo>
                  <a:pt x="1493808" y="1961071"/>
                  <a:pt x="2030083" y="1949569"/>
                  <a:pt x="2493034" y="1656271"/>
                </a:cubicBezTo>
                <a:cubicBezTo>
                  <a:pt x="2955985" y="1362973"/>
                  <a:pt x="3584276" y="586596"/>
                  <a:pt x="3856008" y="310551"/>
                </a:cubicBezTo>
                <a:cubicBezTo>
                  <a:pt x="4127740" y="34506"/>
                  <a:pt x="4125583" y="17253"/>
                  <a:pt x="4123426" y="0"/>
                </a:cubicBezTo>
              </a:path>
            </a:pathLst>
          </a:cu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75" name="Freihandform 74"/>
          <p:cNvSpPr/>
          <p:nvPr/>
        </p:nvSpPr>
        <p:spPr>
          <a:xfrm>
            <a:off x="1352541" y="4267238"/>
            <a:ext cx="4879542" cy="1368012"/>
          </a:xfrm>
          <a:custGeom>
            <a:avLst/>
            <a:gdLst>
              <a:gd name="connsiteX0" fmla="*/ 0 w 4347714"/>
              <a:gd name="connsiteY0" fmla="*/ 1302589 h 1302589"/>
              <a:gd name="connsiteX1" fmla="*/ 1086929 w 4347714"/>
              <a:gd name="connsiteY1" fmla="*/ 957532 h 1302589"/>
              <a:gd name="connsiteX2" fmla="*/ 2536166 w 4347714"/>
              <a:gd name="connsiteY2" fmla="*/ 543465 h 1302589"/>
              <a:gd name="connsiteX3" fmla="*/ 3881887 w 4347714"/>
              <a:gd name="connsiteY3" fmla="*/ 172529 h 1302589"/>
              <a:gd name="connsiteX4" fmla="*/ 4347714 w 4347714"/>
              <a:gd name="connsiteY4" fmla="*/ 0 h 13025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714" h="1302589">
                <a:moveTo>
                  <a:pt x="0" y="1302589"/>
                </a:moveTo>
                <a:cubicBezTo>
                  <a:pt x="332117" y="1193321"/>
                  <a:pt x="664235" y="1084053"/>
                  <a:pt x="1086929" y="957532"/>
                </a:cubicBezTo>
                <a:cubicBezTo>
                  <a:pt x="1509623" y="831011"/>
                  <a:pt x="2536166" y="543465"/>
                  <a:pt x="2536166" y="543465"/>
                </a:cubicBezTo>
                <a:lnTo>
                  <a:pt x="3881887" y="172529"/>
                </a:lnTo>
                <a:cubicBezTo>
                  <a:pt x="4183812" y="81952"/>
                  <a:pt x="4265763" y="40976"/>
                  <a:pt x="4347714" y="0"/>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74" name="Freihandform 73"/>
          <p:cNvSpPr/>
          <p:nvPr/>
        </p:nvSpPr>
        <p:spPr>
          <a:xfrm>
            <a:off x="1362224" y="3823314"/>
            <a:ext cx="4821452" cy="1603564"/>
          </a:xfrm>
          <a:custGeom>
            <a:avLst/>
            <a:gdLst>
              <a:gd name="connsiteX0" fmla="*/ 0 w 4295955"/>
              <a:gd name="connsiteY0" fmla="*/ 1526876 h 1526876"/>
              <a:gd name="connsiteX1" fmla="*/ 1069675 w 4295955"/>
              <a:gd name="connsiteY1" fmla="*/ 1181819 h 1526876"/>
              <a:gd name="connsiteX2" fmla="*/ 2510287 w 4295955"/>
              <a:gd name="connsiteY2" fmla="*/ 776377 h 1526876"/>
              <a:gd name="connsiteX3" fmla="*/ 3890513 w 4295955"/>
              <a:gd name="connsiteY3" fmla="*/ 181155 h 1526876"/>
              <a:gd name="connsiteX4" fmla="*/ 4295955 w 4295955"/>
              <a:gd name="connsiteY4" fmla="*/ 0 h 152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5955" h="1526876">
                <a:moveTo>
                  <a:pt x="0" y="1526876"/>
                </a:moveTo>
                <a:cubicBezTo>
                  <a:pt x="325647" y="1416889"/>
                  <a:pt x="651294" y="1306902"/>
                  <a:pt x="1069675" y="1181819"/>
                </a:cubicBezTo>
                <a:cubicBezTo>
                  <a:pt x="1488056" y="1056736"/>
                  <a:pt x="2040147" y="943154"/>
                  <a:pt x="2510287" y="776377"/>
                </a:cubicBezTo>
                <a:cubicBezTo>
                  <a:pt x="2980427" y="609600"/>
                  <a:pt x="3592902" y="310551"/>
                  <a:pt x="3890513" y="181155"/>
                </a:cubicBezTo>
                <a:cubicBezTo>
                  <a:pt x="4188124" y="51759"/>
                  <a:pt x="4242039" y="25879"/>
                  <a:pt x="4295955" y="0"/>
                </a:cubicBezTo>
              </a:path>
            </a:pathLst>
          </a:custGeom>
          <a:noFill/>
          <a:ln w="38100">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cxnSp>
        <p:nvCxnSpPr>
          <p:cNvPr id="48" name="Gerade Verbindung mit Pfeil 47"/>
          <p:cNvCxnSpPr/>
          <p:nvPr/>
        </p:nvCxnSpPr>
        <p:spPr>
          <a:xfrm flipV="1">
            <a:off x="1360370" y="1548390"/>
            <a:ext cx="1" cy="485764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4" name="Textfeld 53"/>
          <p:cNvSpPr txBox="1"/>
          <p:nvPr/>
        </p:nvSpPr>
        <p:spPr>
          <a:xfrm>
            <a:off x="964170" y="1424777"/>
            <a:ext cx="415563" cy="5139869"/>
          </a:xfrm>
          <a:prstGeom prst="rect">
            <a:avLst/>
          </a:prstGeom>
          <a:noFill/>
        </p:spPr>
        <p:txBody>
          <a:bodyPr wrap="none" rtlCol="0">
            <a:spAutoFit/>
          </a:bodyPr>
          <a:lstStyle/>
          <a:p>
            <a:pPr algn="r"/>
            <a:endParaRPr lang="de-CH" sz="800" dirty="0" smtClean="0"/>
          </a:p>
          <a:p>
            <a:pPr algn="r"/>
            <a:endParaRPr lang="de-CH" sz="800" dirty="0" smtClean="0"/>
          </a:p>
          <a:p>
            <a:pPr algn="r"/>
            <a:endParaRPr lang="de-CH" sz="800" dirty="0"/>
          </a:p>
          <a:p>
            <a:pPr algn="r"/>
            <a:endParaRPr lang="de-CH" sz="800" dirty="0" smtClean="0"/>
          </a:p>
          <a:p>
            <a:pPr algn="r"/>
            <a:r>
              <a:rPr lang="de-CH" sz="800" dirty="0" smtClean="0"/>
              <a:t>2500</a:t>
            </a:r>
          </a:p>
          <a:p>
            <a:pPr algn="r"/>
            <a:endParaRPr lang="de-CH" sz="800" dirty="0"/>
          </a:p>
          <a:p>
            <a:pPr algn="r"/>
            <a:endParaRPr lang="de-CH" sz="800" dirty="0" smtClean="0"/>
          </a:p>
          <a:p>
            <a:pPr algn="r"/>
            <a:endParaRPr lang="de-CH" sz="800" dirty="0" smtClean="0"/>
          </a:p>
          <a:p>
            <a:pPr algn="r"/>
            <a:endParaRPr lang="de-CH" sz="800" dirty="0"/>
          </a:p>
          <a:p>
            <a:pPr algn="r"/>
            <a:endParaRPr lang="de-CH" sz="800" dirty="0" smtClean="0"/>
          </a:p>
          <a:p>
            <a:pPr algn="r"/>
            <a:endParaRPr lang="de-CH" sz="800" dirty="0" smtClean="0"/>
          </a:p>
          <a:p>
            <a:pPr algn="r"/>
            <a:endParaRPr lang="de-CH" sz="800" dirty="0" smtClean="0"/>
          </a:p>
          <a:p>
            <a:pPr algn="r"/>
            <a:r>
              <a:rPr lang="de-CH" sz="800" dirty="0" smtClean="0"/>
              <a:t>2000</a:t>
            </a:r>
          </a:p>
          <a:p>
            <a:pPr algn="r"/>
            <a:endParaRPr lang="de-CH" sz="800" dirty="0" smtClean="0"/>
          </a:p>
          <a:p>
            <a:pPr algn="r"/>
            <a:endParaRPr lang="de-CH" sz="800" dirty="0"/>
          </a:p>
          <a:p>
            <a:pPr algn="r"/>
            <a:endParaRPr lang="de-CH" sz="800" dirty="0" smtClean="0"/>
          </a:p>
          <a:p>
            <a:pPr algn="r"/>
            <a:endParaRPr lang="de-CH" sz="800" dirty="0"/>
          </a:p>
          <a:p>
            <a:pPr algn="r"/>
            <a:endParaRPr lang="de-CH" sz="800" dirty="0" smtClean="0"/>
          </a:p>
          <a:p>
            <a:pPr algn="r"/>
            <a:endParaRPr lang="de-CH" sz="800" dirty="0"/>
          </a:p>
          <a:p>
            <a:pPr algn="r"/>
            <a:endParaRPr lang="de-CH" sz="800" dirty="0" smtClean="0"/>
          </a:p>
          <a:p>
            <a:pPr algn="r"/>
            <a:r>
              <a:rPr lang="de-CH" sz="800" dirty="0" smtClean="0"/>
              <a:t>1500</a:t>
            </a:r>
          </a:p>
          <a:p>
            <a:pPr algn="r"/>
            <a:endParaRPr lang="de-CH" sz="800" dirty="0"/>
          </a:p>
          <a:p>
            <a:pPr algn="r"/>
            <a:endParaRPr lang="de-CH" sz="800" dirty="0" smtClean="0"/>
          </a:p>
          <a:p>
            <a:pPr algn="r"/>
            <a:endParaRPr lang="de-CH" sz="800" dirty="0" smtClean="0"/>
          </a:p>
          <a:p>
            <a:pPr algn="r"/>
            <a:endParaRPr lang="de-CH" sz="800" dirty="0"/>
          </a:p>
          <a:p>
            <a:pPr algn="r"/>
            <a:endParaRPr lang="de-CH" sz="800" dirty="0" smtClean="0"/>
          </a:p>
          <a:p>
            <a:pPr algn="r"/>
            <a:endParaRPr lang="de-CH" sz="800" dirty="0"/>
          </a:p>
          <a:p>
            <a:pPr algn="r"/>
            <a:endParaRPr lang="de-CH" sz="800" dirty="0" smtClean="0"/>
          </a:p>
          <a:p>
            <a:pPr algn="r"/>
            <a:r>
              <a:rPr lang="de-CH" sz="800" dirty="0" smtClean="0"/>
              <a:t>1000</a:t>
            </a:r>
          </a:p>
          <a:p>
            <a:pPr algn="r"/>
            <a:endParaRPr lang="de-CH" sz="800" dirty="0" smtClean="0"/>
          </a:p>
          <a:p>
            <a:pPr algn="r"/>
            <a:endParaRPr lang="de-CH" sz="800" dirty="0" smtClean="0"/>
          </a:p>
          <a:p>
            <a:pPr algn="r"/>
            <a:endParaRPr lang="de-CH" sz="800" dirty="0"/>
          </a:p>
          <a:p>
            <a:pPr algn="r"/>
            <a:endParaRPr lang="de-CH" sz="800" dirty="0" smtClean="0"/>
          </a:p>
          <a:p>
            <a:pPr algn="r"/>
            <a:endParaRPr lang="de-CH" sz="800" dirty="0" smtClean="0"/>
          </a:p>
          <a:p>
            <a:pPr algn="r"/>
            <a:endParaRPr lang="de-CH" sz="800" dirty="0"/>
          </a:p>
          <a:p>
            <a:pPr algn="r"/>
            <a:endParaRPr lang="de-CH" sz="800" dirty="0" smtClean="0"/>
          </a:p>
          <a:p>
            <a:pPr algn="r"/>
            <a:r>
              <a:rPr lang="de-CH" sz="800" dirty="0" smtClean="0"/>
              <a:t>500</a:t>
            </a:r>
          </a:p>
          <a:p>
            <a:pPr algn="r"/>
            <a:endParaRPr lang="de-CH" sz="800" dirty="0"/>
          </a:p>
          <a:p>
            <a:pPr algn="r"/>
            <a:endParaRPr lang="de-CH" sz="800" dirty="0" smtClean="0"/>
          </a:p>
          <a:p>
            <a:pPr algn="r"/>
            <a:r>
              <a:rPr lang="de-CH" sz="800" dirty="0" smtClean="0"/>
              <a:t>.</a:t>
            </a:r>
            <a:endParaRPr lang="de-CH" sz="800" dirty="0"/>
          </a:p>
          <a:p>
            <a:pPr algn="r"/>
            <a:endParaRPr lang="de-CH" sz="800" dirty="0" smtClean="0"/>
          </a:p>
        </p:txBody>
      </p:sp>
      <p:cxnSp>
        <p:nvCxnSpPr>
          <p:cNvPr id="15" name="Gerade Verbindung 14"/>
          <p:cNvCxnSpPr/>
          <p:nvPr/>
        </p:nvCxnSpPr>
        <p:spPr>
          <a:xfrm>
            <a:off x="1360371" y="5916065"/>
            <a:ext cx="5057687" cy="2909"/>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39" name="Gerade Verbindung 38"/>
          <p:cNvCxnSpPr/>
          <p:nvPr/>
        </p:nvCxnSpPr>
        <p:spPr>
          <a:xfrm flipV="1">
            <a:off x="1360370" y="4951244"/>
            <a:ext cx="5057688" cy="1449"/>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0" name="Gerade Verbindung 39"/>
          <p:cNvCxnSpPr/>
          <p:nvPr/>
        </p:nvCxnSpPr>
        <p:spPr>
          <a:xfrm>
            <a:off x="1388210" y="4003982"/>
            <a:ext cx="5029848" cy="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2" name="Ellipse 31"/>
          <p:cNvSpPr/>
          <p:nvPr/>
        </p:nvSpPr>
        <p:spPr>
          <a:xfrm>
            <a:off x="2268114" y="5160454"/>
            <a:ext cx="606055" cy="189041"/>
          </a:xfrm>
          <a:prstGeom prst="ellipse">
            <a:avLst/>
          </a:prstGeom>
          <a:solidFill>
            <a:schemeClr val="accent1">
              <a:lumMod val="20000"/>
              <a:lumOff val="80000"/>
            </a:scheme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chemeClr val="tx1"/>
                </a:solidFill>
              </a:rPr>
              <a:t>800</a:t>
            </a:r>
            <a:endParaRPr lang="de-CH" sz="700" dirty="0">
              <a:solidFill>
                <a:schemeClr val="tx1"/>
              </a:solidFill>
            </a:endParaRPr>
          </a:p>
        </p:txBody>
      </p:sp>
      <p:cxnSp>
        <p:nvCxnSpPr>
          <p:cNvPr id="49" name="Gerade Verbindung 48"/>
          <p:cNvCxnSpPr/>
          <p:nvPr/>
        </p:nvCxnSpPr>
        <p:spPr>
          <a:xfrm>
            <a:off x="1388210" y="3031577"/>
            <a:ext cx="5029848" cy="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1" name="Gerade Verbindung 50"/>
          <p:cNvCxnSpPr/>
          <p:nvPr/>
        </p:nvCxnSpPr>
        <p:spPr>
          <a:xfrm>
            <a:off x="1388210" y="2048804"/>
            <a:ext cx="5010844" cy="0"/>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55" name="Ellipse 54"/>
          <p:cNvSpPr/>
          <p:nvPr/>
        </p:nvSpPr>
        <p:spPr>
          <a:xfrm>
            <a:off x="3862356" y="4713505"/>
            <a:ext cx="606055" cy="189041"/>
          </a:xfrm>
          <a:prstGeom prst="ellipse">
            <a:avLst/>
          </a:prstGeom>
          <a:solidFill>
            <a:schemeClr val="accent1">
              <a:lumMod val="20000"/>
              <a:lumOff val="80000"/>
            </a:scheme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chemeClr val="tx1"/>
                </a:solidFill>
              </a:rPr>
              <a:t>1050</a:t>
            </a:r>
            <a:endParaRPr lang="de-CH" sz="700" dirty="0">
              <a:solidFill>
                <a:schemeClr val="tx1"/>
              </a:solidFill>
            </a:endParaRPr>
          </a:p>
        </p:txBody>
      </p:sp>
      <p:sp>
        <p:nvSpPr>
          <p:cNvPr id="61" name="Ellipse 60"/>
          <p:cNvSpPr/>
          <p:nvPr/>
        </p:nvSpPr>
        <p:spPr>
          <a:xfrm>
            <a:off x="5388826" y="4348354"/>
            <a:ext cx="606055" cy="189041"/>
          </a:xfrm>
          <a:prstGeom prst="ellipse">
            <a:avLst/>
          </a:prstGeom>
          <a:solidFill>
            <a:schemeClr val="accent1">
              <a:lumMod val="20000"/>
              <a:lumOff val="80000"/>
            </a:schemeClr>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chemeClr val="tx1"/>
                </a:solidFill>
              </a:rPr>
              <a:t>1250</a:t>
            </a:r>
            <a:endParaRPr lang="de-CH" sz="700" dirty="0">
              <a:solidFill>
                <a:schemeClr val="tx1"/>
              </a:solidFill>
            </a:endParaRPr>
          </a:p>
        </p:txBody>
      </p:sp>
      <p:sp>
        <p:nvSpPr>
          <p:cNvPr id="64" name="Ellipse 63"/>
          <p:cNvSpPr/>
          <p:nvPr/>
        </p:nvSpPr>
        <p:spPr>
          <a:xfrm>
            <a:off x="5385607" y="3919558"/>
            <a:ext cx="606055" cy="189041"/>
          </a:xfrm>
          <a:prstGeom prst="ellipse">
            <a:avLst/>
          </a:prstGeom>
          <a:solidFill>
            <a:schemeClr val="accent6"/>
          </a:solid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chemeClr val="tx1"/>
                </a:solidFill>
              </a:rPr>
              <a:t>1500</a:t>
            </a:r>
            <a:endParaRPr lang="de-CH" sz="700" dirty="0">
              <a:solidFill>
                <a:schemeClr val="tx1"/>
              </a:solidFill>
            </a:endParaRPr>
          </a:p>
        </p:txBody>
      </p:sp>
      <p:sp>
        <p:nvSpPr>
          <p:cNvPr id="65" name="Ellipse 64"/>
          <p:cNvSpPr/>
          <p:nvPr/>
        </p:nvSpPr>
        <p:spPr>
          <a:xfrm>
            <a:off x="3857509" y="4560702"/>
            <a:ext cx="606055" cy="189041"/>
          </a:xfrm>
          <a:prstGeom prst="ellipse">
            <a:avLst/>
          </a:prstGeom>
          <a:solidFill>
            <a:schemeClr val="accent6"/>
          </a:solid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chemeClr val="tx1"/>
                </a:solidFill>
              </a:rPr>
              <a:t>1100</a:t>
            </a:r>
            <a:endParaRPr lang="de-CH" sz="700" dirty="0">
              <a:solidFill>
                <a:schemeClr val="tx1"/>
              </a:solidFill>
            </a:endParaRPr>
          </a:p>
        </p:txBody>
      </p:sp>
      <p:sp>
        <p:nvSpPr>
          <p:cNvPr id="66" name="Ellipse 65"/>
          <p:cNvSpPr/>
          <p:nvPr/>
        </p:nvSpPr>
        <p:spPr>
          <a:xfrm>
            <a:off x="2258433" y="4953823"/>
            <a:ext cx="606055" cy="189041"/>
          </a:xfrm>
          <a:prstGeom prst="ellipse">
            <a:avLst/>
          </a:prstGeom>
          <a:solidFill>
            <a:schemeClr val="accent6"/>
          </a:solid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chemeClr val="tx1"/>
                </a:solidFill>
              </a:rPr>
              <a:t>900</a:t>
            </a:r>
            <a:endParaRPr lang="de-CH" sz="700" dirty="0">
              <a:solidFill>
                <a:schemeClr val="tx1"/>
              </a:solidFill>
            </a:endParaRPr>
          </a:p>
        </p:txBody>
      </p:sp>
      <p:sp>
        <p:nvSpPr>
          <p:cNvPr id="68" name="Ellipse 67"/>
          <p:cNvSpPr/>
          <p:nvPr/>
        </p:nvSpPr>
        <p:spPr>
          <a:xfrm>
            <a:off x="3814257" y="4180579"/>
            <a:ext cx="643091" cy="174439"/>
          </a:xfrm>
          <a:prstGeom prst="ellipse">
            <a:avLst/>
          </a:prstGeom>
          <a:solidFill>
            <a:srgbClr val="92D050"/>
          </a:solid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ysClr val="windowText" lastClr="000000"/>
                </a:solidFill>
              </a:rPr>
              <a:t>1’300</a:t>
            </a:r>
            <a:endParaRPr lang="de-CH" sz="700" dirty="0">
              <a:solidFill>
                <a:sysClr val="windowText" lastClr="000000"/>
              </a:solidFill>
            </a:endParaRPr>
          </a:p>
        </p:txBody>
      </p:sp>
      <p:sp>
        <p:nvSpPr>
          <p:cNvPr id="69" name="Ellipse 68"/>
          <p:cNvSpPr/>
          <p:nvPr/>
        </p:nvSpPr>
        <p:spPr>
          <a:xfrm>
            <a:off x="5362038" y="2648978"/>
            <a:ext cx="687629" cy="203950"/>
          </a:xfrm>
          <a:prstGeom prst="ellipse">
            <a:avLst/>
          </a:prstGeom>
          <a:solidFill>
            <a:srgbClr val="92D050"/>
          </a:solid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ysClr val="windowText" lastClr="000000"/>
                </a:solidFill>
              </a:rPr>
              <a:t>2’200</a:t>
            </a:r>
            <a:endParaRPr lang="de-CH" sz="700" dirty="0">
              <a:solidFill>
                <a:sysClr val="windowText" lastClr="000000"/>
              </a:solidFill>
            </a:endParaRPr>
          </a:p>
        </p:txBody>
      </p:sp>
      <p:sp>
        <p:nvSpPr>
          <p:cNvPr id="71" name="Ellipse 70"/>
          <p:cNvSpPr/>
          <p:nvPr/>
        </p:nvSpPr>
        <p:spPr>
          <a:xfrm>
            <a:off x="2258433" y="4507031"/>
            <a:ext cx="572548" cy="228420"/>
          </a:xfrm>
          <a:prstGeom prst="ellipse">
            <a:avLst/>
          </a:prstGeom>
          <a:solidFill>
            <a:srgbClr val="92D050"/>
          </a:solid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700" dirty="0" smtClean="0">
                <a:solidFill>
                  <a:sysClr val="windowText" lastClr="000000"/>
                </a:solidFill>
              </a:rPr>
              <a:t>1’200</a:t>
            </a:r>
            <a:endParaRPr lang="de-CH" sz="700" dirty="0">
              <a:solidFill>
                <a:sysClr val="windowText" lastClr="000000"/>
              </a:solidFill>
            </a:endParaRPr>
          </a:p>
        </p:txBody>
      </p:sp>
      <p:sp>
        <p:nvSpPr>
          <p:cNvPr id="3" name="Rechteck 2"/>
          <p:cNvSpPr/>
          <p:nvPr/>
        </p:nvSpPr>
        <p:spPr>
          <a:xfrm rot="16200000">
            <a:off x="-719509" y="3548123"/>
            <a:ext cx="3229469" cy="230832"/>
          </a:xfrm>
          <a:prstGeom prst="rect">
            <a:avLst/>
          </a:prstGeom>
        </p:spPr>
        <p:txBody>
          <a:bodyPr wrap="square">
            <a:spAutoFit/>
          </a:bodyPr>
          <a:lstStyle/>
          <a:p>
            <a:r>
              <a:rPr lang="de-CH" sz="900" dirty="0"/>
              <a:t>Preis </a:t>
            </a:r>
            <a:r>
              <a:rPr lang="de-CH" sz="900" dirty="0" smtClean="0"/>
              <a:t>Ferienwoche EUR </a:t>
            </a:r>
            <a:r>
              <a:rPr lang="de-CH" sz="900" dirty="0"/>
              <a:t>p</a:t>
            </a:r>
            <a:r>
              <a:rPr lang="de-CH" sz="900" dirty="0" smtClean="0"/>
              <a:t>. P. (Annahme: 1.05 EUR/CHF)</a:t>
            </a:r>
            <a:endParaRPr lang="de-CH" sz="900" dirty="0"/>
          </a:p>
        </p:txBody>
      </p:sp>
      <p:sp>
        <p:nvSpPr>
          <p:cNvPr id="38" name="Rechteck 37"/>
          <p:cNvSpPr/>
          <p:nvPr/>
        </p:nvSpPr>
        <p:spPr>
          <a:xfrm>
            <a:off x="2146303" y="6406035"/>
            <a:ext cx="4252751" cy="230832"/>
          </a:xfrm>
          <a:prstGeom prst="rect">
            <a:avLst/>
          </a:prstGeom>
        </p:spPr>
        <p:txBody>
          <a:bodyPr wrap="square">
            <a:spAutoFit/>
          </a:bodyPr>
          <a:lstStyle/>
          <a:p>
            <a:r>
              <a:rPr lang="de-CH" sz="900" dirty="0" smtClean="0"/>
              <a:t>Oberbayern			Tirol		 	Schweiz	</a:t>
            </a:r>
            <a:endParaRPr lang="de-CH" sz="900" dirty="0"/>
          </a:p>
        </p:txBody>
      </p:sp>
      <p:sp>
        <p:nvSpPr>
          <p:cNvPr id="9" name="Textfeld 8"/>
          <p:cNvSpPr txBox="1"/>
          <p:nvPr/>
        </p:nvSpPr>
        <p:spPr>
          <a:xfrm>
            <a:off x="7108485" y="6140501"/>
            <a:ext cx="1776059" cy="242426"/>
          </a:xfrm>
          <a:prstGeom prst="rect">
            <a:avLst/>
          </a:prstGeom>
          <a:noFill/>
        </p:spPr>
        <p:txBody>
          <a:bodyPr wrap="none" rtlCol="0">
            <a:spAutoFit/>
          </a:bodyPr>
          <a:lstStyle/>
          <a:p>
            <a:r>
              <a:rPr lang="de-CH" sz="900" dirty="0" smtClean="0"/>
              <a:t>(schematische Darstellung)</a:t>
            </a:r>
            <a:endParaRPr lang="de-CH" sz="900" dirty="0"/>
          </a:p>
        </p:txBody>
      </p:sp>
      <p:cxnSp>
        <p:nvCxnSpPr>
          <p:cNvPr id="41" name="Gerade Verbindung 40"/>
          <p:cNvCxnSpPr/>
          <p:nvPr/>
        </p:nvCxnSpPr>
        <p:spPr>
          <a:xfrm flipV="1">
            <a:off x="2582601" y="1844720"/>
            <a:ext cx="0" cy="4507306"/>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4" name="Gerade Verbindung 43"/>
          <p:cNvCxnSpPr/>
          <p:nvPr/>
        </p:nvCxnSpPr>
        <p:spPr>
          <a:xfrm flipV="1">
            <a:off x="4169634" y="1828829"/>
            <a:ext cx="0" cy="4507306"/>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5" name="Gerade Verbindung 44"/>
          <p:cNvCxnSpPr/>
          <p:nvPr/>
        </p:nvCxnSpPr>
        <p:spPr>
          <a:xfrm flipV="1">
            <a:off x="5688634" y="1854945"/>
            <a:ext cx="0" cy="4507306"/>
          </a:xfrm>
          <a:prstGeom prst="line">
            <a:avLst/>
          </a:prstGeom>
          <a:ln w="9525">
            <a:solidFill>
              <a:schemeClr val="bg1">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46" name="Gerade Verbindung mit Pfeil 45"/>
          <p:cNvCxnSpPr/>
          <p:nvPr/>
        </p:nvCxnSpPr>
        <p:spPr>
          <a:xfrm>
            <a:off x="1360370" y="6406035"/>
            <a:ext cx="514394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5361959" y="4890379"/>
            <a:ext cx="723593" cy="210103"/>
          </a:xfrm>
          <a:prstGeom prst="rect">
            <a:avLst/>
          </a:prstGeom>
          <a:noFill/>
        </p:spPr>
        <p:txBody>
          <a:bodyPr wrap="none" rtlCol="0">
            <a:spAutoFit/>
          </a:bodyPr>
          <a:lstStyle/>
          <a:p>
            <a:r>
              <a:rPr lang="de-CH" sz="700" dirty="0" smtClean="0"/>
              <a:t>4.8 Mio. LN</a:t>
            </a:r>
            <a:endParaRPr lang="de-CH" sz="700" dirty="0"/>
          </a:p>
        </p:txBody>
      </p:sp>
      <p:sp>
        <p:nvSpPr>
          <p:cNvPr id="50" name="Textfeld 49"/>
          <p:cNvSpPr txBox="1"/>
          <p:nvPr/>
        </p:nvSpPr>
        <p:spPr>
          <a:xfrm>
            <a:off x="3874129" y="5813923"/>
            <a:ext cx="779365" cy="210103"/>
          </a:xfrm>
          <a:prstGeom prst="rect">
            <a:avLst/>
          </a:prstGeom>
          <a:noFill/>
        </p:spPr>
        <p:txBody>
          <a:bodyPr wrap="none" rtlCol="0">
            <a:spAutoFit/>
          </a:bodyPr>
          <a:lstStyle/>
          <a:p>
            <a:r>
              <a:rPr lang="de-CH" sz="700" dirty="0" smtClean="0"/>
              <a:t>11.3 Mio. LN</a:t>
            </a:r>
            <a:endParaRPr lang="de-CH" sz="700" dirty="0"/>
          </a:p>
        </p:txBody>
      </p:sp>
      <p:sp>
        <p:nvSpPr>
          <p:cNvPr id="52" name="Textfeld 51"/>
          <p:cNvSpPr txBox="1"/>
          <p:nvPr/>
        </p:nvSpPr>
        <p:spPr>
          <a:xfrm>
            <a:off x="2282202" y="6027142"/>
            <a:ext cx="779365" cy="210103"/>
          </a:xfrm>
          <a:prstGeom prst="rect">
            <a:avLst/>
          </a:prstGeom>
          <a:noFill/>
        </p:spPr>
        <p:txBody>
          <a:bodyPr wrap="none" rtlCol="0">
            <a:spAutoFit/>
          </a:bodyPr>
          <a:lstStyle/>
          <a:p>
            <a:r>
              <a:rPr lang="de-CH" sz="700" dirty="0" smtClean="0"/>
              <a:t>10.1 Mio. LN</a:t>
            </a:r>
            <a:endParaRPr lang="de-CH" sz="700" dirty="0"/>
          </a:p>
        </p:txBody>
      </p:sp>
    </p:spTree>
    <p:extLst>
      <p:ext uri="{BB962C8B-B14F-4D97-AF65-F5344CB8AC3E}">
        <p14:creationId xmlns:p14="http://schemas.microsoft.com/office/powerpoint/2010/main" val="3585662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Steigerungspotential unter aktuellen Bedingungen sehr beschränkt </a:t>
            </a:r>
            <a:endParaRPr lang="de-CH" dirty="0"/>
          </a:p>
        </p:txBody>
      </p:sp>
      <p:sp>
        <p:nvSpPr>
          <p:cNvPr id="3" name="Inhaltsplatzhalter 2"/>
          <p:cNvSpPr>
            <a:spLocks noGrp="1"/>
          </p:cNvSpPr>
          <p:nvPr>
            <p:ph idx="1"/>
          </p:nvPr>
        </p:nvSpPr>
        <p:spPr>
          <a:xfrm>
            <a:off x="711835" y="1570865"/>
            <a:ext cx="8268653" cy="5219549"/>
          </a:xfrm>
        </p:spPr>
        <p:txBody>
          <a:bodyPr/>
          <a:lstStyle/>
          <a:p>
            <a:pPr marL="0" indent="0">
              <a:buNone/>
            </a:pPr>
            <a:r>
              <a:rPr lang="de-CH" b="1" dirty="0" smtClean="0"/>
              <a:t>Zentrale Erkenntnisse  </a:t>
            </a:r>
          </a:p>
          <a:p>
            <a:r>
              <a:rPr lang="de-CH" dirty="0" smtClean="0"/>
              <a:t>Winterferien und –kurzaufenthalte in den Bergen sind mit 3.2 Mio. Logiernächten und 30 Prozent aller Logiernächte das </a:t>
            </a:r>
            <a:r>
              <a:rPr lang="de-CH" b="1" dirty="0" smtClean="0"/>
              <a:t>wichtigste Geschäftsfeld </a:t>
            </a:r>
            <a:r>
              <a:rPr lang="de-CH" dirty="0" smtClean="0"/>
              <a:t>der Schweiz im Quellmarkt Deutschland. Die</a:t>
            </a:r>
            <a:r>
              <a:rPr lang="de-CH" b="1" dirty="0" smtClean="0"/>
              <a:t> Parahotellerie </a:t>
            </a:r>
            <a:r>
              <a:rPr lang="de-CH" dirty="0" smtClean="0"/>
              <a:t>(Ferienwohnungen) hat im Winter in den Bergen eine hohe Bedeutung, insbesondere bei den Wochenferien. </a:t>
            </a:r>
          </a:p>
          <a:p>
            <a:r>
              <a:rPr lang="de-CH" dirty="0"/>
              <a:t>Die </a:t>
            </a:r>
            <a:r>
              <a:rPr lang="de-CH" b="1" dirty="0"/>
              <a:t>Zahl der Skifahrer in Deutschland bleibt relativ konstant</a:t>
            </a:r>
            <a:r>
              <a:rPr lang="de-CH" dirty="0"/>
              <a:t>. Der grösste Teil der deutschen Skifahrer fährt in Deutschland und Österreich Ski. </a:t>
            </a:r>
            <a:r>
              <a:rPr lang="de-CH" dirty="0" smtClean="0"/>
              <a:t>Entsprechend sind von den umliegenden Ländern v.a. Österreich und Deutschland als Konkurrenz relevant. In Österreich sind prozentual die Ferienwohnungen deutlich weniger relevant als in der Schweiz, dafür spielen Vier- und Fünfsternhotels eine wesentliche Rolle</a:t>
            </a:r>
            <a:r>
              <a:rPr lang="de-CH" dirty="0"/>
              <a:t>. </a:t>
            </a:r>
            <a:endParaRPr lang="de-CH" dirty="0" smtClean="0"/>
          </a:p>
          <a:p>
            <a:r>
              <a:rPr lang="de-CH" dirty="0" smtClean="0"/>
              <a:t>In </a:t>
            </a:r>
            <a:r>
              <a:rPr lang="de-CH" dirty="0"/>
              <a:t>Bezug auf die</a:t>
            </a:r>
            <a:r>
              <a:rPr lang="de-CH" b="1" dirty="0"/>
              <a:t> Anreisedistanzen </a:t>
            </a:r>
            <a:r>
              <a:rPr lang="de-CH" dirty="0"/>
              <a:t>hat die Schweiz gegenüber dem Tirol und dem Südtirol bei Baden-Württemberg sowie Westdeutschland einen relativen Vorteil, während bei Gästen aus Bayern und Ostdeutschland ein Nachteil besteht. </a:t>
            </a:r>
          </a:p>
          <a:p>
            <a:r>
              <a:rPr lang="de-CH" dirty="0" smtClean="0"/>
              <a:t>Die rund </a:t>
            </a:r>
            <a:r>
              <a:rPr lang="de-CH" b="1" dirty="0" smtClean="0"/>
              <a:t>26 Mio. deutschen Skifahrer </a:t>
            </a:r>
            <a:r>
              <a:rPr lang="de-CH" dirty="0" smtClean="0"/>
              <a:t>mit Erfahrung im Wintersport sind für die Schweiz aufgrund ihrer Einkommen und ihrer Affinität zu Wintersport die wesentliche Zielgruppe. Nicht-Skifahrer und Skifahrer ohne Erfahrung mit Winterferien sind zu vernachlässigen. </a:t>
            </a:r>
          </a:p>
          <a:p>
            <a:r>
              <a:rPr lang="de-CH" dirty="0" smtClean="0"/>
              <a:t>Die preisliche Wettbewerbsfähigkeit der Schweiz ist bei den aktuellen Wechselkursen (d.h. 1.05 CHF/EUR) grundsätzlich nicht gegeben, insbesondere nicht gegenüber Deutschland. Am geringsten ist der preisliche Nachteil in der Parahotellerie (d.h. Ferienwohnungen) im Vergleich mit Österreich. Hier beträgt der Preisunterschied durchschnittlich weniger als fünf Prozent. </a:t>
            </a:r>
          </a:p>
          <a:p>
            <a:r>
              <a:rPr lang="de-CH" dirty="0" smtClean="0"/>
              <a:t>Vier von fünf Gästen in den Skigebieten sind </a:t>
            </a:r>
            <a:r>
              <a:rPr lang="de-CH" b="1" dirty="0" smtClean="0"/>
              <a:t>Stammgäste</a:t>
            </a:r>
            <a:r>
              <a:rPr lang="de-CH" dirty="0" smtClean="0"/>
              <a:t>. Neue Gäste sind aufgrund des begrenzten Aktivierungspotentials bei Nicht-Skifahrern und den preislichen Nachteilen gegenüber Österreich und Deutschland schwer zu akquirieren. Entsprechend hoch ist die Bedeutung des Stammgästemarketings. </a:t>
            </a:r>
            <a:endParaRPr lang="de-CH" b="1" dirty="0" smtClean="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32</a:t>
            </a:fld>
            <a:endParaRPr lang="de-CH"/>
          </a:p>
        </p:txBody>
      </p:sp>
      <p:sp>
        <p:nvSpPr>
          <p:cNvPr id="6" name="Textplatzhalter 5"/>
          <p:cNvSpPr>
            <a:spLocks noGrp="1"/>
          </p:cNvSpPr>
          <p:nvPr>
            <p:ph type="body" sz="quarter" idx="12"/>
          </p:nvPr>
        </p:nvSpPr>
        <p:spPr/>
        <p:txBody>
          <a:bodyPr/>
          <a:lstStyle/>
          <a:p>
            <a:r>
              <a:rPr lang="de-CH" dirty="0" smtClean="0"/>
              <a:t>Fazit </a:t>
            </a:r>
            <a:endParaRPr lang="de-CH" dirty="0"/>
          </a:p>
        </p:txBody>
      </p:sp>
      <p:sp>
        <p:nvSpPr>
          <p:cNvPr id="7" name="Textplatzhalter 6"/>
          <p:cNvSpPr>
            <a:spLocks noGrp="1"/>
          </p:cNvSpPr>
          <p:nvPr>
            <p:ph type="body" sz="quarter" idx="13"/>
          </p:nvPr>
        </p:nvSpPr>
        <p:spPr/>
        <p:txBody>
          <a:bodyPr/>
          <a:lstStyle/>
          <a:p>
            <a:r>
              <a:rPr lang="de-CH" dirty="0" smtClean="0"/>
              <a:t>3 Geschäftsfeld Winterferien </a:t>
            </a:r>
            <a:endParaRPr lang="de-CH" dirty="0"/>
          </a:p>
        </p:txBody>
      </p:sp>
    </p:spTree>
    <p:extLst>
      <p:ext uri="{BB962C8B-B14F-4D97-AF65-F5344CB8AC3E}">
        <p14:creationId xmlns:p14="http://schemas.microsoft.com/office/powerpoint/2010/main" val="11894185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Langfristige Massnahmen mit kurzfristigen Anpassungen kombinieren </a:t>
            </a:r>
            <a:endParaRPr lang="de-CH" dirty="0"/>
          </a:p>
        </p:txBody>
      </p:sp>
      <p:sp>
        <p:nvSpPr>
          <p:cNvPr id="3" name="Inhaltsplatzhalter 2"/>
          <p:cNvSpPr>
            <a:spLocks noGrp="1"/>
          </p:cNvSpPr>
          <p:nvPr>
            <p:ph idx="1"/>
          </p:nvPr>
        </p:nvSpPr>
        <p:spPr>
          <a:xfrm>
            <a:off x="711835" y="1570865"/>
            <a:ext cx="8366328" cy="5219549"/>
          </a:xfrm>
        </p:spPr>
        <p:txBody>
          <a:bodyPr/>
          <a:lstStyle/>
          <a:p>
            <a:pPr marL="0" indent="0">
              <a:buNone/>
            </a:pPr>
            <a:r>
              <a:rPr lang="de-CH" sz="1400" dirty="0" smtClean="0"/>
              <a:t>Auf der Basis der zentralen Erkenntnisse gelten für die einzelnen Akteure im Schweizer Tourismus die folgenden Empfehlungen: </a:t>
            </a:r>
          </a:p>
          <a:p>
            <a:pPr marL="0" indent="0">
              <a:buNone/>
            </a:pPr>
            <a:r>
              <a:rPr lang="de-CH" sz="1400" b="1" dirty="0" smtClean="0"/>
              <a:t>Kurzfristig</a:t>
            </a:r>
            <a:endParaRPr lang="de-CH" sz="1400" b="1" dirty="0" smtClean="0"/>
          </a:p>
          <a:p>
            <a:r>
              <a:rPr lang="de-CH" sz="1400" dirty="0" smtClean="0"/>
              <a:t>Fokus </a:t>
            </a:r>
            <a:r>
              <a:rPr lang="de-CH" sz="1400" dirty="0"/>
              <a:t>auf Stammgästemarketing legen</a:t>
            </a:r>
          </a:p>
          <a:p>
            <a:r>
              <a:rPr lang="de-CH" sz="1400" dirty="0" smtClean="0"/>
              <a:t>Neukundengewinnung </a:t>
            </a:r>
            <a:r>
              <a:rPr lang="de-CH" sz="1400" dirty="0"/>
              <a:t>über </a:t>
            </a:r>
            <a:r>
              <a:rPr lang="de-CH" sz="1400" dirty="0" smtClean="0"/>
              <a:t>Mund-zu-Mund-Werbung</a:t>
            </a:r>
          </a:p>
          <a:p>
            <a:pPr marL="0" indent="0">
              <a:buNone/>
            </a:pPr>
            <a:r>
              <a:rPr lang="de-CH" sz="1400" b="1" dirty="0" smtClean="0"/>
              <a:t>Kurz- bis mittelfristig </a:t>
            </a:r>
            <a:endParaRPr lang="de-CH" sz="1400" b="1" dirty="0"/>
          </a:p>
          <a:p>
            <a:r>
              <a:rPr lang="de-CH" sz="1400" dirty="0" smtClean="0"/>
              <a:t>Zielmarkt </a:t>
            </a:r>
            <a:r>
              <a:rPr lang="de-CH" sz="1400" dirty="0"/>
              <a:t>geografisch eingrenzen</a:t>
            </a:r>
          </a:p>
          <a:p>
            <a:r>
              <a:rPr lang="de-CH" sz="1400" dirty="0" smtClean="0"/>
              <a:t>Mehrwert </a:t>
            </a:r>
            <a:r>
              <a:rPr lang="de-CH" sz="1400" dirty="0"/>
              <a:t>der Schweiz gegenüber den direkten Konkurrenten aus Bayern und Österreich hervorheben</a:t>
            </a:r>
          </a:p>
          <a:p>
            <a:r>
              <a:rPr lang="de-CH" sz="1400" dirty="0" smtClean="0"/>
              <a:t>All-Inclusive-Angebote </a:t>
            </a:r>
            <a:r>
              <a:rPr lang="de-CH" sz="1400" dirty="0"/>
              <a:t>auf unterschiedlichen Preisebenen entwickeln und </a:t>
            </a:r>
            <a:r>
              <a:rPr lang="de-CH" sz="1400" dirty="0" smtClean="0"/>
              <a:t>anbieten</a:t>
            </a:r>
          </a:p>
          <a:p>
            <a:r>
              <a:rPr lang="de-CH" sz="1400" dirty="0" smtClean="0"/>
              <a:t>Gezielte </a:t>
            </a:r>
            <a:r>
              <a:rPr lang="de-CH" sz="1400" dirty="0"/>
              <a:t>Sonderangebote für deutsche Gäste </a:t>
            </a:r>
            <a:r>
              <a:rPr lang="de-CH" sz="1400" dirty="0" smtClean="0"/>
              <a:t>entwickeln</a:t>
            </a:r>
          </a:p>
          <a:p>
            <a:r>
              <a:rPr lang="de-CH" sz="1400" dirty="0" smtClean="0"/>
              <a:t>Vergleichende </a:t>
            </a:r>
            <a:r>
              <a:rPr lang="de-CH" sz="1400" dirty="0"/>
              <a:t>Werbung und Plattformen </a:t>
            </a:r>
            <a:r>
              <a:rPr lang="de-CH" sz="1400" dirty="0" smtClean="0"/>
              <a:t>nutzen</a:t>
            </a:r>
          </a:p>
          <a:p>
            <a:r>
              <a:rPr lang="de-CH" sz="1400" dirty="0"/>
              <a:t>Vertriebsdenken und -präsenz stärken</a:t>
            </a:r>
          </a:p>
          <a:p>
            <a:pPr marL="0" indent="0">
              <a:buNone/>
            </a:pPr>
            <a:r>
              <a:rPr lang="de-CH" sz="1400" b="1" dirty="0" smtClean="0"/>
              <a:t>Langfristig</a:t>
            </a:r>
            <a:endParaRPr lang="de-CH" sz="1400" b="1" dirty="0"/>
          </a:p>
          <a:p>
            <a:r>
              <a:rPr lang="de-CH" sz="1400" dirty="0" smtClean="0"/>
              <a:t>Verstärkt </a:t>
            </a:r>
            <a:r>
              <a:rPr lang="de-CH" sz="1400" dirty="0"/>
              <a:t>auf Ferienwohnungen setzen</a:t>
            </a:r>
          </a:p>
          <a:p>
            <a:pPr marL="0" indent="0">
              <a:buNone/>
            </a:pPr>
            <a:endParaRPr lang="de-CH" sz="1400" b="1" dirty="0"/>
          </a:p>
          <a:p>
            <a:endParaRPr lang="de-CH" sz="1400" dirty="0"/>
          </a:p>
          <a:p>
            <a:endParaRPr lang="de-CH" sz="1400" dirty="0"/>
          </a:p>
          <a:p>
            <a:endParaRPr lang="de-CH" sz="140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33</a:t>
            </a:fld>
            <a:endParaRPr lang="de-CH"/>
          </a:p>
        </p:txBody>
      </p:sp>
      <p:sp>
        <p:nvSpPr>
          <p:cNvPr id="6" name="Textplatzhalter 5"/>
          <p:cNvSpPr>
            <a:spLocks noGrp="1"/>
          </p:cNvSpPr>
          <p:nvPr>
            <p:ph type="body" sz="quarter" idx="12"/>
          </p:nvPr>
        </p:nvSpPr>
        <p:spPr/>
        <p:txBody>
          <a:bodyPr/>
          <a:lstStyle/>
          <a:p>
            <a:r>
              <a:rPr lang="de-CH" dirty="0" smtClean="0"/>
              <a:t>Empfehlungen der RDK</a:t>
            </a:r>
            <a:endParaRPr lang="de-CH" dirty="0"/>
          </a:p>
        </p:txBody>
      </p:sp>
      <p:sp>
        <p:nvSpPr>
          <p:cNvPr id="7" name="Textplatzhalter 6"/>
          <p:cNvSpPr>
            <a:spLocks noGrp="1"/>
          </p:cNvSpPr>
          <p:nvPr>
            <p:ph type="body" sz="quarter" idx="13"/>
          </p:nvPr>
        </p:nvSpPr>
        <p:spPr/>
        <p:txBody>
          <a:bodyPr/>
          <a:lstStyle/>
          <a:p>
            <a:r>
              <a:rPr lang="de-CH" dirty="0" smtClean="0"/>
              <a:t>3 Geschäftsfeld Winterferien </a:t>
            </a:r>
            <a:endParaRPr lang="de-CH" dirty="0"/>
          </a:p>
        </p:txBody>
      </p:sp>
    </p:spTree>
    <p:extLst>
      <p:ext uri="{BB962C8B-B14F-4D97-AF65-F5344CB8AC3E}">
        <p14:creationId xmlns:p14="http://schemas.microsoft.com/office/powerpoint/2010/main" val="3314364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4 	Geschäftsfeld 2</a:t>
            </a:r>
            <a:r>
              <a:rPr lang="de-CH" sz="4400" b="1" dirty="0">
                <a:ea typeface="ＭＳ Ｐゴシック" pitchFamily="34" charset="-128"/>
              </a:rPr>
              <a:t>: </a:t>
            </a:r>
            <a:r>
              <a:rPr lang="de-CH" sz="4400" b="1" dirty="0" smtClean="0">
                <a:ea typeface="ＭＳ Ｐゴシック" pitchFamily="34" charset="-128"/>
              </a:rPr>
              <a:t>«Sommerferien und -kurzaufenthalte in </a:t>
            </a:r>
            <a:r>
              <a:rPr lang="de-CH" sz="4400" b="1" dirty="0">
                <a:ea typeface="ＭＳ Ｐゴシック" pitchFamily="34" charset="-128"/>
              </a:rPr>
              <a:t>den </a:t>
            </a:r>
            <a:r>
              <a:rPr lang="de-CH" sz="4400" b="1" dirty="0" smtClean="0">
                <a:ea typeface="ＭＳ Ｐゴシック" pitchFamily="34" charset="-128"/>
              </a:rPr>
              <a:t>Bergen»</a:t>
            </a:r>
            <a:endParaRPr lang="de-CH" sz="4400" b="1" dirty="0">
              <a:ea typeface="ＭＳ Ｐゴシック" pitchFamily="34" charset="-128"/>
            </a:endParaRP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34</a:t>
            </a:fld>
            <a:endParaRPr lang="de-CH"/>
          </a:p>
        </p:txBody>
      </p:sp>
    </p:spTree>
    <p:extLst>
      <p:ext uri="{BB962C8B-B14F-4D97-AF65-F5344CB8AC3E}">
        <p14:creationId xmlns:p14="http://schemas.microsoft.com/office/powerpoint/2010/main" val="657424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Sommerferien und -kurzaufenthalte in den Bergen  </a:t>
            </a:r>
            <a:endParaRPr lang="de-CH" dirty="0"/>
          </a:p>
        </p:txBody>
      </p:sp>
      <p:sp>
        <p:nvSpPr>
          <p:cNvPr id="3" name="Inhaltsplatzhalter 2"/>
          <p:cNvSpPr>
            <a:spLocks noGrp="1"/>
          </p:cNvSpPr>
          <p:nvPr>
            <p:ph idx="1"/>
          </p:nvPr>
        </p:nvSpPr>
        <p:spPr>
          <a:xfrm>
            <a:off x="711835" y="1570865"/>
            <a:ext cx="8268653" cy="4996912"/>
          </a:xfrm>
        </p:spPr>
        <p:txBody>
          <a:bodyPr/>
          <a:lstStyle/>
          <a:p>
            <a:pPr marL="0" indent="0" algn="l">
              <a:buNone/>
            </a:pPr>
            <a:r>
              <a:rPr lang="de-CH" sz="900" b="1" dirty="0" smtClean="0"/>
              <a:t>2.4 Mio. Logiernächte</a:t>
            </a:r>
          </a:p>
          <a:p>
            <a:pPr marL="0" indent="0" algn="l">
              <a:buNone/>
            </a:pPr>
            <a:endParaRPr lang="de-CH" sz="900" b="1" dirty="0" smtClean="0"/>
          </a:p>
          <a:p>
            <a:pPr marL="0" indent="0" algn="l">
              <a:buNone/>
            </a:pPr>
            <a:endParaRPr lang="de-CH" sz="900" b="1" dirty="0" smtClean="0"/>
          </a:p>
          <a:p>
            <a:pPr marL="0" indent="0" algn="l">
              <a:buNone/>
            </a:pPr>
            <a:endParaRPr lang="de-CH" sz="900" b="1" dirty="0"/>
          </a:p>
          <a:p>
            <a:pPr marL="0" indent="0" algn="l">
              <a:buNone/>
            </a:pPr>
            <a:r>
              <a:rPr lang="de-CH" sz="900" b="1" dirty="0" smtClean="0"/>
              <a:t>600’000 Ankünfte</a:t>
            </a:r>
          </a:p>
          <a:p>
            <a:pPr marL="0" indent="0" algn="l">
              <a:buNone/>
            </a:pPr>
            <a:endParaRPr lang="de-CH" sz="900" b="1" dirty="0" smtClean="0"/>
          </a:p>
          <a:p>
            <a:pPr marL="0" indent="0" algn="l">
              <a:buNone/>
            </a:pPr>
            <a:endParaRPr lang="de-CH" sz="900" b="1" dirty="0" smtClean="0"/>
          </a:p>
          <a:p>
            <a:pPr marL="0" indent="0" algn="l">
              <a:buNone/>
            </a:pPr>
            <a:endParaRPr lang="de-CH" sz="900" b="1" dirty="0" smtClean="0"/>
          </a:p>
          <a:p>
            <a:pPr marL="0" indent="0" algn="l">
              <a:buNone/>
            </a:pPr>
            <a:r>
              <a:rPr lang="de-CH" sz="900" b="1" dirty="0" smtClean="0"/>
              <a:t>223’000 Buchungen </a:t>
            </a:r>
          </a:p>
          <a:p>
            <a:pPr marL="0" indent="0" algn="l">
              <a:buNone/>
            </a:pPr>
            <a:endParaRPr lang="de-CH" sz="900" b="1" dirty="0" smtClean="0"/>
          </a:p>
          <a:p>
            <a:pPr marL="0" indent="0" algn="l">
              <a:buNone/>
            </a:pPr>
            <a:endParaRPr lang="de-CH" sz="900" b="1" dirty="0" smtClean="0"/>
          </a:p>
          <a:p>
            <a:pPr marL="0" indent="0" algn="l">
              <a:buNone/>
            </a:pPr>
            <a:endParaRPr lang="de-CH" sz="900" b="1" dirty="0" smtClean="0"/>
          </a:p>
          <a:p>
            <a:pPr marL="0" indent="0" algn="l">
              <a:buNone/>
            </a:pPr>
            <a:r>
              <a:rPr lang="de-CH" sz="900" b="1" dirty="0" smtClean="0"/>
              <a:t>Entwicklung </a:t>
            </a:r>
          </a:p>
          <a:p>
            <a:pPr marL="0" indent="0" algn="l">
              <a:buNone/>
            </a:pPr>
            <a:endParaRPr lang="de-CH" sz="900" b="1" dirty="0" smtClean="0"/>
          </a:p>
          <a:p>
            <a:pPr marL="0" indent="0" algn="l">
              <a:buNone/>
            </a:pPr>
            <a:endParaRPr lang="de-CH" sz="900" b="1" dirty="0" smtClean="0"/>
          </a:p>
          <a:p>
            <a:pPr marL="0" indent="0" algn="l">
              <a:buNone/>
            </a:pPr>
            <a:endParaRPr lang="de-CH" sz="900" b="1" dirty="0" smtClean="0"/>
          </a:p>
          <a:p>
            <a:pPr marL="0" indent="0" algn="l">
              <a:buNone/>
            </a:pPr>
            <a:r>
              <a:rPr lang="de-CH" sz="900" b="1" dirty="0" smtClean="0"/>
              <a:t>Volumen </a:t>
            </a:r>
          </a:p>
          <a:p>
            <a:pPr marL="0" indent="0" algn="l">
              <a:buNone/>
            </a:pPr>
            <a:endParaRPr lang="de-CH" sz="900" b="1" dirty="0" smtClean="0"/>
          </a:p>
          <a:p>
            <a:pPr marL="0" indent="0" algn="l">
              <a:buNone/>
            </a:pPr>
            <a:endParaRPr lang="de-CH" sz="900" b="1" dirty="0" smtClean="0"/>
          </a:p>
          <a:p>
            <a:pPr marL="0" indent="0" algn="l">
              <a:buNone/>
            </a:pPr>
            <a:endParaRPr lang="de-CH" sz="900" b="1"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Eckwerte des Geschäftsfelds</a:t>
            </a:r>
            <a:endParaRPr lang="de-CH" dirty="0"/>
          </a:p>
        </p:txBody>
      </p:sp>
      <p:sp>
        <p:nvSpPr>
          <p:cNvPr id="6" name="Textplatzhalter 5"/>
          <p:cNvSpPr>
            <a:spLocks noGrp="1"/>
          </p:cNvSpPr>
          <p:nvPr>
            <p:ph type="body" sz="quarter" idx="13"/>
          </p:nvPr>
        </p:nvSpPr>
        <p:spPr>
          <a:xfrm>
            <a:off x="6400800" y="285750"/>
            <a:ext cx="2741024" cy="295200"/>
          </a:xfrm>
        </p:spPr>
        <p:txBody>
          <a:bodyPr/>
          <a:lstStyle/>
          <a:p>
            <a:r>
              <a:rPr lang="de-CH" dirty="0" smtClean="0"/>
              <a:t>4 Geschäftsfeld Sommerferien</a:t>
            </a:r>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35</a:t>
            </a:fld>
            <a:endParaRPr lang="de-CH"/>
          </a:p>
        </p:txBody>
      </p:sp>
      <p:sp>
        <p:nvSpPr>
          <p:cNvPr id="8" name="Rechteck 7"/>
          <p:cNvSpPr/>
          <p:nvPr/>
        </p:nvSpPr>
        <p:spPr>
          <a:xfrm>
            <a:off x="808073" y="1871296"/>
            <a:ext cx="6912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1.61 Mio.</a:t>
            </a:r>
            <a:endParaRPr lang="de-CH" sz="900" dirty="0"/>
          </a:p>
        </p:txBody>
      </p:sp>
      <p:sp>
        <p:nvSpPr>
          <p:cNvPr id="9" name="Rechteck 8"/>
          <p:cNvSpPr/>
          <p:nvPr/>
        </p:nvSpPr>
        <p:spPr>
          <a:xfrm>
            <a:off x="808073" y="2804037"/>
            <a:ext cx="1512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0.43 Mio.</a:t>
            </a:r>
            <a:endParaRPr lang="de-CH" sz="900" dirty="0"/>
          </a:p>
        </p:txBody>
      </p:sp>
      <p:sp>
        <p:nvSpPr>
          <p:cNvPr id="11" name="Rechteck 10"/>
          <p:cNvSpPr/>
          <p:nvPr/>
        </p:nvSpPr>
        <p:spPr>
          <a:xfrm>
            <a:off x="806342" y="1871296"/>
            <a:ext cx="21960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0.75 Mio.</a:t>
            </a:r>
            <a:endParaRPr lang="de-CH" sz="900" dirty="0"/>
          </a:p>
        </p:txBody>
      </p:sp>
      <p:sp>
        <p:nvSpPr>
          <p:cNvPr id="12" name="Rechteck 11"/>
          <p:cNvSpPr/>
          <p:nvPr/>
        </p:nvSpPr>
        <p:spPr>
          <a:xfrm>
            <a:off x="806341" y="2804037"/>
            <a:ext cx="4320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0.16 Mio.</a:t>
            </a:r>
            <a:endParaRPr lang="de-CH" sz="900" dirty="0"/>
          </a:p>
        </p:txBody>
      </p:sp>
      <p:sp>
        <p:nvSpPr>
          <p:cNvPr id="13" name="Rechteck 12"/>
          <p:cNvSpPr/>
          <p:nvPr/>
        </p:nvSpPr>
        <p:spPr>
          <a:xfrm>
            <a:off x="818349" y="3831156"/>
            <a:ext cx="5616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14" name="Rechteck 13"/>
          <p:cNvSpPr/>
          <p:nvPr/>
        </p:nvSpPr>
        <p:spPr>
          <a:xfrm>
            <a:off x="818349" y="3832525"/>
            <a:ext cx="2592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17" name="Textfeld 16"/>
          <p:cNvSpPr txBox="1"/>
          <p:nvPr/>
        </p:nvSpPr>
        <p:spPr>
          <a:xfrm>
            <a:off x="7720073" y="1788026"/>
            <a:ext cx="1423927" cy="923330"/>
          </a:xfrm>
          <a:prstGeom prst="rect">
            <a:avLst/>
          </a:prstGeom>
          <a:noFill/>
        </p:spPr>
        <p:txBody>
          <a:bodyPr wrap="square" rtlCol="0">
            <a:spAutoFit/>
          </a:bodyPr>
          <a:lstStyle/>
          <a:p>
            <a:r>
              <a:rPr lang="de-CH" sz="900" dirty="0" smtClean="0">
                <a:sym typeface="Wingdings" pitchFamily="2" charset="2"/>
              </a:rPr>
              <a:t>Total Umsatz </a:t>
            </a:r>
            <a:br>
              <a:rPr lang="de-CH" sz="900" dirty="0" smtClean="0">
                <a:sym typeface="Wingdings" pitchFamily="2" charset="2"/>
              </a:rPr>
            </a:br>
            <a:r>
              <a:rPr lang="de-CH" sz="900" dirty="0" smtClean="0">
                <a:sym typeface="Wingdings" pitchFamily="2" charset="2"/>
              </a:rPr>
              <a:t>CHF 250 Mio.</a:t>
            </a:r>
          </a:p>
          <a:p>
            <a:endParaRPr lang="de-CH" sz="900" dirty="0" smtClean="0">
              <a:sym typeface="Wingdings" pitchFamily="2" charset="2"/>
            </a:endParaRPr>
          </a:p>
          <a:p>
            <a:r>
              <a:rPr lang="de-CH" sz="900" dirty="0" smtClean="0">
                <a:sym typeface="Wingdings" pitchFamily="2" charset="2"/>
              </a:rPr>
              <a:t>Marketingbudget: </a:t>
            </a:r>
          </a:p>
          <a:p>
            <a:r>
              <a:rPr lang="de-CH" sz="900" dirty="0" smtClean="0">
                <a:sym typeface="Wingdings" pitchFamily="2" charset="2"/>
              </a:rPr>
              <a:t>5 % des Umsatzes</a:t>
            </a:r>
          </a:p>
          <a:p>
            <a:r>
              <a:rPr lang="de-CH" sz="900" dirty="0" smtClean="0">
                <a:sym typeface="Wingdings" pitchFamily="2" charset="2"/>
              </a:rPr>
              <a:t> Total  CHF 12.5 Mio. </a:t>
            </a:r>
          </a:p>
        </p:txBody>
      </p:sp>
      <p:sp>
        <p:nvSpPr>
          <p:cNvPr id="18" name="Textfeld 17"/>
          <p:cNvSpPr txBox="1"/>
          <p:nvPr/>
        </p:nvSpPr>
        <p:spPr>
          <a:xfrm>
            <a:off x="2534374" y="2750910"/>
            <a:ext cx="4089581" cy="646331"/>
          </a:xfrm>
          <a:prstGeom prst="rect">
            <a:avLst/>
          </a:prstGeom>
          <a:noFill/>
        </p:spPr>
        <p:txBody>
          <a:bodyPr wrap="none" rtlCol="0">
            <a:spAutoFit/>
          </a:bodyPr>
          <a:lstStyle/>
          <a:p>
            <a:pPr marL="228600" indent="-228600">
              <a:buClr>
                <a:srgbClr val="C00000"/>
              </a:buClr>
              <a:buFont typeface="Wingdings" pitchFamily="2" charset="2"/>
              <a:buChar char="§"/>
            </a:pPr>
            <a:r>
              <a:rPr lang="de-CH" sz="900" dirty="0" smtClean="0"/>
              <a:t>Durchschnittliche Aufenthaltsdauer: Vier Tage </a:t>
            </a:r>
          </a:p>
          <a:p>
            <a:pPr marL="228600" indent="-228600">
              <a:buClr>
                <a:srgbClr val="C00000"/>
              </a:buClr>
              <a:buFont typeface="Wingdings" pitchFamily="2" charset="2"/>
              <a:buChar char="§"/>
            </a:pPr>
            <a:r>
              <a:rPr lang="de-CH" sz="900" dirty="0" smtClean="0"/>
              <a:t>75 % mit Auto</a:t>
            </a:r>
          </a:p>
          <a:p>
            <a:pPr marL="228600" indent="-228600">
              <a:buClr>
                <a:srgbClr val="C00000"/>
              </a:buClr>
              <a:buFont typeface="Wingdings" pitchFamily="2" charset="2"/>
              <a:buChar char="§"/>
            </a:pPr>
            <a:r>
              <a:rPr lang="de-CH" sz="900" dirty="0" smtClean="0"/>
              <a:t>25 </a:t>
            </a:r>
            <a:r>
              <a:rPr lang="de-CH" sz="900" dirty="0"/>
              <a:t>% </a:t>
            </a:r>
            <a:r>
              <a:rPr lang="de-CH" sz="900" dirty="0" smtClean="0"/>
              <a:t>Familiengäste</a:t>
            </a:r>
          </a:p>
          <a:p>
            <a:pPr marL="228600" indent="-228600">
              <a:buClr>
                <a:srgbClr val="C00000"/>
              </a:buClr>
              <a:buFont typeface="Wingdings" pitchFamily="2" charset="2"/>
              <a:buChar char="§"/>
            </a:pPr>
            <a:r>
              <a:rPr lang="de-CH" sz="900" dirty="0" smtClean="0"/>
              <a:t>13 % Erstbesucher; 50 </a:t>
            </a:r>
            <a:r>
              <a:rPr lang="de-CH" sz="900" dirty="0"/>
              <a:t>% Mund-zu-Mund-Werbung bei Erstbesuchern   </a:t>
            </a:r>
          </a:p>
        </p:txBody>
      </p:sp>
      <p:sp>
        <p:nvSpPr>
          <p:cNvPr id="20" name="Textfeld 19"/>
          <p:cNvSpPr txBox="1"/>
          <p:nvPr/>
        </p:nvSpPr>
        <p:spPr>
          <a:xfrm>
            <a:off x="1655322" y="3801220"/>
            <a:ext cx="6064750" cy="923330"/>
          </a:xfrm>
          <a:prstGeom prst="rect">
            <a:avLst/>
          </a:prstGeom>
          <a:noFill/>
        </p:spPr>
        <p:txBody>
          <a:bodyPr wrap="square" rtlCol="0">
            <a:spAutoFit/>
          </a:bodyPr>
          <a:lstStyle>
            <a:defPPr>
              <a:defRPr lang="de-DE"/>
            </a:defPPr>
            <a:lvl1pPr marL="228600" indent="-228600">
              <a:buClr>
                <a:srgbClr val="C00000"/>
              </a:buClr>
              <a:buFont typeface="Wingdings" pitchFamily="2" charset="2"/>
              <a:buChar char="§"/>
              <a:defRPr sz="900">
                <a:solidFill>
                  <a:srgbClr val="FF0000"/>
                </a:solidFill>
              </a:defRPr>
            </a:lvl1pPr>
          </a:lstStyle>
          <a:p>
            <a:r>
              <a:rPr lang="de-CH" dirty="0" smtClean="0">
                <a:solidFill>
                  <a:schemeClr val="tx1"/>
                </a:solidFill>
              </a:rPr>
              <a:t>87 </a:t>
            </a:r>
            <a:r>
              <a:rPr lang="de-CH" dirty="0">
                <a:solidFill>
                  <a:schemeClr val="tx1"/>
                </a:solidFill>
              </a:rPr>
              <a:t>Prozent der </a:t>
            </a:r>
            <a:r>
              <a:rPr lang="de-CH" dirty="0" smtClean="0">
                <a:solidFill>
                  <a:schemeClr val="tx1"/>
                </a:solidFill>
              </a:rPr>
              <a:t>Gäste haben für die Organisation auf einen Reiseveranstalter verzichtet </a:t>
            </a:r>
          </a:p>
          <a:p>
            <a:r>
              <a:rPr lang="de-CH" dirty="0" smtClean="0">
                <a:solidFill>
                  <a:schemeClr val="tx1"/>
                </a:solidFill>
              </a:rPr>
              <a:t>6 Prozent haben ganz, 7 Prozent teilweise auf einen Reiseveranstalter zurückgegriffen, dies entspricht 29’000 Buchungen </a:t>
            </a:r>
          </a:p>
          <a:p>
            <a:r>
              <a:rPr lang="de-CH" dirty="0" smtClean="0">
                <a:solidFill>
                  <a:schemeClr val="tx1"/>
                </a:solidFill>
              </a:rPr>
              <a:t>Bei den 13 Prozent Erstbesuchern lassen sich 15 Prozent der Gäste die gesamte und 7 Prozent Teile der Reise durch einen Reiseveranstalter buchen, d.h. 6’400 der 29’000 Buchungen via Reiseveranstalter stammen von Erstgästen </a:t>
            </a:r>
            <a:endParaRPr lang="de-CH" dirty="0">
              <a:solidFill>
                <a:schemeClr val="tx1"/>
              </a:solidFill>
            </a:endParaRPr>
          </a:p>
        </p:txBody>
      </p:sp>
      <p:sp>
        <p:nvSpPr>
          <p:cNvPr id="21" name="Freihandform 20"/>
          <p:cNvSpPr/>
          <p:nvPr/>
        </p:nvSpPr>
        <p:spPr>
          <a:xfrm>
            <a:off x="857343" y="4921104"/>
            <a:ext cx="733991" cy="392225"/>
          </a:xfrm>
          <a:custGeom>
            <a:avLst/>
            <a:gdLst>
              <a:gd name="connsiteX0" fmla="*/ 0 w 435935"/>
              <a:gd name="connsiteY0" fmla="*/ 191386 h 191386"/>
              <a:gd name="connsiteX1" fmla="*/ 85061 w 435935"/>
              <a:gd name="connsiteY1" fmla="*/ 31898 h 191386"/>
              <a:gd name="connsiteX2" fmla="*/ 212651 w 435935"/>
              <a:gd name="connsiteY2" fmla="*/ 85060 h 191386"/>
              <a:gd name="connsiteX3" fmla="*/ 287079 w 435935"/>
              <a:gd name="connsiteY3" fmla="*/ 0 h 191386"/>
              <a:gd name="connsiteX4" fmla="*/ 435935 w 435935"/>
              <a:gd name="connsiteY4" fmla="*/ 170121 h 191386"/>
              <a:gd name="connsiteX0" fmla="*/ 0 w 541794"/>
              <a:gd name="connsiteY0" fmla="*/ 191386 h 252144"/>
              <a:gd name="connsiteX1" fmla="*/ 85061 w 541794"/>
              <a:gd name="connsiteY1" fmla="*/ 31898 h 252144"/>
              <a:gd name="connsiteX2" fmla="*/ 212651 w 541794"/>
              <a:gd name="connsiteY2" fmla="*/ 85060 h 252144"/>
              <a:gd name="connsiteX3" fmla="*/ 287079 w 541794"/>
              <a:gd name="connsiteY3" fmla="*/ 0 h 252144"/>
              <a:gd name="connsiteX4" fmla="*/ 541794 w 541794"/>
              <a:gd name="connsiteY4" fmla="*/ 252144 h 252144"/>
              <a:gd name="connsiteX0" fmla="*/ 0 w 456733"/>
              <a:gd name="connsiteY0" fmla="*/ 31898 h 252144"/>
              <a:gd name="connsiteX1" fmla="*/ 127590 w 456733"/>
              <a:gd name="connsiteY1" fmla="*/ 85060 h 252144"/>
              <a:gd name="connsiteX2" fmla="*/ 202018 w 456733"/>
              <a:gd name="connsiteY2" fmla="*/ 0 h 252144"/>
              <a:gd name="connsiteX3" fmla="*/ 456733 w 456733"/>
              <a:gd name="connsiteY3" fmla="*/ 252144 h 252144"/>
            </a:gdLst>
            <a:ahLst/>
            <a:cxnLst>
              <a:cxn ang="0">
                <a:pos x="connsiteX0" y="connsiteY0"/>
              </a:cxn>
              <a:cxn ang="0">
                <a:pos x="connsiteX1" y="connsiteY1"/>
              </a:cxn>
              <a:cxn ang="0">
                <a:pos x="connsiteX2" y="connsiteY2"/>
              </a:cxn>
              <a:cxn ang="0">
                <a:pos x="connsiteX3" y="connsiteY3"/>
              </a:cxn>
            </a:cxnLst>
            <a:rect l="l" t="t" r="r" b="b"/>
            <a:pathLst>
              <a:path w="456733" h="252144">
                <a:moveTo>
                  <a:pt x="0" y="31898"/>
                </a:moveTo>
                <a:lnTo>
                  <a:pt x="127590" y="85060"/>
                </a:lnTo>
                <a:lnTo>
                  <a:pt x="202018" y="0"/>
                </a:lnTo>
                <a:lnTo>
                  <a:pt x="456733" y="252144"/>
                </a:lnTo>
              </a:path>
            </a:pathLst>
          </a:custGeom>
          <a:noFill/>
          <a:ln w="38100">
            <a:solidFill>
              <a:schemeClr val="bg1">
                <a:lumMod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2" name="Textfeld 21"/>
          <p:cNvSpPr txBox="1"/>
          <p:nvPr/>
        </p:nvSpPr>
        <p:spPr>
          <a:xfrm>
            <a:off x="1718022" y="4919473"/>
            <a:ext cx="6952399" cy="646331"/>
          </a:xfrm>
          <a:prstGeom prst="rect">
            <a:avLst/>
          </a:prstGeom>
          <a:noFill/>
        </p:spPr>
        <p:txBody>
          <a:bodyPr wrap="square" rtlCol="0">
            <a:spAutoFit/>
          </a:bodyPr>
          <a:lstStyle/>
          <a:p>
            <a:pPr marL="171450" indent="-171450">
              <a:buClr>
                <a:srgbClr val="C00000"/>
              </a:buClr>
              <a:buFont typeface="Wingdings" pitchFamily="2" charset="2"/>
              <a:buChar char="§"/>
            </a:pPr>
            <a:r>
              <a:rPr lang="de-CH" sz="900" dirty="0" smtClean="0"/>
              <a:t>Rückgang 2008 bis 2014 von 3.6 Mio. auf 2.4 Mio. Logiernächte, d.h. minus  ein Drittel. In der Hotellerie fiel der Rückgang mit 50 Prozent deutlich höher aus als in der Parahotellerie. </a:t>
            </a:r>
          </a:p>
          <a:p>
            <a:pPr marL="171450" indent="-171450">
              <a:buClr>
                <a:srgbClr val="C00000"/>
              </a:buClr>
              <a:buFont typeface="Wingdings" pitchFamily="2" charset="2"/>
              <a:buChar char="§"/>
            </a:pPr>
            <a:r>
              <a:rPr lang="de-CH" sz="900" dirty="0" smtClean="0"/>
              <a:t>Bei den Kurzaufenthalten betrug der Rückgang 40’000 Logiernächte, d.h. der Hauptrückgang betraf die Wochenferien im Sommer mit einem Rückgang von über einer Mio. Logiernächten. </a:t>
            </a:r>
          </a:p>
        </p:txBody>
      </p:sp>
      <p:sp>
        <p:nvSpPr>
          <p:cNvPr id="23" name="Kreis 22"/>
          <p:cNvSpPr/>
          <p:nvPr/>
        </p:nvSpPr>
        <p:spPr>
          <a:xfrm>
            <a:off x="947949" y="5945885"/>
            <a:ext cx="468000" cy="468000"/>
          </a:xfrm>
          <a:prstGeom prst="pie">
            <a:avLst>
              <a:gd name="adj1" fmla="val 10798535"/>
              <a:gd name="adj2" fmla="val 16219649"/>
            </a:avLst>
          </a:prstGeom>
          <a:solidFill>
            <a:schemeClr val="accent5"/>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solidFill>
                <a:schemeClr val="tx1"/>
              </a:solidFill>
            </a:endParaRPr>
          </a:p>
        </p:txBody>
      </p:sp>
      <p:sp>
        <p:nvSpPr>
          <p:cNvPr id="19" name="Rechteck 18"/>
          <p:cNvSpPr/>
          <p:nvPr/>
        </p:nvSpPr>
        <p:spPr>
          <a:xfrm>
            <a:off x="1655322" y="5890184"/>
            <a:ext cx="5899748" cy="369332"/>
          </a:xfrm>
          <a:prstGeom prst="rect">
            <a:avLst/>
          </a:prstGeom>
        </p:spPr>
        <p:txBody>
          <a:bodyPr wrap="square">
            <a:spAutoFit/>
          </a:bodyPr>
          <a:lstStyle/>
          <a:p>
            <a:pPr marL="171450" indent="-171450">
              <a:buClr>
                <a:srgbClr val="C00000"/>
              </a:buClr>
              <a:buFont typeface="Wingdings" pitchFamily="2" charset="2"/>
              <a:buChar char="§"/>
            </a:pPr>
            <a:r>
              <a:rPr lang="de-CH" sz="900" dirty="0" smtClean="0"/>
              <a:t>25 </a:t>
            </a:r>
            <a:r>
              <a:rPr lang="de-CH" sz="900" dirty="0"/>
              <a:t>Prozent aller </a:t>
            </a:r>
            <a:r>
              <a:rPr lang="de-CH" sz="900" dirty="0" smtClean="0"/>
              <a:t>CH </a:t>
            </a:r>
            <a:r>
              <a:rPr lang="de-CH" sz="900" dirty="0"/>
              <a:t>L</a:t>
            </a:r>
            <a:r>
              <a:rPr lang="de-CH" sz="900" dirty="0" smtClean="0"/>
              <a:t>ogiernächte durch deutsche Gäste</a:t>
            </a:r>
          </a:p>
          <a:p>
            <a:pPr marL="171450" indent="-171450">
              <a:buClr>
                <a:srgbClr val="C00000"/>
              </a:buClr>
              <a:buFont typeface="Wingdings" pitchFamily="2" charset="2"/>
              <a:buChar char="§"/>
            </a:pPr>
            <a:r>
              <a:rPr lang="de-CH" sz="900" dirty="0" smtClean="0"/>
              <a:t>31 Prozent aller Logiernächte deutscher Gäste im Leisurebereich </a:t>
            </a:r>
            <a:endParaRPr lang="de-CH" sz="900" dirty="0"/>
          </a:p>
        </p:txBody>
      </p:sp>
      <p:sp>
        <p:nvSpPr>
          <p:cNvPr id="28" name="Rechteck 27"/>
          <p:cNvSpPr/>
          <p:nvPr/>
        </p:nvSpPr>
        <p:spPr>
          <a:xfrm>
            <a:off x="806341" y="2229914"/>
            <a:ext cx="6913731" cy="28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1.44 Mio. </a:t>
            </a:r>
            <a:endParaRPr lang="de-CH" sz="900" dirty="0"/>
          </a:p>
        </p:txBody>
      </p:sp>
      <p:sp>
        <p:nvSpPr>
          <p:cNvPr id="29" name="Rechteck 28"/>
          <p:cNvSpPr/>
          <p:nvPr/>
        </p:nvSpPr>
        <p:spPr>
          <a:xfrm>
            <a:off x="806342" y="2228340"/>
            <a:ext cx="2844000" cy="28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0.92 Mio.</a:t>
            </a:r>
            <a:endParaRPr lang="de-CH" sz="900" dirty="0"/>
          </a:p>
        </p:txBody>
      </p:sp>
      <p:sp>
        <p:nvSpPr>
          <p:cNvPr id="30" name="Textfeld 29"/>
          <p:cNvSpPr txBox="1"/>
          <p:nvPr/>
        </p:nvSpPr>
        <p:spPr>
          <a:xfrm>
            <a:off x="7978308" y="3683305"/>
            <a:ext cx="992579" cy="646331"/>
          </a:xfrm>
          <a:prstGeom prst="rect">
            <a:avLst/>
          </a:prstGeom>
          <a:noFill/>
        </p:spPr>
        <p:txBody>
          <a:bodyPr wrap="none" rtlCol="0">
            <a:spAutoFit/>
          </a:bodyPr>
          <a:lstStyle/>
          <a:p>
            <a:r>
              <a:rPr lang="de-CH" sz="900" dirty="0" smtClean="0"/>
              <a:t>Parahotellerie</a:t>
            </a:r>
          </a:p>
          <a:p>
            <a:r>
              <a:rPr lang="de-CH" sz="900" dirty="0" smtClean="0"/>
              <a:t>Hotellerie </a:t>
            </a:r>
          </a:p>
          <a:p>
            <a:r>
              <a:rPr lang="de-CH" sz="900" dirty="0" smtClean="0"/>
              <a:t>Kurzaufenthalte</a:t>
            </a:r>
          </a:p>
          <a:p>
            <a:r>
              <a:rPr lang="de-CH" sz="900" dirty="0" smtClean="0"/>
              <a:t>Ferien</a:t>
            </a:r>
            <a:endParaRPr lang="de-CH" sz="900" dirty="0"/>
          </a:p>
        </p:txBody>
      </p:sp>
      <p:grpSp>
        <p:nvGrpSpPr>
          <p:cNvPr id="31" name="Gruppieren 30"/>
          <p:cNvGrpSpPr/>
          <p:nvPr/>
        </p:nvGrpSpPr>
        <p:grpSpPr>
          <a:xfrm>
            <a:off x="7889358" y="3683305"/>
            <a:ext cx="1081529" cy="646331"/>
            <a:chOff x="7565567" y="5608522"/>
            <a:chExt cx="1081529" cy="646331"/>
          </a:xfrm>
        </p:grpSpPr>
        <p:sp>
          <p:nvSpPr>
            <p:cNvPr id="32" name="Rechteck 31"/>
            <p:cNvSpPr/>
            <p:nvPr/>
          </p:nvSpPr>
          <p:spPr>
            <a:xfrm>
              <a:off x="7565567" y="5663814"/>
              <a:ext cx="108000" cy="10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3" name="Rechteck 32"/>
            <p:cNvSpPr/>
            <p:nvPr/>
          </p:nvSpPr>
          <p:spPr>
            <a:xfrm>
              <a:off x="7565567" y="5802625"/>
              <a:ext cx="108000" cy="10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4" name="Textfeld 33"/>
            <p:cNvSpPr txBox="1"/>
            <p:nvPr/>
          </p:nvSpPr>
          <p:spPr>
            <a:xfrm>
              <a:off x="7654517" y="5608522"/>
              <a:ext cx="992579" cy="646331"/>
            </a:xfrm>
            <a:prstGeom prst="rect">
              <a:avLst/>
            </a:prstGeom>
            <a:noFill/>
          </p:spPr>
          <p:txBody>
            <a:bodyPr wrap="none" rtlCol="0">
              <a:spAutoFit/>
            </a:bodyPr>
            <a:lstStyle/>
            <a:p>
              <a:r>
                <a:rPr lang="de-CH" sz="900" dirty="0" smtClean="0"/>
                <a:t>Parahotellerie</a:t>
              </a:r>
            </a:p>
            <a:p>
              <a:r>
                <a:rPr lang="de-CH" sz="900" dirty="0" smtClean="0"/>
                <a:t>Hotellerie </a:t>
              </a:r>
            </a:p>
            <a:p>
              <a:r>
                <a:rPr lang="de-CH" sz="900" dirty="0" smtClean="0"/>
                <a:t>Kurzaufenthalte</a:t>
              </a:r>
            </a:p>
            <a:p>
              <a:r>
                <a:rPr lang="de-CH" sz="900" dirty="0" smtClean="0"/>
                <a:t>Ferien</a:t>
              </a:r>
              <a:endParaRPr lang="de-CH" sz="900" dirty="0"/>
            </a:p>
          </p:txBody>
        </p:sp>
        <p:sp>
          <p:nvSpPr>
            <p:cNvPr id="35" name="Rechteck 34"/>
            <p:cNvSpPr/>
            <p:nvPr/>
          </p:nvSpPr>
          <p:spPr>
            <a:xfrm>
              <a:off x="7565567" y="5944605"/>
              <a:ext cx="108000" cy="10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6" name="Rechteck 35"/>
            <p:cNvSpPr/>
            <p:nvPr/>
          </p:nvSpPr>
          <p:spPr>
            <a:xfrm>
              <a:off x="7566249" y="6088059"/>
              <a:ext cx="108000" cy="10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grpSp>
      <p:sp>
        <p:nvSpPr>
          <p:cNvPr id="38" name="Rechteck 37"/>
          <p:cNvSpPr/>
          <p:nvPr/>
        </p:nvSpPr>
        <p:spPr>
          <a:xfrm>
            <a:off x="1634342" y="3203051"/>
            <a:ext cx="682174" cy="28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0.26 Mio.</a:t>
            </a:r>
            <a:endParaRPr lang="de-CH" sz="900" dirty="0"/>
          </a:p>
        </p:txBody>
      </p:sp>
      <p:sp>
        <p:nvSpPr>
          <p:cNvPr id="39" name="Rechteck 38"/>
          <p:cNvSpPr/>
          <p:nvPr/>
        </p:nvSpPr>
        <p:spPr>
          <a:xfrm>
            <a:off x="806342" y="3203051"/>
            <a:ext cx="828000" cy="28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0.33 Mio.</a:t>
            </a:r>
            <a:endParaRPr lang="de-CH" sz="900" dirty="0"/>
          </a:p>
        </p:txBody>
      </p:sp>
      <p:sp>
        <p:nvSpPr>
          <p:cNvPr id="40" name="Rechteck 39"/>
          <p:cNvSpPr/>
          <p:nvPr/>
        </p:nvSpPr>
        <p:spPr>
          <a:xfrm>
            <a:off x="810398" y="4226833"/>
            <a:ext cx="561600" cy="288000"/>
          </a:xfrm>
          <a:prstGeom prst="rect">
            <a:avLst/>
          </a:prstGeom>
          <a:solidFill>
            <a:srgbClr val="8DB1A2"/>
          </a:solidFill>
          <a:ln>
            <a:solidFill>
              <a:srgbClr val="8DB1A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a:t>
            </a:r>
            <a:endParaRPr lang="de-CH" sz="900" dirty="0"/>
          </a:p>
        </p:txBody>
      </p:sp>
      <p:sp>
        <p:nvSpPr>
          <p:cNvPr id="41" name="Rechteck 40"/>
          <p:cNvSpPr/>
          <p:nvPr/>
        </p:nvSpPr>
        <p:spPr>
          <a:xfrm>
            <a:off x="734226" y="4210931"/>
            <a:ext cx="409086" cy="369332"/>
          </a:xfrm>
          <a:prstGeom prst="rect">
            <a:avLst/>
          </a:prstGeom>
        </p:spPr>
        <p:txBody>
          <a:bodyPr wrap="none">
            <a:spAutoFit/>
          </a:bodyPr>
          <a:lstStyle/>
          <a:p>
            <a:r>
              <a:rPr lang="de-CH" sz="900" dirty="0" smtClean="0">
                <a:solidFill>
                  <a:schemeClr val="bg1"/>
                </a:solidFill>
              </a:rPr>
              <a:t>0.11</a:t>
            </a:r>
          </a:p>
          <a:p>
            <a:r>
              <a:rPr lang="de-CH" sz="900" dirty="0" smtClean="0">
                <a:solidFill>
                  <a:schemeClr val="bg1"/>
                </a:solidFill>
              </a:rPr>
              <a:t>Mio.</a:t>
            </a:r>
            <a:endParaRPr lang="de-CH" sz="900" dirty="0">
              <a:solidFill>
                <a:schemeClr val="bg1"/>
              </a:solidFill>
            </a:endParaRPr>
          </a:p>
        </p:txBody>
      </p:sp>
      <p:sp>
        <p:nvSpPr>
          <p:cNvPr id="42" name="Rechteck 41"/>
          <p:cNvSpPr/>
          <p:nvPr/>
        </p:nvSpPr>
        <p:spPr>
          <a:xfrm>
            <a:off x="812222" y="4226833"/>
            <a:ext cx="288000" cy="288000"/>
          </a:xfrm>
          <a:prstGeom prst="rect">
            <a:avLst/>
          </a:prstGeom>
          <a:solidFill>
            <a:srgbClr val="3C584D"/>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43" name="Rechteck 42"/>
          <p:cNvSpPr/>
          <p:nvPr/>
        </p:nvSpPr>
        <p:spPr>
          <a:xfrm>
            <a:off x="1058573" y="4195980"/>
            <a:ext cx="409086" cy="369332"/>
          </a:xfrm>
          <a:prstGeom prst="rect">
            <a:avLst/>
          </a:prstGeom>
        </p:spPr>
        <p:txBody>
          <a:bodyPr wrap="none">
            <a:spAutoFit/>
          </a:bodyPr>
          <a:lstStyle/>
          <a:p>
            <a:r>
              <a:rPr lang="de-CH" sz="900" dirty="0" smtClean="0">
                <a:solidFill>
                  <a:schemeClr val="bg1"/>
                </a:solidFill>
              </a:rPr>
              <a:t>0.1</a:t>
            </a:r>
          </a:p>
          <a:p>
            <a:r>
              <a:rPr lang="de-CH" sz="900" dirty="0" smtClean="0">
                <a:solidFill>
                  <a:schemeClr val="bg1"/>
                </a:solidFill>
              </a:rPr>
              <a:t>Mio.</a:t>
            </a:r>
            <a:endParaRPr lang="de-CH" sz="900" dirty="0">
              <a:solidFill>
                <a:schemeClr val="bg1"/>
              </a:solidFill>
            </a:endParaRPr>
          </a:p>
        </p:txBody>
      </p:sp>
      <p:sp>
        <p:nvSpPr>
          <p:cNvPr id="44" name="Rechteck 43"/>
          <p:cNvSpPr/>
          <p:nvPr/>
        </p:nvSpPr>
        <p:spPr>
          <a:xfrm>
            <a:off x="732933" y="4200565"/>
            <a:ext cx="409086" cy="369332"/>
          </a:xfrm>
          <a:prstGeom prst="rect">
            <a:avLst/>
          </a:prstGeom>
        </p:spPr>
        <p:txBody>
          <a:bodyPr wrap="none">
            <a:spAutoFit/>
          </a:bodyPr>
          <a:lstStyle/>
          <a:p>
            <a:r>
              <a:rPr lang="de-CH" sz="900" dirty="0" smtClean="0">
                <a:solidFill>
                  <a:schemeClr val="bg1"/>
                </a:solidFill>
              </a:rPr>
              <a:t>0.12</a:t>
            </a:r>
          </a:p>
          <a:p>
            <a:r>
              <a:rPr lang="de-CH" sz="900" dirty="0" smtClean="0">
                <a:solidFill>
                  <a:schemeClr val="bg1"/>
                </a:solidFill>
              </a:rPr>
              <a:t>Mio.</a:t>
            </a:r>
            <a:endParaRPr lang="de-CH" sz="900" dirty="0">
              <a:solidFill>
                <a:schemeClr val="bg1"/>
              </a:solidFill>
            </a:endParaRPr>
          </a:p>
        </p:txBody>
      </p:sp>
      <p:sp>
        <p:nvSpPr>
          <p:cNvPr id="47" name="Rechteck 46"/>
          <p:cNvSpPr/>
          <p:nvPr/>
        </p:nvSpPr>
        <p:spPr>
          <a:xfrm>
            <a:off x="1034419" y="3806844"/>
            <a:ext cx="409086" cy="369332"/>
          </a:xfrm>
          <a:prstGeom prst="rect">
            <a:avLst/>
          </a:prstGeom>
        </p:spPr>
        <p:txBody>
          <a:bodyPr wrap="none">
            <a:spAutoFit/>
          </a:bodyPr>
          <a:lstStyle/>
          <a:p>
            <a:r>
              <a:rPr lang="de-CH" sz="900" dirty="0" smtClean="0">
                <a:solidFill>
                  <a:schemeClr val="bg1"/>
                </a:solidFill>
              </a:rPr>
              <a:t>0.14</a:t>
            </a:r>
          </a:p>
          <a:p>
            <a:r>
              <a:rPr lang="de-CH" sz="900" dirty="0" smtClean="0">
                <a:solidFill>
                  <a:schemeClr val="bg1"/>
                </a:solidFill>
              </a:rPr>
              <a:t>Mio.</a:t>
            </a:r>
            <a:endParaRPr lang="de-CH" sz="900" dirty="0">
              <a:solidFill>
                <a:schemeClr val="bg1"/>
              </a:solidFill>
            </a:endParaRPr>
          </a:p>
        </p:txBody>
      </p:sp>
      <p:sp>
        <p:nvSpPr>
          <p:cNvPr id="48" name="Rechteck 47"/>
          <p:cNvSpPr/>
          <p:nvPr/>
        </p:nvSpPr>
        <p:spPr>
          <a:xfrm>
            <a:off x="751909" y="3811429"/>
            <a:ext cx="409086" cy="369332"/>
          </a:xfrm>
          <a:prstGeom prst="rect">
            <a:avLst/>
          </a:prstGeom>
        </p:spPr>
        <p:txBody>
          <a:bodyPr wrap="none">
            <a:spAutoFit/>
          </a:bodyPr>
          <a:lstStyle/>
          <a:p>
            <a:r>
              <a:rPr lang="de-CH" sz="900" dirty="0" smtClean="0">
                <a:solidFill>
                  <a:schemeClr val="bg1"/>
                </a:solidFill>
              </a:rPr>
              <a:t>0.08</a:t>
            </a:r>
          </a:p>
          <a:p>
            <a:r>
              <a:rPr lang="de-CH" sz="900" dirty="0" smtClean="0">
                <a:solidFill>
                  <a:schemeClr val="bg1"/>
                </a:solidFill>
              </a:rPr>
              <a:t>Mio.</a:t>
            </a:r>
            <a:endParaRPr lang="de-CH" sz="900" dirty="0">
              <a:solidFill>
                <a:schemeClr val="bg1"/>
              </a:solidFill>
            </a:endParaRPr>
          </a:p>
        </p:txBody>
      </p:sp>
    </p:spTree>
    <p:extLst>
      <p:ext uri="{BB962C8B-B14F-4D97-AF65-F5344CB8AC3E}">
        <p14:creationId xmlns:p14="http://schemas.microsoft.com/office/powerpoint/2010/main" val="29905016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Potential für Sommerferien wird nicht ausgeschöpft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36</a:t>
            </a:fld>
            <a:endParaRPr lang="de-CH"/>
          </a:p>
        </p:txBody>
      </p:sp>
      <p:sp>
        <p:nvSpPr>
          <p:cNvPr id="6" name="Textplatzhalter 5"/>
          <p:cNvSpPr>
            <a:spLocks noGrp="1"/>
          </p:cNvSpPr>
          <p:nvPr>
            <p:ph type="body" sz="quarter" idx="12"/>
          </p:nvPr>
        </p:nvSpPr>
        <p:spPr/>
        <p:txBody>
          <a:bodyPr/>
          <a:lstStyle/>
          <a:p>
            <a:r>
              <a:rPr lang="de-CH" dirty="0" smtClean="0"/>
              <a:t>Wo verbringen deutsche Gäste ihre langen Sommerferien? </a:t>
            </a:r>
            <a:endParaRPr lang="de-CH" dirty="0"/>
          </a:p>
        </p:txBody>
      </p:sp>
      <p:sp>
        <p:nvSpPr>
          <p:cNvPr id="7" name="Textplatzhalter 6"/>
          <p:cNvSpPr>
            <a:spLocks noGrp="1"/>
          </p:cNvSpPr>
          <p:nvPr>
            <p:ph type="body" sz="quarter" idx="13"/>
          </p:nvPr>
        </p:nvSpPr>
        <p:spPr>
          <a:xfrm>
            <a:off x="6445759" y="285750"/>
            <a:ext cx="2696065" cy="295200"/>
          </a:xfrm>
        </p:spPr>
        <p:txBody>
          <a:bodyPr/>
          <a:lstStyle/>
          <a:p>
            <a:r>
              <a:rPr lang="de-CH" dirty="0" smtClean="0"/>
              <a:t>4 GF Sommerferien</a:t>
            </a:r>
            <a:endParaRPr lang="de-CH" dirty="0"/>
          </a:p>
          <a:p>
            <a:endParaRPr lang="de-CH" dirty="0"/>
          </a:p>
        </p:txBody>
      </p:sp>
      <p:sp>
        <p:nvSpPr>
          <p:cNvPr id="8" name="Abgerundetes Rechteck 7"/>
          <p:cNvSpPr/>
          <p:nvPr/>
        </p:nvSpPr>
        <p:spPr>
          <a:xfrm>
            <a:off x="3804249" y="1452769"/>
            <a:ext cx="1719533" cy="471568"/>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smtClean="0">
                <a:solidFill>
                  <a:sysClr val="windowText" lastClr="000000"/>
                </a:solidFill>
              </a:rPr>
              <a:t>Einwohner Deutschlands über 14 Jahre </a:t>
            </a:r>
          </a:p>
          <a:p>
            <a:pPr algn="ctr"/>
            <a:r>
              <a:rPr lang="de-CH" sz="900" b="1" dirty="0">
                <a:solidFill>
                  <a:sysClr val="windowText" lastClr="000000"/>
                </a:solidFill>
              </a:rPr>
              <a:t>7</a:t>
            </a:r>
            <a:r>
              <a:rPr lang="de-CH" sz="900" b="1" dirty="0" smtClean="0">
                <a:solidFill>
                  <a:sysClr val="windowText" lastClr="000000"/>
                </a:solidFill>
              </a:rPr>
              <a:t>0 Mio. Personen</a:t>
            </a:r>
            <a:endParaRPr lang="de-CH" sz="900" b="1" dirty="0">
              <a:solidFill>
                <a:sysClr val="windowText" lastClr="000000"/>
              </a:solidFill>
            </a:endParaRPr>
          </a:p>
        </p:txBody>
      </p:sp>
      <p:sp>
        <p:nvSpPr>
          <p:cNvPr id="9" name="Abgerundetes Rechteck 8"/>
          <p:cNvSpPr/>
          <p:nvPr/>
        </p:nvSpPr>
        <p:spPr>
          <a:xfrm>
            <a:off x="1828798" y="2122062"/>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smtClean="0">
                <a:solidFill>
                  <a:sysClr val="windowText" lastClr="000000"/>
                </a:solidFill>
              </a:rPr>
              <a:t>Machen Ferien</a:t>
            </a:r>
          </a:p>
          <a:p>
            <a:pPr algn="ctr"/>
            <a:r>
              <a:rPr lang="de-CH" sz="900" b="1" dirty="0" smtClean="0">
                <a:solidFill>
                  <a:sysClr val="windowText" lastClr="000000"/>
                </a:solidFill>
              </a:rPr>
              <a:t>67.2 Mio. </a:t>
            </a:r>
            <a:endParaRPr lang="de-CH" sz="900" b="1" dirty="0">
              <a:solidFill>
                <a:sysClr val="windowText" lastClr="000000"/>
              </a:solidFill>
            </a:endParaRPr>
          </a:p>
        </p:txBody>
      </p:sp>
      <p:sp>
        <p:nvSpPr>
          <p:cNvPr id="10" name="Abgerundetes Rechteck 9"/>
          <p:cNvSpPr/>
          <p:nvPr/>
        </p:nvSpPr>
        <p:spPr>
          <a:xfrm>
            <a:off x="5722178" y="2122061"/>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Machen keine Ferien</a:t>
            </a:r>
          </a:p>
          <a:p>
            <a:pPr algn="ctr"/>
            <a:r>
              <a:rPr lang="de-CH" sz="900" dirty="0" smtClean="0">
                <a:solidFill>
                  <a:sysClr val="windowText" lastClr="000000"/>
                </a:solidFill>
              </a:rPr>
              <a:t>2.8 Mio.  </a:t>
            </a:r>
            <a:endParaRPr lang="de-CH" sz="900" dirty="0">
              <a:solidFill>
                <a:sysClr val="windowText" lastClr="000000"/>
              </a:solidFill>
            </a:endParaRPr>
          </a:p>
        </p:txBody>
      </p:sp>
      <p:sp>
        <p:nvSpPr>
          <p:cNvPr id="11" name="Abgerundetes Rechteck 10"/>
          <p:cNvSpPr/>
          <p:nvPr/>
        </p:nvSpPr>
        <p:spPr>
          <a:xfrm>
            <a:off x="829679" y="2797801"/>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Eine Reise &gt; 5 Tage</a:t>
            </a:r>
          </a:p>
          <a:p>
            <a:pPr algn="ctr"/>
            <a:r>
              <a:rPr lang="de-CH" sz="900" dirty="0" smtClean="0">
                <a:solidFill>
                  <a:sysClr val="windowText" lastClr="000000"/>
                </a:solidFill>
              </a:rPr>
              <a:t>25.8 Mio.</a:t>
            </a:r>
            <a:endParaRPr lang="de-CH" sz="900" dirty="0">
              <a:solidFill>
                <a:sysClr val="windowText" lastClr="000000"/>
              </a:solidFill>
            </a:endParaRPr>
          </a:p>
        </p:txBody>
      </p:sp>
      <p:sp>
        <p:nvSpPr>
          <p:cNvPr id="12" name="Abgerundetes Rechteck 11"/>
          <p:cNvSpPr/>
          <p:nvPr/>
        </p:nvSpPr>
        <p:spPr>
          <a:xfrm>
            <a:off x="2746081" y="2804517"/>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Mehrere Reisen &gt;5 Tage</a:t>
            </a:r>
          </a:p>
          <a:p>
            <a:pPr algn="ctr"/>
            <a:r>
              <a:rPr lang="de-CH" sz="900" dirty="0" smtClean="0">
                <a:solidFill>
                  <a:sysClr val="windowText" lastClr="000000"/>
                </a:solidFill>
              </a:rPr>
              <a:t>13.3 Mio.</a:t>
            </a:r>
            <a:endParaRPr lang="de-CH" sz="900" dirty="0">
              <a:solidFill>
                <a:sysClr val="windowText" lastClr="000000"/>
              </a:solidFill>
            </a:endParaRPr>
          </a:p>
        </p:txBody>
      </p:sp>
      <p:cxnSp>
        <p:nvCxnSpPr>
          <p:cNvPr id="15" name="Gewinkelte Verbindung 14"/>
          <p:cNvCxnSpPr>
            <a:stCxn id="8" idx="2"/>
            <a:endCxn id="9" idx="0"/>
          </p:cNvCxnSpPr>
          <p:nvPr/>
        </p:nvCxnSpPr>
        <p:spPr>
          <a:xfrm rot="5400000">
            <a:off x="3577429" y="1035474"/>
            <a:ext cx="197725" cy="1975451"/>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Gewinkelte Verbindung 15"/>
          <p:cNvCxnSpPr>
            <a:stCxn id="8" idx="2"/>
            <a:endCxn id="10" idx="0"/>
          </p:cNvCxnSpPr>
          <p:nvPr/>
        </p:nvCxnSpPr>
        <p:spPr>
          <a:xfrm rot="16200000" flipH="1">
            <a:off x="5524118" y="1064234"/>
            <a:ext cx="197724" cy="1917929"/>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0" name="Gewinkelte Verbindung 19"/>
          <p:cNvCxnSpPr>
            <a:endCxn id="12" idx="0"/>
          </p:cNvCxnSpPr>
          <p:nvPr/>
        </p:nvCxnSpPr>
        <p:spPr>
          <a:xfrm rot="16200000" flipH="1">
            <a:off x="2985691" y="2184360"/>
            <a:ext cx="323030" cy="917283"/>
          </a:xfrm>
          <a:prstGeom prst="bentConnector3">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Gewinkelte Verbindung 20"/>
          <p:cNvCxnSpPr>
            <a:endCxn id="11" idx="0"/>
          </p:cNvCxnSpPr>
          <p:nvPr/>
        </p:nvCxnSpPr>
        <p:spPr>
          <a:xfrm rot="5400000">
            <a:off x="2030849" y="2140085"/>
            <a:ext cx="316314" cy="999119"/>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88" name="Rechteck 87"/>
          <p:cNvSpPr/>
          <p:nvPr/>
        </p:nvSpPr>
        <p:spPr>
          <a:xfrm>
            <a:off x="676892" y="4557094"/>
            <a:ext cx="8372217" cy="2376035"/>
          </a:xfrm>
          <a:prstGeom prst="rect">
            <a:avLst/>
          </a:prstGeom>
        </p:spPr>
        <p:txBody>
          <a:bodyPr wrap="square">
            <a:spAutoFit/>
          </a:bodyPr>
          <a:lstStyle/>
          <a:p>
            <a:pPr marL="171450" indent="-171450" algn="just">
              <a:lnSpc>
                <a:spcPct val="110000"/>
              </a:lnSpc>
              <a:spcBef>
                <a:spcPct val="20000"/>
              </a:spcBef>
              <a:spcAft>
                <a:spcPts val="600"/>
              </a:spcAft>
              <a:buFont typeface="Wingdings" pitchFamily="2" charset="2"/>
              <a:buChar char="§"/>
            </a:pPr>
            <a:r>
              <a:rPr lang="de-CH" dirty="0" smtClean="0">
                <a:ea typeface="ＭＳ Ｐゴシック" charset="-128"/>
                <a:cs typeface="ＭＳ Ｐゴシック" charset="-128"/>
              </a:rPr>
              <a:t>Knapp ein Drittel der Deutschen bevorzugen </a:t>
            </a:r>
            <a:r>
              <a:rPr lang="de-CH" dirty="0">
                <a:ea typeface="ＭＳ Ｐゴシック" charset="-128"/>
                <a:cs typeface="ＭＳ Ｐゴシック" charset="-128"/>
              </a:rPr>
              <a:t>eine einzelne, möglichst lange </a:t>
            </a:r>
            <a:r>
              <a:rPr lang="de-CH" dirty="0" smtClean="0">
                <a:ea typeface="ＭＳ Ｐゴシック" charset="-128"/>
                <a:cs typeface="ＭＳ Ｐゴシック" charset="-128"/>
              </a:rPr>
              <a:t>Reise, die durchschnittlich 14 Tage dauert. In </a:t>
            </a:r>
            <a:r>
              <a:rPr lang="de-CH" dirty="0">
                <a:ea typeface="ＭＳ Ｐゴシック" charset="-128"/>
                <a:cs typeface="ＭＳ Ｐゴシック" charset="-128"/>
              </a:rPr>
              <a:t>den letzten Jahren ist der Anteil der Deutschen, welche zusätzlich zu längeren Ferien auch mehrere Kurzreisen einplanen, angestiegen. </a:t>
            </a:r>
            <a:endParaRPr lang="de-CH" dirty="0" smtClean="0">
              <a:ea typeface="ＭＳ Ｐゴシック" charset="-128"/>
              <a:cs typeface="ＭＳ Ｐゴシック" charset="-128"/>
            </a:endParaRPr>
          </a:p>
          <a:p>
            <a:pPr marL="171450" indent="-171450" algn="just">
              <a:lnSpc>
                <a:spcPct val="110000"/>
              </a:lnSpc>
              <a:spcBef>
                <a:spcPct val="20000"/>
              </a:spcBef>
              <a:spcAft>
                <a:spcPts val="600"/>
              </a:spcAft>
              <a:buFont typeface="Wingdings" pitchFamily="2" charset="2"/>
              <a:buChar char="§"/>
            </a:pPr>
            <a:r>
              <a:rPr lang="de-CH" dirty="0" smtClean="0">
                <a:ea typeface="ＭＳ Ｐゴシック" charset="-128"/>
                <a:cs typeface="ＭＳ Ｐゴシック" charset="-128"/>
              </a:rPr>
              <a:t>Ein Drittel der Deutschen verbringt die «langen» Ferien in Deutschland selbst. </a:t>
            </a:r>
          </a:p>
          <a:p>
            <a:pPr marL="171450" indent="-171450" algn="just">
              <a:lnSpc>
                <a:spcPct val="110000"/>
              </a:lnSpc>
              <a:spcBef>
                <a:spcPct val="20000"/>
              </a:spcBef>
              <a:spcAft>
                <a:spcPts val="600"/>
              </a:spcAft>
              <a:buFont typeface="Wingdings" pitchFamily="2" charset="2"/>
              <a:buChar char="§"/>
            </a:pPr>
            <a:r>
              <a:rPr lang="de-CH" dirty="0" smtClean="0">
                <a:solidFill>
                  <a:prstClr val="black"/>
                </a:solidFill>
                <a:latin typeface="Arial"/>
                <a:ea typeface="ＭＳ Ｐゴシック" charset="-128"/>
              </a:rPr>
              <a:t>«Nur» jeder zweite Deutsche, der angibt, in die Schweiz zu wollen, kommt auch tatsächlich. Der </a:t>
            </a:r>
            <a:r>
              <a:rPr lang="de-CH" dirty="0" err="1" smtClean="0">
                <a:solidFill>
                  <a:prstClr val="black"/>
                </a:solidFill>
                <a:latin typeface="Arial"/>
                <a:ea typeface="ＭＳ Ｐゴシック" charset="-128"/>
              </a:rPr>
              <a:t>naheliegendste</a:t>
            </a:r>
            <a:r>
              <a:rPr lang="de-CH" dirty="0" smtClean="0">
                <a:solidFill>
                  <a:prstClr val="black"/>
                </a:solidFill>
                <a:latin typeface="Arial"/>
                <a:ea typeface="ＭＳ Ｐゴシック" charset="-128"/>
              </a:rPr>
              <a:t> Grund dafür ist der Preis: Eine Hauptreise in Europa dauert durchschnittlich rund eine bis zwei Wochen, d.h. die Preisdifferenz zwischen der Schweiz und anderen Ländern ist im Vergleich zu Kurzaufenthalten überproportional hoch. </a:t>
            </a:r>
          </a:p>
          <a:p>
            <a:pPr marL="171450" lvl="0" indent="-171450" algn="just">
              <a:lnSpc>
                <a:spcPct val="110000"/>
              </a:lnSpc>
              <a:spcBef>
                <a:spcPct val="20000"/>
              </a:spcBef>
              <a:spcAft>
                <a:spcPts val="600"/>
              </a:spcAft>
              <a:buFont typeface="Wingdings" pitchFamily="2" charset="2"/>
              <a:buChar char="§"/>
            </a:pPr>
            <a:endParaRPr lang="de-CH" dirty="0" smtClean="0">
              <a:solidFill>
                <a:prstClr val="black"/>
              </a:solidFill>
              <a:latin typeface="Arial"/>
              <a:ea typeface="ＭＳ Ｐゴシック" charset="-128"/>
            </a:endParaRPr>
          </a:p>
          <a:p>
            <a:pPr marL="171450" lvl="0" indent="-171450" algn="just">
              <a:lnSpc>
                <a:spcPct val="110000"/>
              </a:lnSpc>
              <a:spcBef>
                <a:spcPct val="20000"/>
              </a:spcBef>
              <a:spcAft>
                <a:spcPts val="600"/>
              </a:spcAft>
              <a:buClr>
                <a:srgbClr val="A6213B"/>
              </a:buClr>
              <a:buFont typeface="Wingdings" pitchFamily="2" charset="2"/>
              <a:buChar char="§"/>
            </a:pPr>
            <a:endParaRPr lang="de-CH" dirty="0" smtClean="0">
              <a:solidFill>
                <a:prstClr val="black"/>
              </a:solidFill>
              <a:latin typeface="Arial"/>
              <a:ea typeface="ＭＳ Ｐゴシック" charset="-128"/>
            </a:endParaRPr>
          </a:p>
        </p:txBody>
      </p:sp>
      <p:sp>
        <p:nvSpPr>
          <p:cNvPr id="94" name="Textfeld 93"/>
          <p:cNvSpPr txBox="1"/>
          <p:nvPr/>
        </p:nvSpPr>
        <p:spPr>
          <a:xfrm>
            <a:off x="6479275" y="4282593"/>
            <a:ext cx="2494008" cy="200055"/>
          </a:xfrm>
          <a:prstGeom prst="rect">
            <a:avLst/>
          </a:prstGeom>
          <a:noFill/>
        </p:spPr>
        <p:txBody>
          <a:bodyPr wrap="square" rtlCol="0">
            <a:spAutoFit/>
          </a:bodyPr>
          <a:lstStyle/>
          <a:p>
            <a:pPr algn="r"/>
            <a:r>
              <a:rPr lang="de-CH" sz="700" dirty="0" smtClean="0">
                <a:solidFill>
                  <a:srgbClr val="3C584D"/>
                </a:solidFill>
              </a:rPr>
              <a:t>Quelle: ADAC (2015)</a:t>
            </a:r>
            <a:endParaRPr lang="de-CH" sz="700" dirty="0">
              <a:solidFill>
                <a:srgbClr val="3C584D"/>
              </a:solidFill>
            </a:endParaRPr>
          </a:p>
        </p:txBody>
      </p:sp>
      <p:sp>
        <p:nvSpPr>
          <p:cNvPr id="18" name="Textfeld 17"/>
          <p:cNvSpPr txBox="1"/>
          <p:nvPr/>
        </p:nvSpPr>
        <p:spPr>
          <a:xfrm>
            <a:off x="3547144" y="2093073"/>
            <a:ext cx="410690" cy="369332"/>
          </a:xfrm>
          <a:prstGeom prst="rect">
            <a:avLst/>
          </a:prstGeom>
          <a:noFill/>
        </p:spPr>
        <p:txBody>
          <a:bodyPr wrap="none" rtlCol="0">
            <a:spAutoFit/>
          </a:bodyPr>
          <a:lstStyle/>
          <a:p>
            <a:r>
              <a:rPr lang="de-CH" sz="1800" b="1" dirty="0" smtClean="0">
                <a:solidFill>
                  <a:schemeClr val="accent5"/>
                </a:solidFill>
                <a:sym typeface="Wingdings" pitchFamily="2" charset="2"/>
              </a:rPr>
              <a:t></a:t>
            </a:r>
            <a:endParaRPr lang="de-CH" sz="1800" b="1" dirty="0">
              <a:solidFill>
                <a:schemeClr val="accent5"/>
              </a:solidFill>
            </a:endParaRPr>
          </a:p>
        </p:txBody>
      </p:sp>
      <p:sp>
        <p:nvSpPr>
          <p:cNvPr id="56" name="Textfeld 55"/>
          <p:cNvSpPr txBox="1"/>
          <p:nvPr/>
        </p:nvSpPr>
        <p:spPr>
          <a:xfrm>
            <a:off x="7464975" y="2093071"/>
            <a:ext cx="378630" cy="369332"/>
          </a:xfrm>
          <a:prstGeom prst="rect">
            <a:avLst/>
          </a:prstGeom>
          <a:noFill/>
        </p:spPr>
        <p:txBody>
          <a:bodyPr wrap="none" rtlCol="0">
            <a:spAutoFit/>
          </a:bodyPr>
          <a:lstStyle/>
          <a:p>
            <a:r>
              <a:rPr lang="de-CH" sz="1800" b="1" dirty="0" smtClean="0">
                <a:solidFill>
                  <a:schemeClr val="accent5"/>
                </a:solidFill>
                <a:latin typeface="Calibri"/>
                <a:sym typeface="Wingdings" pitchFamily="2" charset="2"/>
              </a:rPr>
              <a:t>↗</a:t>
            </a:r>
            <a:endParaRPr lang="de-CH" sz="1800" b="1" dirty="0">
              <a:solidFill>
                <a:schemeClr val="accent5"/>
              </a:solidFill>
            </a:endParaRPr>
          </a:p>
        </p:txBody>
      </p:sp>
      <p:sp>
        <p:nvSpPr>
          <p:cNvPr id="57" name="Textfeld 56"/>
          <p:cNvSpPr txBox="1"/>
          <p:nvPr/>
        </p:nvSpPr>
        <p:spPr>
          <a:xfrm>
            <a:off x="7146027" y="1555004"/>
            <a:ext cx="1627369" cy="369332"/>
          </a:xfrm>
          <a:prstGeom prst="rect">
            <a:avLst/>
          </a:prstGeom>
          <a:noFill/>
        </p:spPr>
        <p:txBody>
          <a:bodyPr wrap="none" rtlCol="0">
            <a:spAutoFit/>
          </a:bodyPr>
          <a:lstStyle/>
          <a:p>
            <a:r>
              <a:rPr lang="de-CH" sz="900" dirty="0" smtClean="0">
                <a:solidFill>
                  <a:schemeClr val="accent5"/>
                </a:solidFill>
                <a:latin typeface="+mj-lt"/>
                <a:sym typeface="Wingdings" pitchFamily="2" charset="2"/>
              </a:rPr>
              <a:t>↗↘</a:t>
            </a:r>
            <a:r>
              <a:rPr lang="de-CH" sz="1800" b="1" dirty="0" smtClean="0">
                <a:solidFill>
                  <a:schemeClr val="accent5"/>
                </a:solidFill>
                <a:latin typeface="Calibri"/>
                <a:sym typeface="Wingdings" pitchFamily="2" charset="2"/>
              </a:rPr>
              <a:t> </a:t>
            </a:r>
            <a:r>
              <a:rPr lang="de-CH" sz="900" dirty="0" smtClean="0">
                <a:latin typeface="+mj-lt"/>
                <a:sym typeface="Wingdings" pitchFamily="2" charset="2"/>
              </a:rPr>
              <a:t>erwartete Entwicklung</a:t>
            </a:r>
            <a:endParaRPr lang="de-CH" sz="900" dirty="0">
              <a:latin typeface="+mj-lt"/>
            </a:endParaRPr>
          </a:p>
        </p:txBody>
      </p:sp>
      <p:sp>
        <p:nvSpPr>
          <p:cNvPr id="50" name="Abgerundetes Rechteck 49"/>
          <p:cNvSpPr/>
          <p:nvPr/>
        </p:nvSpPr>
        <p:spPr>
          <a:xfrm>
            <a:off x="4826279" y="2820969"/>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Eine Reise &gt;5 Tage und mehrere kurze Reisen</a:t>
            </a:r>
          </a:p>
          <a:p>
            <a:pPr algn="ctr"/>
            <a:r>
              <a:rPr lang="de-CH" sz="900" dirty="0" smtClean="0">
                <a:solidFill>
                  <a:sysClr val="windowText" lastClr="000000"/>
                </a:solidFill>
              </a:rPr>
              <a:t>22.4 Mio.</a:t>
            </a:r>
            <a:endParaRPr lang="de-CH" sz="900" dirty="0">
              <a:solidFill>
                <a:sysClr val="windowText" lastClr="000000"/>
              </a:solidFill>
            </a:endParaRPr>
          </a:p>
        </p:txBody>
      </p:sp>
      <p:sp>
        <p:nvSpPr>
          <p:cNvPr id="51" name="Abgerundetes Rechteck 50"/>
          <p:cNvSpPr/>
          <p:nvPr/>
        </p:nvSpPr>
        <p:spPr>
          <a:xfrm>
            <a:off x="6849350" y="2797802"/>
            <a:ext cx="171953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Mehrere kurze Reisen</a:t>
            </a:r>
          </a:p>
          <a:p>
            <a:pPr algn="ctr"/>
            <a:r>
              <a:rPr lang="de-CH" sz="900" dirty="0" smtClean="0">
                <a:solidFill>
                  <a:sysClr val="windowText" lastClr="000000"/>
                </a:solidFill>
              </a:rPr>
              <a:t>9.8 Mio.</a:t>
            </a:r>
            <a:endParaRPr lang="de-CH" sz="900" dirty="0">
              <a:solidFill>
                <a:sysClr val="windowText" lastClr="000000"/>
              </a:solidFill>
            </a:endParaRPr>
          </a:p>
        </p:txBody>
      </p:sp>
      <p:cxnSp>
        <p:nvCxnSpPr>
          <p:cNvPr id="58" name="Gewinkelte Verbindung 57"/>
          <p:cNvCxnSpPr>
            <a:endCxn id="50" idx="0"/>
          </p:cNvCxnSpPr>
          <p:nvPr/>
        </p:nvCxnSpPr>
        <p:spPr>
          <a:xfrm rot="16200000" flipH="1">
            <a:off x="4017564" y="1152487"/>
            <a:ext cx="339482" cy="2997481"/>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9" name="Gewinkelte Verbindung 58"/>
          <p:cNvCxnSpPr>
            <a:endCxn id="51" idx="0"/>
          </p:cNvCxnSpPr>
          <p:nvPr/>
        </p:nvCxnSpPr>
        <p:spPr>
          <a:xfrm rot="16200000" flipH="1">
            <a:off x="5040684" y="129368"/>
            <a:ext cx="316315" cy="5020552"/>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6" name="Geschweifte Klammer rechts 35"/>
          <p:cNvSpPr/>
          <p:nvPr/>
        </p:nvSpPr>
        <p:spPr>
          <a:xfrm rot="5400000">
            <a:off x="3527372" y="391925"/>
            <a:ext cx="309055" cy="5800090"/>
          </a:xfrm>
          <a:prstGeom prst="rightBrace">
            <a:avLst>
              <a:gd name="adj1" fmla="val 5076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CH"/>
          </a:p>
        </p:txBody>
      </p:sp>
      <p:sp>
        <p:nvSpPr>
          <p:cNvPr id="69" name="Abgerundetes Rechteck 68"/>
          <p:cNvSpPr/>
          <p:nvPr/>
        </p:nvSpPr>
        <p:spPr>
          <a:xfrm>
            <a:off x="829679" y="4007992"/>
            <a:ext cx="107561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Fernreise</a:t>
            </a:r>
          </a:p>
          <a:p>
            <a:pPr algn="ctr"/>
            <a:r>
              <a:rPr lang="de-CH" sz="900" dirty="0" smtClean="0">
                <a:solidFill>
                  <a:sysClr val="windowText" lastClr="000000"/>
                </a:solidFill>
              </a:rPr>
              <a:t>9.3 Mio.</a:t>
            </a:r>
            <a:endParaRPr lang="de-CH" sz="900" dirty="0">
              <a:solidFill>
                <a:sysClr val="windowText" lastClr="000000"/>
              </a:solidFill>
            </a:endParaRPr>
          </a:p>
        </p:txBody>
      </p:sp>
      <p:sp>
        <p:nvSpPr>
          <p:cNvPr id="70" name="Abgerundetes Rechteck 69"/>
          <p:cNvSpPr/>
          <p:nvPr/>
        </p:nvSpPr>
        <p:spPr>
          <a:xfrm>
            <a:off x="3164518" y="4007992"/>
            <a:ext cx="107561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Deutschland </a:t>
            </a:r>
          </a:p>
          <a:p>
            <a:pPr algn="ctr"/>
            <a:r>
              <a:rPr lang="de-CH" sz="900" dirty="0" smtClean="0">
                <a:solidFill>
                  <a:sysClr val="windowText" lastClr="000000"/>
                </a:solidFill>
              </a:rPr>
              <a:t>18.6 Mio.</a:t>
            </a:r>
            <a:endParaRPr lang="de-CH" sz="900" dirty="0">
              <a:solidFill>
                <a:sysClr val="windowText" lastClr="000000"/>
              </a:solidFill>
            </a:endParaRPr>
          </a:p>
        </p:txBody>
      </p:sp>
      <p:sp>
        <p:nvSpPr>
          <p:cNvPr id="71" name="Abgerundetes Rechteck 70"/>
          <p:cNvSpPr/>
          <p:nvPr/>
        </p:nvSpPr>
        <p:spPr>
          <a:xfrm>
            <a:off x="2007110" y="4007992"/>
            <a:ext cx="107561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ESP, ITA, FRA, GRC, TUR</a:t>
            </a:r>
          </a:p>
          <a:p>
            <a:pPr algn="ctr"/>
            <a:r>
              <a:rPr lang="de-CH" sz="900" dirty="0" smtClean="0">
                <a:solidFill>
                  <a:sysClr val="windowText" lastClr="000000"/>
                </a:solidFill>
              </a:rPr>
              <a:t>27.3 Mio.</a:t>
            </a:r>
            <a:endParaRPr lang="de-CH" sz="900" dirty="0">
              <a:solidFill>
                <a:sysClr val="windowText" lastClr="000000"/>
              </a:solidFill>
            </a:endParaRPr>
          </a:p>
        </p:txBody>
      </p:sp>
      <p:sp>
        <p:nvSpPr>
          <p:cNvPr id="72" name="Abgerundetes Rechteck 71"/>
          <p:cNvSpPr/>
          <p:nvPr/>
        </p:nvSpPr>
        <p:spPr>
          <a:xfrm>
            <a:off x="4324565" y="4007992"/>
            <a:ext cx="107561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Skandinavien </a:t>
            </a:r>
          </a:p>
          <a:p>
            <a:pPr algn="ctr"/>
            <a:r>
              <a:rPr lang="de-CH" sz="900" dirty="0" smtClean="0">
                <a:solidFill>
                  <a:sysClr val="windowText" lastClr="000000"/>
                </a:solidFill>
              </a:rPr>
              <a:t>1.6 Mio.</a:t>
            </a:r>
            <a:endParaRPr lang="de-CH" sz="900" dirty="0">
              <a:solidFill>
                <a:sysClr val="windowText" lastClr="000000"/>
              </a:solidFill>
            </a:endParaRPr>
          </a:p>
        </p:txBody>
      </p:sp>
      <p:sp>
        <p:nvSpPr>
          <p:cNvPr id="73" name="Abgerundetes Rechteck 72"/>
          <p:cNvSpPr/>
          <p:nvPr/>
        </p:nvSpPr>
        <p:spPr>
          <a:xfrm>
            <a:off x="5489922" y="4008056"/>
            <a:ext cx="1075613" cy="396000"/>
          </a:xfrm>
          <a:prstGeom prst="roundRect">
            <a:avLst/>
          </a:prstGeom>
          <a:solidFill>
            <a:schemeClr val="bg1">
              <a:lumMod val="8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AT</a:t>
            </a:r>
          </a:p>
          <a:p>
            <a:pPr algn="ctr"/>
            <a:r>
              <a:rPr lang="de-CH" sz="900" dirty="0" smtClean="0">
                <a:solidFill>
                  <a:sysClr val="windowText" lastClr="000000"/>
                </a:solidFill>
              </a:rPr>
              <a:t>1.6 Mio.</a:t>
            </a:r>
            <a:endParaRPr lang="de-CH" sz="900" dirty="0">
              <a:solidFill>
                <a:sysClr val="windowText" lastClr="000000"/>
              </a:solidFill>
            </a:endParaRPr>
          </a:p>
        </p:txBody>
      </p:sp>
      <p:sp>
        <p:nvSpPr>
          <p:cNvPr id="74" name="Abgerundetes Rechteck 73"/>
          <p:cNvSpPr/>
          <p:nvPr/>
        </p:nvSpPr>
        <p:spPr>
          <a:xfrm>
            <a:off x="6655623" y="4007992"/>
            <a:ext cx="1075613" cy="396000"/>
          </a:xfrm>
          <a:prstGeom prst="roundRect">
            <a:avLst/>
          </a:prstGeom>
          <a:solidFill>
            <a:schemeClr val="bg1">
              <a:lumMod val="85000"/>
            </a:schemeClr>
          </a:solid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b="1" dirty="0" smtClean="0">
                <a:solidFill>
                  <a:sysClr val="windowText" lastClr="000000"/>
                </a:solidFill>
              </a:rPr>
              <a:t>CH</a:t>
            </a:r>
          </a:p>
          <a:p>
            <a:pPr algn="ctr"/>
            <a:r>
              <a:rPr lang="de-CH" sz="900" b="1" dirty="0" smtClean="0">
                <a:solidFill>
                  <a:sysClr val="windowText" lastClr="000000"/>
                </a:solidFill>
              </a:rPr>
              <a:t>0.5 Mio.</a:t>
            </a:r>
            <a:endParaRPr lang="de-CH" sz="900" b="1" dirty="0">
              <a:solidFill>
                <a:sysClr val="windowText" lastClr="000000"/>
              </a:solidFill>
            </a:endParaRPr>
          </a:p>
        </p:txBody>
      </p:sp>
      <p:cxnSp>
        <p:nvCxnSpPr>
          <p:cNvPr id="75" name="Gewinkelte Verbindung 74"/>
          <p:cNvCxnSpPr>
            <a:endCxn id="74" idx="0"/>
          </p:cNvCxnSpPr>
          <p:nvPr/>
        </p:nvCxnSpPr>
        <p:spPr>
          <a:xfrm rot="16200000" flipH="1">
            <a:off x="5232876" y="2047438"/>
            <a:ext cx="394656" cy="3526451"/>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9" name="Gewinkelte Verbindung 78"/>
          <p:cNvCxnSpPr>
            <a:endCxn id="73" idx="0"/>
          </p:cNvCxnSpPr>
          <p:nvPr/>
        </p:nvCxnSpPr>
        <p:spPr>
          <a:xfrm rot="16200000" flipH="1">
            <a:off x="4649994" y="2630321"/>
            <a:ext cx="394720" cy="2360750"/>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1" name="Gewinkelte Verbindung 80"/>
          <p:cNvCxnSpPr>
            <a:endCxn id="72" idx="0"/>
          </p:cNvCxnSpPr>
          <p:nvPr/>
        </p:nvCxnSpPr>
        <p:spPr>
          <a:xfrm rot="16200000" flipH="1">
            <a:off x="4067347" y="3212967"/>
            <a:ext cx="394656" cy="1195393"/>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4" name="Gewinkelte Verbindung 83"/>
          <p:cNvCxnSpPr>
            <a:endCxn id="69" idx="0"/>
          </p:cNvCxnSpPr>
          <p:nvPr/>
        </p:nvCxnSpPr>
        <p:spPr>
          <a:xfrm rot="5400000">
            <a:off x="2319905" y="2660918"/>
            <a:ext cx="394656" cy="2299493"/>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7" name="Gewinkelte Verbindung 86"/>
          <p:cNvCxnSpPr>
            <a:endCxn id="71" idx="0"/>
          </p:cNvCxnSpPr>
          <p:nvPr/>
        </p:nvCxnSpPr>
        <p:spPr>
          <a:xfrm rot="5400000">
            <a:off x="2908620" y="3249633"/>
            <a:ext cx="394656" cy="1122062"/>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5" name="Gewinkelte Verbindung 94"/>
          <p:cNvCxnSpPr>
            <a:endCxn id="70" idx="0"/>
          </p:cNvCxnSpPr>
          <p:nvPr/>
        </p:nvCxnSpPr>
        <p:spPr>
          <a:xfrm rot="16200000" flipH="1">
            <a:off x="3487324" y="3792991"/>
            <a:ext cx="394656" cy="35346"/>
          </a:xfrm>
          <a:prstGeom prst="bentConnector3">
            <a:avLst>
              <a:gd name="adj1" fmla="val 50000"/>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97" name="Textfeld 96"/>
          <p:cNvSpPr txBox="1"/>
          <p:nvPr/>
        </p:nvSpPr>
        <p:spPr>
          <a:xfrm>
            <a:off x="4317765" y="2827073"/>
            <a:ext cx="378630" cy="369332"/>
          </a:xfrm>
          <a:prstGeom prst="rect">
            <a:avLst/>
          </a:prstGeom>
          <a:noFill/>
        </p:spPr>
        <p:txBody>
          <a:bodyPr wrap="none" rtlCol="0">
            <a:spAutoFit/>
          </a:bodyPr>
          <a:lstStyle/>
          <a:p>
            <a:r>
              <a:rPr lang="de-CH" sz="1800" b="1" dirty="0" smtClean="0">
                <a:solidFill>
                  <a:schemeClr val="accent5"/>
                </a:solidFill>
                <a:latin typeface="Calibri"/>
                <a:sym typeface="Wingdings" pitchFamily="2" charset="2"/>
              </a:rPr>
              <a:t>↗</a:t>
            </a:r>
            <a:endParaRPr lang="de-CH" sz="1800" b="1" dirty="0">
              <a:solidFill>
                <a:schemeClr val="accent5"/>
              </a:solidFill>
            </a:endParaRPr>
          </a:p>
        </p:txBody>
      </p:sp>
      <p:sp>
        <p:nvSpPr>
          <p:cNvPr id="98" name="Textfeld 97"/>
          <p:cNvSpPr txBox="1"/>
          <p:nvPr/>
        </p:nvSpPr>
        <p:spPr>
          <a:xfrm>
            <a:off x="8421547" y="2802631"/>
            <a:ext cx="378630" cy="369332"/>
          </a:xfrm>
          <a:prstGeom prst="rect">
            <a:avLst/>
          </a:prstGeom>
          <a:noFill/>
        </p:spPr>
        <p:txBody>
          <a:bodyPr wrap="none" rtlCol="0">
            <a:spAutoFit/>
          </a:bodyPr>
          <a:lstStyle/>
          <a:p>
            <a:r>
              <a:rPr lang="de-CH" sz="1800" b="1" dirty="0" smtClean="0">
                <a:solidFill>
                  <a:schemeClr val="accent5"/>
                </a:solidFill>
                <a:latin typeface="Calibri"/>
                <a:sym typeface="Wingdings" pitchFamily="2" charset="2"/>
              </a:rPr>
              <a:t>↗</a:t>
            </a:r>
            <a:endParaRPr lang="de-CH" sz="1800" b="1" dirty="0">
              <a:solidFill>
                <a:schemeClr val="accent5"/>
              </a:solidFill>
            </a:endParaRPr>
          </a:p>
        </p:txBody>
      </p:sp>
      <p:sp>
        <p:nvSpPr>
          <p:cNvPr id="3" name="Rechteck 2"/>
          <p:cNvSpPr/>
          <p:nvPr/>
        </p:nvSpPr>
        <p:spPr>
          <a:xfrm>
            <a:off x="2355601" y="2837831"/>
            <a:ext cx="378630" cy="369332"/>
          </a:xfrm>
          <a:prstGeom prst="rect">
            <a:avLst/>
          </a:prstGeom>
          <a:noFill/>
        </p:spPr>
        <p:txBody>
          <a:bodyPr wrap="none" rtlCol="0">
            <a:spAutoFit/>
          </a:bodyPr>
          <a:lstStyle/>
          <a:p>
            <a:r>
              <a:rPr lang="de-CH" sz="1800" b="1" dirty="0">
                <a:solidFill>
                  <a:schemeClr val="accent5"/>
                </a:solidFill>
                <a:latin typeface="Calibri"/>
                <a:sym typeface="Wingdings" pitchFamily="2" charset="2"/>
              </a:rPr>
              <a:t>↘</a:t>
            </a:r>
            <a:endParaRPr lang="de-CH" sz="1800" b="1" dirty="0">
              <a:solidFill>
                <a:schemeClr val="accent5"/>
              </a:solidFill>
              <a:latin typeface="Calibri"/>
            </a:endParaRPr>
          </a:p>
        </p:txBody>
      </p:sp>
      <p:sp>
        <p:nvSpPr>
          <p:cNvPr id="42" name="Textfeld 41"/>
          <p:cNvSpPr txBox="1"/>
          <p:nvPr/>
        </p:nvSpPr>
        <p:spPr>
          <a:xfrm>
            <a:off x="6340467" y="2839206"/>
            <a:ext cx="410690" cy="369332"/>
          </a:xfrm>
          <a:prstGeom prst="rect">
            <a:avLst/>
          </a:prstGeom>
          <a:noFill/>
        </p:spPr>
        <p:txBody>
          <a:bodyPr wrap="none" rtlCol="0">
            <a:spAutoFit/>
          </a:bodyPr>
          <a:lstStyle/>
          <a:p>
            <a:r>
              <a:rPr lang="de-CH" sz="1800" b="1" dirty="0" smtClean="0">
                <a:solidFill>
                  <a:schemeClr val="accent5"/>
                </a:solidFill>
                <a:sym typeface="Wingdings" pitchFamily="2" charset="2"/>
              </a:rPr>
              <a:t></a:t>
            </a:r>
            <a:endParaRPr lang="de-CH" sz="1800" b="1" dirty="0">
              <a:solidFill>
                <a:schemeClr val="accent5"/>
              </a:solidFill>
            </a:endParaRPr>
          </a:p>
        </p:txBody>
      </p:sp>
      <p:sp>
        <p:nvSpPr>
          <p:cNvPr id="60" name="Abgerundetes Rechteck 59"/>
          <p:cNvSpPr/>
          <p:nvPr/>
        </p:nvSpPr>
        <p:spPr>
          <a:xfrm>
            <a:off x="858939" y="3459226"/>
            <a:ext cx="5616080" cy="198000"/>
          </a:xfrm>
          <a:prstGeom prst="roundRect">
            <a:avLst/>
          </a:prstGeom>
          <a:solidFill>
            <a:schemeClr val="accent1"/>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solidFill>
                  <a:sysClr val="windowText" lastClr="000000"/>
                </a:solidFill>
              </a:rPr>
              <a:t>54.6 Mio. Personen machen eine Hauptreise im Sommer mit mind. 5 Tagen Dauer</a:t>
            </a:r>
            <a:endParaRPr lang="de-CH" sz="900" dirty="0">
              <a:solidFill>
                <a:sysClr val="windowText" lastClr="000000"/>
              </a:solidFill>
            </a:endParaRPr>
          </a:p>
        </p:txBody>
      </p:sp>
    </p:spTree>
    <p:extLst>
      <p:ext uri="{BB962C8B-B14F-4D97-AF65-F5344CB8AC3E}">
        <p14:creationId xmlns:p14="http://schemas.microsoft.com/office/powerpoint/2010/main" val="4066779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Starke Konkurrenz bei deutlichen Preisnachteilen </a:t>
            </a:r>
            <a:endParaRPr lang="de-CH" dirty="0"/>
          </a:p>
        </p:txBody>
      </p:sp>
      <p:sp>
        <p:nvSpPr>
          <p:cNvPr id="3" name="Inhaltsplatzhalter 2"/>
          <p:cNvSpPr>
            <a:spLocks noGrp="1"/>
          </p:cNvSpPr>
          <p:nvPr>
            <p:ph idx="1"/>
          </p:nvPr>
        </p:nvSpPr>
        <p:spPr/>
        <p:txBody>
          <a:bodyPr/>
          <a:lstStyle/>
          <a:p>
            <a:pPr marL="0" indent="0">
              <a:buNone/>
            </a:pPr>
            <a:r>
              <a:rPr lang="de-CH" b="1" dirty="0"/>
              <a:t>Aktivitäten </a:t>
            </a:r>
            <a:endParaRPr lang="de-CH" b="1" dirty="0" smtClean="0"/>
          </a:p>
          <a:p>
            <a:r>
              <a:rPr lang="de-CH" dirty="0" smtClean="0"/>
              <a:t>Bade- </a:t>
            </a:r>
            <a:r>
              <a:rPr lang="de-CH" dirty="0"/>
              <a:t>und Strandurlaube sind mit 53 Prozent mit Abstand beliebteste Form von Haupturlaub. Die Top-Reiseziele sind hier Deutschland, Spanien und die Türkei. </a:t>
            </a:r>
          </a:p>
          <a:p>
            <a:pPr marL="171450" indent="-171450">
              <a:buFont typeface="Wingdings" pitchFamily="2" charset="2"/>
              <a:buChar char="§"/>
            </a:pPr>
            <a:r>
              <a:rPr lang="de-CH" dirty="0"/>
              <a:t>Die in den Schweizer Bergen im Sommer möglichen Aktivitäten sind im Wesentlichen Wandern und weitere sportliche Aktivitäten. Diese werden von 15 Prozent, d.h. 8.2 Mio. Personen, für die Sommerferien bevorzugt. In diesen Kategorien sind die Top3-Länder Deutschland, Italien und Österreich</a:t>
            </a:r>
            <a:r>
              <a:rPr lang="de-CH" dirty="0" smtClean="0"/>
              <a:t>.</a:t>
            </a:r>
          </a:p>
          <a:p>
            <a:pPr>
              <a:buFont typeface="Wingdings"/>
              <a:buChar char="à"/>
            </a:pPr>
            <a:r>
              <a:rPr lang="de-CH" dirty="0" smtClean="0">
                <a:sym typeface="Wingdings" pitchFamily="2" charset="2"/>
              </a:rPr>
              <a:t>Jeder </a:t>
            </a:r>
            <a:r>
              <a:rPr lang="de-CH" dirty="0">
                <a:sym typeface="Wingdings" pitchFamily="2" charset="2"/>
              </a:rPr>
              <a:t>siebte deutsche Urlauber bevorzugt im Sommer Aktivitäten, die auch in der Schweiz möglich sind </a:t>
            </a:r>
            <a:endParaRPr lang="de-CH" dirty="0" smtClean="0">
              <a:sym typeface="Wingdings" pitchFamily="2" charset="2"/>
            </a:endParaRPr>
          </a:p>
          <a:p>
            <a:pPr marL="0" indent="0">
              <a:buNone/>
            </a:pPr>
            <a:endParaRPr lang="de-CH" b="1" dirty="0" smtClean="0"/>
          </a:p>
          <a:p>
            <a:pPr marL="0" indent="0">
              <a:buNone/>
            </a:pPr>
            <a:r>
              <a:rPr lang="de-CH" b="1" dirty="0" smtClean="0"/>
              <a:t>Budget </a:t>
            </a:r>
            <a:r>
              <a:rPr lang="de-CH" b="1" dirty="0"/>
              <a:t>&amp; Ausgaben </a:t>
            </a:r>
          </a:p>
          <a:p>
            <a:pPr marL="171450" indent="-171450">
              <a:buFont typeface="Wingdings" pitchFamily="2" charset="2"/>
              <a:buChar char="§"/>
            </a:pPr>
            <a:r>
              <a:rPr lang="de-CH" dirty="0"/>
              <a:t>Insgesamt beträgt das gesamte </a:t>
            </a:r>
            <a:r>
              <a:rPr lang="de-CH" dirty="0" smtClean="0"/>
              <a:t>Reisebudget für die Sommerferien </a:t>
            </a:r>
            <a:r>
              <a:rPr lang="de-CH" dirty="0"/>
              <a:t>inkl. Anreise für alle mitreisenden Personen durchschnittlich EUR 2’200. Das Budget ist in den letzten Jahre minim gesunken. </a:t>
            </a:r>
          </a:p>
          <a:p>
            <a:pPr marL="171450" indent="-171450">
              <a:buFont typeface="Wingdings" pitchFamily="2" charset="2"/>
              <a:buChar char="§"/>
            </a:pPr>
            <a:r>
              <a:rPr lang="de-CH" dirty="0"/>
              <a:t>Für Reisen in Europa werden durchschnittlich EUR 2’050 budgetiert (d.h. EUR 150 pro Tag), wobei der Wert bei einer Anreise mit dem Auto mit EUR 1’729 tiefer liegt. 39 Prozent budgetieren mehr als EUR 2’000 für die Reise. </a:t>
            </a:r>
          </a:p>
          <a:p>
            <a:pPr marL="171450" indent="-171450">
              <a:buFont typeface="Wingdings" pitchFamily="2" charset="2"/>
              <a:buChar char="§"/>
            </a:pPr>
            <a:r>
              <a:rPr lang="de-CH" dirty="0"/>
              <a:t>Für Wanderurlaub werden durchschnittlich rund EUR 1’800 ausgegeben, d.h. EUR 150 pro Tag</a:t>
            </a:r>
            <a:r>
              <a:rPr lang="de-CH" dirty="0" smtClean="0"/>
              <a:t>.</a:t>
            </a:r>
          </a:p>
          <a:p>
            <a:pPr>
              <a:buFont typeface="Wingdings"/>
              <a:buChar char="à"/>
            </a:pPr>
            <a:r>
              <a:rPr lang="de-CH" dirty="0" smtClean="0">
                <a:sym typeface="Wingdings" pitchFamily="2" charset="2"/>
              </a:rPr>
              <a:t>Der Preisunterschied der Schweiz zu Österreich und Deutschland ist im Sommer ähnlich ausgeprägt wie im Winter, aber die Gäste haben mehr «Ausweichmöglichkeiten», z.B. in Deutschland selbst. </a:t>
            </a:r>
          </a:p>
          <a:p>
            <a:pPr>
              <a:buFont typeface="Wingdings"/>
              <a:buChar char="à"/>
            </a:pPr>
            <a:r>
              <a:rPr lang="de-CH" dirty="0" smtClean="0">
                <a:sym typeface="Wingdings" pitchFamily="2" charset="2"/>
              </a:rPr>
              <a:t>Pro Tag sind die Ausgaben für Kurzreisen leicht höher, zudem ist die Anreisedistanz relevant  Chance für die Schweiz im süddeutschen Raum </a:t>
            </a:r>
          </a:p>
          <a:p>
            <a:pPr marL="0" indent="0">
              <a:buNone/>
            </a:pPr>
            <a:r>
              <a:rPr lang="de-CH" dirty="0" smtClean="0"/>
              <a:t> </a:t>
            </a:r>
            <a:endParaRPr lang="de-CH" dirty="0"/>
          </a:p>
          <a:p>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37</a:t>
            </a:fld>
            <a:endParaRPr lang="de-CH"/>
          </a:p>
        </p:txBody>
      </p:sp>
      <p:sp>
        <p:nvSpPr>
          <p:cNvPr id="6" name="Textplatzhalter 5"/>
          <p:cNvSpPr>
            <a:spLocks noGrp="1"/>
          </p:cNvSpPr>
          <p:nvPr>
            <p:ph type="body" sz="quarter" idx="12"/>
          </p:nvPr>
        </p:nvSpPr>
        <p:spPr/>
        <p:txBody>
          <a:bodyPr/>
          <a:lstStyle/>
          <a:p>
            <a:r>
              <a:rPr lang="de-CH" dirty="0" smtClean="0"/>
              <a:t>Sommerferien in der Schweiz? </a:t>
            </a:r>
            <a:endParaRPr lang="de-CH" dirty="0"/>
          </a:p>
        </p:txBody>
      </p:sp>
      <p:sp>
        <p:nvSpPr>
          <p:cNvPr id="7" name="Textplatzhalter 6"/>
          <p:cNvSpPr>
            <a:spLocks noGrp="1"/>
          </p:cNvSpPr>
          <p:nvPr>
            <p:ph type="body" sz="quarter" idx="13"/>
          </p:nvPr>
        </p:nvSpPr>
        <p:spPr/>
        <p:txBody>
          <a:bodyPr/>
          <a:lstStyle/>
          <a:p>
            <a:r>
              <a:rPr lang="de-CH" dirty="0"/>
              <a:t>4 GF Sommerferien</a:t>
            </a:r>
          </a:p>
          <a:p>
            <a:endParaRPr lang="de-CH" dirty="0"/>
          </a:p>
        </p:txBody>
      </p:sp>
    </p:spTree>
    <p:extLst>
      <p:ext uri="{BB962C8B-B14F-4D97-AF65-F5344CB8AC3E}">
        <p14:creationId xmlns:p14="http://schemas.microsoft.com/office/powerpoint/2010/main" val="35279820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«Landschaft geniessen und aktiv sein» als zentrale Elemente der Angebote</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38</a:t>
            </a:fld>
            <a:endParaRPr lang="de-CH"/>
          </a:p>
        </p:txBody>
      </p:sp>
      <p:sp>
        <p:nvSpPr>
          <p:cNvPr id="6" name="Textplatzhalter 5"/>
          <p:cNvSpPr>
            <a:spLocks noGrp="1"/>
          </p:cNvSpPr>
          <p:nvPr>
            <p:ph type="body" sz="quarter" idx="12"/>
          </p:nvPr>
        </p:nvSpPr>
        <p:spPr/>
        <p:txBody>
          <a:bodyPr/>
          <a:lstStyle/>
          <a:p>
            <a:r>
              <a:rPr lang="de-CH" dirty="0" smtClean="0"/>
              <a:t>Was tun deutsche Gäste in der Schweiz im Sommer?</a:t>
            </a:r>
            <a:endParaRPr lang="de-CH" dirty="0"/>
          </a:p>
        </p:txBody>
      </p:sp>
      <p:sp>
        <p:nvSpPr>
          <p:cNvPr id="7" name="Textplatzhalter 6"/>
          <p:cNvSpPr>
            <a:spLocks noGrp="1"/>
          </p:cNvSpPr>
          <p:nvPr>
            <p:ph type="body" sz="quarter" idx="13"/>
          </p:nvPr>
        </p:nvSpPr>
        <p:spPr>
          <a:xfrm>
            <a:off x="6469814" y="285750"/>
            <a:ext cx="2672010" cy="295200"/>
          </a:xfrm>
        </p:spPr>
        <p:txBody>
          <a:bodyPr/>
          <a:lstStyle/>
          <a:p>
            <a:r>
              <a:rPr lang="de-CH" dirty="0" smtClean="0"/>
              <a:t>4 Geschäftsfeld </a:t>
            </a:r>
            <a:r>
              <a:rPr lang="de-CH" dirty="0"/>
              <a:t>Sommerferien</a:t>
            </a:r>
          </a:p>
          <a:p>
            <a:endParaRPr lang="de-CH" dirty="0"/>
          </a:p>
        </p:txBody>
      </p:sp>
      <p:sp>
        <p:nvSpPr>
          <p:cNvPr id="24" name="Textfeld 23"/>
          <p:cNvSpPr txBox="1"/>
          <p:nvPr/>
        </p:nvSpPr>
        <p:spPr>
          <a:xfrm>
            <a:off x="7892099" y="6167674"/>
            <a:ext cx="1083951" cy="215444"/>
          </a:xfrm>
          <a:prstGeom prst="rect">
            <a:avLst/>
          </a:prstGeom>
          <a:noFill/>
        </p:spPr>
        <p:txBody>
          <a:bodyPr wrap="none" rtlCol="0">
            <a:spAutoFit/>
          </a:bodyPr>
          <a:lstStyle/>
          <a:p>
            <a:r>
              <a:rPr lang="de-CH" sz="800" dirty="0" smtClean="0">
                <a:solidFill>
                  <a:srgbClr val="3C584D"/>
                </a:solidFill>
              </a:rPr>
              <a:t>Quelle: TMS (2015)</a:t>
            </a:r>
            <a:endParaRPr lang="de-CH" sz="800" dirty="0">
              <a:solidFill>
                <a:srgbClr val="3C584D"/>
              </a:solidFill>
            </a:endParaRPr>
          </a:p>
        </p:txBody>
      </p:sp>
      <p:grpSp>
        <p:nvGrpSpPr>
          <p:cNvPr id="54" name="Gruppieren 53"/>
          <p:cNvGrpSpPr/>
          <p:nvPr/>
        </p:nvGrpSpPr>
        <p:grpSpPr>
          <a:xfrm>
            <a:off x="821475" y="2834371"/>
            <a:ext cx="7374886" cy="2003778"/>
            <a:chOff x="845390" y="1863971"/>
            <a:chExt cx="7374886" cy="2003778"/>
          </a:xfrm>
        </p:grpSpPr>
        <p:sp>
          <p:nvSpPr>
            <p:cNvPr id="51" name="Abgerundetes Rechteck 50"/>
            <p:cNvSpPr/>
            <p:nvPr/>
          </p:nvSpPr>
          <p:spPr>
            <a:xfrm>
              <a:off x="845390" y="2213844"/>
              <a:ext cx="4320000" cy="544116"/>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r>
                <a:rPr lang="de-CH" sz="900" dirty="0" smtClean="0"/>
                <a:t>Sportliche Aktivitäten 90 % </a:t>
              </a:r>
              <a:endParaRPr lang="de-CH" sz="900" dirty="0"/>
            </a:p>
          </p:txBody>
        </p:sp>
        <p:sp>
          <p:nvSpPr>
            <p:cNvPr id="53" name="Abgerundetes Rechteck 52"/>
            <p:cNvSpPr/>
            <p:nvPr/>
          </p:nvSpPr>
          <p:spPr>
            <a:xfrm>
              <a:off x="845390" y="3323633"/>
              <a:ext cx="3960000" cy="544116"/>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r>
                <a:rPr lang="de-CH" sz="900" dirty="0" smtClean="0"/>
                <a:t>Kulturelle Aktivitäten 80 %</a:t>
              </a:r>
              <a:endParaRPr lang="de-CH" sz="900" dirty="0"/>
            </a:p>
          </p:txBody>
        </p:sp>
        <p:grpSp>
          <p:nvGrpSpPr>
            <p:cNvPr id="48" name="Gruppieren 47"/>
            <p:cNvGrpSpPr/>
            <p:nvPr/>
          </p:nvGrpSpPr>
          <p:grpSpPr>
            <a:xfrm>
              <a:off x="4315940" y="1863971"/>
              <a:ext cx="1845901" cy="499047"/>
              <a:chOff x="-1857557" y="730977"/>
              <a:chExt cx="2389515" cy="828136"/>
            </a:xfrm>
          </p:grpSpPr>
          <p:sp>
            <p:nvSpPr>
              <p:cNvPr id="39" name="Wolkenförmige Legende 38"/>
              <p:cNvSpPr/>
              <p:nvPr/>
            </p:nvSpPr>
            <p:spPr>
              <a:xfrm>
                <a:off x="-1857557" y="730977"/>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Klettern</a:t>
                </a:r>
                <a:endParaRPr lang="de-CH" sz="900" dirty="0"/>
              </a:p>
            </p:txBody>
          </p:sp>
          <p:sp>
            <p:nvSpPr>
              <p:cNvPr id="40" name="Textfeld 39"/>
              <p:cNvSpPr txBox="1"/>
              <p:nvPr/>
            </p:nvSpPr>
            <p:spPr>
              <a:xfrm>
                <a:off x="-399337" y="944650"/>
                <a:ext cx="383438" cy="230832"/>
              </a:xfrm>
              <a:prstGeom prst="rect">
                <a:avLst/>
              </a:prstGeom>
              <a:noFill/>
            </p:spPr>
            <p:txBody>
              <a:bodyPr wrap="none" rtlCol="0">
                <a:spAutoFit/>
              </a:bodyPr>
              <a:lstStyle/>
              <a:p>
                <a:r>
                  <a:rPr lang="de-CH" sz="900" b="1" dirty="0" smtClean="0">
                    <a:solidFill>
                      <a:schemeClr val="accent3"/>
                    </a:solidFill>
                    <a:latin typeface="+mj-lt"/>
                  </a:rPr>
                  <a:t>6 %</a:t>
                </a:r>
                <a:endParaRPr lang="de-CH" sz="900" b="1" dirty="0">
                  <a:solidFill>
                    <a:schemeClr val="accent3"/>
                  </a:solidFill>
                  <a:latin typeface="+mj-lt"/>
                </a:endParaRPr>
              </a:p>
            </p:txBody>
          </p:sp>
        </p:grpSp>
        <p:grpSp>
          <p:nvGrpSpPr>
            <p:cNvPr id="42" name="Gruppieren 41"/>
            <p:cNvGrpSpPr/>
            <p:nvPr/>
          </p:nvGrpSpPr>
          <p:grpSpPr>
            <a:xfrm>
              <a:off x="2277377" y="1917304"/>
              <a:ext cx="1845901" cy="499047"/>
              <a:chOff x="4511618" y="3401684"/>
              <a:chExt cx="2389515" cy="828136"/>
            </a:xfrm>
          </p:grpSpPr>
          <p:sp>
            <p:nvSpPr>
              <p:cNvPr id="19" name="Wolkenförmige Legende 18"/>
              <p:cNvSpPr/>
              <p:nvPr/>
            </p:nvSpPr>
            <p:spPr>
              <a:xfrm>
                <a:off x="4511618" y="3401684"/>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Velofahren </a:t>
                </a:r>
              </a:p>
              <a:p>
                <a:pPr algn="ctr"/>
                <a:r>
                  <a:rPr lang="de-CH" sz="900" dirty="0" smtClean="0"/>
                  <a:t>(Bike, Velo, </a:t>
                </a:r>
                <a:r>
                  <a:rPr lang="de-CH" sz="900" dirty="0" err="1" smtClean="0"/>
                  <a:t>Ebike</a:t>
                </a:r>
                <a:r>
                  <a:rPr lang="de-CH" sz="900" dirty="0" smtClean="0"/>
                  <a:t>)</a:t>
                </a:r>
                <a:endParaRPr lang="de-CH" sz="900" dirty="0"/>
              </a:p>
            </p:txBody>
          </p:sp>
          <p:sp>
            <p:nvSpPr>
              <p:cNvPr id="25" name="Textfeld 24"/>
              <p:cNvSpPr txBox="1"/>
              <p:nvPr/>
            </p:nvSpPr>
            <p:spPr>
              <a:xfrm>
                <a:off x="6182253" y="3572530"/>
                <a:ext cx="447558" cy="230832"/>
              </a:xfrm>
              <a:prstGeom prst="rect">
                <a:avLst/>
              </a:prstGeom>
              <a:noFill/>
            </p:spPr>
            <p:txBody>
              <a:bodyPr wrap="none" rtlCol="0">
                <a:spAutoFit/>
              </a:bodyPr>
              <a:lstStyle/>
              <a:p>
                <a:r>
                  <a:rPr lang="de-CH" sz="900" b="1" dirty="0" smtClean="0">
                    <a:solidFill>
                      <a:schemeClr val="accent3"/>
                    </a:solidFill>
                    <a:latin typeface="+mj-lt"/>
                  </a:rPr>
                  <a:t>20 %</a:t>
                </a:r>
                <a:endParaRPr lang="de-CH" sz="900" b="1" dirty="0">
                  <a:solidFill>
                    <a:schemeClr val="accent3"/>
                  </a:solidFill>
                  <a:latin typeface="+mj-lt"/>
                </a:endParaRPr>
              </a:p>
            </p:txBody>
          </p:sp>
        </p:grpSp>
        <p:grpSp>
          <p:nvGrpSpPr>
            <p:cNvPr id="49" name="Gruppieren 48"/>
            <p:cNvGrpSpPr/>
            <p:nvPr/>
          </p:nvGrpSpPr>
          <p:grpSpPr>
            <a:xfrm>
              <a:off x="3816865" y="3129654"/>
              <a:ext cx="1845901" cy="499047"/>
              <a:chOff x="-931654" y="3807679"/>
              <a:chExt cx="1845901" cy="499047"/>
            </a:xfrm>
          </p:grpSpPr>
          <p:sp>
            <p:nvSpPr>
              <p:cNvPr id="33" name="Wolkenförmige Legende 32"/>
              <p:cNvSpPr/>
              <p:nvPr/>
            </p:nvSpPr>
            <p:spPr>
              <a:xfrm>
                <a:off x="-931654" y="3807679"/>
                <a:ext cx="1845901" cy="499047"/>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Museen und Ausstellungen</a:t>
                </a:r>
                <a:endParaRPr lang="de-CH" sz="900" dirty="0"/>
              </a:p>
            </p:txBody>
          </p:sp>
          <p:sp>
            <p:nvSpPr>
              <p:cNvPr id="34" name="Textfeld 33"/>
              <p:cNvSpPr txBox="1"/>
              <p:nvPr/>
            </p:nvSpPr>
            <p:spPr>
              <a:xfrm>
                <a:off x="345593" y="3918099"/>
                <a:ext cx="345739" cy="139103"/>
              </a:xfrm>
              <a:prstGeom prst="rect">
                <a:avLst/>
              </a:prstGeom>
              <a:noFill/>
            </p:spPr>
            <p:txBody>
              <a:bodyPr wrap="none" rtlCol="0">
                <a:spAutoFit/>
              </a:bodyPr>
              <a:lstStyle/>
              <a:p>
                <a:r>
                  <a:rPr lang="de-CH" sz="900" b="1" dirty="0" smtClean="0">
                    <a:solidFill>
                      <a:schemeClr val="accent3"/>
                    </a:solidFill>
                    <a:latin typeface="+mj-lt"/>
                  </a:rPr>
                  <a:t>23 %</a:t>
                </a:r>
                <a:endParaRPr lang="de-CH" sz="900" b="1" dirty="0">
                  <a:solidFill>
                    <a:schemeClr val="accent3"/>
                  </a:solidFill>
                  <a:latin typeface="+mj-lt"/>
                </a:endParaRPr>
              </a:p>
            </p:txBody>
          </p:sp>
        </p:grpSp>
        <p:grpSp>
          <p:nvGrpSpPr>
            <p:cNvPr id="41" name="Gruppieren 40"/>
            <p:cNvGrpSpPr/>
            <p:nvPr/>
          </p:nvGrpSpPr>
          <p:grpSpPr>
            <a:xfrm>
              <a:off x="5649753" y="2914397"/>
              <a:ext cx="1845901" cy="499047"/>
              <a:chOff x="5693437" y="2260122"/>
              <a:chExt cx="2389515" cy="828136"/>
            </a:xfrm>
          </p:grpSpPr>
          <p:sp>
            <p:nvSpPr>
              <p:cNvPr id="21" name="Wolkenförmige Legende 20"/>
              <p:cNvSpPr/>
              <p:nvPr/>
            </p:nvSpPr>
            <p:spPr>
              <a:xfrm>
                <a:off x="5693437" y="2260122"/>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Historische und kulturelle Attraktionen</a:t>
                </a:r>
                <a:endParaRPr lang="de-CH" sz="900" dirty="0"/>
              </a:p>
            </p:txBody>
          </p:sp>
          <p:sp>
            <p:nvSpPr>
              <p:cNvPr id="28" name="Textfeld 27"/>
              <p:cNvSpPr txBox="1"/>
              <p:nvPr/>
            </p:nvSpPr>
            <p:spPr>
              <a:xfrm>
                <a:off x="7357978" y="2466201"/>
                <a:ext cx="447558" cy="230832"/>
              </a:xfrm>
              <a:prstGeom prst="rect">
                <a:avLst/>
              </a:prstGeom>
              <a:noFill/>
            </p:spPr>
            <p:txBody>
              <a:bodyPr wrap="none" rtlCol="0">
                <a:spAutoFit/>
              </a:bodyPr>
              <a:lstStyle/>
              <a:p>
                <a:r>
                  <a:rPr lang="de-CH" sz="900" b="1" dirty="0" smtClean="0">
                    <a:solidFill>
                      <a:schemeClr val="accent3"/>
                    </a:solidFill>
                    <a:latin typeface="+mj-lt"/>
                  </a:rPr>
                  <a:t>44 %</a:t>
                </a:r>
                <a:endParaRPr lang="de-CH" sz="900" b="1" dirty="0">
                  <a:solidFill>
                    <a:schemeClr val="accent3"/>
                  </a:solidFill>
                  <a:latin typeface="+mj-lt"/>
                </a:endParaRPr>
              </a:p>
            </p:txBody>
          </p:sp>
        </p:grpSp>
        <p:grpSp>
          <p:nvGrpSpPr>
            <p:cNvPr id="52" name="Gruppieren 51"/>
            <p:cNvGrpSpPr/>
            <p:nvPr/>
          </p:nvGrpSpPr>
          <p:grpSpPr>
            <a:xfrm>
              <a:off x="6374375" y="1871438"/>
              <a:ext cx="1845901" cy="499047"/>
              <a:chOff x="2806778" y="2852499"/>
              <a:chExt cx="1845901" cy="499047"/>
            </a:xfrm>
          </p:grpSpPr>
          <p:sp>
            <p:nvSpPr>
              <p:cNvPr id="14" name="Wolkenförmige Legende 13"/>
              <p:cNvSpPr/>
              <p:nvPr/>
            </p:nvSpPr>
            <p:spPr>
              <a:xfrm>
                <a:off x="2806778" y="2852499"/>
                <a:ext cx="1845901" cy="499047"/>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Wandern</a:t>
                </a:r>
                <a:endParaRPr lang="de-CH" sz="900" dirty="0"/>
              </a:p>
            </p:txBody>
          </p:sp>
          <p:sp>
            <p:nvSpPr>
              <p:cNvPr id="38" name="Textfeld 37"/>
              <p:cNvSpPr txBox="1"/>
              <p:nvPr/>
            </p:nvSpPr>
            <p:spPr>
              <a:xfrm>
                <a:off x="3897090" y="2986606"/>
                <a:ext cx="597800" cy="230832"/>
              </a:xfrm>
              <a:prstGeom prst="rect">
                <a:avLst/>
              </a:prstGeom>
              <a:noFill/>
            </p:spPr>
            <p:txBody>
              <a:bodyPr wrap="square" rtlCol="0">
                <a:spAutoFit/>
              </a:bodyPr>
              <a:lstStyle/>
              <a:p>
                <a:r>
                  <a:rPr lang="de-CH" sz="900" b="1" dirty="0" smtClean="0">
                    <a:solidFill>
                      <a:schemeClr val="accent3"/>
                    </a:solidFill>
                    <a:latin typeface="+mj-lt"/>
                  </a:rPr>
                  <a:t>64 %</a:t>
                </a:r>
                <a:endParaRPr lang="de-CH" sz="900" b="1" dirty="0">
                  <a:solidFill>
                    <a:schemeClr val="accent3"/>
                  </a:solidFill>
                  <a:latin typeface="+mj-lt"/>
                </a:endParaRPr>
              </a:p>
            </p:txBody>
          </p:sp>
        </p:grpSp>
        <p:grpSp>
          <p:nvGrpSpPr>
            <p:cNvPr id="46" name="Gruppieren 45"/>
            <p:cNvGrpSpPr/>
            <p:nvPr/>
          </p:nvGrpSpPr>
          <p:grpSpPr>
            <a:xfrm>
              <a:off x="2337898" y="2844844"/>
              <a:ext cx="1845901" cy="499047"/>
              <a:chOff x="-1160251" y="5140614"/>
              <a:chExt cx="2389515" cy="828136"/>
            </a:xfrm>
          </p:grpSpPr>
          <p:sp>
            <p:nvSpPr>
              <p:cNvPr id="35" name="Wolkenförmige Legende 34"/>
              <p:cNvSpPr/>
              <p:nvPr/>
            </p:nvSpPr>
            <p:spPr>
              <a:xfrm>
                <a:off x="-1160251" y="5140614"/>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Architektur, zeitgenössische Kunst</a:t>
                </a:r>
                <a:endParaRPr lang="de-CH" sz="900" dirty="0"/>
              </a:p>
            </p:txBody>
          </p:sp>
          <p:sp>
            <p:nvSpPr>
              <p:cNvPr id="36" name="Textfeld 35"/>
              <p:cNvSpPr txBox="1"/>
              <p:nvPr/>
            </p:nvSpPr>
            <p:spPr>
              <a:xfrm>
                <a:off x="466547" y="5382405"/>
                <a:ext cx="447558" cy="230832"/>
              </a:xfrm>
              <a:prstGeom prst="rect">
                <a:avLst/>
              </a:prstGeom>
              <a:noFill/>
            </p:spPr>
            <p:txBody>
              <a:bodyPr wrap="none" rtlCol="0">
                <a:spAutoFit/>
              </a:bodyPr>
              <a:lstStyle/>
              <a:p>
                <a:r>
                  <a:rPr lang="de-CH" sz="900" b="1" dirty="0" smtClean="0">
                    <a:solidFill>
                      <a:schemeClr val="accent3"/>
                    </a:solidFill>
                    <a:latin typeface="+mj-lt"/>
                  </a:rPr>
                  <a:t>13 %</a:t>
                </a:r>
                <a:endParaRPr lang="de-CH" sz="900" b="1" dirty="0">
                  <a:solidFill>
                    <a:schemeClr val="accent3"/>
                  </a:solidFill>
                  <a:latin typeface="+mj-lt"/>
                </a:endParaRPr>
              </a:p>
            </p:txBody>
          </p:sp>
        </p:grpSp>
      </p:grpSp>
      <p:sp>
        <p:nvSpPr>
          <p:cNvPr id="55" name="Abgerundetes Rechteck 54"/>
          <p:cNvSpPr/>
          <p:nvPr/>
        </p:nvSpPr>
        <p:spPr>
          <a:xfrm>
            <a:off x="821475" y="2068425"/>
            <a:ext cx="6192000" cy="544116"/>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r>
              <a:rPr lang="de-CH" sz="900" dirty="0" smtClean="0"/>
              <a:t>Landschaftliche Attraktionen 129 %</a:t>
            </a:r>
            <a:endParaRPr lang="de-CH" sz="900" dirty="0"/>
          </a:p>
        </p:txBody>
      </p:sp>
      <p:grpSp>
        <p:nvGrpSpPr>
          <p:cNvPr id="45" name="Gruppieren 44"/>
          <p:cNvGrpSpPr/>
          <p:nvPr/>
        </p:nvGrpSpPr>
        <p:grpSpPr>
          <a:xfrm>
            <a:off x="4504559" y="1818901"/>
            <a:ext cx="1845901" cy="499047"/>
            <a:chOff x="5861652" y="5014824"/>
            <a:chExt cx="2389515" cy="828136"/>
          </a:xfrm>
        </p:grpSpPr>
        <p:sp>
          <p:nvSpPr>
            <p:cNvPr id="23" name="Wolkenförmige Legende 22"/>
            <p:cNvSpPr/>
            <p:nvPr/>
          </p:nvSpPr>
          <p:spPr>
            <a:xfrm>
              <a:off x="5861652" y="5014824"/>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Gipfelausflug mit Bergbahn</a:t>
              </a:r>
              <a:endParaRPr lang="de-CH" sz="900" dirty="0"/>
            </a:p>
          </p:txBody>
        </p:sp>
        <p:sp>
          <p:nvSpPr>
            <p:cNvPr id="17" name="Textfeld 16"/>
            <p:cNvSpPr txBox="1"/>
            <p:nvPr/>
          </p:nvSpPr>
          <p:spPr>
            <a:xfrm>
              <a:off x="7496351" y="5212274"/>
              <a:ext cx="447558" cy="230832"/>
            </a:xfrm>
            <a:prstGeom prst="rect">
              <a:avLst/>
            </a:prstGeom>
            <a:noFill/>
          </p:spPr>
          <p:txBody>
            <a:bodyPr wrap="none" rtlCol="0">
              <a:spAutoFit/>
            </a:bodyPr>
            <a:lstStyle/>
            <a:p>
              <a:r>
                <a:rPr lang="de-CH" sz="900" b="1" dirty="0" smtClean="0">
                  <a:solidFill>
                    <a:schemeClr val="accent3"/>
                  </a:solidFill>
                  <a:latin typeface="+mj-lt"/>
                </a:rPr>
                <a:t>55 %</a:t>
              </a:r>
              <a:endParaRPr lang="de-CH" sz="900" b="1" dirty="0">
                <a:solidFill>
                  <a:schemeClr val="accent3"/>
                </a:solidFill>
                <a:latin typeface="+mj-lt"/>
              </a:endParaRPr>
            </a:p>
          </p:txBody>
        </p:sp>
      </p:grpSp>
      <p:grpSp>
        <p:nvGrpSpPr>
          <p:cNvPr id="50" name="Gruppieren 49"/>
          <p:cNvGrpSpPr/>
          <p:nvPr/>
        </p:nvGrpSpPr>
        <p:grpSpPr>
          <a:xfrm>
            <a:off x="2501126" y="1708481"/>
            <a:ext cx="2085803" cy="499047"/>
            <a:chOff x="2046100" y="4118960"/>
            <a:chExt cx="2085803" cy="499047"/>
          </a:xfrm>
        </p:grpSpPr>
        <p:sp>
          <p:nvSpPr>
            <p:cNvPr id="20" name="Wolkenförmige Legende 19"/>
            <p:cNvSpPr/>
            <p:nvPr/>
          </p:nvSpPr>
          <p:spPr>
            <a:xfrm>
              <a:off x="2046100" y="4118960"/>
              <a:ext cx="2085803" cy="499047"/>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Wasser </a:t>
              </a:r>
            </a:p>
            <a:p>
              <a:pPr algn="ctr"/>
              <a:r>
                <a:rPr lang="de-CH" sz="900" dirty="0" smtClean="0"/>
                <a:t>(Baden, Schifffahrt)</a:t>
              </a:r>
              <a:endParaRPr lang="de-CH" sz="900" dirty="0"/>
            </a:p>
          </p:txBody>
        </p:sp>
        <p:sp>
          <p:nvSpPr>
            <p:cNvPr id="31" name="Textfeld 30"/>
            <p:cNvSpPr txBox="1"/>
            <p:nvPr/>
          </p:nvSpPr>
          <p:spPr>
            <a:xfrm>
              <a:off x="3556860" y="4247905"/>
              <a:ext cx="345739" cy="139103"/>
            </a:xfrm>
            <a:prstGeom prst="rect">
              <a:avLst/>
            </a:prstGeom>
            <a:noFill/>
          </p:spPr>
          <p:txBody>
            <a:bodyPr wrap="none" rtlCol="0">
              <a:spAutoFit/>
            </a:bodyPr>
            <a:lstStyle/>
            <a:p>
              <a:r>
                <a:rPr lang="de-CH" sz="900" b="1" dirty="0" smtClean="0">
                  <a:solidFill>
                    <a:schemeClr val="accent3"/>
                  </a:solidFill>
                  <a:latin typeface="+mj-lt"/>
                </a:rPr>
                <a:t>31 %</a:t>
              </a:r>
              <a:endParaRPr lang="de-CH" sz="900" b="1" dirty="0">
                <a:solidFill>
                  <a:schemeClr val="accent3"/>
                </a:solidFill>
                <a:latin typeface="+mj-lt"/>
              </a:endParaRPr>
            </a:p>
          </p:txBody>
        </p:sp>
      </p:grpSp>
      <p:sp>
        <p:nvSpPr>
          <p:cNvPr id="56" name="Abgerundetes Rechteck 55"/>
          <p:cNvSpPr/>
          <p:nvPr/>
        </p:nvSpPr>
        <p:spPr>
          <a:xfrm>
            <a:off x="845390" y="5373844"/>
            <a:ext cx="2808000" cy="544116"/>
          </a:xfrm>
          <a:prstGeom prst="round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r>
              <a:rPr lang="de-CH" sz="900" dirty="0" smtClean="0"/>
              <a:t>Abwechslung 59 %</a:t>
            </a:r>
            <a:endParaRPr lang="de-CH" sz="900" dirty="0"/>
          </a:p>
        </p:txBody>
      </p:sp>
      <p:grpSp>
        <p:nvGrpSpPr>
          <p:cNvPr id="44" name="Gruppieren 43"/>
          <p:cNvGrpSpPr/>
          <p:nvPr/>
        </p:nvGrpSpPr>
        <p:grpSpPr>
          <a:xfrm>
            <a:off x="1984983" y="5124320"/>
            <a:ext cx="1845901" cy="499047"/>
            <a:chOff x="2286002" y="5023449"/>
            <a:chExt cx="2389515" cy="828136"/>
          </a:xfrm>
        </p:grpSpPr>
        <p:sp>
          <p:nvSpPr>
            <p:cNvPr id="22" name="Wolkenförmige Legende 21"/>
            <p:cNvSpPr/>
            <p:nvPr/>
          </p:nvSpPr>
          <p:spPr>
            <a:xfrm>
              <a:off x="2286002" y="5023449"/>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Geführte Ausflüge oder Rundreisen</a:t>
              </a:r>
              <a:endParaRPr lang="de-CH" sz="900" dirty="0"/>
            </a:p>
          </p:txBody>
        </p:sp>
        <p:sp>
          <p:nvSpPr>
            <p:cNvPr id="37" name="Textfeld 36"/>
            <p:cNvSpPr txBox="1"/>
            <p:nvPr/>
          </p:nvSpPr>
          <p:spPr>
            <a:xfrm>
              <a:off x="4075982" y="5243905"/>
              <a:ext cx="383438" cy="230832"/>
            </a:xfrm>
            <a:prstGeom prst="rect">
              <a:avLst/>
            </a:prstGeom>
            <a:noFill/>
          </p:spPr>
          <p:txBody>
            <a:bodyPr wrap="none" rtlCol="0">
              <a:spAutoFit/>
            </a:bodyPr>
            <a:lstStyle/>
            <a:p>
              <a:r>
                <a:rPr lang="de-CH" sz="900" b="1" dirty="0" smtClean="0">
                  <a:solidFill>
                    <a:schemeClr val="accent3"/>
                  </a:solidFill>
                  <a:latin typeface="+mj-lt"/>
                </a:rPr>
                <a:t>8 %</a:t>
              </a:r>
              <a:endParaRPr lang="de-CH" sz="900" b="1" dirty="0">
                <a:solidFill>
                  <a:schemeClr val="accent3"/>
                </a:solidFill>
                <a:latin typeface="+mj-lt"/>
              </a:endParaRPr>
            </a:p>
          </p:txBody>
        </p:sp>
      </p:grpSp>
      <p:grpSp>
        <p:nvGrpSpPr>
          <p:cNvPr id="47" name="Gruppieren 46"/>
          <p:cNvGrpSpPr/>
          <p:nvPr/>
        </p:nvGrpSpPr>
        <p:grpSpPr>
          <a:xfrm>
            <a:off x="3458589" y="5491912"/>
            <a:ext cx="1845901" cy="499047"/>
            <a:chOff x="-875580" y="1958500"/>
            <a:chExt cx="2389515" cy="828136"/>
          </a:xfrm>
        </p:grpSpPr>
        <p:sp>
          <p:nvSpPr>
            <p:cNvPr id="29" name="Wolkenförmige Legende 28"/>
            <p:cNvSpPr/>
            <p:nvPr/>
          </p:nvSpPr>
          <p:spPr>
            <a:xfrm>
              <a:off x="-875580" y="1958500"/>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Attraktionen ausserhalb der Destination</a:t>
              </a:r>
              <a:endParaRPr lang="de-CH" sz="900" dirty="0"/>
            </a:p>
          </p:txBody>
        </p:sp>
        <p:sp>
          <p:nvSpPr>
            <p:cNvPr id="30" name="Textfeld 29"/>
            <p:cNvSpPr txBox="1"/>
            <p:nvPr/>
          </p:nvSpPr>
          <p:spPr>
            <a:xfrm>
              <a:off x="815917" y="2172173"/>
              <a:ext cx="447558" cy="230832"/>
            </a:xfrm>
            <a:prstGeom prst="rect">
              <a:avLst/>
            </a:prstGeom>
            <a:noFill/>
          </p:spPr>
          <p:txBody>
            <a:bodyPr wrap="none" rtlCol="0">
              <a:spAutoFit/>
            </a:bodyPr>
            <a:lstStyle/>
            <a:p>
              <a:r>
                <a:rPr lang="de-CH" sz="900" b="1" dirty="0" smtClean="0">
                  <a:solidFill>
                    <a:schemeClr val="accent3"/>
                  </a:solidFill>
                  <a:latin typeface="+mj-lt"/>
                </a:rPr>
                <a:t>51 %</a:t>
              </a:r>
              <a:endParaRPr lang="de-CH" sz="900" b="1" dirty="0">
                <a:solidFill>
                  <a:schemeClr val="accent3"/>
                </a:solidFill>
                <a:latin typeface="+mj-lt"/>
              </a:endParaRPr>
            </a:p>
          </p:txBody>
        </p:sp>
      </p:grpSp>
      <p:grpSp>
        <p:nvGrpSpPr>
          <p:cNvPr id="32" name="Gruppieren 31"/>
          <p:cNvGrpSpPr/>
          <p:nvPr/>
        </p:nvGrpSpPr>
        <p:grpSpPr>
          <a:xfrm>
            <a:off x="6588172" y="1834685"/>
            <a:ext cx="1845901" cy="499047"/>
            <a:chOff x="5373896" y="1344037"/>
            <a:chExt cx="2389515" cy="828136"/>
          </a:xfrm>
        </p:grpSpPr>
        <p:sp>
          <p:nvSpPr>
            <p:cNvPr id="27" name="Textfeld 26"/>
            <p:cNvSpPr txBox="1"/>
            <p:nvPr/>
          </p:nvSpPr>
          <p:spPr>
            <a:xfrm>
              <a:off x="6996018" y="1557710"/>
              <a:ext cx="447558" cy="230832"/>
            </a:xfrm>
            <a:prstGeom prst="rect">
              <a:avLst/>
            </a:prstGeom>
            <a:noFill/>
          </p:spPr>
          <p:txBody>
            <a:bodyPr wrap="none" rtlCol="0">
              <a:spAutoFit/>
            </a:bodyPr>
            <a:lstStyle/>
            <a:p>
              <a:r>
                <a:rPr lang="de-CH" sz="900" b="1" dirty="0" smtClean="0">
                  <a:solidFill>
                    <a:schemeClr val="accent3"/>
                  </a:solidFill>
                  <a:latin typeface="+mj-lt"/>
                </a:rPr>
                <a:t>43 %</a:t>
              </a:r>
              <a:endParaRPr lang="de-CH" sz="900" b="1" dirty="0">
                <a:solidFill>
                  <a:schemeClr val="accent3"/>
                </a:solidFill>
                <a:latin typeface="+mj-lt"/>
              </a:endParaRPr>
            </a:p>
          </p:txBody>
        </p:sp>
        <p:sp>
          <p:nvSpPr>
            <p:cNvPr id="26" name="Wolkenförmige Legende 25"/>
            <p:cNvSpPr/>
            <p:nvPr/>
          </p:nvSpPr>
          <p:spPr>
            <a:xfrm>
              <a:off x="5373896" y="1344037"/>
              <a:ext cx="2389515" cy="828136"/>
            </a:xfrm>
            <a:prstGeom prst="cloudCallou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Landschaftliche Attraktionen</a:t>
              </a:r>
              <a:endParaRPr lang="de-CH" sz="900" dirty="0"/>
            </a:p>
          </p:txBody>
        </p:sp>
      </p:grpSp>
      <p:sp>
        <p:nvSpPr>
          <p:cNvPr id="59" name="Textfeld 58"/>
          <p:cNvSpPr txBox="1"/>
          <p:nvPr/>
        </p:nvSpPr>
        <p:spPr>
          <a:xfrm>
            <a:off x="7888101" y="1937887"/>
            <a:ext cx="597800" cy="230832"/>
          </a:xfrm>
          <a:prstGeom prst="rect">
            <a:avLst/>
          </a:prstGeom>
          <a:noFill/>
        </p:spPr>
        <p:txBody>
          <a:bodyPr wrap="square" rtlCol="0">
            <a:spAutoFit/>
          </a:bodyPr>
          <a:lstStyle/>
          <a:p>
            <a:r>
              <a:rPr lang="de-CH" sz="900" b="1" dirty="0" smtClean="0">
                <a:solidFill>
                  <a:schemeClr val="accent3"/>
                </a:solidFill>
                <a:latin typeface="+mj-lt"/>
              </a:rPr>
              <a:t>43 %</a:t>
            </a:r>
            <a:endParaRPr lang="de-CH" sz="900" b="1" dirty="0">
              <a:solidFill>
                <a:schemeClr val="accent3"/>
              </a:solidFill>
              <a:latin typeface="+mj-lt"/>
            </a:endParaRPr>
          </a:p>
        </p:txBody>
      </p:sp>
      <p:sp>
        <p:nvSpPr>
          <p:cNvPr id="58" name="Textfeld 57"/>
          <p:cNvSpPr txBox="1"/>
          <p:nvPr/>
        </p:nvSpPr>
        <p:spPr>
          <a:xfrm>
            <a:off x="5415936" y="4864027"/>
            <a:ext cx="3560113" cy="1200329"/>
          </a:xfrm>
          <a:prstGeom prst="rect">
            <a:avLst/>
          </a:prstGeom>
          <a:noFill/>
        </p:spPr>
        <p:txBody>
          <a:bodyPr wrap="square" rtlCol="0">
            <a:spAutoFit/>
          </a:bodyPr>
          <a:lstStyle/>
          <a:p>
            <a:pPr marL="171450" indent="-171450" algn="just">
              <a:buClr>
                <a:srgbClr val="C00000"/>
              </a:buClr>
              <a:buFont typeface="Wingdings" pitchFamily="2" charset="2"/>
              <a:buChar char="§"/>
            </a:pPr>
            <a:r>
              <a:rPr lang="de-CH" sz="900" dirty="0" smtClean="0"/>
              <a:t>Die landschaftlichen Attraktionen sind für alle Gäste in mehrfacher Form zentral </a:t>
            </a:r>
          </a:p>
          <a:p>
            <a:pPr marL="171450" indent="-171450" algn="just">
              <a:buClr>
                <a:srgbClr val="C00000"/>
              </a:buClr>
              <a:buFont typeface="Wingdings" pitchFamily="2" charset="2"/>
              <a:buChar char="§"/>
            </a:pPr>
            <a:r>
              <a:rPr lang="de-CH" sz="900" dirty="0" smtClean="0"/>
              <a:t>Abgesehen von Wandern sind die verschiedenen sportlichen Attraktionen nur für eine Minderheit der Gäste zentral </a:t>
            </a:r>
          </a:p>
          <a:p>
            <a:pPr marL="171450" indent="-171450" algn="just">
              <a:buClr>
                <a:srgbClr val="C00000"/>
              </a:buClr>
              <a:buFont typeface="Wingdings" pitchFamily="2" charset="2"/>
              <a:buChar char="§"/>
            </a:pPr>
            <a:r>
              <a:rPr lang="de-CH" sz="900" b="1" dirty="0" smtClean="0"/>
              <a:t>Organisationsform</a:t>
            </a:r>
            <a:r>
              <a:rPr lang="de-CH" sz="900" dirty="0" smtClean="0"/>
              <a:t>: 8.3 Prozent der deutschen Sommer-gäste haben ihre gesamte Reise via Reiseveranstalter organisiert, 4.5 Prozent Teile davon.</a:t>
            </a:r>
          </a:p>
          <a:p>
            <a:pPr marL="171450" indent="-171450" algn="just">
              <a:buClr>
                <a:srgbClr val="C00000"/>
              </a:buClr>
              <a:buFont typeface="Wingdings" pitchFamily="2" charset="2"/>
              <a:buChar char="§"/>
            </a:pPr>
            <a:endParaRPr lang="de-CH" sz="900" dirty="0"/>
          </a:p>
        </p:txBody>
      </p:sp>
      <p:sp>
        <p:nvSpPr>
          <p:cNvPr id="60" name="Textfeld 59"/>
          <p:cNvSpPr txBox="1"/>
          <p:nvPr/>
        </p:nvSpPr>
        <p:spPr>
          <a:xfrm>
            <a:off x="845390" y="6046172"/>
            <a:ext cx="1837362" cy="261610"/>
          </a:xfrm>
          <a:prstGeom prst="rect">
            <a:avLst/>
          </a:prstGeom>
          <a:noFill/>
        </p:spPr>
        <p:txBody>
          <a:bodyPr wrap="none" rtlCol="0">
            <a:spAutoFit/>
          </a:bodyPr>
          <a:lstStyle/>
          <a:p>
            <a:r>
              <a:rPr lang="de-CH" sz="1050" dirty="0" smtClean="0"/>
              <a:t>100 % = 1.2 Mio. Ankünfte</a:t>
            </a:r>
            <a:endParaRPr lang="de-CH" sz="1050" dirty="0"/>
          </a:p>
        </p:txBody>
      </p:sp>
    </p:spTree>
    <p:extLst>
      <p:ext uri="{BB962C8B-B14F-4D97-AF65-F5344CB8AC3E}">
        <p14:creationId xmlns:p14="http://schemas.microsoft.com/office/powerpoint/2010/main" val="37329238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p:cNvSpPr txBox="1">
            <a:spLocks/>
          </p:cNvSpPr>
          <p:nvPr/>
        </p:nvSpPr>
        <p:spPr bwMode="auto">
          <a:xfrm>
            <a:off x="711835" y="1570865"/>
            <a:ext cx="8268653" cy="521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de-CH" b="1" dirty="0" smtClean="0"/>
              <a:t>Zentrale Erkenntnisse  </a:t>
            </a:r>
          </a:p>
          <a:p>
            <a:pPr>
              <a:buClr>
                <a:schemeClr val="tx1"/>
              </a:buClr>
            </a:pPr>
            <a:r>
              <a:rPr lang="de-CH" dirty="0" smtClean="0"/>
              <a:t>Sommerferien und -kurzaufenthalte in den Bergen sind mit 600’000 Ankünften und 2.4 Mio. Logiernächten ein – nach wie vor – </a:t>
            </a:r>
            <a:r>
              <a:rPr lang="de-CH" b="1" dirty="0" smtClean="0"/>
              <a:t>grosses Geschäftsfeld </a:t>
            </a:r>
            <a:r>
              <a:rPr lang="de-CH" dirty="0" smtClean="0"/>
              <a:t>der Schweiz im Quellmarkt Deutschland. Die Parahotellerie hat im Bereich der Sommerferien mit 0.8 Mio. Logiernächten eine sehr hohe Bedeutung. Die Mehrheit der deutschen Gäste im Sommer sind in den Regionen </a:t>
            </a:r>
            <a:r>
              <a:rPr lang="de-CH" b="1" dirty="0" smtClean="0"/>
              <a:t>Graubünden, Zürich und Basel </a:t>
            </a:r>
            <a:r>
              <a:rPr lang="de-CH" dirty="0" smtClean="0"/>
              <a:t>unterwegs, d.h. die Sommerferien in den Bergen konzentrieren sich insbesondere auf den Kanton Graubünden.  </a:t>
            </a:r>
          </a:p>
          <a:p>
            <a:pPr>
              <a:buClr>
                <a:schemeClr val="tx1"/>
              </a:buClr>
            </a:pPr>
            <a:r>
              <a:rPr lang="de-CH" dirty="0" smtClean="0"/>
              <a:t>Die Zahl der Personen, welche Sommerferien bucht, bleibt in Deutschland relativ konstant. Zunehmend ist der Anteil von Fernmärkten und Strandferien und der Anteil der Personen, welche Ferien in Deutschland selbst verbringen. Die Konkurrenten um diejenigen deutschen Gäste, welche </a:t>
            </a:r>
            <a:r>
              <a:rPr lang="de-CH" b="1" dirty="0" smtClean="0"/>
              <a:t>«aktive Sommerferien auf dem Land» </a:t>
            </a:r>
            <a:r>
              <a:rPr lang="de-CH" dirty="0" smtClean="0"/>
              <a:t>verbringen möchten, sind insbesondere Deutschland und Österreich, aber auch Norditalien und zunehmend osteuropäische Regionen und Länder mit einer ähnlichen Anreiselogistik wie die Schweiz. </a:t>
            </a:r>
          </a:p>
          <a:p>
            <a:pPr>
              <a:buClr>
                <a:schemeClr val="tx1"/>
              </a:buClr>
            </a:pPr>
            <a:r>
              <a:rPr lang="de-CH" dirty="0" smtClean="0"/>
              <a:t>Die Mehrheit der deutschen Gäste in der Schweiz kommen im Sommer, um zu wandern, Velo oder Mountainbike zu fahren oder die vielfältigen landschaftlichen Attraktionen in unterschiedlichen Regionen zu geniessen. Die Gäste </a:t>
            </a:r>
            <a:r>
              <a:rPr lang="de-CH" b="1" dirty="0" smtClean="0"/>
              <a:t>sind im Sommer deutlich mobiler als im Winter </a:t>
            </a:r>
            <a:r>
              <a:rPr lang="de-CH" dirty="0" smtClean="0"/>
              <a:t>und besuchen verschiedenen Destinationen im Umkreis der Beherbergung. Auch im Sommer stammt die Mehrheit der deutschen Gäste in der Schweiz aus den Bundesländern Bayern, Baden-Württemberg und Nordrhein-Westfalen. </a:t>
            </a:r>
          </a:p>
          <a:p>
            <a:pPr>
              <a:buClr>
                <a:schemeClr val="tx1"/>
              </a:buClr>
            </a:pPr>
            <a:r>
              <a:rPr lang="de-CH" dirty="0" smtClean="0"/>
              <a:t>Die Anzahl </a:t>
            </a:r>
            <a:r>
              <a:rPr lang="de-CH" dirty="0"/>
              <a:t>der Personen, welche zusätzlich zu einer Haupreise auch noch eine Zweit- oder Drittreise mit einer Dauer von mehr als fünf Tagen </a:t>
            </a:r>
            <a:r>
              <a:rPr lang="de-CH" dirty="0" smtClean="0"/>
              <a:t>unternimmt, ist steigend. Für eine </a:t>
            </a:r>
            <a:r>
              <a:rPr lang="de-CH" b="1" dirty="0" smtClean="0"/>
              <a:t>Zweit- oder Drittreise </a:t>
            </a:r>
            <a:r>
              <a:rPr lang="de-CH" dirty="0" smtClean="0"/>
              <a:t>im Frühsommer und Herbst ist die Schweiz für doppelt so viele Personen die erste Wahl wie für die Hauptreise im Sommer. </a:t>
            </a:r>
          </a:p>
          <a:p>
            <a:pPr>
              <a:buClr>
                <a:schemeClr val="tx1"/>
              </a:buClr>
            </a:pPr>
            <a:r>
              <a:rPr lang="de-CH" dirty="0" smtClean="0"/>
              <a:t>Die </a:t>
            </a:r>
            <a:r>
              <a:rPr lang="de-CH" b="1" dirty="0" smtClean="0"/>
              <a:t>preisliche Wettbewerbsfähigkeit </a:t>
            </a:r>
            <a:r>
              <a:rPr lang="de-CH" dirty="0" smtClean="0"/>
              <a:t>ist auch im Sommer höchstens in den Ferienwohnungen gegeben. </a:t>
            </a:r>
          </a:p>
          <a:p>
            <a:pPr>
              <a:buClr>
                <a:schemeClr val="tx1"/>
              </a:buClr>
            </a:pPr>
            <a:endParaRPr lang="de-CH" b="1" dirty="0" smtClean="0"/>
          </a:p>
        </p:txBody>
      </p:sp>
      <p:sp>
        <p:nvSpPr>
          <p:cNvPr id="2" name="Titel 1"/>
          <p:cNvSpPr>
            <a:spLocks noGrp="1"/>
          </p:cNvSpPr>
          <p:nvPr>
            <p:ph type="title"/>
          </p:nvPr>
        </p:nvSpPr>
        <p:spPr/>
        <p:txBody>
          <a:bodyPr/>
          <a:lstStyle/>
          <a:p>
            <a:pPr marL="0" indent="0">
              <a:buNone/>
            </a:pPr>
            <a:r>
              <a:rPr lang="de-CH" dirty="0" smtClean="0"/>
              <a:t>Konkurrenz durch Strandangebote und innerdeutschen Tourismus, Preisnachteile gegenüber Österreich und Südtirol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39</a:t>
            </a:fld>
            <a:endParaRPr lang="de-CH"/>
          </a:p>
        </p:txBody>
      </p:sp>
      <p:sp>
        <p:nvSpPr>
          <p:cNvPr id="6" name="Textplatzhalter 5"/>
          <p:cNvSpPr>
            <a:spLocks noGrp="1"/>
          </p:cNvSpPr>
          <p:nvPr>
            <p:ph type="body" sz="quarter" idx="12"/>
          </p:nvPr>
        </p:nvSpPr>
        <p:spPr/>
        <p:txBody>
          <a:bodyPr/>
          <a:lstStyle/>
          <a:p>
            <a:r>
              <a:rPr lang="de-CH" dirty="0" smtClean="0"/>
              <a:t>Fazit </a:t>
            </a:r>
            <a:endParaRPr lang="de-CH" dirty="0"/>
          </a:p>
        </p:txBody>
      </p:sp>
      <p:sp>
        <p:nvSpPr>
          <p:cNvPr id="7" name="Textplatzhalter 6"/>
          <p:cNvSpPr>
            <a:spLocks noGrp="1"/>
          </p:cNvSpPr>
          <p:nvPr>
            <p:ph type="body" sz="quarter" idx="13"/>
          </p:nvPr>
        </p:nvSpPr>
        <p:spPr>
          <a:xfrm>
            <a:off x="6124755" y="285750"/>
            <a:ext cx="3017069" cy="295200"/>
          </a:xfrm>
        </p:spPr>
        <p:txBody>
          <a:bodyPr/>
          <a:lstStyle/>
          <a:p>
            <a:r>
              <a:rPr lang="de-CH" dirty="0" smtClean="0"/>
              <a:t>4 </a:t>
            </a:r>
            <a:r>
              <a:rPr lang="de-CH" dirty="0"/>
              <a:t>Geschäftsfeld Sommerferien</a:t>
            </a:r>
          </a:p>
          <a:p>
            <a:endParaRPr lang="de-CH" dirty="0"/>
          </a:p>
        </p:txBody>
      </p:sp>
    </p:spTree>
    <p:extLst>
      <p:ext uri="{BB962C8B-B14F-4D97-AF65-F5344CB8AC3E}">
        <p14:creationId xmlns:p14="http://schemas.microsoft.com/office/powerpoint/2010/main" val="3665606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1 	Grundlagen</a:t>
            </a: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4</a:t>
            </a:fld>
            <a:endParaRPr lang="de-CH"/>
          </a:p>
        </p:txBody>
      </p:sp>
    </p:spTree>
    <p:extLst>
      <p:ext uri="{BB962C8B-B14F-4D97-AF65-F5344CB8AC3E}">
        <p14:creationId xmlns:p14="http://schemas.microsoft.com/office/powerpoint/2010/main" val="297962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Massnahmen umsetzen, welche saisonunabhängig Logiernächte </a:t>
            </a:r>
            <a:br>
              <a:rPr lang="de-CH" dirty="0" smtClean="0"/>
            </a:br>
            <a:r>
              <a:rPr lang="de-CH" dirty="0" smtClean="0"/>
              <a:t>generieren</a:t>
            </a:r>
            <a:endParaRPr lang="de-CH" dirty="0"/>
          </a:p>
        </p:txBody>
      </p:sp>
      <p:sp>
        <p:nvSpPr>
          <p:cNvPr id="3" name="Inhaltsplatzhalter 2"/>
          <p:cNvSpPr>
            <a:spLocks noGrp="1"/>
          </p:cNvSpPr>
          <p:nvPr>
            <p:ph idx="1"/>
          </p:nvPr>
        </p:nvSpPr>
        <p:spPr>
          <a:xfrm>
            <a:off x="711835" y="1570865"/>
            <a:ext cx="8208881" cy="4372735"/>
          </a:xfrm>
        </p:spPr>
        <p:txBody>
          <a:bodyPr/>
          <a:lstStyle/>
          <a:p>
            <a:r>
              <a:rPr lang="de-CH" dirty="0"/>
              <a:t>Die Analyse zeigt, dass sich die zentralen Erkenntnisse des Geschäftsfelds «Sommerferien und –kurzaufenthalte in den Bergen» </a:t>
            </a:r>
            <a:r>
              <a:rPr lang="de-CH" dirty="0" smtClean="0"/>
              <a:t>denjenigen des Geschäftsfelds </a:t>
            </a:r>
            <a:r>
              <a:rPr lang="de-CH" dirty="0"/>
              <a:t>«Winterferien und –kurzaufenthalte in den Bergen» </a:t>
            </a:r>
            <a:r>
              <a:rPr lang="de-CH" dirty="0" smtClean="0"/>
              <a:t>ähneln. Entsprechend liegt auch das Schwergewicht der daraus abgeleiteten Handlungsempfehlungen bei ähnlichen Massnahmen:</a:t>
            </a:r>
          </a:p>
          <a:p>
            <a:pPr lvl="1" algn="just"/>
            <a:r>
              <a:rPr lang="de-CH" b="1" dirty="0" smtClean="0"/>
              <a:t>Sofort: </a:t>
            </a:r>
            <a:r>
              <a:rPr lang="de-CH" dirty="0"/>
              <a:t>Fokus auf Stammgästemarketing </a:t>
            </a:r>
            <a:r>
              <a:rPr lang="de-CH" dirty="0" smtClean="0"/>
              <a:t>legen, Neukundengewinnung </a:t>
            </a:r>
            <a:r>
              <a:rPr lang="de-CH" dirty="0"/>
              <a:t>über </a:t>
            </a:r>
            <a:r>
              <a:rPr lang="de-CH" dirty="0" smtClean="0"/>
              <a:t>Mund-zu-Mund-Werbung</a:t>
            </a:r>
          </a:p>
          <a:p>
            <a:pPr lvl="1" algn="just"/>
            <a:r>
              <a:rPr lang="de-CH" b="1" dirty="0" smtClean="0"/>
              <a:t>Kurz- bis mittelfristig</a:t>
            </a:r>
            <a:r>
              <a:rPr lang="de-CH" b="1" dirty="0"/>
              <a:t>: </a:t>
            </a:r>
            <a:r>
              <a:rPr lang="de-CH" dirty="0"/>
              <a:t>Zielmarkt geografisch </a:t>
            </a:r>
            <a:r>
              <a:rPr lang="de-CH" dirty="0" smtClean="0"/>
              <a:t>und demografisch eingrenzen, All-Inclusive-Angebote </a:t>
            </a:r>
            <a:r>
              <a:rPr lang="de-CH" dirty="0"/>
              <a:t>auf unterschiedlichen Preisebenen entwickeln und </a:t>
            </a:r>
            <a:r>
              <a:rPr lang="de-CH" dirty="0" smtClean="0"/>
              <a:t>anbieten, gezielte </a:t>
            </a:r>
            <a:r>
              <a:rPr lang="de-CH" dirty="0"/>
              <a:t>Sonderangebote für deutsche Gäste </a:t>
            </a:r>
            <a:r>
              <a:rPr lang="de-CH" dirty="0" smtClean="0"/>
              <a:t>entwickeln, vergleichende </a:t>
            </a:r>
            <a:r>
              <a:rPr lang="de-CH" dirty="0"/>
              <a:t>Werbung und Plattformen nutzen</a:t>
            </a:r>
          </a:p>
          <a:p>
            <a:pPr lvl="1" algn="just"/>
            <a:r>
              <a:rPr lang="de-CH" b="1" dirty="0" smtClean="0"/>
              <a:t>Langfristig</a:t>
            </a:r>
            <a:r>
              <a:rPr lang="de-CH" b="1" dirty="0"/>
              <a:t>: </a:t>
            </a:r>
            <a:r>
              <a:rPr lang="de-CH" dirty="0"/>
              <a:t>Vertriebsdenken und -präsenz </a:t>
            </a:r>
            <a:r>
              <a:rPr lang="de-CH" dirty="0" smtClean="0"/>
              <a:t>stärken, Verstärkt </a:t>
            </a:r>
            <a:r>
              <a:rPr lang="de-CH" dirty="0"/>
              <a:t>auf Ferienwohnungen setzen</a:t>
            </a:r>
          </a:p>
          <a:p>
            <a:r>
              <a:rPr lang="de-CH" dirty="0" smtClean="0"/>
              <a:t>Zwei wesentliche Unterschiede zwischen Sommer und Winter: </a:t>
            </a:r>
          </a:p>
          <a:p>
            <a:pPr lvl="1"/>
            <a:r>
              <a:rPr lang="de-CH" dirty="0" smtClean="0"/>
              <a:t>Die Konkurrenz ist im Sommer breiter (Deutschland, Österreich, Norditalien und osteuropäische Regionen)</a:t>
            </a:r>
          </a:p>
          <a:p>
            <a:pPr lvl="1" algn="just"/>
            <a:r>
              <a:rPr lang="de-CH" dirty="0" smtClean="0"/>
              <a:t>Sommerferien in den Alpen und speziell in den Schweizer Alpen sind ein Nischengeschäft und der Schweiz fehlen im Sommer die Alleinstellungsmerkmale, die im Winter zumindest teilweise noch vorhanden sind </a:t>
            </a:r>
          </a:p>
          <a:p>
            <a:pPr lvl="1" algn="just"/>
            <a:r>
              <a:rPr lang="de-CH" dirty="0" smtClean="0"/>
              <a:t>Aufgrund der fehlenden Alleinstellungsmerkmale fällt der Preis stärker ins Gewicht. Hinzu kommt die aufgrund des tieferen Gesamtpreises höhere Bedeutung der Nebenkosten in der Gastronomie. </a:t>
            </a:r>
          </a:p>
          <a:p>
            <a:pPr>
              <a:buFont typeface="Wingdings"/>
              <a:buChar char="à"/>
            </a:pPr>
            <a:r>
              <a:rPr lang="de-CH" dirty="0" smtClean="0">
                <a:sym typeface="Wingdings" pitchFamily="2" charset="2"/>
              </a:rPr>
              <a:t>Sommer deutlich schwieriger als Winter und tiefere Umsätze</a:t>
            </a:r>
          </a:p>
          <a:p>
            <a:pPr>
              <a:buFont typeface="Wingdings"/>
              <a:buChar char="à"/>
            </a:pPr>
            <a:r>
              <a:rPr lang="de-CH" dirty="0" smtClean="0"/>
              <a:t>Winter hat Priorität vor Sommer bei Einsatz knapper Marketingmittel</a:t>
            </a:r>
          </a:p>
          <a:p>
            <a:pPr>
              <a:buFont typeface="Wingdings"/>
              <a:buChar char="à"/>
            </a:pPr>
            <a:r>
              <a:rPr lang="de-CH" dirty="0" smtClean="0"/>
              <a:t>Geschäftsfeldunabhängige Massnahmen forcieren: Stammgästemarketing, Mund-zu-Mund-Propaganda, die vermehrte Integration von Ferienwohnungen in die Angebotsgestaltung sowie die Stärkung des Vertriebsdenkens</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40</a:t>
            </a:fld>
            <a:endParaRPr lang="de-CH" dirty="0"/>
          </a:p>
        </p:txBody>
      </p:sp>
      <p:sp>
        <p:nvSpPr>
          <p:cNvPr id="6" name="Textplatzhalter 5"/>
          <p:cNvSpPr>
            <a:spLocks noGrp="1"/>
          </p:cNvSpPr>
          <p:nvPr>
            <p:ph type="body" sz="quarter" idx="12"/>
          </p:nvPr>
        </p:nvSpPr>
        <p:spPr/>
        <p:txBody>
          <a:bodyPr/>
          <a:lstStyle/>
          <a:p>
            <a:r>
              <a:rPr lang="de-CH" dirty="0" smtClean="0"/>
              <a:t>Empfehlungen </a:t>
            </a:r>
            <a:endParaRPr lang="de-CH" dirty="0"/>
          </a:p>
        </p:txBody>
      </p:sp>
      <p:sp>
        <p:nvSpPr>
          <p:cNvPr id="7" name="Textplatzhalter 6"/>
          <p:cNvSpPr>
            <a:spLocks noGrp="1"/>
          </p:cNvSpPr>
          <p:nvPr>
            <p:ph type="body" sz="quarter" idx="13"/>
          </p:nvPr>
        </p:nvSpPr>
        <p:spPr>
          <a:xfrm>
            <a:off x="5624423" y="285750"/>
            <a:ext cx="3517401" cy="295200"/>
          </a:xfrm>
        </p:spPr>
        <p:txBody>
          <a:bodyPr/>
          <a:lstStyle/>
          <a:p>
            <a:r>
              <a:rPr lang="de-CH" dirty="0" smtClean="0"/>
              <a:t>4 </a:t>
            </a:r>
            <a:r>
              <a:rPr lang="de-CH" dirty="0"/>
              <a:t>Geschäftsfeld Sommerferien</a:t>
            </a:r>
          </a:p>
          <a:p>
            <a:endParaRPr lang="de-CH" dirty="0"/>
          </a:p>
        </p:txBody>
      </p:sp>
    </p:spTree>
    <p:extLst>
      <p:ext uri="{BB962C8B-B14F-4D97-AF65-F5344CB8AC3E}">
        <p14:creationId xmlns:p14="http://schemas.microsoft.com/office/powerpoint/2010/main" val="33679837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5 	Geschäftsfeld 3: </a:t>
            </a:r>
            <a:br>
              <a:rPr lang="de-CH" sz="4400" b="1" dirty="0" smtClean="0">
                <a:ea typeface="ＭＳ Ｐゴシック" pitchFamily="34" charset="-128"/>
              </a:rPr>
            </a:br>
            <a:r>
              <a:rPr lang="de-CH" sz="4400" b="1" dirty="0" smtClean="0">
                <a:ea typeface="ＭＳ Ｐゴシック" pitchFamily="34" charset="-128"/>
              </a:rPr>
              <a:t>«Reisen im Sommer»</a:t>
            </a:r>
            <a:endParaRPr lang="de-CH" sz="4400" b="1" dirty="0">
              <a:ea typeface="ＭＳ Ｐゴシック" pitchFamily="34" charset="-128"/>
            </a:endParaRP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41</a:t>
            </a:fld>
            <a:endParaRPr lang="de-CH"/>
          </a:p>
        </p:txBody>
      </p:sp>
    </p:spTree>
    <p:extLst>
      <p:ext uri="{BB962C8B-B14F-4D97-AF65-F5344CB8AC3E}">
        <p14:creationId xmlns:p14="http://schemas.microsoft.com/office/powerpoint/2010/main" val="15133762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Reisen im Sommer </a:t>
            </a:r>
            <a:endParaRPr lang="de-CH" dirty="0"/>
          </a:p>
        </p:txBody>
      </p:sp>
      <p:sp>
        <p:nvSpPr>
          <p:cNvPr id="3" name="Inhaltsplatzhalter 2"/>
          <p:cNvSpPr>
            <a:spLocks noGrp="1"/>
          </p:cNvSpPr>
          <p:nvPr>
            <p:ph idx="1"/>
          </p:nvPr>
        </p:nvSpPr>
        <p:spPr>
          <a:xfrm>
            <a:off x="711835" y="1570865"/>
            <a:ext cx="8268653" cy="4996912"/>
          </a:xfrm>
        </p:spPr>
        <p:txBody>
          <a:bodyPr/>
          <a:lstStyle/>
          <a:p>
            <a:pPr marL="0" indent="0" algn="l">
              <a:buNone/>
            </a:pPr>
            <a:r>
              <a:rPr lang="de-CH" sz="900" b="1" dirty="0" smtClean="0"/>
              <a:t>712’000 Logiernächte</a:t>
            </a:r>
          </a:p>
          <a:p>
            <a:pPr marL="0" indent="0" algn="l">
              <a:buNone/>
            </a:pPr>
            <a:endParaRPr lang="de-CH" sz="900" b="1" dirty="0" smtClean="0"/>
          </a:p>
          <a:p>
            <a:pPr marL="0" indent="0" algn="l">
              <a:buNone/>
            </a:pPr>
            <a:endParaRPr lang="de-CH" sz="900" b="1" dirty="0"/>
          </a:p>
          <a:p>
            <a:pPr marL="0" indent="0" algn="l">
              <a:buNone/>
            </a:pPr>
            <a:r>
              <a:rPr lang="de-CH" sz="900" b="1" dirty="0" smtClean="0"/>
              <a:t>475’000 Ankünfte</a:t>
            </a:r>
            <a:endParaRPr lang="de-CH" sz="900" b="1" dirty="0"/>
          </a:p>
          <a:p>
            <a:pPr marL="0" indent="0" algn="l">
              <a:buNone/>
            </a:pPr>
            <a:endParaRPr lang="de-CH" sz="900" b="1" dirty="0" smtClean="0"/>
          </a:p>
          <a:p>
            <a:pPr marL="0" indent="0" algn="l">
              <a:buNone/>
            </a:pPr>
            <a:endParaRPr lang="de-CH" sz="900" b="1" dirty="0"/>
          </a:p>
          <a:p>
            <a:pPr marL="0" indent="0" algn="l">
              <a:buNone/>
            </a:pPr>
            <a:r>
              <a:rPr lang="de-CH" sz="900" b="1" dirty="0" smtClean="0"/>
              <a:t>317’000 Buchungen </a:t>
            </a:r>
          </a:p>
          <a:p>
            <a:pPr marL="0" indent="0" algn="l">
              <a:buNone/>
            </a:pPr>
            <a:endParaRPr lang="de-CH" sz="900" b="1" dirty="0"/>
          </a:p>
          <a:p>
            <a:pPr marL="0" indent="0" algn="l">
              <a:buNone/>
            </a:pPr>
            <a:endParaRPr lang="de-CH" sz="900" b="1" dirty="0" smtClean="0"/>
          </a:p>
          <a:p>
            <a:pPr marL="0" indent="0" algn="l">
              <a:buNone/>
            </a:pPr>
            <a:r>
              <a:rPr lang="de-CH" sz="900" b="1" dirty="0" smtClean="0"/>
              <a:t>Entwicklung </a:t>
            </a:r>
          </a:p>
          <a:p>
            <a:pPr marL="0" indent="0" algn="l">
              <a:buNone/>
            </a:pPr>
            <a:endParaRPr lang="de-CH" sz="900" b="1" dirty="0"/>
          </a:p>
          <a:p>
            <a:pPr marL="0" indent="0" algn="l">
              <a:buNone/>
            </a:pPr>
            <a:endParaRPr lang="de-CH" sz="900" b="1" dirty="0" smtClean="0"/>
          </a:p>
          <a:p>
            <a:pPr marL="0" indent="0" algn="l">
              <a:buNone/>
            </a:pPr>
            <a:r>
              <a:rPr lang="de-CH" sz="900" b="1" dirty="0" smtClean="0"/>
              <a:t>Volumen </a:t>
            </a:r>
          </a:p>
          <a:p>
            <a:pPr marL="0" indent="0" algn="l">
              <a:buNone/>
            </a:pPr>
            <a:endParaRPr lang="de-CH" sz="900" b="1" dirty="0"/>
          </a:p>
          <a:p>
            <a:pPr marL="0" indent="0" algn="l">
              <a:buNone/>
            </a:pPr>
            <a:endParaRPr lang="de-CH" sz="900" b="1" dirty="0" smtClean="0"/>
          </a:p>
          <a:p>
            <a:pPr marL="0" indent="0">
              <a:buNone/>
            </a:pPr>
            <a:endParaRPr lang="de-CH" sz="900" b="1" dirty="0" smtClean="0"/>
          </a:p>
          <a:p>
            <a:pPr marL="0" indent="0">
              <a:buNone/>
            </a:pPr>
            <a:endParaRPr lang="de-CH" sz="900" b="1" dirty="0" smtClean="0"/>
          </a:p>
          <a:p>
            <a:pPr marL="0" indent="0">
              <a:buNone/>
            </a:pPr>
            <a:r>
              <a:rPr lang="de-CH" sz="900" b="1" dirty="0" smtClean="0"/>
              <a:t>Reisen </a:t>
            </a:r>
            <a:r>
              <a:rPr lang="de-CH" sz="900" b="1" dirty="0"/>
              <a:t>im Sommer: </a:t>
            </a:r>
            <a:r>
              <a:rPr lang="de-CH" sz="900" dirty="0"/>
              <a:t>Eine Reise =  mehrtägiger Aufenthalt in der Schweiz  mit verschiedenen Übernachtungsorten </a:t>
            </a:r>
          </a:p>
          <a:p>
            <a:pPr marL="0" indent="0" algn="l">
              <a:buNone/>
            </a:pPr>
            <a:endParaRPr lang="de-CH" sz="900" b="1" dirty="0" smtClean="0"/>
          </a:p>
          <a:p>
            <a:pPr marL="0" indent="0" algn="l">
              <a:buNone/>
            </a:pPr>
            <a:endParaRPr lang="de-CH" sz="900" b="1" dirty="0" smtClean="0"/>
          </a:p>
          <a:p>
            <a:pPr marL="0" indent="0" algn="l">
              <a:buNone/>
            </a:pPr>
            <a:endParaRPr lang="de-CH" sz="900" b="1" dirty="0" smtClean="0"/>
          </a:p>
          <a:p>
            <a:pPr marL="0" indent="0" algn="l">
              <a:buNone/>
            </a:pPr>
            <a:endParaRPr lang="de-CH" sz="900" b="1"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Eckwerte des Geschäftsfelds</a:t>
            </a:r>
            <a:endParaRPr lang="de-CH" dirty="0"/>
          </a:p>
        </p:txBody>
      </p:sp>
      <p:sp>
        <p:nvSpPr>
          <p:cNvPr id="6" name="Textplatzhalter 5"/>
          <p:cNvSpPr>
            <a:spLocks noGrp="1"/>
          </p:cNvSpPr>
          <p:nvPr>
            <p:ph type="body" sz="quarter" idx="13"/>
          </p:nvPr>
        </p:nvSpPr>
        <p:spPr>
          <a:xfrm>
            <a:off x="6400800" y="285750"/>
            <a:ext cx="2741024" cy="295200"/>
          </a:xfrm>
        </p:spPr>
        <p:txBody>
          <a:bodyPr/>
          <a:lstStyle/>
          <a:p>
            <a:r>
              <a:rPr lang="de-CH" dirty="0" smtClean="0"/>
              <a:t>5 Geschäftsfeld Reisen im Sommer</a:t>
            </a:r>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42</a:t>
            </a:fld>
            <a:endParaRPr lang="de-CH"/>
          </a:p>
        </p:txBody>
      </p:sp>
      <p:sp>
        <p:nvSpPr>
          <p:cNvPr id="8" name="Rechteck 7"/>
          <p:cNvSpPr/>
          <p:nvPr/>
        </p:nvSpPr>
        <p:spPr>
          <a:xfrm>
            <a:off x="808073" y="1871296"/>
            <a:ext cx="4320000" cy="288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352’000</a:t>
            </a:r>
            <a:endParaRPr lang="de-CH" sz="900" dirty="0"/>
          </a:p>
        </p:txBody>
      </p:sp>
      <p:sp>
        <p:nvSpPr>
          <p:cNvPr id="9" name="Rechteck 8"/>
          <p:cNvSpPr/>
          <p:nvPr/>
        </p:nvSpPr>
        <p:spPr>
          <a:xfrm>
            <a:off x="808073" y="2611510"/>
            <a:ext cx="4320000" cy="288000"/>
          </a:xfrm>
          <a:prstGeom prst="rect">
            <a:avLst/>
          </a:prstGeom>
          <a:solidFill>
            <a:schemeClr val="bg1">
              <a:lumMod val="6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a:t>
            </a:r>
            <a:endParaRPr lang="de-CH" sz="900" dirty="0"/>
          </a:p>
        </p:txBody>
      </p:sp>
      <p:sp>
        <p:nvSpPr>
          <p:cNvPr id="11" name="Rechteck 10"/>
          <p:cNvSpPr/>
          <p:nvPr/>
        </p:nvSpPr>
        <p:spPr>
          <a:xfrm>
            <a:off x="806342" y="1871296"/>
            <a:ext cx="1080000" cy="288000"/>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125’000</a:t>
            </a:r>
            <a:endParaRPr lang="de-CH" sz="900" dirty="0"/>
          </a:p>
        </p:txBody>
      </p:sp>
      <p:sp>
        <p:nvSpPr>
          <p:cNvPr id="17" name="Textfeld 16"/>
          <p:cNvSpPr txBox="1"/>
          <p:nvPr/>
        </p:nvSpPr>
        <p:spPr>
          <a:xfrm>
            <a:off x="7801897" y="1788026"/>
            <a:ext cx="1342103" cy="923330"/>
          </a:xfrm>
          <a:prstGeom prst="rect">
            <a:avLst/>
          </a:prstGeom>
          <a:noFill/>
        </p:spPr>
        <p:txBody>
          <a:bodyPr wrap="square" rtlCol="0">
            <a:spAutoFit/>
          </a:bodyPr>
          <a:lstStyle/>
          <a:p>
            <a:r>
              <a:rPr lang="de-CH" sz="900" dirty="0" smtClean="0">
                <a:sym typeface="Wingdings" pitchFamily="2" charset="2"/>
              </a:rPr>
              <a:t>Total Umsatz </a:t>
            </a:r>
            <a:br>
              <a:rPr lang="de-CH" sz="900" dirty="0" smtClean="0">
                <a:sym typeface="Wingdings" pitchFamily="2" charset="2"/>
              </a:rPr>
            </a:br>
            <a:r>
              <a:rPr lang="de-CH" sz="900" dirty="0" smtClean="0">
                <a:sym typeface="Wingdings" pitchFamily="2" charset="2"/>
              </a:rPr>
              <a:t>CHF 55 Mio.</a:t>
            </a:r>
          </a:p>
          <a:p>
            <a:endParaRPr lang="de-CH" sz="900" dirty="0" smtClean="0">
              <a:sym typeface="Wingdings" pitchFamily="2" charset="2"/>
            </a:endParaRPr>
          </a:p>
          <a:p>
            <a:r>
              <a:rPr lang="de-CH" sz="900" dirty="0" smtClean="0">
                <a:sym typeface="Wingdings" pitchFamily="2" charset="2"/>
              </a:rPr>
              <a:t>Marketingbudget: </a:t>
            </a:r>
          </a:p>
          <a:p>
            <a:r>
              <a:rPr lang="de-CH" sz="900" dirty="0" smtClean="0">
                <a:sym typeface="Wingdings" pitchFamily="2" charset="2"/>
              </a:rPr>
              <a:t>5 % des Umsatzes</a:t>
            </a:r>
          </a:p>
          <a:p>
            <a:r>
              <a:rPr lang="de-CH" sz="900" dirty="0" smtClean="0">
                <a:sym typeface="Wingdings" pitchFamily="2" charset="2"/>
              </a:rPr>
              <a:t> Total 2.75 Mio. </a:t>
            </a:r>
          </a:p>
        </p:txBody>
      </p:sp>
      <p:sp>
        <p:nvSpPr>
          <p:cNvPr id="18" name="Textfeld 17"/>
          <p:cNvSpPr txBox="1"/>
          <p:nvPr/>
        </p:nvSpPr>
        <p:spPr>
          <a:xfrm>
            <a:off x="5098679" y="2644642"/>
            <a:ext cx="2499402" cy="230832"/>
          </a:xfrm>
          <a:prstGeom prst="rect">
            <a:avLst/>
          </a:prstGeom>
          <a:noFill/>
        </p:spPr>
        <p:txBody>
          <a:bodyPr wrap="none" rtlCol="0">
            <a:spAutoFit/>
          </a:bodyPr>
          <a:lstStyle/>
          <a:p>
            <a:pPr>
              <a:buClr>
                <a:srgbClr val="C00000"/>
              </a:buClr>
            </a:pPr>
            <a:r>
              <a:rPr lang="de-CH" sz="900" dirty="0" smtClean="0"/>
              <a:t>Max. 2 bis 3 Übernachtungen pro Destination</a:t>
            </a:r>
          </a:p>
        </p:txBody>
      </p:sp>
      <p:sp>
        <p:nvSpPr>
          <p:cNvPr id="21" name="Freihandform 20"/>
          <p:cNvSpPr/>
          <p:nvPr/>
        </p:nvSpPr>
        <p:spPr>
          <a:xfrm flipV="1">
            <a:off x="857343" y="4139243"/>
            <a:ext cx="733991" cy="294791"/>
          </a:xfrm>
          <a:custGeom>
            <a:avLst/>
            <a:gdLst>
              <a:gd name="connsiteX0" fmla="*/ 0 w 435935"/>
              <a:gd name="connsiteY0" fmla="*/ 191386 h 191386"/>
              <a:gd name="connsiteX1" fmla="*/ 85061 w 435935"/>
              <a:gd name="connsiteY1" fmla="*/ 31898 h 191386"/>
              <a:gd name="connsiteX2" fmla="*/ 212651 w 435935"/>
              <a:gd name="connsiteY2" fmla="*/ 85060 h 191386"/>
              <a:gd name="connsiteX3" fmla="*/ 287079 w 435935"/>
              <a:gd name="connsiteY3" fmla="*/ 0 h 191386"/>
              <a:gd name="connsiteX4" fmla="*/ 435935 w 435935"/>
              <a:gd name="connsiteY4" fmla="*/ 170121 h 191386"/>
              <a:gd name="connsiteX0" fmla="*/ 0 w 541794"/>
              <a:gd name="connsiteY0" fmla="*/ 191386 h 252144"/>
              <a:gd name="connsiteX1" fmla="*/ 85061 w 541794"/>
              <a:gd name="connsiteY1" fmla="*/ 31898 h 252144"/>
              <a:gd name="connsiteX2" fmla="*/ 212651 w 541794"/>
              <a:gd name="connsiteY2" fmla="*/ 85060 h 252144"/>
              <a:gd name="connsiteX3" fmla="*/ 287079 w 541794"/>
              <a:gd name="connsiteY3" fmla="*/ 0 h 252144"/>
              <a:gd name="connsiteX4" fmla="*/ 541794 w 541794"/>
              <a:gd name="connsiteY4" fmla="*/ 252144 h 252144"/>
              <a:gd name="connsiteX0" fmla="*/ 0 w 456733"/>
              <a:gd name="connsiteY0" fmla="*/ 31898 h 252144"/>
              <a:gd name="connsiteX1" fmla="*/ 127590 w 456733"/>
              <a:gd name="connsiteY1" fmla="*/ 85060 h 252144"/>
              <a:gd name="connsiteX2" fmla="*/ 202018 w 456733"/>
              <a:gd name="connsiteY2" fmla="*/ 0 h 252144"/>
              <a:gd name="connsiteX3" fmla="*/ 456733 w 456733"/>
              <a:gd name="connsiteY3" fmla="*/ 252144 h 252144"/>
            </a:gdLst>
            <a:ahLst/>
            <a:cxnLst>
              <a:cxn ang="0">
                <a:pos x="connsiteX0" y="connsiteY0"/>
              </a:cxn>
              <a:cxn ang="0">
                <a:pos x="connsiteX1" y="connsiteY1"/>
              </a:cxn>
              <a:cxn ang="0">
                <a:pos x="connsiteX2" y="connsiteY2"/>
              </a:cxn>
              <a:cxn ang="0">
                <a:pos x="connsiteX3" y="connsiteY3"/>
              </a:cxn>
            </a:cxnLst>
            <a:rect l="l" t="t" r="r" b="b"/>
            <a:pathLst>
              <a:path w="456733" h="252144">
                <a:moveTo>
                  <a:pt x="0" y="31898"/>
                </a:moveTo>
                <a:lnTo>
                  <a:pt x="127590" y="85060"/>
                </a:lnTo>
                <a:lnTo>
                  <a:pt x="202018" y="0"/>
                </a:lnTo>
                <a:lnTo>
                  <a:pt x="456733" y="252144"/>
                </a:lnTo>
              </a:path>
            </a:pathLst>
          </a:custGeom>
          <a:noFill/>
          <a:ln w="38100">
            <a:solidFill>
              <a:schemeClr val="bg1">
                <a:lumMod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solidFill>
                <a:srgbClr val="00B050"/>
              </a:solidFill>
            </a:endParaRPr>
          </a:p>
        </p:txBody>
      </p:sp>
      <p:sp>
        <p:nvSpPr>
          <p:cNvPr id="22" name="Textfeld 21"/>
          <p:cNvSpPr txBox="1"/>
          <p:nvPr/>
        </p:nvSpPr>
        <p:spPr>
          <a:xfrm>
            <a:off x="1666815" y="4146876"/>
            <a:ext cx="6952399" cy="369332"/>
          </a:xfrm>
          <a:prstGeom prst="rect">
            <a:avLst/>
          </a:prstGeom>
          <a:noFill/>
        </p:spPr>
        <p:txBody>
          <a:bodyPr wrap="square" rtlCol="0">
            <a:spAutoFit/>
          </a:bodyPr>
          <a:lstStyle/>
          <a:p>
            <a:r>
              <a:rPr lang="de-CH" sz="900" dirty="0" smtClean="0"/>
              <a:t>Zunahme 2008 bis 2014 um 245’000 Logiernächte (plus 66 Prozent) in der Hotellerie, Zunahme </a:t>
            </a:r>
            <a:br>
              <a:rPr lang="de-CH" sz="900" dirty="0" smtClean="0"/>
            </a:br>
            <a:r>
              <a:rPr lang="de-CH" sz="900" dirty="0" smtClean="0"/>
              <a:t>insbesondere in den voralpinen Kleinstädten und Seen </a:t>
            </a:r>
          </a:p>
        </p:txBody>
      </p:sp>
      <p:sp>
        <p:nvSpPr>
          <p:cNvPr id="23" name="Kreis 22"/>
          <p:cNvSpPr/>
          <p:nvPr/>
        </p:nvSpPr>
        <p:spPr>
          <a:xfrm>
            <a:off x="888380" y="4919451"/>
            <a:ext cx="468000" cy="468000"/>
          </a:xfrm>
          <a:prstGeom prst="pie">
            <a:avLst>
              <a:gd name="adj1" fmla="val 15092551"/>
              <a:gd name="adj2" fmla="val 16650637"/>
            </a:avLst>
          </a:prstGeom>
          <a:solidFill>
            <a:schemeClr val="accent5"/>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solidFill>
                <a:schemeClr val="tx1"/>
              </a:solidFill>
            </a:endParaRPr>
          </a:p>
        </p:txBody>
      </p:sp>
      <p:grpSp>
        <p:nvGrpSpPr>
          <p:cNvPr id="37" name="Gruppieren 36"/>
          <p:cNvGrpSpPr/>
          <p:nvPr/>
        </p:nvGrpSpPr>
        <p:grpSpPr>
          <a:xfrm>
            <a:off x="7479102" y="4191136"/>
            <a:ext cx="1370070" cy="507831"/>
            <a:chOff x="7565567" y="5608522"/>
            <a:chExt cx="1370070" cy="507831"/>
          </a:xfrm>
        </p:grpSpPr>
        <p:sp>
          <p:nvSpPr>
            <p:cNvPr id="25" name="Rechteck 24"/>
            <p:cNvSpPr/>
            <p:nvPr/>
          </p:nvSpPr>
          <p:spPr>
            <a:xfrm>
              <a:off x="7565567" y="5663814"/>
              <a:ext cx="108000" cy="108000"/>
            </a:xfrm>
            <a:prstGeom prst="rect">
              <a:avLst/>
            </a:prstGeom>
            <a:solidFill>
              <a:schemeClr val="accent6">
                <a:lumMod val="90000"/>
              </a:schemeClr>
            </a:solidFill>
            <a:ln>
              <a:solidFill>
                <a:schemeClr val="accent6">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26" name="Rechteck 25"/>
            <p:cNvSpPr/>
            <p:nvPr/>
          </p:nvSpPr>
          <p:spPr>
            <a:xfrm>
              <a:off x="7565567" y="5802625"/>
              <a:ext cx="108000" cy="108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10" name="Textfeld 9"/>
            <p:cNvSpPr txBox="1"/>
            <p:nvPr/>
          </p:nvSpPr>
          <p:spPr>
            <a:xfrm>
              <a:off x="7654517" y="5608522"/>
              <a:ext cx="1281120" cy="507831"/>
            </a:xfrm>
            <a:prstGeom prst="rect">
              <a:avLst/>
            </a:prstGeom>
            <a:noFill/>
          </p:spPr>
          <p:txBody>
            <a:bodyPr wrap="none" rtlCol="0">
              <a:spAutoFit/>
            </a:bodyPr>
            <a:lstStyle/>
            <a:p>
              <a:r>
                <a:rPr lang="de-CH" sz="900" dirty="0" smtClean="0"/>
                <a:t>Businessstädte</a:t>
              </a:r>
            </a:p>
            <a:p>
              <a:r>
                <a:rPr lang="de-CH" sz="900" dirty="0" smtClean="0"/>
                <a:t>Berge</a:t>
              </a:r>
            </a:p>
            <a:p>
              <a:r>
                <a:rPr lang="de-CH" sz="900" dirty="0" smtClean="0"/>
                <a:t>Seen und Kleinstädte</a:t>
              </a:r>
            </a:p>
          </p:txBody>
        </p:sp>
      </p:grpSp>
      <p:sp>
        <p:nvSpPr>
          <p:cNvPr id="19" name="Rechteck 18"/>
          <p:cNvSpPr/>
          <p:nvPr/>
        </p:nvSpPr>
        <p:spPr>
          <a:xfrm>
            <a:off x="1579354" y="4846301"/>
            <a:ext cx="5899748" cy="369332"/>
          </a:xfrm>
          <a:prstGeom prst="rect">
            <a:avLst/>
          </a:prstGeom>
        </p:spPr>
        <p:txBody>
          <a:bodyPr wrap="square">
            <a:spAutoFit/>
          </a:bodyPr>
          <a:lstStyle/>
          <a:p>
            <a:pPr marL="171450" indent="-171450">
              <a:buClr>
                <a:srgbClr val="C00000"/>
              </a:buClr>
              <a:buFont typeface="Wingdings" pitchFamily="2" charset="2"/>
              <a:buChar char="§"/>
            </a:pPr>
            <a:r>
              <a:rPr lang="de-CH" sz="900" dirty="0" smtClean="0"/>
              <a:t>9 Prozent aller Logiernächte deutscher Gäste in der Schweiz </a:t>
            </a:r>
          </a:p>
          <a:p>
            <a:pPr marL="171450" indent="-171450">
              <a:buClr>
                <a:srgbClr val="C00000"/>
              </a:buClr>
              <a:buFont typeface="Wingdings" pitchFamily="2" charset="2"/>
              <a:buChar char="§"/>
            </a:pPr>
            <a:r>
              <a:rPr lang="de-CH" sz="900" dirty="0" smtClean="0"/>
              <a:t>13 </a:t>
            </a:r>
            <a:r>
              <a:rPr lang="de-CH" sz="900" dirty="0"/>
              <a:t>Prozent </a:t>
            </a:r>
            <a:r>
              <a:rPr lang="de-CH" sz="900" dirty="0" smtClean="0"/>
              <a:t>aller Logiernächte im Leisurebereich</a:t>
            </a:r>
            <a:endParaRPr lang="de-CH" sz="900" dirty="0"/>
          </a:p>
        </p:txBody>
      </p:sp>
      <p:sp>
        <p:nvSpPr>
          <p:cNvPr id="27" name="Rechteck 26"/>
          <p:cNvSpPr/>
          <p:nvPr/>
        </p:nvSpPr>
        <p:spPr>
          <a:xfrm>
            <a:off x="7476234" y="4511761"/>
            <a:ext cx="108000" cy="1080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28" name="Rechteck 27"/>
          <p:cNvSpPr/>
          <p:nvPr/>
        </p:nvSpPr>
        <p:spPr>
          <a:xfrm>
            <a:off x="5131228" y="1871296"/>
            <a:ext cx="2160000" cy="2880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236’000</a:t>
            </a:r>
            <a:endParaRPr lang="de-CH" sz="900" dirty="0"/>
          </a:p>
        </p:txBody>
      </p:sp>
      <p:sp>
        <p:nvSpPr>
          <p:cNvPr id="24" name="Textfeld 23"/>
          <p:cNvSpPr txBox="1"/>
          <p:nvPr/>
        </p:nvSpPr>
        <p:spPr>
          <a:xfrm>
            <a:off x="3884338" y="3436162"/>
            <a:ext cx="2626040" cy="230832"/>
          </a:xfrm>
          <a:prstGeom prst="rect">
            <a:avLst/>
          </a:prstGeom>
          <a:noFill/>
        </p:spPr>
        <p:txBody>
          <a:bodyPr wrap="none" rtlCol="0">
            <a:spAutoFit/>
          </a:bodyPr>
          <a:lstStyle/>
          <a:p>
            <a:pPr>
              <a:buClr>
                <a:srgbClr val="C00000"/>
              </a:buClr>
            </a:pPr>
            <a:r>
              <a:rPr lang="de-CH" sz="900" dirty="0" smtClean="0"/>
              <a:t>27 Prozent Erstbesucher </a:t>
            </a:r>
            <a:r>
              <a:rPr lang="de-CH" sz="900" dirty="0" smtClean="0">
                <a:sym typeface="Wingdings" pitchFamily="2" charset="2"/>
              </a:rPr>
              <a:t> 86’000 Buchungen </a:t>
            </a:r>
            <a:endParaRPr lang="de-CH" sz="900" dirty="0" smtClean="0"/>
          </a:p>
        </p:txBody>
      </p:sp>
      <p:sp>
        <p:nvSpPr>
          <p:cNvPr id="29" name="Rechteck 28"/>
          <p:cNvSpPr/>
          <p:nvPr/>
        </p:nvSpPr>
        <p:spPr>
          <a:xfrm>
            <a:off x="806342" y="2611510"/>
            <a:ext cx="720000" cy="288000"/>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83’000</a:t>
            </a:r>
            <a:endParaRPr lang="de-CH" sz="900" dirty="0"/>
          </a:p>
        </p:txBody>
      </p:sp>
      <p:sp>
        <p:nvSpPr>
          <p:cNvPr id="30" name="Rechteck 29"/>
          <p:cNvSpPr/>
          <p:nvPr/>
        </p:nvSpPr>
        <p:spPr>
          <a:xfrm>
            <a:off x="1525499" y="2611510"/>
            <a:ext cx="2160000" cy="288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a:t>234’000</a:t>
            </a:r>
          </a:p>
        </p:txBody>
      </p:sp>
      <p:sp>
        <p:nvSpPr>
          <p:cNvPr id="31" name="Rechteck 30"/>
          <p:cNvSpPr/>
          <p:nvPr/>
        </p:nvSpPr>
        <p:spPr>
          <a:xfrm>
            <a:off x="3696953" y="2608067"/>
            <a:ext cx="1440000" cy="2880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a:t>157’000</a:t>
            </a:r>
          </a:p>
        </p:txBody>
      </p:sp>
      <p:sp>
        <p:nvSpPr>
          <p:cNvPr id="32" name="Rechteck 31"/>
          <p:cNvSpPr/>
          <p:nvPr/>
        </p:nvSpPr>
        <p:spPr>
          <a:xfrm>
            <a:off x="812814" y="3384957"/>
            <a:ext cx="468000" cy="288000"/>
          </a:xfrm>
          <a:prstGeom prst="rect">
            <a:avLst/>
          </a:prstGeom>
          <a:solidFill>
            <a:schemeClr val="accent6">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3" name="Rechteck 32"/>
          <p:cNvSpPr/>
          <p:nvPr/>
        </p:nvSpPr>
        <p:spPr>
          <a:xfrm>
            <a:off x="1276789" y="3386309"/>
            <a:ext cx="1440000" cy="28800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a:t>156’000</a:t>
            </a:r>
          </a:p>
        </p:txBody>
      </p:sp>
      <p:sp>
        <p:nvSpPr>
          <p:cNvPr id="34" name="Rechteck 33"/>
          <p:cNvSpPr/>
          <p:nvPr/>
        </p:nvSpPr>
        <p:spPr>
          <a:xfrm>
            <a:off x="2723966" y="3386493"/>
            <a:ext cx="972000" cy="288000"/>
          </a:xfrm>
          <a:prstGeom prst="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a:t>105’000</a:t>
            </a:r>
          </a:p>
        </p:txBody>
      </p:sp>
      <p:sp>
        <p:nvSpPr>
          <p:cNvPr id="12" name="Rechteck 11"/>
          <p:cNvSpPr/>
          <p:nvPr/>
        </p:nvSpPr>
        <p:spPr>
          <a:xfrm>
            <a:off x="781575" y="3422392"/>
            <a:ext cx="530915" cy="230832"/>
          </a:xfrm>
          <a:prstGeom prst="rect">
            <a:avLst/>
          </a:prstGeom>
        </p:spPr>
        <p:txBody>
          <a:bodyPr wrap="none">
            <a:spAutoFit/>
          </a:bodyPr>
          <a:lstStyle/>
          <a:p>
            <a:pPr algn="ctr"/>
            <a:r>
              <a:rPr lang="de-CH" sz="900" dirty="0">
                <a:solidFill>
                  <a:schemeClr val="bg1"/>
                </a:solidFill>
              </a:rPr>
              <a:t>56’000</a:t>
            </a:r>
          </a:p>
        </p:txBody>
      </p:sp>
    </p:spTree>
    <p:extLst>
      <p:ext uri="{BB962C8B-B14F-4D97-AF65-F5344CB8AC3E}">
        <p14:creationId xmlns:p14="http://schemas.microsoft.com/office/powerpoint/2010/main" val="22658533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Paare über 55 Jahre mit durchschnittlichen Tagesausgaben zwischen CHF 50 bis CHF 200 und einer Reisedauer von einer Woche </a:t>
            </a:r>
            <a:endParaRPr lang="de-CH" dirty="0"/>
          </a:p>
        </p:txBody>
      </p:sp>
      <p:sp>
        <p:nvSpPr>
          <p:cNvPr id="3" name="Inhaltsplatzhalter 2"/>
          <p:cNvSpPr>
            <a:spLocks noGrp="1"/>
          </p:cNvSpPr>
          <p:nvPr>
            <p:ph idx="1"/>
          </p:nvPr>
        </p:nvSpPr>
        <p:spPr>
          <a:xfrm>
            <a:off x="711835" y="1570865"/>
            <a:ext cx="8268653" cy="4766325"/>
          </a:xfrm>
        </p:spPr>
        <p:txBody>
          <a:bodyPr/>
          <a:lstStyle/>
          <a:p>
            <a:pPr marL="0" indent="0">
              <a:buNone/>
            </a:pPr>
            <a:r>
              <a:rPr lang="de-CH" sz="1400" b="1" dirty="0" smtClean="0"/>
              <a:t>Alter und Familienstand </a:t>
            </a:r>
            <a:r>
              <a:rPr lang="de-CH" sz="1400" dirty="0" smtClean="0">
                <a:sym typeface="Wingdings" pitchFamily="2" charset="2"/>
              </a:rPr>
              <a:t> «Pensionierte Paare» </a:t>
            </a:r>
            <a:endParaRPr lang="de-CH" sz="1400" dirty="0" smtClean="0"/>
          </a:p>
          <a:p>
            <a:pPr marL="0" indent="0">
              <a:buNone/>
            </a:pPr>
            <a:r>
              <a:rPr lang="de-CH" sz="1400" b="1" dirty="0" smtClean="0"/>
              <a:t>Durchschnittliche </a:t>
            </a:r>
            <a:r>
              <a:rPr lang="de-CH" sz="1400" b="1" dirty="0" smtClean="0"/>
              <a:t>Aufenthaltsdauer </a:t>
            </a:r>
            <a:r>
              <a:rPr lang="de-CH" sz="1400" dirty="0" smtClean="0">
                <a:sym typeface="Wingdings" pitchFamily="2" charset="2"/>
              </a:rPr>
              <a:t> Von Verkehrsmittel abhängig </a:t>
            </a:r>
            <a:endParaRPr lang="de-CH" sz="1400" dirty="0" smtClean="0"/>
          </a:p>
          <a:p>
            <a:r>
              <a:rPr lang="de-CH" sz="1400" dirty="0" smtClean="0"/>
              <a:t>20 </a:t>
            </a:r>
            <a:r>
              <a:rPr lang="de-CH" sz="1400" dirty="0"/>
              <a:t>Prozent der deutschen Gäste, welche während ihrem Aufenthalt in der Schweiz mehrere Destinationen besuchen, bleiben eine bis drei Nächte. </a:t>
            </a:r>
            <a:endParaRPr lang="de-CH" sz="1400" dirty="0" smtClean="0"/>
          </a:p>
          <a:p>
            <a:r>
              <a:rPr lang="de-CH" sz="1400" dirty="0" smtClean="0"/>
              <a:t>43 </a:t>
            </a:r>
            <a:r>
              <a:rPr lang="de-CH" sz="1400" dirty="0"/>
              <a:t>Prozent bleiben vier bis sieben Nächte und 36 Prozent bleiben mehr als acht Nächte in der Schweiz. </a:t>
            </a:r>
            <a:endParaRPr lang="de-CH" sz="1400" dirty="0" smtClean="0"/>
          </a:p>
          <a:p>
            <a:r>
              <a:rPr lang="de-CH" sz="1400" dirty="0" smtClean="0"/>
              <a:t>80 </a:t>
            </a:r>
            <a:r>
              <a:rPr lang="de-CH" sz="1400" dirty="0"/>
              <a:t>Prozent der deutschen Gästen, welche die Grenze mit einem Bus überqueren, bleiben vier bis sieben Nächte. </a:t>
            </a:r>
            <a:endParaRPr lang="de-CH" sz="1400" dirty="0" smtClean="0"/>
          </a:p>
          <a:p>
            <a:r>
              <a:rPr lang="de-CH" sz="1400" dirty="0" smtClean="0"/>
              <a:t>Die </a:t>
            </a:r>
            <a:r>
              <a:rPr lang="de-CH" sz="1400" dirty="0"/>
              <a:t>längste Aufenthaltsdauer in diesem Geschäftsfeld haben diejenigen Gäste, welche die Grenze mit dem Auto überqueren. Hier bleiben 48 Prozent der Gäste länger als acht Tage. </a:t>
            </a:r>
          </a:p>
          <a:p>
            <a:pPr marL="0" indent="0">
              <a:buNone/>
            </a:pPr>
            <a:r>
              <a:rPr lang="de-CH" sz="1400" b="1" dirty="0" smtClean="0"/>
              <a:t>Tagesausgaben </a:t>
            </a:r>
            <a:r>
              <a:rPr lang="de-CH" sz="1400" dirty="0" smtClean="0">
                <a:sym typeface="Wingdings" pitchFamily="2" charset="2"/>
              </a:rPr>
              <a:t> leicht höher als bei Feriengästen, v.a. bei Zugreisenden  </a:t>
            </a:r>
            <a:endParaRPr lang="de-CH" sz="1400" dirty="0" smtClean="0"/>
          </a:p>
          <a:p>
            <a:r>
              <a:rPr lang="de-CH" sz="1400" dirty="0" smtClean="0"/>
              <a:t>Die durchschnittlichen Tagesausgaben von Besuchern mehrerer Destinationen liegen tendenziell leicht über den durchschnittlichen Tagesausgaben derjenigen Gäste, welche eine einzige Destination besuchen. </a:t>
            </a:r>
          </a:p>
          <a:p>
            <a:r>
              <a:rPr lang="de-CH" sz="1400" dirty="0" smtClean="0"/>
              <a:t>Bei den reisenden Gästen wiederum geben diejenigen, welche die Schweizer Grenze per Bus oder Zug überqueren, tendenziell mehr aus als diejenigen, welche die Grenze per Auto überqueren. </a:t>
            </a:r>
          </a:p>
          <a:p>
            <a:pPr marL="0" indent="0">
              <a:buNone/>
            </a:pPr>
            <a:endParaRPr lang="de-CH" sz="1400" dirty="0" smtClean="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a:xfrm>
            <a:off x="6947244" y="6456642"/>
            <a:ext cx="2133600" cy="303212"/>
          </a:xfrm>
        </p:spPr>
        <p:txBody>
          <a:bodyPr/>
          <a:lstStyle/>
          <a:p>
            <a:pPr>
              <a:defRPr/>
            </a:pPr>
            <a:fld id="{7BB9AEFA-FEEA-43CB-BC04-846A9E55C8CC}" type="slidenum">
              <a:rPr lang="de-CH" smtClean="0"/>
              <a:pPr>
                <a:defRPr/>
              </a:pPr>
              <a:t>43</a:t>
            </a:fld>
            <a:endParaRPr lang="de-CH"/>
          </a:p>
        </p:txBody>
      </p:sp>
      <p:sp>
        <p:nvSpPr>
          <p:cNvPr id="6" name="Textplatzhalter 5"/>
          <p:cNvSpPr>
            <a:spLocks noGrp="1"/>
          </p:cNvSpPr>
          <p:nvPr>
            <p:ph type="body" sz="quarter" idx="12"/>
          </p:nvPr>
        </p:nvSpPr>
        <p:spPr/>
        <p:txBody>
          <a:bodyPr/>
          <a:lstStyle/>
          <a:p>
            <a:r>
              <a:rPr lang="de-CH" dirty="0" smtClean="0"/>
              <a:t>Wer reist </a:t>
            </a:r>
            <a:r>
              <a:rPr lang="de-CH" dirty="0" smtClean="0"/>
              <a:t>im Sommer durch </a:t>
            </a:r>
            <a:r>
              <a:rPr lang="de-CH" dirty="0" smtClean="0"/>
              <a:t>die Schweiz?</a:t>
            </a:r>
            <a:endParaRPr lang="de-CH" dirty="0"/>
          </a:p>
        </p:txBody>
      </p:sp>
      <p:sp>
        <p:nvSpPr>
          <p:cNvPr id="7" name="Textplatzhalter 6"/>
          <p:cNvSpPr>
            <a:spLocks noGrp="1"/>
          </p:cNvSpPr>
          <p:nvPr>
            <p:ph type="body" sz="quarter" idx="13"/>
          </p:nvPr>
        </p:nvSpPr>
        <p:spPr>
          <a:xfrm>
            <a:off x="5464454" y="285750"/>
            <a:ext cx="3677370" cy="295200"/>
          </a:xfrm>
        </p:spPr>
        <p:txBody>
          <a:bodyPr/>
          <a:lstStyle/>
          <a:p>
            <a:r>
              <a:rPr lang="de-CH" dirty="0" smtClean="0"/>
              <a:t>5 </a:t>
            </a:r>
            <a:r>
              <a:rPr lang="de-CH" dirty="0"/>
              <a:t>Geschäftsfeld Reisen im Sommer</a:t>
            </a:r>
          </a:p>
          <a:p>
            <a:endParaRPr lang="de-CH" dirty="0"/>
          </a:p>
        </p:txBody>
      </p:sp>
    </p:spTree>
    <p:extLst>
      <p:ext uri="{BB962C8B-B14F-4D97-AF65-F5344CB8AC3E}">
        <p14:creationId xmlns:p14="http://schemas.microsoft.com/office/powerpoint/2010/main" val="9581195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e 7"/>
          <p:cNvGraphicFramePr>
            <a:graphicFrameLocks noGrp="1"/>
          </p:cNvGraphicFramePr>
          <p:nvPr>
            <p:extLst>
              <p:ext uri="{D42A27DB-BD31-4B8C-83A1-F6EECF244321}">
                <p14:modId xmlns:p14="http://schemas.microsoft.com/office/powerpoint/2010/main" val="189928338"/>
              </p:ext>
            </p:extLst>
          </p:nvPr>
        </p:nvGraphicFramePr>
        <p:xfrm>
          <a:off x="787832" y="3436918"/>
          <a:ext cx="8175926" cy="3017520"/>
        </p:xfrm>
        <a:graphic>
          <a:graphicData uri="http://schemas.openxmlformats.org/drawingml/2006/table">
            <a:tbl>
              <a:tblPr firstRow="1" bandRow="1">
                <a:tableStyleId>{5C22544A-7EE6-4342-B048-85BDC9FD1C3A}</a:tableStyleId>
              </a:tblPr>
              <a:tblGrid>
                <a:gridCol w="1644860"/>
                <a:gridCol w="1577723"/>
                <a:gridCol w="1502193"/>
                <a:gridCol w="1409881"/>
                <a:gridCol w="2041269"/>
              </a:tblGrid>
              <a:tr h="370840">
                <a:tc>
                  <a:txBody>
                    <a:bodyPr/>
                    <a:lstStyle/>
                    <a:p>
                      <a:r>
                        <a:rPr lang="de-CH" sz="1200" dirty="0" smtClean="0"/>
                        <a:t>Hauptverkehrs-mittel</a:t>
                      </a:r>
                      <a:endParaRPr lang="de-CH" sz="1200" dirty="0"/>
                    </a:p>
                  </a:txBody>
                  <a:tcPr/>
                </a:tc>
                <a:tc>
                  <a:txBody>
                    <a:bodyPr/>
                    <a:lstStyle/>
                    <a:p>
                      <a:r>
                        <a:rPr lang="de-CH" sz="1200" dirty="0" smtClean="0"/>
                        <a:t>Anzahl</a:t>
                      </a:r>
                      <a:r>
                        <a:rPr lang="de-CH" sz="1200" baseline="0" dirty="0" smtClean="0"/>
                        <a:t> Logiernächte </a:t>
                      </a:r>
                    </a:p>
                    <a:p>
                      <a:r>
                        <a:rPr lang="de-CH" sz="1200" baseline="0" dirty="0" smtClean="0"/>
                        <a:t>(Schätzung)</a:t>
                      </a:r>
                      <a:endParaRPr lang="de-CH" sz="1200" dirty="0"/>
                    </a:p>
                  </a:txBody>
                  <a:tcPr/>
                </a:tc>
                <a:tc>
                  <a:txBody>
                    <a:bodyPr/>
                    <a:lstStyle/>
                    <a:p>
                      <a:r>
                        <a:rPr lang="de-CH" sz="1200" dirty="0" smtClean="0"/>
                        <a:t>Anzahl</a:t>
                      </a:r>
                      <a:r>
                        <a:rPr lang="de-CH" sz="1200" baseline="0" dirty="0" smtClean="0"/>
                        <a:t> Personen </a:t>
                      </a:r>
                    </a:p>
                    <a:p>
                      <a:r>
                        <a:rPr lang="de-CH" sz="1200" baseline="0" dirty="0" smtClean="0"/>
                        <a:t>(Schätzung)</a:t>
                      </a:r>
                    </a:p>
                  </a:txBody>
                  <a:tcPr/>
                </a:tc>
                <a:tc>
                  <a:txBody>
                    <a:bodyPr/>
                    <a:lstStyle/>
                    <a:p>
                      <a:r>
                        <a:rPr lang="de-CH" sz="1200" baseline="0" dirty="0" smtClean="0"/>
                        <a:t>Angenommene Aufenthalts-dauer </a:t>
                      </a:r>
                    </a:p>
                  </a:txBody>
                  <a:tcPr/>
                </a:tc>
                <a:tc>
                  <a:txBody>
                    <a:bodyPr/>
                    <a:lstStyle/>
                    <a:p>
                      <a:r>
                        <a:rPr lang="de-CH" sz="1200" dirty="0" smtClean="0"/>
                        <a:t>Wichtigste</a:t>
                      </a:r>
                      <a:r>
                        <a:rPr lang="de-CH" sz="1200" baseline="0" dirty="0" smtClean="0"/>
                        <a:t> Angebote </a:t>
                      </a:r>
                      <a:endParaRPr lang="de-CH" sz="1200" dirty="0"/>
                    </a:p>
                  </a:txBody>
                  <a:tcPr/>
                </a:tc>
              </a:tr>
              <a:tr h="194958">
                <a:tc>
                  <a:txBody>
                    <a:bodyPr/>
                    <a:lstStyle/>
                    <a:p>
                      <a:r>
                        <a:rPr lang="de-CH" sz="1200" dirty="0" smtClean="0"/>
                        <a:t>Busreise</a:t>
                      </a:r>
                      <a:endParaRPr lang="de-CH" sz="1200" dirty="0"/>
                    </a:p>
                  </a:txBody>
                  <a:tcPr/>
                </a:tc>
                <a:tc>
                  <a:txBody>
                    <a:bodyPr/>
                    <a:lstStyle/>
                    <a:p>
                      <a:r>
                        <a:rPr lang="de-CH" sz="1200" dirty="0" smtClean="0"/>
                        <a:t>500’000</a:t>
                      </a:r>
                      <a:endParaRPr lang="de-CH" sz="1200" dirty="0"/>
                    </a:p>
                  </a:txBody>
                  <a:tcPr/>
                </a:tc>
                <a:tc>
                  <a:txBody>
                    <a:bodyPr/>
                    <a:lstStyle/>
                    <a:p>
                      <a:r>
                        <a:rPr lang="de-CH" sz="1200" dirty="0" smtClean="0"/>
                        <a:t>100’000</a:t>
                      </a:r>
                      <a:endParaRPr lang="de-CH" sz="1200" dirty="0"/>
                    </a:p>
                  </a:txBody>
                  <a:tcPr/>
                </a:tc>
                <a:tc>
                  <a:txBody>
                    <a:bodyPr/>
                    <a:lstStyle/>
                    <a:p>
                      <a:r>
                        <a:rPr lang="de-CH" sz="1200" dirty="0" smtClean="0"/>
                        <a:t>Fünf Tage</a:t>
                      </a:r>
                      <a:endParaRPr lang="de-CH" sz="1200" dirty="0"/>
                    </a:p>
                  </a:txBody>
                  <a:tcPr/>
                </a:tc>
                <a:tc>
                  <a:txBody>
                    <a:bodyPr/>
                    <a:lstStyle/>
                    <a:p>
                      <a:r>
                        <a:rPr lang="de-CH" sz="1200" dirty="0" smtClean="0"/>
                        <a:t>Alpenkamm,</a:t>
                      </a:r>
                      <a:r>
                        <a:rPr lang="de-CH" sz="1200" baseline="0" dirty="0" smtClean="0"/>
                        <a:t> v.a. Graubünden </a:t>
                      </a:r>
                      <a:endParaRPr lang="de-CH" sz="1200" dirty="0"/>
                    </a:p>
                  </a:txBody>
                  <a:tcPr/>
                </a:tc>
              </a:tr>
              <a:tr h="0">
                <a:tc>
                  <a:txBody>
                    <a:bodyPr/>
                    <a:lstStyle/>
                    <a:p>
                      <a:r>
                        <a:rPr lang="de-CH" sz="1200" dirty="0" smtClean="0"/>
                        <a:t>Veloreise</a:t>
                      </a:r>
                      <a:endParaRPr lang="de-CH" sz="1200" dirty="0"/>
                    </a:p>
                  </a:txBody>
                  <a:tcPr/>
                </a:tc>
                <a:tc>
                  <a:txBody>
                    <a:bodyPr/>
                    <a:lstStyle/>
                    <a:p>
                      <a:r>
                        <a:rPr lang="de-CH" sz="1200" dirty="0" smtClean="0"/>
                        <a:t>10’000</a:t>
                      </a:r>
                      <a:endParaRPr lang="de-CH" sz="1200" dirty="0"/>
                    </a:p>
                  </a:txBody>
                  <a:tcPr/>
                </a:tc>
                <a:tc>
                  <a:txBody>
                    <a:bodyPr/>
                    <a:lstStyle/>
                    <a:p>
                      <a:r>
                        <a:rPr lang="de-CH" sz="1200" dirty="0" smtClean="0"/>
                        <a:t>1’700</a:t>
                      </a:r>
                      <a:endParaRPr lang="de-CH" sz="1200" dirty="0"/>
                    </a:p>
                  </a:txBody>
                  <a:tcPr/>
                </a:tc>
                <a:tc>
                  <a:txBody>
                    <a:bodyPr/>
                    <a:lstStyle/>
                    <a:p>
                      <a:r>
                        <a:rPr lang="de-CH" sz="1200" dirty="0" smtClean="0"/>
                        <a:t>Sechs Tage</a:t>
                      </a:r>
                      <a:endParaRPr lang="de-CH" sz="1200" dirty="0"/>
                    </a:p>
                  </a:txBody>
                  <a:tcPr/>
                </a:tc>
                <a:tc>
                  <a:txBody>
                    <a:bodyPr/>
                    <a:lstStyle/>
                    <a:p>
                      <a:r>
                        <a:rPr lang="de-CH" sz="1200" dirty="0" smtClean="0"/>
                        <a:t>Mittelland, nationale Velorouten </a:t>
                      </a:r>
                    </a:p>
                  </a:txBody>
                  <a:tcPr/>
                </a:tc>
              </a:tr>
              <a:tr h="132779">
                <a:tc>
                  <a:txBody>
                    <a:bodyPr/>
                    <a:lstStyle/>
                    <a:p>
                      <a:r>
                        <a:rPr lang="de-CH" sz="1200" dirty="0" smtClean="0"/>
                        <a:t>Wanderreise</a:t>
                      </a:r>
                      <a:endParaRPr lang="de-CH" sz="1200" dirty="0"/>
                    </a:p>
                  </a:txBody>
                  <a:tcPr/>
                </a:tc>
                <a:tc>
                  <a:txBody>
                    <a:bodyPr/>
                    <a:lstStyle/>
                    <a:p>
                      <a:r>
                        <a:rPr lang="de-CH" sz="1200" dirty="0" smtClean="0"/>
                        <a:t>20’000</a:t>
                      </a:r>
                      <a:endParaRPr lang="de-CH" sz="1200" dirty="0"/>
                    </a:p>
                  </a:txBody>
                  <a:tcPr/>
                </a:tc>
                <a:tc>
                  <a:txBody>
                    <a:bodyPr/>
                    <a:lstStyle/>
                    <a:p>
                      <a:r>
                        <a:rPr lang="de-CH" sz="1200" dirty="0" smtClean="0"/>
                        <a:t>3’300</a:t>
                      </a:r>
                      <a:endParaRPr lang="de-CH" sz="1200" dirty="0"/>
                    </a:p>
                  </a:txBody>
                  <a:tcPr/>
                </a:tc>
                <a:tc>
                  <a:txBody>
                    <a:bodyPr/>
                    <a:lstStyle/>
                    <a:p>
                      <a:r>
                        <a:rPr lang="de-CH" sz="1200" dirty="0" smtClean="0"/>
                        <a:t>Sechs</a:t>
                      </a:r>
                      <a:r>
                        <a:rPr lang="de-CH" sz="1200" baseline="0" dirty="0" smtClean="0"/>
                        <a:t> Tage</a:t>
                      </a:r>
                      <a:endParaRPr lang="de-CH" sz="1200" dirty="0"/>
                    </a:p>
                  </a:txBody>
                  <a:tcPr/>
                </a:tc>
                <a:tc>
                  <a:txBody>
                    <a:bodyPr/>
                    <a:lstStyle/>
                    <a:p>
                      <a:r>
                        <a:rPr lang="de-CH" sz="1200" dirty="0" smtClean="0"/>
                        <a:t>Fernwanderwege</a:t>
                      </a:r>
                      <a:r>
                        <a:rPr lang="de-CH" sz="1200" baseline="0" dirty="0" smtClean="0"/>
                        <a:t> (v.a. Jakobswege)</a:t>
                      </a:r>
                      <a:endParaRPr lang="de-CH" sz="1200" dirty="0"/>
                    </a:p>
                  </a:txBody>
                  <a:tcPr/>
                </a:tc>
              </a:tr>
              <a:tr h="0">
                <a:tc>
                  <a:txBody>
                    <a:bodyPr/>
                    <a:lstStyle/>
                    <a:p>
                      <a:r>
                        <a:rPr lang="de-CH" sz="1200" dirty="0" smtClean="0"/>
                        <a:t>Auto-/</a:t>
                      </a:r>
                      <a:r>
                        <a:rPr lang="de-CH" sz="1200" dirty="0" err="1" smtClean="0"/>
                        <a:t>Töffreise</a:t>
                      </a:r>
                      <a:endParaRPr lang="de-CH" sz="1200" dirty="0"/>
                    </a:p>
                  </a:txBody>
                  <a:tcPr/>
                </a:tc>
                <a:tc>
                  <a:txBody>
                    <a:bodyPr/>
                    <a:lstStyle/>
                    <a:p>
                      <a:r>
                        <a:rPr lang="de-CH" sz="1200" dirty="0" smtClean="0"/>
                        <a:t>90’000</a:t>
                      </a:r>
                      <a:endParaRPr lang="de-CH" sz="1200" dirty="0"/>
                    </a:p>
                  </a:txBody>
                  <a:tcPr/>
                </a:tc>
                <a:tc>
                  <a:txBody>
                    <a:bodyPr/>
                    <a:lstStyle/>
                    <a:p>
                      <a:r>
                        <a:rPr lang="de-CH" sz="1200" dirty="0" smtClean="0"/>
                        <a:t>11’250</a:t>
                      </a:r>
                      <a:endParaRPr lang="de-CH" sz="1200" dirty="0"/>
                    </a:p>
                  </a:txBody>
                  <a:tcPr/>
                </a:tc>
                <a:tc>
                  <a:txBody>
                    <a:bodyPr/>
                    <a:lstStyle/>
                    <a:p>
                      <a:r>
                        <a:rPr lang="de-CH" sz="1200" dirty="0" smtClean="0"/>
                        <a:t>Acht Tage</a:t>
                      </a:r>
                      <a:endParaRPr lang="de-CH" sz="1200" dirty="0"/>
                    </a:p>
                  </a:txBody>
                  <a:tcPr/>
                </a:tc>
                <a:tc>
                  <a:txBody>
                    <a:bodyPr/>
                    <a:lstStyle/>
                    <a:p>
                      <a:r>
                        <a:rPr lang="de-CH" sz="1200" dirty="0" smtClean="0"/>
                        <a:t>Alpenpässe </a:t>
                      </a:r>
                      <a:endParaRPr lang="de-CH" sz="1200" dirty="0"/>
                    </a:p>
                  </a:txBody>
                  <a:tcPr/>
                </a:tc>
              </a:tr>
              <a:tr h="0">
                <a:tc>
                  <a:txBody>
                    <a:bodyPr/>
                    <a:lstStyle/>
                    <a:p>
                      <a:r>
                        <a:rPr lang="de-CH" sz="1200" dirty="0" smtClean="0"/>
                        <a:t>Zugreise </a:t>
                      </a:r>
                      <a:endParaRPr lang="de-CH" sz="1200" dirty="0"/>
                    </a:p>
                  </a:txBody>
                  <a:tcPr/>
                </a:tc>
                <a:tc>
                  <a:txBody>
                    <a:bodyPr/>
                    <a:lstStyle/>
                    <a:p>
                      <a:r>
                        <a:rPr lang="de-CH" sz="1200" dirty="0" smtClean="0"/>
                        <a:t>80’000</a:t>
                      </a:r>
                      <a:endParaRPr lang="de-CH" sz="1200" dirty="0"/>
                    </a:p>
                  </a:txBody>
                  <a:tcPr/>
                </a:tc>
                <a:tc>
                  <a:txBody>
                    <a:bodyPr/>
                    <a:lstStyle/>
                    <a:p>
                      <a:r>
                        <a:rPr lang="de-CH" sz="1200" dirty="0" smtClean="0"/>
                        <a:t>16’000</a:t>
                      </a:r>
                      <a:endParaRPr lang="de-CH" sz="1200" dirty="0"/>
                    </a:p>
                  </a:txBody>
                  <a:tcPr/>
                </a:tc>
                <a:tc>
                  <a:txBody>
                    <a:bodyPr/>
                    <a:lstStyle/>
                    <a:p>
                      <a:r>
                        <a:rPr lang="de-CH" sz="1200" dirty="0" smtClean="0"/>
                        <a:t>Fünf Tage</a:t>
                      </a:r>
                      <a:endParaRPr lang="de-CH" sz="1200" dirty="0"/>
                    </a:p>
                  </a:txBody>
                  <a:tcPr/>
                </a:tc>
                <a:tc>
                  <a:txBody>
                    <a:bodyPr/>
                    <a:lstStyle/>
                    <a:p>
                      <a:r>
                        <a:rPr lang="de-CH" sz="1200" dirty="0" smtClean="0"/>
                        <a:t>Glacier-Express,</a:t>
                      </a:r>
                      <a:r>
                        <a:rPr lang="de-CH" sz="1200" baseline="0" dirty="0" smtClean="0"/>
                        <a:t> </a:t>
                      </a:r>
                      <a:r>
                        <a:rPr lang="de-CH" sz="1200" baseline="0" dirty="0" err="1" smtClean="0"/>
                        <a:t>Bernina</a:t>
                      </a:r>
                      <a:r>
                        <a:rPr lang="de-CH" sz="1200" baseline="0" dirty="0" smtClean="0"/>
                        <a:t>-Express </a:t>
                      </a:r>
                      <a:endParaRPr lang="de-CH" sz="1200" dirty="0"/>
                    </a:p>
                  </a:txBody>
                  <a:tcPr/>
                </a:tc>
              </a:tr>
              <a:tr h="0">
                <a:tc>
                  <a:txBody>
                    <a:bodyPr/>
                    <a:lstStyle/>
                    <a:p>
                      <a:r>
                        <a:rPr lang="de-CH" sz="1200" b="1" dirty="0" smtClean="0"/>
                        <a:t>Total </a:t>
                      </a:r>
                      <a:endParaRPr lang="de-CH" sz="1200" b="1" dirty="0"/>
                    </a:p>
                  </a:txBody>
                  <a:tcPr/>
                </a:tc>
                <a:tc>
                  <a:txBody>
                    <a:bodyPr/>
                    <a:lstStyle/>
                    <a:p>
                      <a:r>
                        <a:rPr lang="de-CH" sz="1200" b="1" dirty="0" smtClean="0"/>
                        <a:t>700’000</a:t>
                      </a:r>
                      <a:endParaRPr lang="de-CH" sz="1200" b="1" dirty="0"/>
                    </a:p>
                  </a:txBody>
                  <a:tcPr/>
                </a:tc>
                <a:tc>
                  <a:txBody>
                    <a:bodyPr/>
                    <a:lstStyle/>
                    <a:p>
                      <a:r>
                        <a:rPr lang="de-CH" sz="1200" b="1" dirty="0" smtClean="0"/>
                        <a:t>132’250</a:t>
                      </a:r>
                      <a:endParaRPr lang="de-CH" sz="1200" b="1" dirty="0"/>
                    </a:p>
                  </a:txBody>
                  <a:tcPr/>
                </a:tc>
                <a:tc>
                  <a:txBody>
                    <a:bodyPr/>
                    <a:lstStyle/>
                    <a:p>
                      <a:endParaRPr lang="de-CH" sz="1200" b="1" dirty="0"/>
                    </a:p>
                  </a:txBody>
                  <a:tcPr/>
                </a:tc>
                <a:tc>
                  <a:txBody>
                    <a:bodyPr/>
                    <a:lstStyle/>
                    <a:p>
                      <a:endParaRPr lang="de-CH" sz="1200" b="1" dirty="0"/>
                    </a:p>
                  </a:txBody>
                  <a:tcPr/>
                </a:tc>
              </a:tr>
            </a:tbl>
          </a:graphicData>
        </a:graphic>
      </p:graphicFrame>
      <p:sp>
        <p:nvSpPr>
          <p:cNvPr id="2" name="Titel 1"/>
          <p:cNvSpPr>
            <a:spLocks noGrp="1"/>
          </p:cNvSpPr>
          <p:nvPr>
            <p:ph type="title"/>
          </p:nvPr>
        </p:nvSpPr>
        <p:spPr/>
        <p:txBody>
          <a:bodyPr/>
          <a:lstStyle/>
          <a:p>
            <a:pPr marL="0" indent="0">
              <a:buNone/>
            </a:pPr>
            <a:r>
              <a:rPr lang="de-CH" dirty="0" smtClean="0"/>
              <a:t>Anzahl deutsche Reisegäste in der Schweiz: </a:t>
            </a:r>
            <a:br>
              <a:rPr lang="de-CH" dirty="0" smtClean="0"/>
            </a:br>
            <a:r>
              <a:rPr lang="de-CH" dirty="0" smtClean="0"/>
              <a:t>Bus &gt; Zug &gt; Auto &gt; zu Fuss &gt; Velo </a:t>
            </a:r>
            <a:endParaRPr lang="de-CH" dirty="0"/>
          </a:p>
        </p:txBody>
      </p:sp>
      <p:sp>
        <p:nvSpPr>
          <p:cNvPr id="3" name="Inhaltsplatzhalter 2"/>
          <p:cNvSpPr>
            <a:spLocks noGrp="1"/>
          </p:cNvSpPr>
          <p:nvPr>
            <p:ph idx="1"/>
          </p:nvPr>
        </p:nvSpPr>
        <p:spPr>
          <a:xfrm>
            <a:off x="711835" y="1659312"/>
            <a:ext cx="8268653" cy="2071440"/>
          </a:xfrm>
        </p:spPr>
        <p:txBody>
          <a:bodyPr/>
          <a:lstStyle/>
          <a:p>
            <a:pPr marL="0" indent="0">
              <a:buNone/>
            </a:pPr>
            <a:r>
              <a:rPr lang="de-CH" sz="1400" b="1" dirty="0" smtClean="0"/>
              <a:t>Schätzung der Personenzahlen nach Hauptverkehrsmittel der Reise</a:t>
            </a:r>
          </a:p>
          <a:p>
            <a:r>
              <a:rPr lang="de-CH" sz="1400" dirty="0" smtClean="0"/>
              <a:t>Rund 500’000 Logiernächte entfallen auf </a:t>
            </a:r>
            <a:r>
              <a:rPr lang="de-CH" sz="1400" dirty="0" smtClean="0"/>
              <a:t>Busreisen. Davon </a:t>
            </a:r>
            <a:r>
              <a:rPr lang="de-CH" sz="1400" dirty="0" smtClean="0"/>
              <a:t>fahren ein Viertel im Verlauf der Reise auch mit dem Zug, v.a. auf den alpinen Strecken zwischen Graubünden und dem Wallis. </a:t>
            </a:r>
          </a:p>
          <a:p>
            <a:r>
              <a:rPr lang="de-CH" sz="1400" dirty="0" smtClean="0"/>
              <a:t>Rundreisen </a:t>
            </a:r>
            <a:r>
              <a:rPr lang="de-CH" sz="1400" dirty="0" smtClean="0"/>
              <a:t>per Auto sind statistisch nirgends erfasst. Aufgrund der Zahlen in den anderen Teilbereichen ist davon auszugehen, dass  ca. 16’000 Personen aus Deutschland eine Rundreise mit dem Auto im Sommer unternehmen.</a:t>
            </a:r>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44</a:t>
            </a:fld>
            <a:endParaRPr lang="de-CH"/>
          </a:p>
        </p:txBody>
      </p:sp>
      <p:sp>
        <p:nvSpPr>
          <p:cNvPr id="6" name="Textplatzhalter 5"/>
          <p:cNvSpPr>
            <a:spLocks noGrp="1"/>
          </p:cNvSpPr>
          <p:nvPr>
            <p:ph type="body" sz="quarter" idx="12"/>
          </p:nvPr>
        </p:nvSpPr>
        <p:spPr/>
        <p:txBody>
          <a:bodyPr/>
          <a:lstStyle/>
          <a:p>
            <a:r>
              <a:rPr lang="de-CH" dirty="0" smtClean="0"/>
              <a:t>Anzahl Personen nach Hauptverkehrsmittel </a:t>
            </a:r>
            <a:endParaRPr lang="de-CH" dirty="0"/>
          </a:p>
        </p:txBody>
      </p:sp>
      <p:sp>
        <p:nvSpPr>
          <p:cNvPr id="7" name="Textplatzhalter 6"/>
          <p:cNvSpPr>
            <a:spLocks noGrp="1"/>
          </p:cNvSpPr>
          <p:nvPr>
            <p:ph type="body" sz="quarter" idx="13"/>
          </p:nvPr>
        </p:nvSpPr>
        <p:spPr>
          <a:xfrm>
            <a:off x="6133381" y="285750"/>
            <a:ext cx="3008443" cy="295200"/>
          </a:xfrm>
        </p:spPr>
        <p:txBody>
          <a:bodyPr/>
          <a:lstStyle/>
          <a:p>
            <a:r>
              <a:rPr lang="de-CH" dirty="0" smtClean="0"/>
              <a:t>5 </a:t>
            </a:r>
            <a:r>
              <a:rPr lang="de-CH" dirty="0"/>
              <a:t>Geschäftsfeld </a:t>
            </a:r>
            <a:r>
              <a:rPr lang="de-CH" dirty="0" smtClean="0"/>
              <a:t>Reisen </a:t>
            </a:r>
            <a:r>
              <a:rPr lang="de-CH" dirty="0"/>
              <a:t>im </a:t>
            </a:r>
            <a:r>
              <a:rPr lang="de-CH" dirty="0" smtClean="0"/>
              <a:t>Sommer</a:t>
            </a:r>
            <a:endParaRPr lang="de-CH" dirty="0"/>
          </a:p>
          <a:p>
            <a:endParaRPr lang="de-CH" dirty="0"/>
          </a:p>
        </p:txBody>
      </p:sp>
      <p:sp>
        <p:nvSpPr>
          <p:cNvPr id="10" name="Textfeld 9"/>
          <p:cNvSpPr txBox="1"/>
          <p:nvPr/>
        </p:nvSpPr>
        <p:spPr>
          <a:xfrm>
            <a:off x="4689043" y="6464054"/>
            <a:ext cx="4284240" cy="200055"/>
          </a:xfrm>
          <a:prstGeom prst="rect">
            <a:avLst/>
          </a:prstGeom>
          <a:noFill/>
        </p:spPr>
        <p:txBody>
          <a:bodyPr wrap="square" rtlCol="0">
            <a:spAutoFit/>
          </a:bodyPr>
          <a:lstStyle/>
          <a:p>
            <a:pPr algn="r"/>
            <a:r>
              <a:rPr lang="de-CH" sz="700" dirty="0" smtClean="0">
                <a:solidFill>
                  <a:srgbClr val="3C584D"/>
                </a:solidFill>
              </a:rPr>
              <a:t>Quellen:  BHP – Hanser und Partner AG, TMS (2015)</a:t>
            </a:r>
            <a:endParaRPr lang="de-CH" sz="700" dirty="0">
              <a:solidFill>
                <a:srgbClr val="3C584D"/>
              </a:solidFill>
            </a:endParaRPr>
          </a:p>
        </p:txBody>
      </p:sp>
    </p:spTree>
    <p:extLst>
      <p:ext uri="{BB962C8B-B14F-4D97-AF65-F5344CB8AC3E}">
        <p14:creationId xmlns:p14="http://schemas.microsoft.com/office/powerpoint/2010/main" val="874822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1835" y="1116146"/>
            <a:ext cx="8268653" cy="430212"/>
          </a:xfrm>
        </p:spPr>
        <p:txBody>
          <a:bodyPr/>
          <a:lstStyle/>
          <a:p>
            <a:pPr marL="0" indent="0">
              <a:buNone/>
            </a:pPr>
            <a:r>
              <a:rPr lang="de-CH" dirty="0" smtClean="0"/>
              <a:t>Graubünden in sechs Tagen </a:t>
            </a:r>
            <a:endParaRPr lang="de-CH" dirty="0"/>
          </a:p>
        </p:txBody>
      </p:sp>
      <p:sp>
        <p:nvSpPr>
          <p:cNvPr id="3" name="Inhaltsplatzhalter 2"/>
          <p:cNvSpPr>
            <a:spLocks noGrp="1"/>
          </p:cNvSpPr>
          <p:nvPr>
            <p:ph idx="1"/>
          </p:nvPr>
        </p:nvSpPr>
        <p:spPr>
          <a:xfrm>
            <a:off x="6125049" y="1767194"/>
            <a:ext cx="2836583" cy="3749480"/>
          </a:xfrm>
        </p:spPr>
        <p:txBody>
          <a:bodyPr/>
          <a:lstStyle/>
          <a:p>
            <a:pPr marL="0" indent="0">
              <a:buNone/>
            </a:pPr>
            <a:r>
              <a:rPr lang="de-CH" sz="900" dirty="0" smtClean="0"/>
              <a:t>Es gibt zwei typische Busreisen durch die Schweiz: </a:t>
            </a:r>
          </a:p>
          <a:p>
            <a:pPr>
              <a:buFont typeface="+mj-lt"/>
              <a:buAutoNum type="arabicPeriod"/>
            </a:pPr>
            <a:r>
              <a:rPr lang="de-CH" sz="900" dirty="0" smtClean="0"/>
              <a:t>Fahrt durch Graubünden </a:t>
            </a:r>
            <a:r>
              <a:rPr lang="de-CH" sz="900" dirty="0" smtClean="0">
                <a:sym typeface="Wingdings" pitchFamily="2" charset="2"/>
              </a:rPr>
              <a:t> diese Seite </a:t>
            </a:r>
            <a:endParaRPr lang="de-CH" sz="900" dirty="0" smtClean="0"/>
          </a:p>
          <a:p>
            <a:pPr>
              <a:buFont typeface="+mj-lt"/>
              <a:buAutoNum type="arabicPeriod"/>
            </a:pPr>
            <a:r>
              <a:rPr lang="de-CH" sz="900" dirty="0" smtClean="0"/>
              <a:t>Fahrt durch die gesamte Schweiz, d.h. Kombination von Graubünden mit Zentral-schweiz, Berner Oberland, Wallis und West-schweiz, dann via Bern und Zürich retour </a:t>
            </a:r>
            <a:r>
              <a:rPr lang="de-CH" sz="900" dirty="0" smtClean="0">
                <a:sym typeface="Wingdings" pitchFamily="2" charset="2"/>
              </a:rPr>
              <a:t> nächste Seite </a:t>
            </a:r>
          </a:p>
          <a:p>
            <a:pPr marL="0" indent="0">
              <a:buNone/>
            </a:pPr>
            <a:r>
              <a:rPr lang="de-CH" sz="900" b="1" dirty="0" smtClean="0">
                <a:sym typeface="Wingdings" pitchFamily="2" charset="2"/>
              </a:rPr>
              <a:t>Typische </a:t>
            </a:r>
            <a:r>
              <a:rPr lang="de-CH" sz="900" b="1" dirty="0" err="1" smtClean="0">
                <a:sym typeface="Wingdings" pitchFamily="2" charset="2"/>
              </a:rPr>
              <a:t>Graubündenreise</a:t>
            </a:r>
            <a:endParaRPr lang="de-CH" sz="900" b="1" dirty="0" smtClean="0">
              <a:sym typeface="Wingdings" pitchFamily="2" charset="2"/>
            </a:endParaRPr>
          </a:p>
          <a:p>
            <a:pPr>
              <a:buFont typeface="Wingdings" pitchFamily="2" charset="2"/>
              <a:buChar char="§"/>
            </a:pPr>
            <a:r>
              <a:rPr lang="de-CH" sz="900" dirty="0" smtClean="0">
                <a:sym typeface="Wingdings" pitchFamily="2" charset="2"/>
              </a:rPr>
              <a:t>Sechs Tage, inkl. An- und Abreise</a:t>
            </a:r>
          </a:p>
          <a:p>
            <a:pPr>
              <a:buFont typeface="Wingdings" pitchFamily="2" charset="2"/>
              <a:buChar char="§"/>
            </a:pPr>
            <a:r>
              <a:rPr lang="de-CH" sz="900" dirty="0" smtClean="0">
                <a:sym typeface="Wingdings" pitchFamily="2" charset="2"/>
              </a:rPr>
              <a:t>In der Regel Übernachtung im Raum Davos </a:t>
            </a:r>
          </a:p>
          <a:p>
            <a:pPr>
              <a:buFont typeface="Wingdings" pitchFamily="2" charset="2"/>
              <a:buChar char="§"/>
            </a:pPr>
            <a:r>
              <a:rPr lang="de-CH" sz="900" dirty="0" smtClean="0">
                <a:sym typeface="Wingdings" pitchFamily="2" charset="2"/>
              </a:rPr>
              <a:t>Kombination aus Bus und Bahn: Glacier und </a:t>
            </a:r>
            <a:r>
              <a:rPr lang="de-CH" sz="900" dirty="0" err="1" smtClean="0">
                <a:sym typeface="Wingdings" pitchFamily="2" charset="2"/>
              </a:rPr>
              <a:t>Bernina</a:t>
            </a:r>
            <a:r>
              <a:rPr lang="de-CH" sz="900" dirty="0" smtClean="0">
                <a:sym typeface="Wingdings" pitchFamily="2" charset="2"/>
              </a:rPr>
              <a:t>-Express sind fast immer Bestandteil der Tour</a:t>
            </a:r>
          </a:p>
          <a:p>
            <a:pPr>
              <a:buFont typeface="Wingdings" pitchFamily="2" charset="2"/>
              <a:buChar char="§"/>
            </a:pPr>
            <a:r>
              <a:rPr lang="de-CH" sz="900" dirty="0" smtClean="0">
                <a:sym typeface="Wingdings" pitchFamily="2" charset="2"/>
              </a:rPr>
              <a:t>Kosten pro Tag ca. EUR 70 bis 90 (inkl. Übernachtung, Essen und Ausflüge)</a:t>
            </a:r>
          </a:p>
          <a:p>
            <a:pPr marL="0" indent="0">
              <a:buNone/>
            </a:pPr>
            <a:endParaRPr lang="de-CH" sz="900" dirty="0">
              <a:sym typeface="Wingdings" pitchFamily="2" charset="2"/>
            </a:endParaRPr>
          </a:p>
          <a:p>
            <a:pPr marL="0" indent="0">
              <a:buNone/>
            </a:pPr>
            <a:r>
              <a:rPr lang="de-CH" sz="900" dirty="0" smtClean="0">
                <a:sym typeface="Wingdings" pitchFamily="2" charset="2"/>
              </a:rPr>
              <a:t>Die Mehrheit der Busreisen in der Schweiz ist sternförmig, d.h. gehen von einem oder zwei Übernachtungsorten aus. </a:t>
            </a:r>
          </a:p>
          <a:p>
            <a:pPr marL="0" indent="0">
              <a:buNone/>
            </a:pPr>
            <a:endParaRPr lang="de-CH" sz="900" dirty="0" smtClean="0"/>
          </a:p>
          <a:p>
            <a:pPr>
              <a:buFont typeface="Wingdings" pitchFamily="2" charset="2"/>
              <a:buChar char="§"/>
            </a:pPr>
            <a:endParaRPr lang="de-CH" sz="90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45</a:t>
            </a:fld>
            <a:endParaRPr lang="de-CH"/>
          </a:p>
        </p:txBody>
      </p:sp>
      <p:sp>
        <p:nvSpPr>
          <p:cNvPr id="6" name="Textplatzhalter 5"/>
          <p:cNvSpPr>
            <a:spLocks noGrp="1"/>
          </p:cNvSpPr>
          <p:nvPr>
            <p:ph type="body" sz="quarter" idx="12"/>
          </p:nvPr>
        </p:nvSpPr>
        <p:spPr/>
        <p:txBody>
          <a:bodyPr/>
          <a:lstStyle/>
          <a:p>
            <a:r>
              <a:rPr lang="de-CH" dirty="0" smtClean="0"/>
              <a:t>Typische Busreisen in der Schweiz (I)</a:t>
            </a:r>
            <a:endParaRPr lang="de-CH" dirty="0"/>
          </a:p>
        </p:txBody>
      </p:sp>
      <p:sp>
        <p:nvSpPr>
          <p:cNvPr id="7" name="Textplatzhalter 6"/>
          <p:cNvSpPr>
            <a:spLocks noGrp="1"/>
          </p:cNvSpPr>
          <p:nvPr>
            <p:ph type="body" sz="quarter" idx="13"/>
          </p:nvPr>
        </p:nvSpPr>
        <p:spPr>
          <a:xfrm>
            <a:off x="6314536" y="285750"/>
            <a:ext cx="2827288" cy="295200"/>
          </a:xfrm>
        </p:spPr>
        <p:txBody>
          <a:bodyPr/>
          <a:lstStyle/>
          <a:p>
            <a:r>
              <a:rPr lang="de-CH" dirty="0" smtClean="0"/>
              <a:t>5 Geschäftsfeld Reisen im Sommer</a:t>
            </a:r>
            <a:endParaRPr lang="de-CH" dirty="0"/>
          </a:p>
        </p:txBody>
      </p:sp>
      <p:sp>
        <p:nvSpPr>
          <p:cNvPr id="17" name="Textfeld 16"/>
          <p:cNvSpPr txBox="1"/>
          <p:nvPr/>
        </p:nvSpPr>
        <p:spPr>
          <a:xfrm>
            <a:off x="721571" y="6234893"/>
            <a:ext cx="3200400" cy="215444"/>
          </a:xfrm>
          <a:prstGeom prst="rect">
            <a:avLst/>
          </a:prstGeom>
          <a:noFill/>
        </p:spPr>
        <p:txBody>
          <a:bodyPr wrap="square" rtlCol="0">
            <a:spAutoFit/>
          </a:bodyPr>
          <a:lstStyle/>
          <a:p>
            <a:r>
              <a:rPr lang="de-CH" sz="800" dirty="0" smtClean="0"/>
              <a:t>Schwarz: Anreise (Bus), grün =  Bus, rot = Bahn</a:t>
            </a:r>
            <a:endParaRPr lang="de-CH" sz="8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571" y="1782897"/>
            <a:ext cx="5403478" cy="445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4625" y="3707611"/>
            <a:ext cx="324531" cy="17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winkelte Verbindung 3"/>
          <p:cNvCxnSpPr/>
          <p:nvPr/>
        </p:nvCxnSpPr>
        <p:spPr bwMode="auto">
          <a:xfrm flipV="1">
            <a:off x="3998667" y="3645024"/>
            <a:ext cx="216719" cy="122286"/>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8084" y="3345152"/>
            <a:ext cx="659097" cy="39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Freihandform 11"/>
          <p:cNvSpPr/>
          <p:nvPr/>
        </p:nvSpPr>
        <p:spPr bwMode="auto">
          <a:xfrm>
            <a:off x="1763076" y="1767193"/>
            <a:ext cx="2523388" cy="2068132"/>
          </a:xfrm>
          <a:custGeom>
            <a:avLst/>
            <a:gdLst>
              <a:gd name="connsiteX0" fmla="*/ 0 w 2806811"/>
              <a:gd name="connsiteY0" fmla="*/ 0 h 2393343"/>
              <a:gd name="connsiteX1" fmla="*/ 39757 w 2806811"/>
              <a:gd name="connsiteY1" fmla="*/ 7951 h 2393343"/>
              <a:gd name="connsiteX2" fmla="*/ 87465 w 2806811"/>
              <a:gd name="connsiteY2" fmla="*/ 39757 h 2393343"/>
              <a:gd name="connsiteX3" fmla="*/ 119270 w 2806811"/>
              <a:gd name="connsiteY3" fmla="*/ 47708 h 2393343"/>
              <a:gd name="connsiteX4" fmla="*/ 166978 w 2806811"/>
              <a:gd name="connsiteY4" fmla="*/ 63611 h 2393343"/>
              <a:gd name="connsiteX5" fmla="*/ 246491 w 2806811"/>
              <a:gd name="connsiteY5" fmla="*/ 55659 h 2393343"/>
              <a:gd name="connsiteX6" fmla="*/ 341906 w 2806811"/>
              <a:gd name="connsiteY6" fmla="*/ 39757 h 2393343"/>
              <a:gd name="connsiteX7" fmla="*/ 421419 w 2806811"/>
              <a:gd name="connsiteY7" fmla="*/ 47708 h 2393343"/>
              <a:gd name="connsiteX8" fmla="*/ 445273 w 2806811"/>
              <a:gd name="connsiteY8" fmla="*/ 55659 h 2393343"/>
              <a:gd name="connsiteX9" fmla="*/ 477078 w 2806811"/>
              <a:gd name="connsiteY9" fmla="*/ 63611 h 2393343"/>
              <a:gd name="connsiteX10" fmla="*/ 500932 w 2806811"/>
              <a:gd name="connsiteY10" fmla="*/ 79513 h 2393343"/>
              <a:gd name="connsiteX11" fmla="*/ 628153 w 2806811"/>
              <a:gd name="connsiteY11" fmla="*/ 79513 h 2393343"/>
              <a:gd name="connsiteX12" fmla="*/ 675861 w 2806811"/>
              <a:gd name="connsiteY12" fmla="*/ 47708 h 2393343"/>
              <a:gd name="connsiteX13" fmla="*/ 755374 w 2806811"/>
              <a:gd name="connsiteY13" fmla="*/ 71562 h 2393343"/>
              <a:gd name="connsiteX14" fmla="*/ 779228 w 2806811"/>
              <a:gd name="connsiteY14" fmla="*/ 79513 h 2393343"/>
              <a:gd name="connsiteX15" fmla="*/ 803082 w 2806811"/>
              <a:gd name="connsiteY15" fmla="*/ 87464 h 2393343"/>
              <a:gd name="connsiteX16" fmla="*/ 906449 w 2806811"/>
              <a:gd name="connsiteY16" fmla="*/ 103367 h 2393343"/>
              <a:gd name="connsiteX17" fmla="*/ 930303 w 2806811"/>
              <a:gd name="connsiteY17" fmla="*/ 111318 h 2393343"/>
              <a:gd name="connsiteX18" fmla="*/ 962108 w 2806811"/>
              <a:gd name="connsiteY18" fmla="*/ 119270 h 2393343"/>
              <a:gd name="connsiteX19" fmla="*/ 1033670 w 2806811"/>
              <a:gd name="connsiteY19" fmla="*/ 135172 h 2393343"/>
              <a:gd name="connsiteX20" fmla="*/ 1081378 w 2806811"/>
              <a:gd name="connsiteY20" fmla="*/ 166977 h 2393343"/>
              <a:gd name="connsiteX21" fmla="*/ 1089329 w 2806811"/>
              <a:gd name="connsiteY21" fmla="*/ 190831 h 2393343"/>
              <a:gd name="connsiteX22" fmla="*/ 1113183 w 2806811"/>
              <a:gd name="connsiteY22" fmla="*/ 206734 h 2393343"/>
              <a:gd name="connsiteX23" fmla="*/ 1144988 w 2806811"/>
              <a:gd name="connsiteY23" fmla="*/ 246491 h 2393343"/>
              <a:gd name="connsiteX24" fmla="*/ 1176793 w 2806811"/>
              <a:gd name="connsiteY24" fmla="*/ 318052 h 2393343"/>
              <a:gd name="connsiteX25" fmla="*/ 1248355 w 2806811"/>
              <a:gd name="connsiteY25" fmla="*/ 349857 h 2393343"/>
              <a:gd name="connsiteX26" fmla="*/ 1319917 w 2806811"/>
              <a:gd name="connsiteY26" fmla="*/ 365760 h 2393343"/>
              <a:gd name="connsiteX27" fmla="*/ 1343771 w 2806811"/>
              <a:gd name="connsiteY27" fmla="*/ 373711 h 2393343"/>
              <a:gd name="connsiteX28" fmla="*/ 1383527 w 2806811"/>
              <a:gd name="connsiteY28" fmla="*/ 381663 h 2393343"/>
              <a:gd name="connsiteX29" fmla="*/ 1431235 w 2806811"/>
              <a:gd name="connsiteY29" fmla="*/ 397565 h 2393343"/>
              <a:gd name="connsiteX30" fmla="*/ 1502797 w 2806811"/>
              <a:gd name="connsiteY30" fmla="*/ 405517 h 2393343"/>
              <a:gd name="connsiteX31" fmla="*/ 1637969 w 2806811"/>
              <a:gd name="connsiteY31" fmla="*/ 421419 h 2393343"/>
              <a:gd name="connsiteX32" fmla="*/ 1733385 w 2806811"/>
              <a:gd name="connsiteY32" fmla="*/ 437322 h 2393343"/>
              <a:gd name="connsiteX33" fmla="*/ 2099145 w 2806811"/>
              <a:gd name="connsiteY33" fmla="*/ 437322 h 2393343"/>
              <a:gd name="connsiteX34" fmla="*/ 2122998 w 2806811"/>
              <a:gd name="connsiteY34" fmla="*/ 445273 h 2393343"/>
              <a:gd name="connsiteX35" fmla="*/ 2154804 w 2806811"/>
              <a:gd name="connsiteY35" fmla="*/ 492981 h 2393343"/>
              <a:gd name="connsiteX36" fmla="*/ 2178658 w 2806811"/>
              <a:gd name="connsiteY36" fmla="*/ 540689 h 2393343"/>
              <a:gd name="connsiteX37" fmla="*/ 2210463 w 2806811"/>
              <a:gd name="connsiteY37" fmla="*/ 580445 h 2393343"/>
              <a:gd name="connsiteX38" fmla="*/ 2226365 w 2806811"/>
              <a:gd name="connsiteY38" fmla="*/ 604299 h 2393343"/>
              <a:gd name="connsiteX39" fmla="*/ 2250219 w 2806811"/>
              <a:gd name="connsiteY39" fmla="*/ 620202 h 2393343"/>
              <a:gd name="connsiteX40" fmla="*/ 2289976 w 2806811"/>
              <a:gd name="connsiteY40" fmla="*/ 667910 h 2393343"/>
              <a:gd name="connsiteX41" fmla="*/ 2313830 w 2806811"/>
              <a:gd name="connsiteY41" fmla="*/ 683812 h 2393343"/>
              <a:gd name="connsiteX42" fmla="*/ 2361538 w 2806811"/>
              <a:gd name="connsiteY42" fmla="*/ 699715 h 2393343"/>
              <a:gd name="connsiteX43" fmla="*/ 2425148 w 2806811"/>
              <a:gd name="connsiteY43" fmla="*/ 755374 h 2393343"/>
              <a:gd name="connsiteX44" fmla="*/ 2472856 w 2806811"/>
              <a:gd name="connsiteY44" fmla="*/ 787179 h 2393343"/>
              <a:gd name="connsiteX45" fmla="*/ 2496710 w 2806811"/>
              <a:gd name="connsiteY45" fmla="*/ 803082 h 2393343"/>
              <a:gd name="connsiteX46" fmla="*/ 2520564 w 2806811"/>
              <a:gd name="connsiteY46" fmla="*/ 811033 h 2393343"/>
              <a:gd name="connsiteX47" fmla="*/ 2544418 w 2806811"/>
              <a:gd name="connsiteY47" fmla="*/ 826936 h 2393343"/>
              <a:gd name="connsiteX48" fmla="*/ 2568272 w 2806811"/>
              <a:gd name="connsiteY48" fmla="*/ 834887 h 2393343"/>
              <a:gd name="connsiteX49" fmla="*/ 2615979 w 2806811"/>
              <a:gd name="connsiteY49" fmla="*/ 882595 h 2393343"/>
              <a:gd name="connsiteX50" fmla="*/ 2639833 w 2806811"/>
              <a:gd name="connsiteY50" fmla="*/ 898497 h 2393343"/>
              <a:gd name="connsiteX51" fmla="*/ 2655736 w 2806811"/>
              <a:gd name="connsiteY51" fmla="*/ 922351 h 2393343"/>
              <a:gd name="connsiteX52" fmla="*/ 2695492 w 2806811"/>
              <a:gd name="connsiteY52" fmla="*/ 970059 h 2393343"/>
              <a:gd name="connsiteX53" fmla="*/ 2727298 w 2806811"/>
              <a:gd name="connsiteY53" fmla="*/ 1041621 h 2393343"/>
              <a:gd name="connsiteX54" fmla="*/ 2735249 w 2806811"/>
              <a:gd name="connsiteY54" fmla="*/ 1065475 h 2393343"/>
              <a:gd name="connsiteX55" fmla="*/ 2751152 w 2806811"/>
              <a:gd name="connsiteY55" fmla="*/ 1097280 h 2393343"/>
              <a:gd name="connsiteX56" fmla="*/ 2735249 w 2806811"/>
              <a:gd name="connsiteY56" fmla="*/ 1208598 h 2393343"/>
              <a:gd name="connsiteX57" fmla="*/ 2759103 w 2806811"/>
              <a:gd name="connsiteY57" fmla="*/ 1296063 h 2393343"/>
              <a:gd name="connsiteX58" fmla="*/ 2798859 w 2806811"/>
              <a:gd name="connsiteY58" fmla="*/ 1359673 h 2393343"/>
              <a:gd name="connsiteX59" fmla="*/ 2806811 w 2806811"/>
              <a:gd name="connsiteY59" fmla="*/ 1399430 h 2393343"/>
              <a:gd name="connsiteX60" fmla="*/ 2782957 w 2806811"/>
              <a:gd name="connsiteY60" fmla="*/ 1447137 h 2393343"/>
              <a:gd name="connsiteX61" fmla="*/ 2751152 w 2806811"/>
              <a:gd name="connsiteY61" fmla="*/ 1494845 h 2393343"/>
              <a:gd name="connsiteX62" fmla="*/ 2695492 w 2806811"/>
              <a:gd name="connsiteY62" fmla="*/ 1550504 h 2393343"/>
              <a:gd name="connsiteX63" fmla="*/ 2671638 w 2806811"/>
              <a:gd name="connsiteY63" fmla="*/ 1566407 h 2393343"/>
              <a:gd name="connsiteX64" fmla="*/ 2623931 w 2806811"/>
              <a:gd name="connsiteY64" fmla="*/ 1582310 h 2393343"/>
              <a:gd name="connsiteX65" fmla="*/ 2592125 w 2806811"/>
              <a:gd name="connsiteY65" fmla="*/ 1622066 h 2393343"/>
              <a:gd name="connsiteX66" fmla="*/ 2584174 w 2806811"/>
              <a:gd name="connsiteY66" fmla="*/ 1653871 h 2393343"/>
              <a:gd name="connsiteX67" fmla="*/ 2560320 w 2806811"/>
              <a:gd name="connsiteY67" fmla="*/ 1661823 h 2393343"/>
              <a:gd name="connsiteX68" fmla="*/ 2528515 w 2806811"/>
              <a:gd name="connsiteY68" fmla="*/ 1669774 h 2393343"/>
              <a:gd name="connsiteX69" fmla="*/ 2504661 w 2806811"/>
              <a:gd name="connsiteY69" fmla="*/ 1677725 h 2393343"/>
              <a:gd name="connsiteX70" fmla="*/ 2456953 w 2806811"/>
              <a:gd name="connsiteY70" fmla="*/ 1685677 h 2393343"/>
              <a:gd name="connsiteX71" fmla="*/ 2425148 w 2806811"/>
              <a:gd name="connsiteY71" fmla="*/ 1701579 h 2393343"/>
              <a:gd name="connsiteX72" fmla="*/ 2361538 w 2806811"/>
              <a:gd name="connsiteY72" fmla="*/ 1709531 h 2393343"/>
              <a:gd name="connsiteX73" fmla="*/ 2329732 w 2806811"/>
              <a:gd name="connsiteY73" fmla="*/ 1717482 h 2393343"/>
              <a:gd name="connsiteX74" fmla="*/ 2313830 w 2806811"/>
              <a:gd name="connsiteY74" fmla="*/ 1741336 h 2393343"/>
              <a:gd name="connsiteX75" fmla="*/ 2305878 w 2806811"/>
              <a:gd name="connsiteY75" fmla="*/ 1765190 h 2393343"/>
              <a:gd name="connsiteX76" fmla="*/ 2282025 w 2806811"/>
              <a:gd name="connsiteY76" fmla="*/ 1781092 h 2393343"/>
              <a:gd name="connsiteX77" fmla="*/ 2266122 w 2806811"/>
              <a:gd name="connsiteY77" fmla="*/ 1812897 h 2393343"/>
              <a:gd name="connsiteX78" fmla="*/ 2282025 w 2806811"/>
              <a:gd name="connsiteY78" fmla="*/ 1868557 h 2393343"/>
              <a:gd name="connsiteX79" fmla="*/ 2305878 w 2806811"/>
              <a:gd name="connsiteY79" fmla="*/ 1884459 h 2393343"/>
              <a:gd name="connsiteX80" fmla="*/ 2313830 w 2806811"/>
              <a:gd name="connsiteY80" fmla="*/ 1908313 h 2393343"/>
              <a:gd name="connsiteX81" fmla="*/ 2337684 w 2806811"/>
              <a:gd name="connsiteY81" fmla="*/ 1924216 h 2393343"/>
              <a:gd name="connsiteX82" fmla="*/ 2321781 w 2806811"/>
              <a:gd name="connsiteY82" fmla="*/ 1956021 h 2393343"/>
              <a:gd name="connsiteX83" fmla="*/ 2329732 w 2806811"/>
              <a:gd name="connsiteY83" fmla="*/ 2011680 h 2393343"/>
              <a:gd name="connsiteX84" fmla="*/ 2353586 w 2806811"/>
              <a:gd name="connsiteY84" fmla="*/ 2035534 h 2393343"/>
              <a:gd name="connsiteX85" fmla="*/ 2369489 w 2806811"/>
              <a:gd name="connsiteY85" fmla="*/ 2059388 h 2393343"/>
              <a:gd name="connsiteX86" fmla="*/ 2393343 w 2806811"/>
              <a:gd name="connsiteY86" fmla="*/ 2130950 h 2393343"/>
              <a:gd name="connsiteX87" fmla="*/ 2401294 w 2806811"/>
              <a:gd name="connsiteY87" fmla="*/ 2154804 h 2393343"/>
              <a:gd name="connsiteX88" fmla="*/ 2409245 w 2806811"/>
              <a:gd name="connsiteY88" fmla="*/ 2393343 h 2393343"/>
              <a:gd name="connsiteX0" fmla="*/ 0 w 2809863"/>
              <a:gd name="connsiteY0" fmla="*/ 0 h 2393343"/>
              <a:gd name="connsiteX1" fmla="*/ 39757 w 2809863"/>
              <a:gd name="connsiteY1" fmla="*/ 7951 h 2393343"/>
              <a:gd name="connsiteX2" fmla="*/ 87465 w 2809863"/>
              <a:gd name="connsiteY2" fmla="*/ 39757 h 2393343"/>
              <a:gd name="connsiteX3" fmla="*/ 119270 w 2809863"/>
              <a:gd name="connsiteY3" fmla="*/ 47708 h 2393343"/>
              <a:gd name="connsiteX4" fmla="*/ 166978 w 2809863"/>
              <a:gd name="connsiteY4" fmla="*/ 63611 h 2393343"/>
              <a:gd name="connsiteX5" fmla="*/ 246491 w 2809863"/>
              <a:gd name="connsiteY5" fmla="*/ 55659 h 2393343"/>
              <a:gd name="connsiteX6" fmla="*/ 341906 w 2809863"/>
              <a:gd name="connsiteY6" fmla="*/ 39757 h 2393343"/>
              <a:gd name="connsiteX7" fmla="*/ 421419 w 2809863"/>
              <a:gd name="connsiteY7" fmla="*/ 47708 h 2393343"/>
              <a:gd name="connsiteX8" fmla="*/ 445273 w 2809863"/>
              <a:gd name="connsiteY8" fmla="*/ 55659 h 2393343"/>
              <a:gd name="connsiteX9" fmla="*/ 477078 w 2809863"/>
              <a:gd name="connsiteY9" fmla="*/ 63611 h 2393343"/>
              <a:gd name="connsiteX10" fmla="*/ 500932 w 2809863"/>
              <a:gd name="connsiteY10" fmla="*/ 79513 h 2393343"/>
              <a:gd name="connsiteX11" fmla="*/ 628153 w 2809863"/>
              <a:gd name="connsiteY11" fmla="*/ 79513 h 2393343"/>
              <a:gd name="connsiteX12" fmla="*/ 675861 w 2809863"/>
              <a:gd name="connsiteY12" fmla="*/ 47708 h 2393343"/>
              <a:gd name="connsiteX13" fmla="*/ 755374 w 2809863"/>
              <a:gd name="connsiteY13" fmla="*/ 71562 h 2393343"/>
              <a:gd name="connsiteX14" fmla="*/ 779228 w 2809863"/>
              <a:gd name="connsiteY14" fmla="*/ 79513 h 2393343"/>
              <a:gd name="connsiteX15" fmla="*/ 803082 w 2809863"/>
              <a:gd name="connsiteY15" fmla="*/ 87464 h 2393343"/>
              <a:gd name="connsiteX16" fmla="*/ 906449 w 2809863"/>
              <a:gd name="connsiteY16" fmla="*/ 103367 h 2393343"/>
              <a:gd name="connsiteX17" fmla="*/ 930303 w 2809863"/>
              <a:gd name="connsiteY17" fmla="*/ 111318 h 2393343"/>
              <a:gd name="connsiteX18" fmla="*/ 962108 w 2809863"/>
              <a:gd name="connsiteY18" fmla="*/ 119270 h 2393343"/>
              <a:gd name="connsiteX19" fmla="*/ 1033670 w 2809863"/>
              <a:gd name="connsiteY19" fmla="*/ 135172 h 2393343"/>
              <a:gd name="connsiteX20" fmla="*/ 1081378 w 2809863"/>
              <a:gd name="connsiteY20" fmla="*/ 166977 h 2393343"/>
              <a:gd name="connsiteX21" fmla="*/ 1089329 w 2809863"/>
              <a:gd name="connsiteY21" fmla="*/ 190831 h 2393343"/>
              <a:gd name="connsiteX22" fmla="*/ 1113183 w 2809863"/>
              <a:gd name="connsiteY22" fmla="*/ 206734 h 2393343"/>
              <a:gd name="connsiteX23" fmla="*/ 1144988 w 2809863"/>
              <a:gd name="connsiteY23" fmla="*/ 246491 h 2393343"/>
              <a:gd name="connsiteX24" fmla="*/ 1176793 w 2809863"/>
              <a:gd name="connsiteY24" fmla="*/ 318052 h 2393343"/>
              <a:gd name="connsiteX25" fmla="*/ 1248355 w 2809863"/>
              <a:gd name="connsiteY25" fmla="*/ 349857 h 2393343"/>
              <a:gd name="connsiteX26" fmla="*/ 1319917 w 2809863"/>
              <a:gd name="connsiteY26" fmla="*/ 365760 h 2393343"/>
              <a:gd name="connsiteX27" fmla="*/ 1343771 w 2809863"/>
              <a:gd name="connsiteY27" fmla="*/ 373711 h 2393343"/>
              <a:gd name="connsiteX28" fmla="*/ 1383527 w 2809863"/>
              <a:gd name="connsiteY28" fmla="*/ 381663 h 2393343"/>
              <a:gd name="connsiteX29" fmla="*/ 1431235 w 2809863"/>
              <a:gd name="connsiteY29" fmla="*/ 397565 h 2393343"/>
              <a:gd name="connsiteX30" fmla="*/ 1502797 w 2809863"/>
              <a:gd name="connsiteY30" fmla="*/ 405517 h 2393343"/>
              <a:gd name="connsiteX31" fmla="*/ 1637969 w 2809863"/>
              <a:gd name="connsiteY31" fmla="*/ 421419 h 2393343"/>
              <a:gd name="connsiteX32" fmla="*/ 1733385 w 2809863"/>
              <a:gd name="connsiteY32" fmla="*/ 437322 h 2393343"/>
              <a:gd name="connsiteX33" fmla="*/ 2099145 w 2809863"/>
              <a:gd name="connsiteY33" fmla="*/ 437322 h 2393343"/>
              <a:gd name="connsiteX34" fmla="*/ 2122998 w 2809863"/>
              <a:gd name="connsiteY34" fmla="*/ 445273 h 2393343"/>
              <a:gd name="connsiteX35" fmla="*/ 2154804 w 2809863"/>
              <a:gd name="connsiteY35" fmla="*/ 492981 h 2393343"/>
              <a:gd name="connsiteX36" fmla="*/ 2178658 w 2809863"/>
              <a:gd name="connsiteY36" fmla="*/ 540689 h 2393343"/>
              <a:gd name="connsiteX37" fmla="*/ 2210463 w 2809863"/>
              <a:gd name="connsiteY37" fmla="*/ 580445 h 2393343"/>
              <a:gd name="connsiteX38" fmla="*/ 2226365 w 2809863"/>
              <a:gd name="connsiteY38" fmla="*/ 604299 h 2393343"/>
              <a:gd name="connsiteX39" fmla="*/ 2250219 w 2809863"/>
              <a:gd name="connsiteY39" fmla="*/ 620202 h 2393343"/>
              <a:gd name="connsiteX40" fmla="*/ 2289976 w 2809863"/>
              <a:gd name="connsiteY40" fmla="*/ 667910 h 2393343"/>
              <a:gd name="connsiteX41" fmla="*/ 2313830 w 2809863"/>
              <a:gd name="connsiteY41" fmla="*/ 683812 h 2393343"/>
              <a:gd name="connsiteX42" fmla="*/ 2361538 w 2809863"/>
              <a:gd name="connsiteY42" fmla="*/ 699715 h 2393343"/>
              <a:gd name="connsiteX43" fmla="*/ 2425148 w 2809863"/>
              <a:gd name="connsiteY43" fmla="*/ 755374 h 2393343"/>
              <a:gd name="connsiteX44" fmla="*/ 2472856 w 2809863"/>
              <a:gd name="connsiteY44" fmla="*/ 787179 h 2393343"/>
              <a:gd name="connsiteX45" fmla="*/ 2496710 w 2809863"/>
              <a:gd name="connsiteY45" fmla="*/ 803082 h 2393343"/>
              <a:gd name="connsiteX46" fmla="*/ 2520564 w 2809863"/>
              <a:gd name="connsiteY46" fmla="*/ 811033 h 2393343"/>
              <a:gd name="connsiteX47" fmla="*/ 2544418 w 2809863"/>
              <a:gd name="connsiteY47" fmla="*/ 826936 h 2393343"/>
              <a:gd name="connsiteX48" fmla="*/ 2568272 w 2809863"/>
              <a:gd name="connsiteY48" fmla="*/ 834887 h 2393343"/>
              <a:gd name="connsiteX49" fmla="*/ 2615979 w 2809863"/>
              <a:gd name="connsiteY49" fmla="*/ 882595 h 2393343"/>
              <a:gd name="connsiteX50" fmla="*/ 2639833 w 2809863"/>
              <a:gd name="connsiteY50" fmla="*/ 898497 h 2393343"/>
              <a:gd name="connsiteX51" fmla="*/ 2655736 w 2809863"/>
              <a:gd name="connsiteY51" fmla="*/ 922351 h 2393343"/>
              <a:gd name="connsiteX52" fmla="*/ 2695492 w 2809863"/>
              <a:gd name="connsiteY52" fmla="*/ 970059 h 2393343"/>
              <a:gd name="connsiteX53" fmla="*/ 2727298 w 2809863"/>
              <a:gd name="connsiteY53" fmla="*/ 1041621 h 2393343"/>
              <a:gd name="connsiteX54" fmla="*/ 2735249 w 2809863"/>
              <a:gd name="connsiteY54" fmla="*/ 1065475 h 2393343"/>
              <a:gd name="connsiteX55" fmla="*/ 2751152 w 2809863"/>
              <a:gd name="connsiteY55" fmla="*/ 1097280 h 2393343"/>
              <a:gd name="connsiteX56" fmla="*/ 2735249 w 2809863"/>
              <a:gd name="connsiteY56" fmla="*/ 1208598 h 2393343"/>
              <a:gd name="connsiteX57" fmla="*/ 2759103 w 2809863"/>
              <a:gd name="connsiteY57" fmla="*/ 1296063 h 2393343"/>
              <a:gd name="connsiteX58" fmla="*/ 2798859 w 2809863"/>
              <a:gd name="connsiteY58" fmla="*/ 1359673 h 2393343"/>
              <a:gd name="connsiteX59" fmla="*/ 2806811 w 2809863"/>
              <a:gd name="connsiteY59" fmla="*/ 1399430 h 2393343"/>
              <a:gd name="connsiteX60" fmla="*/ 2743201 w 2809863"/>
              <a:gd name="connsiteY60" fmla="*/ 1439185 h 2393343"/>
              <a:gd name="connsiteX61" fmla="*/ 2751152 w 2809863"/>
              <a:gd name="connsiteY61" fmla="*/ 1494845 h 2393343"/>
              <a:gd name="connsiteX62" fmla="*/ 2695492 w 2809863"/>
              <a:gd name="connsiteY62" fmla="*/ 1550504 h 2393343"/>
              <a:gd name="connsiteX63" fmla="*/ 2671638 w 2809863"/>
              <a:gd name="connsiteY63" fmla="*/ 1566407 h 2393343"/>
              <a:gd name="connsiteX64" fmla="*/ 2623931 w 2809863"/>
              <a:gd name="connsiteY64" fmla="*/ 1582310 h 2393343"/>
              <a:gd name="connsiteX65" fmla="*/ 2592125 w 2809863"/>
              <a:gd name="connsiteY65" fmla="*/ 1622066 h 2393343"/>
              <a:gd name="connsiteX66" fmla="*/ 2584174 w 2809863"/>
              <a:gd name="connsiteY66" fmla="*/ 1653871 h 2393343"/>
              <a:gd name="connsiteX67" fmla="*/ 2560320 w 2809863"/>
              <a:gd name="connsiteY67" fmla="*/ 1661823 h 2393343"/>
              <a:gd name="connsiteX68" fmla="*/ 2528515 w 2809863"/>
              <a:gd name="connsiteY68" fmla="*/ 1669774 h 2393343"/>
              <a:gd name="connsiteX69" fmla="*/ 2504661 w 2809863"/>
              <a:gd name="connsiteY69" fmla="*/ 1677725 h 2393343"/>
              <a:gd name="connsiteX70" fmla="*/ 2456953 w 2809863"/>
              <a:gd name="connsiteY70" fmla="*/ 1685677 h 2393343"/>
              <a:gd name="connsiteX71" fmla="*/ 2425148 w 2809863"/>
              <a:gd name="connsiteY71" fmla="*/ 1701579 h 2393343"/>
              <a:gd name="connsiteX72" fmla="*/ 2361538 w 2809863"/>
              <a:gd name="connsiteY72" fmla="*/ 1709531 h 2393343"/>
              <a:gd name="connsiteX73" fmla="*/ 2329732 w 2809863"/>
              <a:gd name="connsiteY73" fmla="*/ 1717482 h 2393343"/>
              <a:gd name="connsiteX74" fmla="*/ 2313830 w 2809863"/>
              <a:gd name="connsiteY74" fmla="*/ 1741336 h 2393343"/>
              <a:gd name="connsiteX75" fmla="*/ 2305878 w 2809863"/>
              <a:gd name="connsiteY75" fmla="*/ 1765190 h 2393343"/>
              <a:gd name="connsiteX76" fmla="*/ 2282025 w 2809863"/>
              <a:gd name="connsiteY76" fmla="*/ 1781092 h 2393343"/>
              <a:gd name="connsiteX77" fmla="*/ 2266122 w 2809863"/>
              <a:gd name="connsiteY77" fmla="*/ 1812897 h 2393343"/>
              <a:gd name="connsiteX78" fmla="*/ 2282025 w 2809863"/>
              <a:gd name="connsiteY78" fmla="*/ 1868557 h 2393343"/>
              <a:gd name="connsiteX79" fmla="*/ 2305878 w 2809863"/>
              <a:gd name="connsiteY79" fmla="*/ 1884459 h 2393343"/>
              <a:gd name="connsiteX80" fmla="*/ 2313830 w 2809863"/>
              <a:gd name="connsiteY80" fmla="*/ 1908313 h 2393343"/>
              <a:gd name="connsiteX81" fmla="*/ 2337684 w 2809863"/>
              <a:gd name="connsiteY81" fmla="*/ 1924216 h 2393343"/>
              <a:gd name="connsiteX82" fmla="*/ 2321781 w 2809863"/>
              <a:gd name="connsiteY82" fmla="*/ 1956021 h 2393343"/>
              <a:gd name="connsiteX83" fmla="*/ 2329732 w 2809863"/>
              <a:gd name="connsiteY83" fmla="*/ 2011680 h 2393343"/>
              <a:gd name="connsiteX84" fmla="*/ 2353586 w 2809863"/>
              <a:gd name="connsiteY84" fmla="*/ 2035534 h 2393343"/>
              <a:gd name="connsiteX85" fmla="*/ 2369489 w 2809863"/>
              <a:gd name="connsiteY85" fmla="*/ 2059388 h 2393343"/>
              <a:gd name="connsiteX86" fmla="*/ 2393343 w 2809863"/>
              <a:gd name="connsiteY86" fmla="*/ 2130950 h 2393343"/>
              <a:gd name="connsiteX87" fmla="*/ 2401294 w 2809863"/>
              <a:gd name="connsiteY87" fmla="*/ 2154804 h 2393343"/>
              <a:gd name="connsiteX88" fmla="*/ 2409245 w 2809863"/>
              <a:gd name="connsiteY88" fmla="*/ 2393343 h 2393343"/>
              <a:gd name="connsiteX0" fmla="*/ 0 w 2808274"/>
              <a:gd name="connsiteY0" fmla="*/ 0 h 2393343"/>
              <a:gd name="connsiteX1" fmla="*/ 39757 w 2808274"/>
              <a:gd name="connsiteY1" fmla="*/ 7951 h 2393343"/>
              <a:gd name="connsiteX2" fmla="*/ 87465 w 2808274"/>
              <a:gd name="connsiteY2" fmla="*/ 39757 h 2393343"/>
              <a:gd name="connsiteX3" fmla="*/ 119270 w 2808274"/>
              <a:gd name="connsiteY3" fmla="*/ 47708 h 2393343"/>
              <a:gd name="connsiteX4" fmla="*/ 166978 w 2808274"/>
              <a:gd name="connsiteY4" fmla="*/ 63611 h 2393343"/>
              <a:gd name="connsiteX5" fmla="*/ 246491 w 2808274"/>
              <a:gd name="connsiteY5" fmla="*/ 55659 h 2393343"/>
              <a:gd name="connsiteX6" fmla="*/ 341906 w 2808274"/>
              <a:gd name="connsiteY6" fmla="*/ 39757 h 2393343"/>
              <a:gd name="connsiteX7" fmla="*/ 421419 w 2808274"/>
              <a:gd name="connsiteY7" fmla="*/ 47708 h 2393343"/>
              <a:gd name="connsiteX8" fmla="*/ 445273 w 2808274"/>
              <a:gd name="connsiteY8" fmla="*/ 55659 h 2393343"/>
              <a:gd name="connsiteX9" fmla="*/ 477078 w 2808274"/>
              <a:gd name="connsiteY9" fmla="*/ 63611 h 2393343"/>
              <a:gd name="connsiteX10" fmla="*/ 500932 w 2808274"/>
              <a:gd name="connsiteY10" fmla="*/ 79513 h 2393343"/>
              <a:gd name="connsiteX11" fmla="*/ 628153 w 2808274"/>
              <a:gd name="connsiteY11" fmla="*/ 79513 h 2393343"/>
              <a:gd name="connsiteX12" fmla="*/ 675861 w 2808274"/>
              <a:gd name="connsiteY12" fmla="*/ 47708 h 2393343"/>
              <a:gd name="connsiteX13" fmla="*/ 755374 w 2808274"/>
              <a:gd name="connsiteY13" fmla="*/ 71562 h 2393343"/>
              <a:gd name="connsiteX14" fmla="*/ 779228 w 2808274"/>
              <a:gd name="connsiteY14" fmla="*/ 79513 h 2393343"/>
              <a:gd name="connsiteX15" fmla="*/ 803082 w 2808274"/>
              <a:gd name="connsiteY15" fmla="*/ 87464 h 2393343"/>
              <a:gd name="connsiteX16" fmla="*/ 906449 w 2808274"/>
              <a:gd name="connsiteY16" fmla="*/ 103367 h 2393343"/>
              <a:gd name="connsiteX17" fmla="*/ 930303 w 2808274"/>
              <a:gd name="connsiteY17" fmla="*/ 111318 h 2393343"/>
              <a:gd name="connsiteX18" fmla="*/ 962108 w 2808274"/>
              <a:gd name="connsiteY18" fmla="*/ 119270 h 2393343"/>
              <a:gd name="connsiteX19" fmla="*/ 1033670 w 2808274"/>
              <a:gd name="connsiteY19" fmla="*/ 135172 h 2393343"/>
              <a:gd name="connsiteX20" fmla="*/ 1081378 w 2808274"/>
              <a:gd name="connsiteY20" fmla="*/ 166977 h 2393343"/>
              <a:gd name="connsiteX21" fmla="*/ 1089329 w 2808274"/>
              <a:gd name="connsiteY21" fmla="*/ 190831 h 2393343"/>
              <a:gd name="connsiteX22" fmla="*/ 1113183 w 2808274"/>
              <a:gd name="connsiteY22" fmla="*/ 206734 h 2393343"/>
              <a:gd name="connsiteX23" fmla="*/ 1144988 w 2808274"/>
              <a:gd name="connsiteY23" fmla="*/ 246491 h 2393343"/>
              <a:gd name="connsiteX24" fmla="*/ 1176793 w 2808274"/>
              <a:gd name="connsiteY24" fmla="*/ 318052 h 2393343"/>
              <a:gd name="connsiteX25" fmla="*/ 1248355 w 2808274"/>
              <a:gd name="connsiteY25" fmla="*/ 349857 h 2393343"/>
              <a:gd name="connsiteX26" fmla="*/ 1319917 w 2808274"/>
              <a:gd name="connsiteY26" fmla="*/ 365760 h 2393343"/>
              <a:gd name="connsiteX27" fmla="*/ 1343771 w 2808274"/>
              <a:gd name="connsiteY27" fmla="*/ 373711 h 2393343"/>
              <a:gd name="connsiteX28" fmla="*/ 1383527 w 2808274"/>
              <a:gd name="connsiteY28" fmla="*/ 381663 h 2393343"/>
              <a:gd name="connsiteX29" fmla="*/ 1431235 w 2808274"/>
              <a:gd name="connsiteY29" fmla="*/ 397565 h 2393343"/>
              <a:gd name="connsiteX30" fmla="*/ 1502797 w 2808274"/>
              <a:gd name="connsiteY30" fmla="*/ 405517 h 2393343"/>
              <a:gd name="connsiteX31" fmla="*/ 1637969 w 2808274"/>
              <a:gd name="connsiteY31" fmla="*/ 421419 h 2393343"/>
              <a:gd name="connsiteX32" fmla="*/ 1733385 w 2808274"/>
              <a:gd name="connsiteY32" fmla="*/ 437322 h 2393343"/>
              <a:gd name="connsiteX33" fmla="*/ 2099145 w 2808274"/>
              <a:gd name="connsiteY33" fmla="*/ 437322 h 2393343"/>
              <a:gd name="connsiteX34" fmla="*/ 2122998 w 2808274"/>
              <a:gd name="connsiteY34" fmla="*/ 445273 h 2393343"/>
              <a:gd name="connsiteX35" fmla="*/ 2154804 w 2808274"/>
              <a:gd name="connsiteY35" fmla="*/ 492981 h 2393343"/>
              <a:gd name="connsiteX36" fmla="*/ 2178658 w 2808274"/>
              <a:gd name="connsiteY36" fmla="*/ 540689 h 2393343"/>
              <a:gd name="connsiteX37" fmla="*/ 2210463 w 2808274"/>
              <a:gd name="connsiteY37" fmla="*/ 580445 h 2393343"/>
              <a:gd name="connsiteX38" fmla="*/ 2226365 w 2808274"/>
              <a:gd name="connsiteY38" fmla="*/ 604299 h 2393343"/>
              <a:gd name="connsiteX39" fmla="*/ 2250219 w 2808274"/>
              <a:gd name="connsiteY39" fmla="*/ 620202 h 2393343"/>
              <a:gd name="connsiteX40" fmla="*/ 2289976 w 2808274"/>
              <a:gd name="connsiteY40" fmla="*/ 667910 h 2393343"/>
              <a:gd name="connsiteX41" fmla="*/ 2313830 w 2808274"/>
              <a:gd name="connsiteY41" fmla="*/ 683812 h 2393343"/>
              <a:gd name="connsiteX42" fmla="*/ 2361538 w 2808274"/>
              <a:gd name="connsiteY42" fmla="*/ 699715 h 2393343"/>
              <a:gd name="connsiteX43" fmla="*/ 2425148 w 2808274"/>
              <a:gd name="connsiteY43" fmla="*/ 755374 h 2393343"/>
              <a:gd name="connsiteX44" fmla="*/ 2472856 w 2808274"/>
              <a:gd name="connsiteY44" fmla="*/ 787179 h 2393343"/>
              <a:gd name="connsiteX45" fmla="*/ 2496710 w 2808274"/>
              <a:gd name="connsiteY45" fmla="*/ 803082 h 2393343"/>
              <a:gd name="connsiteX46" fmla="*/ 2520564 w 2808274"/>
              <a:gd name="connsiteY46" fmla="*/ 811033 h 2393343"/>
              <a:gd name="connsiteX47" fmla="*/ 2544418 w 2808274"/>
              <a:gd name="connsiteY47" fmla="*/ 826936 h 2393343"/>
              <a:gd name="connsiteX48" fmla="*/ 2568272 w 2808274"/>
              <a:gd name="connsiteY48" fmla="*/ 834887 h 2393343"/>
              <a:gd name="connsiteX49" fmla="*/ 2615979 w 2808274"/>
              <a:gd name="connsiteY49" fmla="*/ 882595 h 2393343"/>
              <a:gd name="connsiteX50" fmla="*/ 2639833 w 2808274"/>
              <a:gd name="connsiteY50" fmla="*/ 898497 h 2393343"/>
              <a:gd name="connsiteX51" fmla="*/ 2655736 w 2808274"/>
              <a:gd name="connsiteY51" fmla="*/ 922351 h 2393343"/>
              <a:gd name="connsiteX52" fmla="*/ 2695492 w 2808274"/>
              <a:gd name="connsiteY52" fmla="*/ 970059 h 2393343"/>
              <a:gd name="connsiteX53" fmla="*/ 2727298 w 2808274"/>
              <a:gd name="connsiteY53" fmla="*/ 1041621 h 2393343"/>
              <a:gd name="connsiteX54" fmla="*/ 2735249 w 2808274"/>
              <a:gd name="connsiteY54" fmla="*/ 1065475 h 2393343"/>
              <a:gd name="connsiteX55" fmla="*/ 2751152 w 2808274"/>
              <a:gd name="connsiteY55" fmla="*/ 1097280 h 2393343"/>
              <a:gd name="connsiteX56" fmla="*/ 2735249 w 2808274"/>
              <a:gd name="connsiteY56" fmla="*/ 1208598 h 2393343"/>
              <a:gd name="connsiteX57" fmla="*/ 2759103 w 2808274"/>
              <a:gd name="connsiteY57" fmla="*/ 1296063 h 2393343"/>
              <a:gd name="connsiteX58" fmla="*/ 2798859 w 2808274"/>
              <a:gd name="connsiteY58" fmla="*/ 1359673 h 2393343"/>
              <a:gd name="connsiteX59" fmla="*/ 2806811 w 2808274"/>
              <a:gd name="connsiteY59" fmla="*/ 1399430 h 2393343"/>
              <a:gd name="connsiteX60" fmla="*/ 2767054 w 2808274"/>
              <a:gd name="connsiteY60" fmla="*/ 1399430 h 2393343"/>
              <a:gd name="connsiteX61" fmla="*/ 2743201 w 2808274"/>
              <a:gd name="connsiteY61" fmla="*/ 1439185 h 2393343"/>
              <a:gd name="connsiteX62" fmla="*/ 2751152 w 2808274"/>
              <a:gd name="connsiteY62" fmla="*/ 1494845 h 2393343"/>
              <a:gd name="connsiteX63" fmla="*/ 2695492 w 2808274"/>
              <a:gd name="connsiteY63" fmla="*/ 1550504 h 2393343"/>
              <a:gd name="connsiteX64" fmla="*/ 2671638 w 2808274"/>
              <a:gd name="connsiteY64" fmla="*/ 1566407 h 2393343"/>
              <a:gd name="connsiteX65" fmla="*/ 2623931 w 2808274"/>
              <a:gd name="connsiteY65" fmla="*/ 1582310 h 2393343"/>
              <a:gd name="connsiteX66" fmla="*/ 2592125 w 2808274"/>
              <a:gd name="connsiteY66" fmla="*/ 1622066 h 2393343"/>
              <a:gd name="connsiteX67" fmla="*/ 2584174 w 2808274"/>
              <a:gd name="connsiteY67" fmla="*/ 1653871 h 2393343"/>
              <a:gd name="connsiteX68" fmla="*/ 2560320 w 2808274"/>
              <a:gd name="connsiteY68" fmla="*/ 1661823 h 2393343"/>
              <a:gd name="connsiteX69" fmla="*/ 2528515 w 2808274"/>
              <a:gd name="connsiteY69" fmla="*/ 1669774 h 2393343"/>
              <a:gd name="connsiteX70" fmla="*/ 2504661 w 2808274"/>
              <a:gd name="connsiteY70" fmla="*/ 1677725 h 2393343"/>
              <a:gd name="connsiteX71" fmla="*/ 2456953 w 2808274"/>
              <a:gd name="connsiteY71" fmla="*/ 1685677 h 2393343"/>
              <a:gd name="connsiteX72" fmla="*/ 2425148 w 2808274"/>
              <a:gd name="connsiteY72" fmla="*/ 1701579 h 2393343"/>
              <a:gd name="connsiteX73" fmla="*/ 2361538 w 2808274"/>
              <a:gd name="connsiteY73" fmla="*/ 1709531 h 2393343"/>
              <a:gd name="connsiteX74" fmla="*/ 2329732 w 2808274"/>
              <a:gd name="connsiteY74" fmla="*/ 1717482 h 2393343"/>
              <a:gd name="connsiteX75" fmla="*/ 2313830 w 2808274"/>
              <a:gd name="connsiteY75" fmla="*/ 1741336 h 2393343"/>
              <a:gd name="connsiteX76" fmla="*/ 2305878 w 2808274"/>
              <a:gd name="connsiteY76" fmla="*/ 1765190 h 2393343"/>
              <a:gd name="connsiteX77" fmla="*/ 2282025 w 2808274"/>
              <a:gd name="connsiteY77" fmla="*/ 1781092 h 2393343"/>
              <a:gd name="connsiteX78" fmla="*/ 2266122 w 2808274"/>
              <a:gd name="connsiteY78" fmla="*/ 1812897 h 2393343"/>
              <a:gd name="connsiteX79" fmla="*/ 2282025 w 2808274"/>
              <a:gd name="connsiteY79" fmla="*/ 1868557 h 2393343"/>
              <a:gd name="connsiteX80" fmla="*/ 2305878 w 2808274"/>
              <a:gd name="connsiteY80" fmla="*/ 1884459 h 2393343"/>
              <a:gd name="connsiteX81" fmla="*/ 2313830 w 2808274"/>
              <a:gd name="connsiteY81" fmla="*/ 1908313 h 2393343"/>
              <a:gd name="connsiteX82" fmla="*/ 2337684 w 2808274"/>
              <a:gd name="connsiteY82" fmla="*/ 1924216 h 2393343"/>
              <a:gd name="connsiteX83" fmla="*/ 2321781 w 2808274"/>
              <a:gd name="connsiteY83" fmla="*/ 1956021 h 2393343"/>
              <a:gd name="connsiteX84" fmla="*/ 2329732 w 2808274"/>
              <a:gd name="connsiteY84" fmla="*/ 2011680 h 2393343"/>
              <a:gd name="connsiteX85" fmla="*/ 2353586 w 2808274"/>
              <a:gd name="connsiteY85" fmla="*/ 2035534 h 2393343"/>
              <a:gd name="connsiteX86" fmla="*/ 2369489 w 2808274"/>
              <a:gd name="connsiteY86" fmla="*/ 2059388 h 2393343"/>
              <a:gd name="connsiteX87" fmla="*/ 2393343 w 2808274"/>
              <a:gd name="connsiteY87" fmla="*/ 2130950 h 2393343"/>
              <a:gd name="connsiteX88" fmla="*/ 2401294 w 2808274"/>
              <a:gd name="connsiteY88" fmla="*/ 2154804 h 2393343"/>
              <a:gd name="connsiteX89" fmla="*/ 2409245 w 2808274"/>
              <a:gd name="connsiteY89" fmla="*/ 2393343 h 2393343"/>
              <a:gd name="connsiteX0" fmla="*/ 0 w 2810973"/>
              <a:gd name="connsiteY0" fmla="*/ 0 h 2393343"/>
              <a:gd name="connsiteX1" fmla="*/ 39757 w 2810973"/>
              <a:gd name="connsiteY1" fmla="*/ 7951 h 2393343"/>
              <a:gd name="connsiteX2" fmla="*/ 87465 w 2810973"/>
              <a:gd name="connsiteY2" fmla="*/ 39757 h 2393343"/>
              <a:gd name="connsiteX3" fmla="*/ 119270 w 2810973"/>
              <a:gd name="connsiteY3" fmla="*/ 47708 h 2393343"/>
              <a:gd name="connsiteX4" fmla="*/ 166978 w 2810973"/>
              <a:gd name="connsiteY4" fmla="*/ 63611 h 2393343"/>
              <a:gd name="connsiteX5" fmla="*/ 246491 w 2810973"/>
              <a:gd name="connsiteY5" fmla="*/ 55659 h 2393343"/>
              <a:gd name="connsiteX6" fmla="*/ 341906 w 2810973"/>
              <a:gd name="connsiteY6" fmla="*/ 39757 h 2393343"/>
              <a:gd name="connsiteX7" fmla="*/ 421419 w 2810973"/>
              <a:gd name="connsiteY7" fmla="*/ 47708 h 2393343"/>
              <a:gd name="connsiteX8" fmla="*/ 445273 w 2810973"/>
              <a:gd name="connsiteY8" fmla="*/ 55659 h 2393343"/>
              <a:gd name="connsiteX9" fmla="*/ 477078 w 2810973"/>
              <a:gd name="connsiteY9" fmla="*/ 63611 h 2393343"/>
              <a:gd name="connsiteX10" fmla="*/ 500932 w 2810973"/>
              <a:gd name="connsiteY10" fmla="*/ 79513 h 2393343"/>
              <a:gd name="connsiteX11" fmla="*/ 628153 w 2810973"/>
              <a:gd name="connsiteY11" fmla="*/ 79513 h 2393343"/>
              <a:gd name="connsiteX12" fmla="*/ 675861 w 2810973"/>
              <a:gd name="connsiteY12" fmla="*/ 47708 h 2393343"/>
              <a:gd name="connsiteX13" fmla="*/ 755374 w 2810973"/>
              <a:gd name="connsiteY13" fmla="*/ 71562 h 2393343"/>
              <a:gd name="connsiteX14" fmla="*/ 779228 w 2810973"/>
              <a:gd name="connsiteY14" fmla="*/ 79513 h 2393343"/>
              <a:gd name="connsiteX15" fmla="*/ 803082 w 2810973"/>
              <a:gd name="connsiteY15" fmla="*/ 87464 h 2393343"/>
              <a:gd name="connsiteX16" fmla="*/ 906449 w 2810973"/>
              <a:gd name="connsiteY16" fmla="*/ 103367 h 2393343"/>
              <a:gd name="connsiteX17" fmla="*/ 930303 w 2810973"/>
              <a:gd name="connsiteY17" fmla="*/ 111318 h 2393343"/>
              <a:gd name="connsiteX18" fmla="*/ 962108 w 2810973"/>
              <a:gd name="connsiteY18" fmla="*/ 119270 h 2393343"/>
              <a:gd name="connsiteX19" fmla="*/ 1033670 w 2810973"/>
              <a:gd name="connsiteY19" fmla="*/ 135172 h 2393343"/>
              <a:gd name="connsiteX20" fmla="*/ 1081378 w 2810973"/>
              <a:gd name="connsiteY20" fmla="*/ 166977 h 2393343"/>
              <a:gd name="connsiteX21" fmla="*/ 1089329 w 2810973"/>
              <a:gd name="connsiteY21" fmla="*/ 190831 h 2393343"/>
              <a:gd name="connsiteX22" fmla="*/ 1113183 w 2810973"/>
              <a:gd name="connsiteY22" fmla="*/ 206734 h 2393343"/>
              <a:gd name="connsiteX23" fmla="*/ 1144988 w 2810973"/>
              <a:gd name="connsiteY23" fmla="*/ 246491 h 2393343"/>
              <a:gd name="connsiteX24" fmla="*/ 1176793 w 2810973"/>
              <a:gd name="connsiteY24" fmla="*/ 318052 h 2393343"/>
              <a:gd name="connsiteX25" fmla="*/ 1248355 w 2810973"/>
              <a:gd name="connsiteY25" fmla="*/ 349857 h 2393343"/>
              <a:gd name="connsiteX26" fmla="*/ 1319917 w 2810973"/>
              <a:gd name="connsiteY26" fmla="*/ 365760 h 2393343"/>
              <a:gd name="connsiteX27" fmla="*/ 1343771 w 2810973"/>
              <a:gd name="connsiteY27" fmla="*/ 373711 h 2393343"/>
              <a:gd name="connsiteX28" fmla="*/ 1383527 w 2810973"/>
              <a:gd name="connsiteY28" fmla="*/ 381663 h 2393343"/>
              <a:gd name="connsiteX29" fmla="*/ 1431235 w 2810973"/>
              <a:gd name="connsiteY29" fmla="*/ 397565 h 2393343"/>
              <a:gd name="connsiteX30" fmla="*/ 1502797 w 2810973"/>
              <a:gd name="connsiteY30" fmla="*/ 405517 h 2393343"/>
              <a:gd name="connsiteX31" fmla="*/ 1637969 w 2810973"/>
              <a:gd name="connsiteY31" fmla="*/ 421419 h 2393343"/>
              <a:gd name="connsiteX32" fmla="*/ 1733385 w 2810973"/>
              <a:gd name="connsiteY32" fmla="*/ 437322 h 2393343"/>
              <a:gd name="connsiteX33" fmla="*/ 2099145 w 2810973"/>
              <a:gd name="connsiteY33" fmla="*/ 437322 h 2393343"/>
              <a:gd name="connsiteX34" fmla="*/ 2122998 w 2810973"/>
              <a:gd name="connsiteY34" fmla="*/ 445273 h 2393343"/>
              <a:gd name="connsiteX35" fmla="*/ 2154804 w 2810973"/>
              <a:gd name="connsiteY35" fmla="*/ 492981 h 2393343"/>
              <a:gd name="connsiteX36" fmla="*/ 2178658 w 2810973"/>
              <a:gd name="connsiteY36" fmla="*/ 540689 h 2393343"/>
              <a:gd name="connsiteX37" fmla="*/ 2210463 w 2810973"/>
              <a:gd name="connsiteY37" fmla="*/ 580445 h 2393343"/>
              <a:gd name="connsiteX38" fmla="*/ 2226365 w 2810973"/>
              <a:gd name="connsiteY38" fmla="*/ 604299 h 2393343"/>
              <a:gd name="connsiteX39" fmla="*/ 2250219 w 2810973"/>
              <a:gd name="connsiteY39" fmla="*/ 620202 h 2393343"/>
              <a:gd name="connsiteX40" fmla="*/ 2289976 w 2810973"/>
              <a:gd name="connsiteY40" fmla="*/ 667910 h 2393343"/>
              <a:gd name="connsiteX41" fmla="*/ 2313830 w 2810973"/>
              <a:gd name="connsiteY41" fmla="*/ 683812 h 2393343"/>
              <a:gd name="connsiteX42" fmla="*/ 2361538 w 2810973"/>
              <a:gd name="connsiteY42" fmla="*/ 699715 h 2393343"/>
              <a:gd name="connsiteX43" fmla="*/ 2425148 w 2810973"/>
              <a:gd name="connsiteY43" fmla="*/ 755374 h 2393343"/>
              <a:gd name="connsiteX44" fmla="*/ 2472856 w 2810973"/>
              <a:gd name="connsiteY44" fmla="*/ 787179 h 2393343"/>
              <a:gd name="connsiteX45" fmla="*/ 2496710 w 2810973"/>
              <a:gd name="connsiteY45" fmla="*/ 803082 h 2393343"/>
              <a:gd name="connsiteX46" fmla="*/ 2520564 w 2810973"/>
              <a:gd name="connsiteY46" fmla="*/ 811033 h 2393343"/>
              <a:gd name="connsiteX47" fmla="*/ 2544418 w 2810973"/>
              <a:gd name="connsiteY47" fmla="*/ 826936 h 2393343"/>
              <a:gd name="connsiteX48" fmla="*/ 2568272 w 2810973"/>
              <a:gd name="connsiteY48" fmla="*/ 834887 h 2393343"/>
              <a:gd name="connsiteX49" fmla="*/ 2615979 w 2810973"/>
              <a:gd name="connsiteY49" fmla="*/ 882595 h 2393343"/>
              <a:gd name="connsiteX50" fmla="*/ 2639833 w 2810973"/>
              <a:gd name="connsiteY50" fmla="*/ 898497 h 2393343"/>
              <a:gd name="connsiteX51" fmla="*/ 2655736 w 2810973"/>
              <a:gd name="connsiteY51" fmla="*/ 922351 h 2393343"/>
              <a:gd name="connsiteX52" fmla="*/ 2695492 w 2810973"/>
              <a:gd name="connsiteY52" fmla="*/ 970059 h 2393343"/>
              <a:gd name="connsiteX53" fmla="*/ 2727298 w 2810973"/>
              <a:gd name="connsiteY53" fmla="*/ 1041621 h 2393343"/>
              <a:gd name="connsiteX54" fmla="*/ 2735249 w 2810973"/>
              <a:gd name="connsiteY54" fmla="*/ 1065475 h 2393343"/>
              <a:gd name="connsiteX55" fmla="*/ 2751152 w 2810973"/>
              <a:gd name="connsiteY55" fmla="*/ 1097280 h 2393343"/>
              <a:gd name="connsiteX56" fmla="*/ 2735249 w 2810973"/>
              <a:gd name="connsiteY56" fmla="*/ 1208598 h 2393343"/>
              <a:gd name="connsiteX57" fmla="*/ 2759103 w 2810973"/>
              <a:gd name="connsiteY57" fmla="*/ 1296063 h 2393343"/>
              <a:gd name="connsiteX58" fmla="*/ 2798859 w 2810973"/>
              <a:gd name="connsiteY58" fmla="*/ 1359673 h 2393343"/>
              <a:gd name="connsiteX59" fmla="*/ 2806811 w 2810973"/>
              <a:gd name="connsiteY59" fmla="*/ 1399430 h 2393343"/>
              <a:gd name="connsiteX60" fmla="*/ 2727297 w 2810973"/>
              <a:gd name="connsiteY60" fmla="*/ 1391478 h 2393343"/>
              <a:gd name="connsiteX61" fmla="*/ 2743201 w 2810973"/>
              <a:gd name="connsiteY61" fmla="*/ 1439185 h 2393343"/>
              <a:gd name="connsiteX62" fmla="*/ 2751152 w 2810973"/>
              <a:gd name="connsiteY62" fmla="*/ 1494845 h 2393343"/>
              <a:gd name="connsiteX63" fmla="*/ 2695492 w 2810973"/>
              <a:gd name="connsiteY63" fmla="*/ 1550504 h 2393343"/>
              <a:gd name="connsiteX64" fmla="*/ 2671638 w 2810973"/>
              <a:gd name="connsiteY64" fmla="*/ 1566407 h 2393343"/>
              <a:gd name="connsiteX65" fmla="*/ 2623931 w 2810973"/>
              <a:gd name="connsiteY65" fmla="*/ 1582310 h 2393343"/>
              <a:gd name="connsiteX66" fmla="*/ 2592125 w 2810973"/>
              <a:gd name="connsiteY66" fmla="*/ 1622066 h 2393343"/>
              <a:gd name="connsiteX67" fmla="*/ 2584174 w 2810973"/>
              <a:gd name="connsiteY67" fmla="*/ 1653871 h 2393343"/>
              <a:gd name="connsiteX68" fmla="*/ 2560320 w 2810973"/>
              <a:gd name="connsiteY68" fmla="*/ 1661823 h 2393343"/>
              <a:gd name="connsiteX69" fmla="*/ 2528515 w 2810973"/>
              <a:gd name="connsiteY69" fmla="*/ 1669774 h 2393343"/>
              <a:gd name="connsiteX70" fmla="*/ 2504661 w 2810973"/>
              <a:gd name="connsiteY70" fmla="*/ 1677725 h 2393343"/>
              <a:gd name="connsiteX71" fmla="*/ 2456953 w 2810973"/>
              <a:gd name="connsiteY71" fmla="*/ 1685677 h 2393343"/>
              <a:gd name="connsiteX72" fmla="*/ 2425148 w 2810973"/>
              <a:gd name="connsiteY72" fmla="*/ 1701579 h 2393343"/>
              <a:gd name="connsiteX73" fmla="*/ 2361538 w 2810973"/>
              <a:gd name="connsiteY73" fmla="*/ 1709531 h 2393343"/>
              <a:gd name="connsiteX74" fmla="*/ 2329732 w 2810973"/>
              <a:gd name="connsiteY74" fmla="*/ 1717482 h 2393343"/>
              <a:gd name="connsiteX75" fmla="*/ 2313830 w 2810973"/>
              <a:gd name="connsiteY75" fmla="*/ 1741336 h 2393343"/>
              <a:gd name="connsiteX76" fmla="*/ 2305878 w 2810973"/>
              <a:gd name="connsiteY76" fmla="*/ 1765190 h 2393343"/>
              <a:gd name="connsiteX77" fmla="*/ 2282025 w 2810973"/>
              <a:gd name="connsiteY77" fmla="*/ 1781092 h 2393343"/>
              <a:gd name="connsiteX78" fmla="*/ 2266122 w 2810973"/>
              <a:gd name="connsiteY78" fmla="*/ 1812897 h 2393343"/>
              <a:gd name="connsiteX79" fmla="*/ 2282025 w 2810973"/>
              <a:gd name="connsiteY79" fmla="*/ 1868557 h 2393343"/>
              <a:gd name="connsiteX80" fmla="*/ 2305878 w 2810973"/>
              <a:gd name="connsiteY80" fmla="*/ 1884459 h 2393343"/>
              <a:gd name="connsiteX81" fmla="*/ 2313830 w 2810973"/>
              <a:gd name="connsiteY81" fmla="*/ 1908313 h 2393343"/>
              <a:gd name="connsiteX82" fmla="*/ 2337684 w 2810973"/>
              <a:gd name="connsiteY82" fmla="*/ 1924216 h 2393343"/>
              <a:gd name="connsiteX83" fmla="*/ 2321781 w 2810973"/>
              <a:gd name="connsiteY83" fmla="*/ 1956021 h 2393343"/>
              <a:gd name="connsiteX84" fmla="*/ 2329732 w 2810973"/>
              <a:gd name="connsiteY84" fmla="*/ 2011680 h 2393343"/>
              <a:gd name="connsiteX85" fmla="*/ 2353586 w 2810973"/>
              <a:gd name="connsiteY85" fmla="*/ 2035534 h 2393343"/>
              <a:gd name="connsiteX86" fmla="*/ 2369489 w 2810973"/>
              <a:gd name="connsiteY86" fmla="*/ 2059388 h 2393343"/>
              <a:gd name="connsiteX87" fmla="*/ 2393343 w 2810973"/>
              <a:gd name="connsiteY87" fmla="*/ 2130950 h 2393343"/>
              <a:gd name="connsiteX88" fmla="*/ 2401294 w 2810973"/>
              <a:gd name="connsiteY88" fmla="*/ 2154804 h 2393343"/>
              <a:gd name="connsiteX89" fmla="*/ 2409245 w 2810973"/>
              <a:gd name="connsiteY89" fmla="*/ 2393343 h 2393343"/>
              <a:gd name="connsiteX0" fmla="*/ 0 w 2810973"/>
              <a:gd name="connsiteY0" fmla="*/ 0 h 2393343"/>
              <a:gd name="connsiteX1" fmla="*/ 39757 w 2810973"/>
              <a:gd name="connsiteY1" fmla="*/ 7951 h 2393343"/>
              <a:gd name="connsiteX2" fmla="*/ 87465 w 2810973"/>
              <a:gd name="connsiteY2" fmla="*/ 39757 h 2393343"/>
              <a:gd name="connsiteX3" fmla="*/ 119270 w 2810973"/>
              <a:gd name="connsiteY3" fmla="*/ 47708 h 2393343"/>
              <a:gd name="connsiteX4" fmla="*/ 166978 w 2810973"/>
              <a:gd name="connsiteY4" fmla="*/ 63611 h 2393343"/>
              <a:gd name="connsiteX5" fmla="*/ 246491 w 2810973"/>
              <a:gd name="connsiteY5" fmla="*/ 55659 h 2393343"/>
              <a:gd name="connsiteX6" fmla="*/ 341906 w 2810973"/>
              <a:gd name="connsiteY6" fmla="*/ 39757 h 2393343"/>
              <a:gd name="connsiteX7" fmla="*/ 421419 w 2810973"/>
              <a:gd name="connsiteY7" fmla="*/ 47708 h 2393343"/>
              <a:gd name="connsiteX8" fmla="*/ 445273 w 2810973"/>
              <a:gd name="connsiteY8" fmla="*/ 55659 h 2393343"/>
              <a:gd name="connsiteX9" fmla="*/ 477078 w 2810973"/>
              <a:gd name="connsiteY9" fmla="*/ 63611 h 2393343"/>
              <a:gd name="connsiteX10" fmla="*/ 500932 w 2810973"/>
              <a:gd name="connsiteY10" fmla="*/ 79513 h 2393343"/>
              <a:gd name="connsiteX11" fmla="*/ 628153 w 2810973"/>
              <a:gd name="connsiteY11" fmla="*/ 79513 h 2393343"/>
              <a:gd name="connsiteX12" fmla="*/ 675861 w 2810973"/>
              <a:gd name="connsiteY12" fmla="*/ 47708 h 2393343"/>
              <a:gd name="connsiteX13" fmla="*/ 755374 w 2810973"/>
              <a:gd name="connsiteY13" fmla="*/ 71562 h 2393343"/>
              <a:gd name="connsiteX14" fmla="*/ 779228 w 2810973"/>
              <a:gd name="connsiteY14" fmla="*/ 79513 h 2393343"/>
              <a:gd name="connsiteX15" fmla="*/ 803082 w 2810973"/>
              <a:gd name="connsiteY15" fmla="*/ 87464 h 2393343"/>
              <a:gd name="connsiteX16" fmla="*/ 906449 w 2810973"/>
              <a:gd name="connsiteY16" fmla="*/ 103367 h 2393343"/>
              <a:gd name="connsiteX17" fmla="*/ 930303 w 2810973"/>
              <a:gd name="connsiteY17" fmla="*/ 111318 h 2393343"/>
              <a:gd name="connsiteX18" fmla="*/ 962108 w 2810973"/>
              <a:gd name="connsiteY18" fmla="*/ 119270 h 2393343"/>
              <a:gd name="connsiteX19" fmla="*/ 1033670 w 2810973"/>
              <a:gd name="connsiteY19" fmla="*/ 135172 h 2393343"/>
              <a:gd name="connsiteX20" fmla="*/ 1081378 w 2810973"/>
              <a:gd name="connsiteY20" fmla="*/ 166977 h 2393343"/>
              <a:gd name="connsiteX21" fmla="*/ 1089329 w 2810973"/>
              <a:gd name="connsiteY21" fmla="*/ 190831 h 2393343"/>
              <a:gd name="connsiteX22" fmla="*/ 1113183 w 2810973"/>
              <a:gd name="connsiteY22" fmla="*/ 206734 h 2393343"/>
              <a:gd name="connsiteX23" fmla="*/ 1144988 w 2810973"/>
              <a:gd name="connsiteY23" fmla="*/ 246491 h 2393343"/>
              <a:gd name="connsiteX24" fmla="*/ 1176793 w 2810973"/>
              <a:gd name="connsiteY24" fmla="*/ 318052 h 2393343"/>
              <a:gd name="connsiteX25" fmla="*/ 1248355 w 2810973"/>
              <a:gd name="connsiteY25" fmla="*/ 349857 h 2393343"/>
              <a:gd name="connsiteX26" fmla="*/ 1319917 w 2810973"/>
              <a:gd name="connsiteY26" fmla="*/ 365760 h 2393343"/>
              <a:gd name="connsiteX27" fmla="*/ 1343771 w 2810973"/>
              <a:gd name="connsiteY27" fmla="*/ 373711 h 2393343"/>
              <a:gd name="connsiteX28" fmla="*/ 1383527 w 2810973"/>
              <a:gd name="connsiteY28" fmla="*/ 381663 h 2393343"/>
              <a:gd name="connsiteX29" fmla="*/ 1431235 w 2810973"/>
              <a:gd name="connsiteY29" fmla="*/ 397565 h 2393343"/>
              <a:gd name="connsiteX30" fmla="*/ 1502797 w 2810973"/>
              <a:gd name="connsiteY30" fmla="*/ 405517 h 2393343"/>
              <a:gd name="connsiteX31" fmla="*/ 1637969 w 2810973"/>
              <a:gd name="connsiteY31" fmla="*/ 421419 h 2393343"/>
              <a:gd name="connsiteX32" fmla="*/ 1733385 w 2810973"/>
              <a:gd name="connsiteY32" fmla="*/ 437322 h 2393343"/>
              <a:gd name="connsiteX33" fmla="*/ 2099145 w 2810973"/>
              <a:gd name="connsiteY33" fmla="*/ 437322 h 2393343"/>
              <a:gd name="connsiteX34" fmla="*/ 2122998 w 2810973"/>
              <a:gd name="connsiteY34" fmla="*/ 445273 h 2393343"/>
              <a:gd name="connsiteX35" fmla="*/ 2154804 w 2810973"/>
              <a:gd name="connsiteY35" fmla="*/ 492981 h 2393343"/>
              <a:gd name="connsiteX36" fmla="*/ 2178658 w 2810973"/>
              <a:gd name="connsiteY36" fmla="*/ 540689 h 2393343"/>
              <a:gd name="connsiteX37" fmla="*/ 2210463 w 2810973"/>
              <a:gd name="connsiteY37" fmla="*/ 580445 h 2393343"/>
              <a:gd name="connsiteX38" fmla="*/ 2226365 w 2810973"/>
              <a:gd name="connsiteY38" fmla="*/ 604299 h 2393343"/>
              <a:gd name="connsiteX39" fmla="*/ 2250219 w 2810973"/>
              <a:gd name="connsiteY39" fmla="*/ 620202 h 2393343"/>
              <a:gd name="connsiteX40" fmla="*/ 2289976 w 2810973"/>
              <a:gd name="connsiteY40" fmla="*/ 667910 h 2393343"/>
              <a:gd name="connsiteX41" fmla="*/ 2313830 w 2810973"/>
              <a:gd name="connsiteY41" fmla="*/ 683812 h 2393343"/>
              <a:gd name="connsiteX42" fmla="*/ 2361538 w 2810973"/>
              <a:gd name="connsiteY42" fmla="*/ 699715 h 2393343"/>
              <a:gd name="connsiteX43" fmla="*/ 2425148 w 2810973"/>
              <a:gd name="connsiteY43" fmla="*/ 755374 h 2393343"/>
              <a:gd name="connsiteX44" fmla="*/ 2472856 w 2810973"/>
              <a:gd name="connsiteY44" fmla="*/ 787179 h 2393343"/>
              <a:gd name="connsiteX45" fmla="*/ 2496710 w 2810973"/>
              <a:gd name="connsiteY45" fmla="*/ 803082 h 2393343"/>
              <a:gd name="connsiteX46" fmla="*/ 2520564 w 2810973"/>
              <a:gd name="connsiteY46" fmla="*/ 811033 h 2393343"/>
              <a:gd name="connsiteX47" fmla="*/ 2544418 w 2810973"/>
              <a:gd name="connsiteY47" fmla="*/ 826936 h 2393343"/>
              <a:gd name="connsiteX48" fmla="*/ 2568272 w 2810973"/>
              <a:gd name="connsiteY48" fmla="*/ 834887 h 2393343"/>
              <a:gd name="connsiteX49" fmla="*/ 2615979 w 2810973"/>
              <a:gd name="connsiteY49" fmla="*/ 882595 h 2393343"/>
              <a:gd name="connsiteX50" fmla="*/ 2639833 w 2810973"/>
              <a:gd name="connsiteY50" fmla="*/ 898497 h 2393343"/>
              <a:gd name="connsiteX51" fmla="*/ 2655736 w 2810973"/>
              <a:gd name="connsiteY51" fmla="*/ 922351 h 2393343"/>
              <a:gd name="connsiteX52" fmla="*/ 2695492 w 2810973"/>
              <a:gd name="connsiteY52" fmla="*/ 970059 h 2393343"/>
              <a:gd name="connsiteX53" fmla="*/ 2727298 w 2810973"/>
              <a:gd name="connsiteY53" fmla="*/ 1041621 h 2393343"/>
              <a:gd name="connsiteX54" fmla="*/ 2735249 w 2810973"/>
              <a:gd name="connsiteY54" fmla="*/ 1065475 h 2393343"/>
              <a:gd name="connsiteX55" fmla="*/ 2751152 w 2810973"/>
              <a:gd name="connsiteY55" fmla="*/ 1097280 h 2393343"/>
              <a:gd name="connsiteX56" fmla="*/ 2735249 w 2810973"/>
              <a:gd name="connsiteY56" fmla="*/ 1208598 h 2393343"/>
              <a:gd name="connsiteX57" fmla="*/ 2759103 w 2810973"/>
              <a:gd name="connsiteY57" fmla="*/ 1296063 h 2393343"/>
              <a:gd name="connsiteX58" fmla="*/ 2798859 w 2810973"/>
              <a:gd name="connsiteY58" fmla="*/ 1359673 h 2393343"/>
              <a:gd name="connsiteX59" fmla="*/ 2806811 w 2810973"/>
              <a:gd name="connsiteY59" fmla="*/ 1399430 h 2393343"/>
              <a:gd name="connsiteX60" fmla="*/ 2727297 w 2810973"/>
              <a:gd name="connsiteY60" fmla="*/ 1391478 h 2393343"/>
              <a:gd name="connsiteX61" fmla="*/ 2743201 w 2810973"/>
              <a:gd name="connsiteY61" fmla="*/ 1439185 h 2393343"/>
              <a:gd name="connsiteX62" fmla="*/ 2687542 w 2810973"/>
              <a:gd name="connsiteY62" fmla="*/ 1494845 h 2393343"/>
              <a:gd name="connsiteX63" fmla="*/ 2695492 w 2810973"/>
              <a:gd name="connsiteY63" fmla="*/ 1550504 h 2393343"/>
              <a:gd name="connsiteX64" fmla="*/ 2671638 w 2810973"/>
              <a:gd name="connsiteY64" fmla="*/ 1566407 h 2393343"/>
              <a:gd name="connsiteX65" fmla="*/ 2623931 w 2810973"/>
              <a:gd name="connsiteY65" fmla="*/ 1582310 h 2393343"/>
              <a:gd name="connsiteX66" fmla="*/ 2592125 w 2810973"/>
              <a:gd name="connsiteY66" fmla="*/ 1622066 h 2393343"/>
              <a:gd name="connsiteX67" fmla="*/ 2584174 w 2810973"/>
              <a:gd name="connsiteY67" fmla="*/ 1653871 h 2393343"/>
              <a:gd name="connsiteX68" fmla="*/ 2560320 w 2810973"/>
              <a:gd name="connsiteY68" fmla="*/ 1661823 h 2393343"/>
              <a:gd name="connsiteX69" fmla="*/ 2528515 w 2810973"/>
              <a:gd name="connsiteY69" fmla="*/ 1669774 h 2393343"/>
              <a:gd name="connsiteX70" fmla="*/ 2504661 w 2810973"/>
              <a:gd name="connsiteY70" fmla="*/ 1677725 h 2393343"/>
              <a:gd name="connsiteX71" fmla="*/ 2456953 w 2810973"/>
              <a:gd name="connsiteY71" fmla="*/ 1685677 h 2393343"/>
              <a:gd name="connsiteX72" fmla="*/ 2425148 w 2810973"/>
              <a:gd name="connsiteY72" fmla="*/ 1701579 h 2393343"/>
              <a:gd name="connsiteX73" fmla="*/ 2361538 w 2810973"/>
              <a:gd name="connsiteY73" fmla="*/ 1709531 h 2393343"/>
              <a:gd name="connsiteX74" fmla="*/ 2329732 w 2810973"/>
              <a:gd name="connsiteY74" fmla="*/ 1717482 h 2393343"/>
              <a:gd name="connsiteX75" fmla="*/ 2313830 w 2810973"/>
              <a:gd name="connsiteY75" fmla="*/ 1741336 h 2393343"/>
              <a:gd name="connsiteX76" fmla="*/ 2305878 w 2810973"/>
              <a:gd name="connsiteY76" fmla="*/ 1765190 h 2393343"/>
              <a:gd name="connsiteX77" fmla="*/ 2282025 w 2810973"/>
              <a:gd name="connsiteY77" fmla="*/ 1781092 h 2393343"/>
              <a:gd name="connsiteX78" fmla="*/ 2266122 w 2810973"/>
              <a:gd name="connsiteY78" fmla="*/ 1812897 h 2393343"/>
              <a:gd name="connsiteX79" fmla="*/ 2282025 w 2810973"/>
              <a:gd name="connsiteY79" fmla="*/ 1868557 h 2393343"/>
              <a:gd name="connsiteX80" fmla="*/ 2305878 w 2810973"/>
              <a:gd name="connsiteY80" fmla="*/ 1884459 h 2393343"/>
              <a:gd name="connsiteX81" fmla="*/ 2313830 w 2810973"/>
              <a:gd name="connsiteY81" fmla="*/ 1908313 h 2393343"/>
              <a:gd name="connsiteX82" fmla="*/ 2337684 w 2810973"/>
              <a:gd name="connsiteY82" fmla="*/ 1924216 h 2393343"/>
              <a:gd name="connsiteX83" fmla="*/ 2321781 w 2810973"/>
              <a:gd name="connsiteY83" fmla="*/ 1956021 h 2393343"/>
              <a:gd name="connsiteX84" fmla="*/ 2329732 w 2810973"/>
              <a:gd name="connsiteY84" fmla="*/ 2011680 h 2393343"/>
              <a:gd name="connsiteX85" fmla="*/ 2353586 w 2810973"/>
              <a:gd name="connsiteY85" fmla="*/ 2035534 h 2393343"/>
              <a:gd name="connsiteX86" fmla="*/ 2369489 w 2810973"/>
              <a:gd name="connsiteY86" fmla="*/ 2059388 h 2393343"/>
              <a:gd name="connsiteX87" fmla="*/ 2393343 w 2810973"/>
              <a:gd name="connsiteY87" fmla="*/ 2130950 h 2393343"/>
              <a:gd name="connsiteX88" fmla="*/ 2401294 w 2810973"/>
              <a:gd name="connsiteY88" fmla="*/ 2154804 h 2393343"/>
              <a:gd name="connsiteX89" fmla="*/ 2409245 w 2810973"/>
              <a:gd name="connsiteY89" fmla="*/ 2393343 h 2393343"/>
              <a:gd name="connsiteX0" fmla="*/ 0 w 2799174"/>
              <a:gd name="connsiteY0" fmla="*/ 0 h 2393343"/>
              <a:gd name="connsiteX1" fmla="*/ 39757 w 2799174"/>
              <a:gd name="connsiteY1" fmla="*/ 7951 h 2393343"/>
              <a:gd name="connsiteX2" fmla="*/ 87465 w 2799174"/>
              <a:gd name="connsiteY2" fmla="*/ 39757 h 2393343"/>
              <a:gd name="connsiteX3" fmla="*/ 119270 w 2799174"/>
              <a:gd name="connsiteY3" fmla="*/ 47708 h 2393343"/>
              <a:gd name="connsiteX4" fmla="*/ 166978 w 2799174"/>
              <a:gd name="connsiteY4" fmla="*/ 63611 h 2393343"/>
              <a:gd name="connsiteX5" fmla="*/ 246491 w 2799174"/>
              <a:gd name="connsiteY5" fmla="*/ 55659 h 2393343"/>
              <a:gd name="connsiteX6" fmla="*/ 341906 w 2799174"/>
              <a:gd name="connsiteY6" fmla="*/ 39757 h 2393343"/>
              <a:gd name="connsiteX7" fmla="*/ 421419 w 2799174"/>
              <a:gd name="connsiteY7" fmla="*/ 47708 h 2393343"/>
              <a:gd name="connsiteX8" fmla="*/ 445273 w 2799174"/>
              <a:gd name="connsiteY8" fmla="*/ 55659 h 2393343"/>
              <a:gd name="connsiteX9" fmla="*/ 477078 w 2799174"/>
              <a:gd name="connsiteY9" fmla="*/ 63611 h 2393343"/>
              <a:gd name="connsiteX10" fmla="*/ 500932 w 2799174"/>
              <a:gd name="connsiteY10" fmla="*/ 79513 h 2393343"/>
              <a:gd name="connsiteX11" fmla="*/ 628153 w 2799174"/>
              <a:gd name="connsiteY11" fmla="*/ 79513 h 2393343"/>
              <a:gd name="connsiteX12" fmla="*/ 675861 w 2799174"/>
              <a:gd name="connsiteY12" fmla="*/ 47708 h 2393343"/>
              <a:gd name="connsiteX13" fmla="*/ 755374 w 2799174"/>
              <a:gd name="connsiteY13" fmla="*/ 71562 h 2393343"/>
              <a:gd name="connsiteX14" fmla="*/ 779228 w 2799174"/>
              <a:gd name="connsiteY14" fmla="*/ 79513 h 2393343"/>
              <a:gd name="connsiteX15" fmla="*/ 803082 w 2799174"/>
              <a:gd name="connsiteY15" fmla="*/ 87464 h 2393343"/>
              <a:gd name="connsiteX16" fmla="*/ 906449 w 2799174"/>
              <a:gd name="connsiteY16" fmla="*/ 103367 h 2393343"/>
              <a:gd name="connsiteX17" fmla="*/ 930303 w 2799174"/>
              <a:gd name="connsiteY17" fmla="*/ 111318 h 2393343"/>
              <a:gd name="connsiteX18" fmla="*/ 962108 w 2799174"/>
              <a:gd name="connsiteY18" fmla="*/ 119270 h 2393343"/>
              <a:gd name="connsiteX19" fmla="*/ 1033670 w 2799174"/>
              <a:gd name="connsiteY19" fmla="*/ 135172 h 2393343"/>
              <a:gd name="connsiteX20" fmla="*/ 1081378 w 2799174"/>
              <a:gd name="connsiteY20" fmla="*/ 166977 h 2393343"/>
              <a:gd name="connsiteX21" fmla="*/ 1089329 w 2799174"/>
              <a:gd name="connsiteY21" fmla="*/ 190831 h 2393343"/>
              <a:gd name="connsiteX22" fmla="*/ 1113183 w 2799174"/>
              <a:gd name="connsiteY22" fmla="*/ 206734 h 2393343"/>
              <a:gd name="connsiteX23" fmla="*/ 1144988 w 2799174"/>
              <a:gd name="connsiteY23" fmla="*/ 246491 h 2393343"/>
              <a:gd name="connsiteX24" fmla="*/ 1176793 w 2799174"/>
              <a:gd name="connsiteY24" fmla="*/ 318052 h 2393343"/>
              <a:gd name="connsiteX25" fmla="*/ 1248355 w 2799174"/>
              <a:gd name="connsiteY25" fmla="*/ 349857 h 2393343"/>
              <a:gd name="connsiteX26" fmla="*/ 1319917 w 2799174"/>
              <a:gd name="connsiteY26" fmla="*/ 365760 h 2393343"/>
              <a:gd name="connsiteX27" fmla="*/ 1343771 w 2799174"/>
              <a:gd name="connsiteY27" fmla="*/ 373711 h 2393343"/>
              <a:gd name="connsiteX28" fmla="*/ 1383527 w 2799174"/>
              <a:gd name="connsiteY28" fmla="*/ 381663 h 2393343"/>
              <a:gd name="connsiteX29" fmla="*/ 1431235 w 2799174"/>
              <a:gd name="connsiteY29" fmla="*/ 397565 h 2393343"/>
              <a:gd name="connsiteX30" fmla="*/ 1502797 w 2799174"/>
              <a:gd name="connsiteY30" fmla="*/ 405517 h 2393343"/>
              <a:gd name="connsiteX31" fmla="*/ 1637969 w 2799174"/>
              <a:gd name="connsiteY31" fmla="*/ 421419 h 2393343"/>
              <a:gd name="connsiteX32" fmla="*/ 1733385 w 2799174"/>
              <a:gd name="connsiteY32" fmla="*/ 437322 h 2393343"/>
              <a:gd name="connsiteX33" fmla="*/ 2099145 w 2799174"/>
              <a:gd name="connsiteY33" fmla="*/ 437322 h 2393343"/>
              <a:gd name="connsiteX34" fmla="*/ 2122998 w 2799174"/>
              <a:gd name="connsiteY34" fmla="*/ 445273 h 2393343"/>
              <a:gd name="connsiteX35" fmla="*/ 2154804 w 2799174"/>
              <a:gd name="connsiteY35" fmla="*/ 492981 h 2393343"/>
              <a:gd name="connsiteX36" fmla="*/ 2178658 w 2799174"/>
              <a:gd name="connsiteY36" fmla="*/ 540689 h 2393343"/>
              <a:gd name="connsiteX37" fmla="*/ 2210463 w 2799174"/>
              <a:gd name="connsiteY37" fmla="*/ 580445 h 2393343"/>
              <a:gd name="connsiteX38" fmla="*/ 2226365 w 2799174"/>
              <a:gd name="connsiteY38" fmla="*/ 604299 h 2393343"/>
              <a:gd name="connsiteX39" fmla="*/ 2250219 w 2799174"/>
              <a:gd name="connsiteY39" fmla="*/ 620202 h 2393343"/>
              <a:gd name="connsiteX40" fmla="*/ 2289976 w 2799174"/>
              <a:gd name="connsiteY40" fmla="*/ 667910 h 2393343"/>
              <a:gd name="connsiteX41" fmla="*/ 2313830 w 2799174"/>
              <a:gd name="connsiteY41" fmla="*/ 683812 h 2393343"/>
              <a:gd name="connsiteX42" fmla="*/ 2361538 w 2799174"/>
              <a:gd name="connsiteY42" fmla="*/ 699715 h 2393343"/>
              <a:gd name="connsiteX43" fmla="*/ 2425148 w 2799174"/>
              <a:gd name="connsiteY43" fmla="*/ 755374 h 2393343"/>
              <a:gd name="connsiteX44" fmla="*/ 2472856 w 2799174"/>
              <a:gd name="connsiteY44" fmla="*/ 787179 h 2393343"/>
              <a:gd name="connsiteX45" fmla="*/ 2496710 w 2799174"/>
              <a:gd name="connsiteY45" fmla="*/ 803082 h 2393343"/>
              <a:gd name="connsiteX46" fmla="*/ 2520564 w 2799174"/>
              <a:gd name="connsiteY46" fmla="*/ 811033 h 2393343"/>
              <a:gd name="connsiteX47" fmla="*/ 2544418 w 2799174"/>
              <a:gd name="connsiteY47" fmla="*/ 826936 h 2393343"/>
              <a:gd name="connsiteX48" fmla="*/ 2568272 w 2799174"/>
              <a:gd name="connsiteY48" fmla="*/ 834887 h 2393343"/>
              <a:gd name="connsiteX49" fmla="*/ 2615979 w 2799174"/>
              <a:gd name="connsiteY49" fmla="*/ 882595 h 2393343"/>
              <a:gd name="connsiteX50" fmla="*/ 2639833 w 2799174"/>
              <a:gd name="connsiteY50" fmla="*/ 898497 h 2393343"/>
              <a:gd name="connsiteX51" fmla="*/ 2655736 w 2799174"/>
              <a:gd name="connsiteY51" fmla="*/ 922351 h 2393343"/>
              <a:gd name="connsiteX52" fmla="*/ 2695492 w 2799174"/>
              <a:gd name="connsiteY52" fmla="*/ 970059 h 2393343"/>
              <a:gd name="connsiteX53" fmla="*/ 2727298 w 2799174"/>
              <a:gd name="connsiteY53" fmla="*/ 1041621 h 2393343"/>
              <a:gd name="connsiteX54" fmla="*/ 2735249 w 2799174"/>
              <a:gd name="connsiteY54" fmla="*/ 1065475 h 2393343"/>
              <a:gd name="connsiteX55" fmla="*/ 2751152 w 2799174"/>
              <a:gd name="connsiteY55" fmla="*/ 1097280 h 2393343"/>
              <a:gd name="connsiteX56" fmla="*/ 2735249 w 2799174"/>
              <a:gd name="connsiteY56" fmla="*/ 1208598 h 2393343"/>
              <a:gd name="connsiteX57" fmla="*/ 2759103 w 2799174"/>
              <a:gd name="connsiteY57" fmla="*/ 1296063 h 2393343"/>
              <a:gd name="connsiteX58" fmla="*/ 2798859 w 2799174"/>
              <a:gd name="connsiteY58" fmla="*/ 1359673 h 2393343"/>
              <a:gd name="connsiteX59" fmla="*/ 2775006 w 2799174"/>
              <a:gd name="connsiteY59" fmla="*/ 1391478 h 2393343"/>
              <a:gd name="connsiteX60" fmla="*/ 2727297 w 2799174"/>
              <a:gd name="connsiteY60" fmla="*/ 1391478 h 2393343"/>
              <a:gd name="connsiteX61" fmla="*/ 2743201 w 2799174"/>
              <a:gd name="connsiteY61" fmla="*/ 1439185 h 2393343"/>
              <a:gd name="connsiteX62" fmla="*/ 2687542 w 2799174"/>
              <a:gd name="connsiteY62" fmla="*/ 1494845 h 2393343"/>
              <a:gd name="connsiteX63" fmla="*/ 2695492 w 2799174"/>
              <a:gd name="connsiteY63" fmla="*/ 1550504 h 2393343"/>
              <a:gd name="connsiteX64" fmla="*/ 2671638 w 2799174"/>
              <a:gd name="connsiteY64" fmla="*/ 1566407 h 2393343"/>
              <a:gd name="connsiteX65" fmla="*/ 2623931 w 2799174"/>
              <a:gd name="connsiteY65" fmla="*/ 1582310 h 2393343"/>
              <a:gd name="connsiteX66" fmla="*/ 2592125 w 2799174"/>
              <a:gd name="connsiteY66" fmla="*/ 1622066 h 2393343"/>
              <a:gd name="connsiteX67" fmla="*/ 2584174 w 2799174"/>
              <a:gd name="connsiteY67" fmla="*/ 1653871 h 2393343"/>
              <a:gd name="connsiteX68" fmla="*/ 2560320 w 2799174"/>
              <a:gd name="connsiteY68" fmla="*/ 1661823 h 2393343"/>
              <a:gd name="connsiteX69" fmla="*/ 2528515 w 2799174"/>
              <a:gd name="connsiteY69" fmla="*/ 1669774 h 2393343"/>
              <a:gd name="connsiteX70" fmla="*/ 2504661 w 2799174"/>
              <a:gd name="connsiteY70" fmla="*/ 1677725 h 2393343"/>
              <a:gd name="connsiteX71" fmla="*/ 2456953 w 2799174"/>
              <a:gd name="connsiteY71" fmla="*/ 1685677 h 2393343"/>
              <a:gd name="connsiteX72" fmla="*/ 2425148 w 2799174"/>
              <a:gd name="connsiteY72" fmla="*/ 1701579 h 2393343"/>
              <a:gd name="connsiteX73" fmla="*/ 2361538 w 2799174"/>
              <a:gd name="connsiteY73" fmla="*/ 1709531 h 2393343"/>
              <a:gd name="connsiteX74" fmla="*/ 2329732 w 2799174"/>
              <a:gd name="connsiteY74" fmla="*/ 1717482 h 2393343"/>
              <a:gd name="connsiteX75" fmla="*/ 2313830 w 2799174"/>
              <a:gd name="connsiteY75" fmla="*/ 1741336 h 2393343"/>
              <a:gd name="connsiteX76" fmla="*/ 2305878 w 2799174"/>
              <a:gd name="connsiteY76" fmla="*/ 1765190 h 2393343"/>
              <a:gd name="connsiteX77" fmla="*/ 2282025 w 2799174"/>
              <a:gd name="connsiteY77" fmla="*/ 1781092 h 2393343"/>
              <a:gd name="connsiteX78" fmla="*/ 2266122 w 2799174"/>
              <a:gd name="connsiteY78" fmla="*/ 1812897 h 2393343"/>
              <a:gd name="connsiteX79" fmla="*/ 2282025 w 2799174"/>
              <a:gd name="connsiteY79" fmla="*/ 1868557 h 2393343"/>
              <a:gd name="connsiteX80" fmla="*/ 2305878 w 2799174"/>
              <a:gd name="connsiteY80" fmla="*/ 1884459 h 2393343"/>
              <a:gd name="connsiteX81" fmla="*/ 2313830 w 2799174"/>
              <a:gd name="connsiteY81" fmla="*/ 1908313 h 2393343"/>
              <a:gd name="connsiteX82" fmla="*/ 2337684 w 2799174"/>
              <a:gd name="connsiteY82" fmla="*/ 1924216 h 2393343"/>
              <a:gd name="connsiteX83" fmla="*/ 2321781 w 2799174"/>
              <a:gd name="connsiteY83" fmla="*/ 1956021 h 2393343"/>
              <a:gd name="connsiteX84" fmla="*/ 2329732 w 2799174"/>
              <a:gd name="connsiteY84" fmla="*/ 2011680 h 2393343"/>
              <a:gd name="connsiteX85" fmla="*/ 2353586 w 2799174"/>
              <a:gd name="connsiteY85" fmla="*/ 2035534 h 2393343"/>
              <a:gd name="connsiteX86" fmla="*/ 2369489 w 2799174"/>
              <a:gd name="connsiteY86" fmla="*/ 2059388 h 2393343"/>
              <a:gd name="connsiteX87" fmla="*/ 2393343 w 2799174"/>
              <a:gd name="connsiteY87" fmla="*/ 2130950 h 2393343"/>
              <a:gd name="connsiteX88" fmla="*/ 2401294 w 2799174"/>
              <a:gd name="connsiteY88" fmla="*/ 2154804 h 2393343"/>
              <a:gd name="connsiteX89" fmla="*/ 2409245 w 2799174"/>
              <a:gd name="connsiteY89" fmla="*/ 2393343 h 2393343"/>
              <a:gd name="connsiteX0" fmla="*/ 0 w 2799174"/>
              <a:gd name="connsiteY0" fmla="*/ 0 h 2393343"/>
              <a:gd name="connsiteX1" fmla="*/ 39757 w 2799174"/>
              <a:gd name="connsiteY1" fmla="*/ 7951 h 2393343"/>
              <a:gd name="connsiteX2" fmla="*/ 87465 w 2799174"/>
              <a:gd name="connsiteY2" fmla="*/ 39757 h 2393343"/>
              <a:gd name="connsiteX3" fmla="*/ 119270 w 2799174"/>
              <a:gd name="connsiteY3" fmla="*/ 47708 h 2393343"/>
              <a:gd name="connsiteX4" fmla="*/ 166978 w 2799174"/>
              <a:gd name="connsiteY4" fmla="*/ 63611 h 2393343"/>
              <a:gd name="connsiteX5" fmla="*/ 246491 w 2799174"/>
              <a:gd name="connsiteY5" fmla="*/ 55659 h 2393343"/>
              <a:gd name="connsiteX6" fmla="*/ 341906 w 2799174"/>
              <a:gd name="connsiteY6" fmla="*/ 39757 h 2393343"/>
              <a:gd name="connsiteX7" fmla="*/ 421419 w 2799174"/>
              <a:gd name="connsiteY7" fmla="*/ 47708 h 2393343"/>
              <a:gd name="connsiteX8" fmla="*/ 445273 w 2799174"/>
              <a:gd name="connsiteY8" fmla="*/ 55659 h 2393343"/>
              <a:gd name="connsiteX9" fmla="*/ 477078 w 2799174"/>
              <a:gd name="connsiteY9" fmla="*/ 63611 h 2393343"/>
              <a:gd name="connsiteX10" fmla="*/ 500932 w 2799174"/>
              <a:gd name="connsiteY10" fmla="*/ 79513 h 2393343"/>
              <a:gd name="connsiteX11" fmla="*/ 628153 w 2799174"/>
              <a:gd name="connsiteY11" fmla="*/ 79513 h 2393343"/>
              <a:gd name="connsiteX12" fmla="*/ 675861 w 2799174"/>
              <a:gd name="connsiteY12" fmla="*/ 47708 h 2393343"/>
              <a:gd name="connsiteX13" fmla="*/ 755374 w 2799174"/>
              <a:gd name="connsiteY13" fmla="*/ 71562 h 2393343"/>
              <a:gd name="connsiteX14" fmla="*/ 779228 w 2799174"/>
              <a:gd name="connsiteY14" fmla="*/ 79513 h 2393343"/>
              <a:gd name="connsiteX15" fmla="*/ 803082 w 2799174"/>
              <a:gd name="connsiteY15" fmla="*/ 87464 h 2393343"/>
              <a:gd name="connsiteX16" fmla="*/ 906449 w 2799174"/>
              <a:gd name="connsiteY16" fmla="*/ 103367 h 2393343"/>
              <a:gd name="connsiteX17" fmla="*/ 930303 w 2799174"/>
              <a:gd name="connsiteY17" fmla="*/ 111318 h 2393343"/>
              <a:gd name="connsiteX18" fmla="*/ 962108 w 2799174"/>
              <a:gd name="connsiteY18" fmla="*/ 119270 h 2393343"/>
              <a:gd name="connsiteX19" fmla="*/ 1009816 w 2799174"/>
              <a:gd name="connsiteY19" fmla="*/ 143123 h 2393343"/>
              <a:gd name="connsiteX20" fmla="*/ 1081378 w 2799174"/>
              <a:gd name="connsiteY20" fmla="*/ 166977 h 2393343"/>
              <a:gd name="connsiteX21" fmla="*/ 1089329 w 2799174"/>
              <a:gd name="connsiteY21" fmla="*/ 190831 h 2393343"/>
              <a:gd name="connsiteX22" fmla="*/ 1113183 w 2799174"/>
              <a:gd name="connsiteY22" fmla="*/ 206734 h 2393343"/>
              <a:gd name="connsiteX23" fmla="*/ 1144988 w 2799174"/>
              <a:gd name="connsiteY23" fmla="*/ 246491 h 2393343"/>
              <a:gd name="connsiteX24" fmla="*/ 1176793 w 2799174"/>
              <a:gd name="connsiteY24" fmla="*/ 318052 h 2393343"/>
              <a:gd name="connsiteX25" fmla="*/ 1248355 w 2799174"/>
              <a:gd name="connsiteY25" fmla="*/ 349857 h 2393343"/>
              <a:gd name="connsiteX26" fmla="*/ 1319917 w 2799174"/>
              <a:gd name="connsiteY26" fmla="*/ 365760 h 2393343"/>
              <a:gd name="connsiteX27" fmla="*/ 1343771 w 2799174"/>
              <a:gd name="connsiteY27" fmla="*/ 373711 h 2393343"/>
              <a:gd name="connsiteX28" fmla="*/ 1383527 w 2799174"/>
              <a:gd name="connsiteY28" fmla="*/ 381663 h 2393343"/>
              <a:gd name="connsiteX29" fmla="*/ 1431235 w 2799174"/>
              <a:gd name="connsiteY29" fmla="*/ 397565 h 2393343"/>
              <a:gd name="connsiteX30" fmla="*/ 1502797 w 2799174"/>
              <a:gd name="connsiteY30" fmla="*/ 405517 h 2393343"/>
              <a:gd name="connsiteX31" fmla="*/ 1637969 w 2799174"/>
              <a:gd name="connsiteY31" fmla="*/ 421419 h 2393343"/>
              <a:gd name="connsiteX32" fmla="*/ 1733385 w 2799174"/>
              <a:gd name="connsiteY32" fmla="*/ 437322 h 2393343"/>
              <a:gd name="connsiteX33" fmla="*/ 2099145 w 2799174"/>
              <a:gd name="connsiteY33" fmla="*/ 437322 h 2393343"/>
              <a:gd name="connsiteX34" fmla="*/ 2122998 w 2799174"/>
              <a:gd name="connsiteY34" fmla="*/ 445273 h 2393343"/>
              <a:gd name="connsiteX35" fmla="*/ 2154804 w 2799174"/>
              <a:gd name="connsiteY35" fmla="*/ 492981 h 2393343"/>
              <a:gd name="connsiteX36" fmla="*/ 2178658 w 2799174"/>
              <a:gd name="connsiteY36" fmla="*/ 540689 h 2393343"/>
              <a:gd name="connsiteX37" fmla="*/ 2210463 w 2799174"/>
              <a:gd name="connsiteY37" fmla="*/ 580445 h 2393343"/>
              <a:gd name="connsiteX38" fmla="*/ 2226365 w 2799174"/>
              <a:gd name="connsiteY38" fmla="*/ 604299 h 2393343"/>
              <a:gd name="connsiteX39" fmla="*/ 2250219 w 2799174"/>
              <a:gd name="connsiteY39" fmla="*/ 620202 h 2393343"/>
              <a:gd name="connsiteX40" fmla="*/ 2289976 w 2799174"/>
              <a:gd name="connsiteY40" fmla="*/ 667910 h 2393343"/>
              <a:gd name="connsiteX41" fmla="*/ 2313830 w 2799174"/>
              <a:gd name="connsiteY41" fmla="*/ 683812 h 2393343"/>
              <a:gd name="connsiteX42" fmla="*/ 2361538 w 2799174"/>
              <a:gd name="connsiteY42" fmla="*/ 699715 h 2393343"/>
              <a:gd name="connsiteX43" fmla="*/ 2425148 w 2799174"/>
              <a:gd name="connsiteY43" fmla="*/ 755374 h 2393343"/>
              <a:gd name="connsiteX44" fmla="*/ 2472856 w 2799174"/>
              <a:gd name="connsiteY44" fmla="*/ 787179 h 2393343"/>
              <a:gd name="connsiteX45" fmla="*/ 2496710 w 2799174"/>
              <a:gd name="connsiteY45" fmla="*/ 803082 h 2393343"/>
              <a:gd name="connsiteX46" fmla="*/ 2520564 w 2799174"/>
              <a:gd name="connsiteY46" fmla="*/ 811033 h 2393343"/>
              <a:gd name="connsiteX47" fmla="*/ 2544418 w 2799174"/>
              <a:gd name="connsiteY47" fmla="*/ 826936 h 2393343"/>
              <a:gd name="connsiteX48" fmla="*/ 2568272 w 2799174"/>
              <a:gd name="connsiteY48" fmla="*/ 834887 h 2393343"/>
              <a:gd name="connsiteX49" fmla="*/ 2615979 w 2799174"/>
              <a:gd name="connsiteY49" fmla="*/ 882595 h 2393343"/>
              <a:gd name="connsiteX50" fmla="*/ 2639833 w 2799174"/>
              <a:gd name="connsiteY50" fmla="*/ 898497 h 2393343"/>
              <a:gd name="connsiteX51" fmla="*/ 2655736 w 2799174"/>
              <a:gd name="connsiteY51" fmla="*/ 922351 h 2393343"/>
              <a:gd name="connsiteX52" fmla="*/ 2695492 w 2799174"/>
              <a:gd name="connsiteY52" fmla="*/ 970059 h 2393343"/>
              <a:gd name="connsiteX53" fmla="*/ 2727298 w 2799174"/>
              <a:gd name="connsiteY53" fmla="*/ 1041621 h 2393343"/>
              <a:gd name="connsiteX54" fmla="*/ 2735249 w 2799174"/>
              <a:gd name="connsiteY54" fmla="*/ 1065475 h 2393343"/>
              <a:gd name="connsiteX55" fmla="*/ 2751152 w 2799174"/>
              <a:gd name="connsiteY55" fmla="*/ 1097280 h 2393343"/>
              <a:gd name="connsiteX56" fmla="*/ 2735249 w 2799174"/>
              <a:gd name="connsiteY56" fmla="*/ 1208598 h 2393343"/>
              <a:gd name="connsiteX57" fmla="*/ 2759103 w 2799174"/>
              <a:gd name="connsiteY57" fmla="*/ 1296063 h 2393343"/>
              <a:gd name="connsiteX58" fmla="*/ 2798859 w 2799174"/>
              <a:gd name="connsiteY58" fmla="*/ 1359673 h 2393343"/>
              <a:gd name="connsiteX59" fmla="*/ 2775006 w 2799174"/>
              <a:gd name="connsiteY59" fmla="*/ 1391478 h 2393343"/>
              <a:gd name="connsiteX60" fmla="*/ 2727297 w 2799174"/>
              <a:gd name="connsiteY60" fmla="*/ 1391478 h 2393343"/>
              <a:gd name="connsiteX61" fmla="*/ 2743201 w 2799174"/>
              <a:gd name="connsiteY61" fmla="*/ 1439185 h 2393343"/>
              <a:gd name="connsiteX62" fmla="*/ 2687542 w 2799174"/>
              <a:gd name="connsiteY62" fmla="*/ 1494845 h 2393343"/>
              <a:gd name="connsiteX63" fmla="*/ 2695492 w 2799174"/>
              <a:gd name="connsiteY63" fmla="*/ 1550504 h 2393343"/>
              <a:gd name="connsiteX64" fmla="*/ 2671638 w 2799174"/>
              <a:gd name="connsiteY64" fmla="*/ 1566407 h 2393343"/>
              <a:gd name="connsiteX65" fmla="*/ 2623931 w 2799174"/>
              <a:gd name="connsiteY65" fmla="*/ 1582310 h 2393343"/>
              <a:gd name="connsiteX66" fmla="*/ 2592125 w 2799174"/>
              <a:gd name="connsiteY66" fmla="*/ 1622066 h 2393343"/>
              <a:gd name="connsiteX67" fmla="*/ 2584174 w 2799174"/>
              <a:gd name="connsiteY67" fmla="*/ 1653871 h 2393343"/>
              <a:gd name="connsiteX68" fmla="*/ 2560320 w 2799174"/>
              <a:gd name="connsiteY68" fmla="*/ 1661823 h 2393343"/>
              <a:gd name="connsiteX69" fmla="*/ 2528515 w 2799174"/>
              <a:gd name="connsiteY69" fmla="*/ 1669774 h 2393343"/>
              <a:gd name="connsiteX70" fmla="*/ 2504661 w 2799174"/>
              <a:gd name="connsiteY70" fmla="*/ 1677725 h 2393343"/>
              <a:gd name="connsiteX71" fmla="*/ 2456953 w 2799174"/>
              <a:gd name="connsiteY71" fmla="*/ 1685677 h 2393343"/>
              <a:gd name="connsiteX72" fmla="*/ 2425148 w 2799174"/>
              <a:gd name="connsiteY72" fmla="*/ 1701579 h 2393343"/>
              <a:gd name="connsiteX73" fmla="*/ 2361538 w 2799174"/>
              <a:gd name="connsiteY73" fmla="*/ 1709531 h 2393343"/>
              <a:gd name="connsiteX74" fmla="*/ 2329732 w 2799174"/>
              <a:gd name="connsiteY74" fmla="*/ 1717482 h 2393343"/>
              <a:gd name="connsiteX75" fmla="*/ 2313830 w 2799174"/>
              <a:gd name="connsiteY75" fmla="*/ 1741336 h 2393343"/>
              <a:gd name="connsiteX76" fmla="*/ 2305878 w 2799174"/>
              <a:gd name="connsiteY76" fmla="*/ 1765190 h 2393343"/>
              <a:gd name="connsiteX77" fmla="*/ 2282025 w 2799174"/>
              <a:gd name="connsiteY77" fmla="*/ 1781092 h 2393343"/>
              <a:gd name="connsiteX78" fmla="*/ 2266122 w 2799174"/>
              <a:gd name="connsiteY78" fmla="*/ 1812897 h 2393343"/>
              <a:gd name="connsiteX79" fmla="*/ 2282025 w 2799174"/>
              <a:gd name="connsiteY79" fmla="*/ 1868557 h 2393343"/>
              <a:gd name="connsiteX80" fmla="*/ 2305878 w 2799174"/>
              <a:gd name="connsiteY80" fmla="*/ 1884459 h 2393343"/>
              <a:gd name="connsiteX81" fmla="*/ 2313830 w 2799174"/>
              <a:gd name="connsiteY81" fmla="*/ 1908313 h 2393343"/>
              <a:gd name="connsiteX82" fmla="*/ 2337684 w 2799174"/>
              <a:gd name="connsiteY82" fmla="*/ 1924216 h 2393343"/>
              <a:gd name="connsiteX83" fmla="*/ 2321781 w 2799174"/>
              <a:gd name="connsiteY83" fmla="*/ 1956021 h 2393343"/>
              <a:gd name="connsiteX84" fmla="*/ 2329732 w 2799174"/>
              <a:gd name="connsiteY84" fmla="*/ 2011680 h 2393343"/>
              <a:gd name="connsiteX85" fmla="*/ 2353586 w 2799174"/>
              <a:gd name="connsiteY85" fmla="*/ 2035534 h 2393343"/>
              <a:gd name="connsiteX86" fmla="*/ 2369489 w 2799174"/>
              <a:gd name="connsiteY86" fmla="*/ 2059388 h 2393343"/>
              <a:gd name="connsiteX87" fmla="*/ 2393343 w 2799174"/>
              <a:gd name="connsiteY87" fmla="*/ 2130950 h 2393343"/>
              <a:gd name="connsiteX88" fmla="*/ 2401294 w 2799174"/>
              <a:gd name="connsiteY88" fmla="*/ 2154804 h 2393343"/>
              <a:gd name="connsiteX89" fmla="*/ 2409245 w 2799174"/>
              <a:gd name="connsiteY89" fmla="*/ 2393343 h 2393343"/>
              <a:gd name="connsiteX0" fmla="*/ 0 w 2799174"/>
              <a:gd name="connsiteY0" fmla="*/ 0 h 2393343"/>
              <a:gd name="connsiteX1" fmla="*/ 39757 w 2799174"/>
              <a:gd name="connsiteY1" fmla="*/ 7951 h 2393343"/>
              <a:gd name="connsiteX2" fmla="*/ 87465 w 2799174"/>
              <a:gd name="connsiteY2" fmla="*/ 39757 h 2393343"/>
              <a:gd name="connsiteX3" fmla="*/ 119270 w 2799174"/>
              <a:gd name="connsiteY3" fmla="*/ 47708 h 2393343"/>
              <a:gd name="connsiteX4" fmla="*/ 166978 w 2799174"/>
              <a:gd name="connsiteY4" fmla="*/ 63611 h 2393343"/>
              <a:gd name="connsiteX5" fmla="*/ 246491 w 2799174"/>
              <a:gd name="connsiteY5" fmla="*/ 55659 h 2393343"/>
              <a:gd name="connsiteX6" fmla="*/ 341906 w 2799174"/>
              <a:gd name="connsiteY6" fmla="*/ 39757 h 2393343"/>
              <a:gd name="connsiteX7" fmla="*/ 421419 w 2799174"/>
              <a:gd name="connsiteY7" fmla="*/ 47708 h 2393343"/>
              <a:gd name="connsiteX8" fmla="*/ 445273 w 2799174"/>
              <a:gd name="connsiteY8" fmla="*/ 55659 h 2393343"/>
              <a:gd name="connsiteX9" fmla="*/ 477078 w 2799174"/>
              <a:gd name="connsiteY9" fmla="*/ 63611 h 2393343"/>
              <a:gd name="connsiteX10" fmla="*/ 500932 w 2799174"/>
              <a:gd name="connsiteY10" fmla="*/ 79513 h 2393343"/>
              <a:gd name="connsiteX11" fmla="*/ 628153 w 2799174"/>
              <a:gd name="connsiteY11" fmla="*/ 79513 h 2393343"/>
              <a:gd name="connsiteX12" fmla="*/ 675861 w 2799174"/>
              <a:gd name="connsiteY12" fmla="*/ 47708 h 2393343"/>
              <a:gd name="connsiteX13" fmla="*/ 755374 w 2799174"/>
              <a:gd name="connsiteY13" fmla="*/ 71562 h 2393343"/>
              <a:gd name="connsiteX14" fmla="*/ 779228 w 2799174"/>
              <a:gd name="connsiteY14" fmla="*/ 79513 h 2393343"/>
              <a:gd name="connsiteX15" fmla="*/ 803082 w 2799174"/>
              <a:gd name="connsiteY15" fmla="*/ 87464 h 2393343"/>
              <a:gd name="connsiteX16" fmla="*/ 906449 w 2799174"/>
              <a:gd name="connsiteY16" fmla="*/ 103367 h 2393343"/>
              <a:gd name="connsiteX17" fmla="*/ 930303 w 2799174"/>
              <a:gd name="connsiteY17" fmla="*/ 111318 h 2393343"/>
              <a:gd name="connsiteX18" fmla="*/ 962108 w 2799174"/>
              <a:gd name="connsiteY18" fmla="*/ 119270 h 2393343"/>
              <a:gd name="connsiteX19" fmla="*/ 1009816 w 2799174"/>
              <a:gd name="connsiteY19" fmla="*/ 143123 h 2393343"/>
              <a:gd name="connsiteX20" fmla="*/ 1081378 w 2799174"/>
              <a:gd name="connsiteY20" fmla="*/ 166977 h 2393343"/>
              <a:gd name="connsiteX21" fmla="*/ 1089329 w 2799174"/>
              <a:gd name="connsiteY21" fmla="*/ 190831 h 2393343"/>
              <a:gd name="connsiteX22" fmla="*/ 1089329 w 2799174"/>
              <a:gd name="connsiteY22" fmla="*/ 230588 h 2393343"/>
              <a:gd name="connsiteX23" fmla="*/ 1144988 w 2799174"/>
              <a:gd name="connsiteY23" fmla="*/ 246491 h 2393343"/>
              <a:gd name="connsiteX24" fmla="*/ 1176793 w 2799174"/>
              <a:gd name="connsiteY24" fmla="*/ 318052 h 2393343"/>
              <a:gd name="connsiteX25" fmla="*/ 1248355 w 2799174"/>
              <a:gd name="connsiteY25" fmla="*/ 349857 h 2393343"/>
              <a:gd name="connsiteX26" fmla="*/ 1319917 w 2799174"/>
              <a:gd name="connsiteY26" fmla="*/ 365760 h 2393343"/>
              <a:gd name="connsiteX27" fmla="*/ 1343771 w 2799174"/>
              <a:gd name="connsiteY27" fmla="*/ 373711 h 2393343"/>
              <a:gd name="connsiteX28" fmla="*/ 1383527 w 2799174"/>
              <a:gd name="connsiteY28" fmla="*/ 381663 h 2393343"/>
              <a:gd name="connsiteX29" fmla="*/ 1431235 w 2799174"/>
              <a:gd name="connsiteY29" fmla="*/ 397565 h 2393343"/>
              <a:gd name="connsiteX30" fmla="*/ 1502797 w 2799174"/>
              <a:gd name="connsiteY30" fmla="*/ 405517 h 2393343"/>
              <a:gd name="connsiteX31" fmla="*/ 1637969 w 2799174"/>
              <a:gd name="connsiteY31" fmla="*/ 421419 h 2393343"/>
              <a:gd name="connsiteX32" fmla="*/ 1733385 w 2799174"/>
              <a:gd name="connsiteY32" fmla="*/ 437322 h 2393343"/>
              <a:gd name="connsiteX33" fmla="*/ 2099145 w 2799174"/>
              <a:gd name="connsiteY33" fmla="*/ 437322 h 2393343"/>
              <a:gd name="connsiteX34" fmla="*/ 2122998 w 2799174"/>
              <a:gd name="connsiteY34" fmla="*/ 445273 h 2393343"/>
              <a:gd name="connsiteX35" fmla="*/ 2154804 w 2799174"/>
              <a:gd name="connsiteY35" fmla="*/ 492981 h 2393343"/>
              <a:gd name="connsiteX36" fmla="*/ 2178658 w 2799174"/>
              <a:gd name="connsiteY36" fmla="*/ 540689 h 2393343"/>
              <a:gd name="connsiteX37" fmla="*/ 2210463 w 2799174"/>
              <a:gd name="connsiteY37" fmla="*/ 580445 h 2393343"/>
              <a:gd name="connsiteX38" fmla="*/ 2226365 w 2799174"/>
              <a:gd name="connsiteY38" fmla="*/ 604299 h 2393343"/>
              <a:gd name="connsiteX39" fmla="*/ 2250219 w 2799174"/>
              <a:gd name="connsiteY39" fmla="*/ 620202 h 2393343"/>
              <a:gd name="connsiteX40" fmla="*/ 2289976 w 2799174"/>
              <a:gd name="connsiteY40" fmla="*/ 667910 h 2393343"/>
              <a:gd name="connsiteX41" fmla="*/ 2313830 w 2799174"/>
              <a:gd name="connsiteY41" fmla="*/ 683812 h 2393343"/>
              <a:gd name="connsiteX42" fmla="*/ 2361538 w 2799174"/>
              <a:gd name="connsiteY42" fmla="*/ 699715 h 2393343"/>
              <a:gd name="connsiteX43" fmla="*/ 2425148 w 2799174"/>
              <a:gd name="connsiteY43" fmla="*/ 755374 h 2393343"/>
              <a:gd name="connsiteX44" fmla="*/ 2472856 w 2799174"/>
              <a:gd name="connsiteY44" fmla="*/ 787179 h 2393343"/>
              <a:gd name="connsiteX45" fmla="*/ 2496710 w 2799174"/>
              <a:gd name="connsiteY45" fmla="*/ 803082 h 2393343"/>
              <a:gd name="connsiteX46" fmla="*/ 2520564 w 2799174"/>
              <a:gd name="connsiteY46" fmla="*/ 811033 h 2393343"/>
              <a:gd name="connsiteX47" fmla="*/ 2544418 w 2799174"/>
              <a:gd name="connsiteY47" fmla="*/ 826936 h 2393343"/>
              <a:gd name="connsiteX48" fmla="*/ 2568272 w 2799174"/>
              <a:gd name="connsiteY48" fmla="*/ 834887 h 2393343"/>
              <a:gd name="connsiteX49" fmla="*/ 2615979 w 2799174"/>
              <a:gd name="connsiteY49" fmla="*/ 882595 h 2393343"/>
              <a:gd name="connsiteX50" fmla="*/ 2639833 w 2799174"/>
              <a:gd name="connsiteY50" fmla="*/ 898497 h 2393343"/>
              <a:gd name="connsiteX51" fmla="*/ 2655736 w 2799174"/>
              <a:gd name="connsiteY51" fmla="*/ 922351 h 2393343"/>
              <a:gd name="connsiteX52" fmla="*/ 2695492 w 2799174"/>
              <a:gd name="connsiteY52" fmla="*/ 970059 h 2393343"/>
              <a:gd name="connsiteX53" fmla="*/ 2727298 w 2799174"/>
              <a:gd name="connsiteY53" fmla="*/ 1041621 h 2393343"/>
              <a:gd name="connsiteX54" fmla="*/ 2735249 w 2799174"/>
              <a:gd name="connsiteY54" fmla="*/ 1065475 h 2393343"/>
              <a:gd name="connsiteX55" fmla="*/ 2751152 w 2799174"/>
              <a:gd name="connsiteY55" fmla="*/ 1097280 h 2393343"/>
              <a:gd name="connsiteX56" fmla="*/ 2735249 w 2799174"/>
              <a:gd name="connsiteY56" fmla="*/ 1208598 h 2393343"/>
              <a:gd name="connsiteX57" fmla="*/ 2759103 w 2799174"/>
              <a:gd name="connsiteY57" fmla="*/ 1296063 h 2393343"/>
              <a:gd name="connsiteX58" fmla="*/ 2798859 w 2799174"/>
              <a:gd name="connsiteY58" fmla="*/ 1359673 h 2393343"/>
              <a:gd name="connsiteX59" fmla="*/ 2775006 w 2799174"/>
              <a:gd name="connsiteY59" fmla="*/ 1391478 h 2393343"/>
              <a:gd name="connsiteX60" fmla="*/ 2727297 w 2799174"/>
              <a:gd name="connsiteY60" fmla="*/ 1391478 h 2393343"/>
              <a:gd name="connsiteX61" fmla="*/ 2743201 w 2799174"/>
              <a:gd name="connsiteY61" fmla="*/ 1439185 h 2393343"/>
              <a:gd name="connsiteX62" fmla="*/ 2687542 w 2799174"/>
              <a:gd name="connsiteY62" fmla="*/ 1494845 h 2393343"/>
              <a:gd name="connsiteX63" fmla="*/ 2695492 w 2799174"/>
              <a:gd name="connsiteY63" fmla="*/ 1550504 h 2393343"/>
              <a:gd name="connsiteX64" fmla="*/ 2671638 w 2799174"/>
              <a:gd name="connsiteY64" fmla="*/ 1566407 h 2393343"/>
              <a:gd name="connsiteX65" fmla="*/ 2623931 w 2799174"/>
              <a:gd name="connsiteY65" fmla="*/ 1582310 h 2393343"/>
              <a:gd name="connsiteX66" fmla="*/ 2592125 w 2799174"/>
              <a:gd name="connsiteY66" fmla="*/ 1622066 h 2393343"/>
              <a:gd name="connsiteX67" fmla="*/ 2584174 w 2799174"/>
              <a:gd name="connsiteY67" fmla="*/ 1653871 h 2393343"/>
              <a:gd name="connsiteX68" fmla="*/ 2560320 w 2799174"/>
              <a:gd name="connsiteY68" fmla="*/ 1661823 h 2393343"/>
              <a:gd name="connsiteX69" fmla="*/ 2528515 w 2799174"/>
              <a:gd name="connsiteY69" fmla="*/ 1669774 h 2393343"/>
              <a:gd name="connsiteX70" fmla="*/ 2504661 w 2799174"/>
              <a:gd name="connsiteY70" fmla="*/ 1677725 h 2393343"/>
              <a:gd name="connsiteX71" fmla="*/ 2456953 w 2799174"/>
              <a:gd name="connsiteY71" fmla="*/ 1685677 h 2393343"/>
              <a:gd name="connsiteX72" fmla="*/ 2425148 w 2799174"/>
              <a:gd name="connsiteY72" fmla="*/ 1701579 h 2393343"/>
              <a:gd name="connsiteX73" fmla="*/ 2361538 w 2799174"/>
              <a:gd name="connsiteY73" fmla="*/ 1709531 h 2393343"/>
              <a:gd name="connsiteX74" fmla="*/ 2329732 w 2799174"/>
              <a:gd name="connsiteY74" fmla="*/ 1717482 h 2393343"/>
              <a:gd name="connsiteX75" fmla="*/ 2313830 w 2799174"/>
              <a:gd name="connsiteY75" fmla="*/ 1741336 h 2393343"/>
              <a:gd name="connsiteX76" fmla="*/ 2305878 w 2799174"/>
              <a:gd name="connsiteY76" fmla="*/ 1765190 h 2393343"/>
              <a:gd name="connsiteX77" fmla="*/ 2282025 w 2799174"/>
              <a:gd name="connsiteY77" fmla="*/ 1781092 h 2393343"/>
              <a:gd name="connsiteX78" fmla="*/ 2266122 w 2799174"/>
              <a:gd name="connsiteY78" fmla="*/ 1812897 h 2393343"/>
              <a:gd name="connsiteX79" fmla="*/ 2282025 w 2799174"/>
              <a:gd name="connsiteY79" fmla="*/ 1868557 h 2393343"/>
              <a:gd name="connsiteX80" fmla="*/ 2305878 w 2799174"/>
              <a:gd name="connsiteY80" fmla="*/ 1884459 h 2393343"/>
              <a:gd name="connsiteX81" fmla="*/ 2313830 w 2799174"/>
              <a:gd name="connsiteY81" fmla="*/ 1908313 h 2393343"/>
              <a:gd name="connsiteX82" fmla="*/ 2337684 w 2799174"/>
              <a:gd name="connsiteY82" fmla="*/ 1924216 h 2393343"/>
              <a:gd name="connsiteX83" fmla="*/ 2321781 w 2799174"/>
              <a:gd name="connsiteY83" fmla="*/ 1956021 h 2393343"/>
              <a:gd name="connsiteX84" fmla="*/ 2329732 w 2799174"/>
              <a:gd name="connsiteY84" fmla="*/ 2011680 h 2393343"/>
              <a:gd name="connsiteX85" fmla="*/ 2353586 w 2799174"/>
              <a:gd name="connsiteY85" fmla="*/ 2035534 h 2393343"/>
              <a:gd name="connsiteX86" fmla="*/ 2369489 w 2799174"/>
              <a:gd name="connsiteY86" fmla="*/ 2059388 h 2393343"/>
              <a:gd name="connsiteX87" fmla="*/ 2393343 w 2799174"/>
              <a:gd name="connsiteY87" fmla="*/ 2130950 h 2393343"/>
              <a:gd name="connsiteX88" fmla="*/ 2401294 w 2799174"/>
              <a:gd name="connsiteY88" fmla="*/ 2154804 h 2393343"/>
              <a:gd name="connsiteX89" fmla="*/ 2409245 w 2799174"/>
              <a:gd name="connsiteY89" fmla="*/ 2393343 h 2393343"/>
              <a:gd name="connsiteX0" fmla="*/ 0 w 2799174"/>
              <a:gd name="connsiteY0" fmla="*/ 0 h 2393343"/>
              <a:gd name="connsiteX1" fmla="*/ 39757 w 2799174"/>
              <a:gd name="connsiteY1" fmla="*/ 7951 h 2393343"/>
              <a:gd name="connsiteX2" fmla="*/ 87465 w 2799174"/>
              <a:gd name="connsiteY2" fmla="*/ 39757 h 2393343"/>
              <a:gd name="connsiteX3" fmla="*/ 119270 w 2799174"/>
              <a:gd name="connsiteY3" fmla="*/ 47708 h 2393343"/>
              <a:gd name="connsiteX4" fmla="*/ 166978 w 2799174"/>
              <a:gd name="connsiteY4" fmla="*/ 63611 h 2393343"/>
              <a:gd name="connsiteX5" fmla="*/ 246491 w 2799174"/>
              <a:gd name="connsiteY5" fmla="*/ 55659 h 2393343"/>
              <a:gd name="connsiteX6" fmla="*/ 341906 w 2799174"/>
              <a:gd name="connsiteY6" fmla="*/ 39757 h 2393343"/>
              <a:gd name="connsiteX7" fmla="*/ 421419 w 2799174"/>
              <a:gd name="connsiteY7" fmla="*/ 47708 h 2393343"/>
              <a:gd name="connsiteX8" fmla="*/ 445273 w 2799174"/>
              <a:gd name="connsiteY8" fmla="*/ 55659 h 2393343"/>
              <a:gd name="connsiteX9" fmla="*/ 477078 w 2799174"/>
              <a:gd name="connsiteY9" fmla="*/ 63611 h 2393343"/>
              <a:gd name="connsiteX10" fmla="*/ 500932 w 2799174"/>
              <a:gd name="connsiteY10" fmla="*/ 79513 h 2393343"/>
              <a:gd name="connsiteX11" fmla="*/ 628153 w 2799174"/>
              <a:gd name="connsiteY11" fmla="*/ 79513 h 2393343"/>
              <a:gd name="connsiteX12" fmla="*/ 675861 w 2799174"/>
              <a:gd name="connsiteY12" fmla="*/ 47708 h 2393343"/>
              <a:gd name="connsiteX13" fmla="*/ 755374 w 2799174"/>
              <a:gd name="connsiteY13" fmla="*/ 71562 h 2393343"/>
              <a:gd name="connsiteX14" fmla="*/ 779228 w 2799174"/>
              <a:gd name="connsiteY14" fmla="*/ 79513 h 2393343"/>
              <a:gd name="connsiteX15" fmla="*/ 803082 w 2799174"/>
              <a:gd name="connsiteY15" fmla="*/ 87464 h 2393343"/>
              <a:gd name="connsiteX16" fmla="*/ 906449 w 2799174"/>
              <a:gd name="connsiteY16" fmla="*/ 103367 h 2393343"/>
              <a:gd name="connsiteX17" fmla="*/ 930303 w 2799174"/>
              <a:gd name="connsiteY17" fmla="*/ 111318 h 2393343"/>
              <a:gd name="connsiteX18" fmla="*/ 962108 w 2799174"/>
              <a:gd name="connsiteY18" fmla="*/ 119270 h 2393343"/>
              <a:gd name="connsiteX19" fmla="*/ 1009816 w 2799174"/>
              <a:gd name="connsiteY19" fmla="*/ 143123 h 2393343"/>
              <a:gd name="connsiteX20" fmla="*/ 1081378 w 2799174"/>
              <a:gd name="connsiteY20" fmla="*/ 166977 h 2393343"/>
              <a:gd name="connsiteX21" fmla="*/ 1089329 w 2799174"/>
              <a:gd name="connsiteY21" fmla="*/ 190831 h 2393343"/>
              <a:gd name="connsiteX22" fmla="*/ 1089329 w 2799174"/>
              <a:gd name="connsiteY22" fmla="*/ 230588 h 2393343"/>
              <a:gd name="connsiteX23" fmla="*/ 1144988 w 2799174"/>
              <a:gd name="connsiteY23" fmla="*/ 246491 h 2393343"/>
              <a:gd name="connsiteX24" fmla="*/ 1176793 w 2799174"/>
              <a:gd name="connsiteY24" fmla="*/ 318052 h 2393343"/>
              <a:gd name="connsiteX25" fmla="*/ 1248355 w 2799174"/>
              <a:gd name="connsiteY25" fmla="*/ 349857 h 2393343"/>
              <a:gd name="connsiteX26" fmla="*/ 1319917 w 2799174"/>
              <a:gd name="connsiteY26" fmla="*/ 365760 h 2393343"/>
              <a:gd name="connsiteX27" fmla="*/ 1343771 w 2799174"/>
              <a:gd name="connsiteY27" fmla="*/ 373711 h 2393343"/>
              <a:gd name="connsiteX28" fmla="*/ 1383527 w 2799174"/>
              <a:gd name="connsiteY28" fmla="*/ 381663 h 2393343"/>
              <a:gd name="connsiteX29" fmla="*/ 1431235 w 2799174"/>
              <a:gd name="connsiteY29" fmla="*/ 397565 h 2393343"/>
              <a:gd name="connsiteX30" fmla="*/ 1502797 w 2799174"/>
              <a:gd name="connsiteY30" fmla="*/ 405517 h 2393343"/>
              <a:gd name="connsiteX31" fmla="*/ 1637969 w 2799174"/>
              <a:gd name="connsiteY31" fmla="*/ 421419 h 2393343"/>
              <a:gd name="connsiteX32" fmla="*/ 1733385 w 2799174"/>
              <a:gd name="connsiteY32" fmla="*/ 437322 h 2393343"/>
              <a:gd name="connsiteX33" fmla="*/ 2099145 w 2799174"/>
              <a:gd name="connsiteY33" fmla="*/ 437322 h 2393343"/>
              <a:gd name="connsiteX34" fmla="*/ 2122998 w 2799174"/>
              <a:gd name="connsiteY34" fmla="*/ 445273 h 2393343"/>
              <a:gd name="connsiteX35" fmla="*/ 2154804 w 2799174"/>
              <a:gd name="connsiteY35" fmla="*/ 492981 h 2393343"/>
              <a:gd name="connsiteX36" fmla="*/ 2154804 w 2799174"/>
              <a:gd name="connsiteY36" fmla="*/ 564542 h 2393343"/>
              <a:gd name="connsiteX37" fmla="*/ 2210463 w 2799174"/>
              <a:gd name="connsiteY37" fmla="*/ 580445 h 2393343"/>
              <a:gd name="connsiteX38" fmla="*/ 2226365 w 2799174"/>
              <a:gd name="connsiteY38" fmla="*/ 604299 h 2393343"/>
              <a:gd name="connsiteX39" fmla="*/ 2250219 w 2799174"/>
              <a:gd name="connsiteY39" fmla="*/ 620202 h 2393343"/>
              <a:gd name="connsiteX40" fmla="*/ 2289976 w 2799174"/>
              <a:gd name="connsiteY40" fmla="*/ 667910 h 2393343"/>
              <a:gd name="connsiteX41" fmla="*/ 2313830 w 2799174"/>
              <a:gd name="connsiteY41" fmla="*/ 683812 h 2393343"/>
              <a:gd name="connsiteX42" fmla="*/ 2361538 w 2799174"/>
              <a:gd name="connsiteY42" fmla="*/ 699715 h 2393343"/>
              <a:gd name="connsiteX43" fmla="*/ 2425148 w 2799174"/>
              <a:gd name="connsiteY43" fmla="*/ 755374 h 2393343"/>
              <a:gd name="connsiteX44" fmla="*/ 2472856 w 2799174"/>
              <a:gd name="connsiteY44" fmla="*/ 787179 h 2393343"/>
              <a:gd name="connsiteX45" fmla="*/ 2496710 w 2799174"/>
              <a:gd name="connsiteY45" fmla="*/ 803082 h 2393343"/>
              <a:gd name="connsiteX46" fmla="*/ 2520564 w 2799174"/>
              <a:gd name="connsiteY46" fmla="*/ 811033 h 2393343"/>
              <a:gd name="connsiteX47" fmla="*/ 2544418 w 2799174"/>
              <a:gd name="connsiteY47" fmla="*/ 826936 h 2393343"/>
              <a:gd name="connsiteX48" fmla="*/ 2568272 w 2799174"/>
              <a:gd name="connsiteY48" fmla="*/ 834887 h 2393343"/>
              <a:gd name="connsiteX49" fmla="*/ 2615979 w 2799174"/>
              <a:gd name="connsiteY49" fmla="*/ 882595 h 2393343"/>
              <a:gd name="connsiteX50" fmla="*/ 2639833 w 2799174"/>
              <a:gd name="connsiteY50" fmla="*/ 898497 h 2393343"/>
              <a:gd name="connsiteX51" fmla="*/ 2655736 w 2799174"/>
              <a:gd name="connsiteY51" fmla="*/ 922351 h 2393343"/>
              <a:gd name="connsiteX52" fmla="*/ 2695492 w 2799174"/>
              <a:gd name="connsiteY52" fmla="*/ 970059 h 2393343"/>
              <a:gd name="connsiteX53" fmla="*/ 2727298 w 2799174"/>
              <a:gd name="connsiteY53" fmla="*/ 1041621 h 2393343"/>
              <a:gd name="connsiteX54" fmla="*/ 2735249 w 2799174"/>
              <a:gd name="connsiteY54" fmla="*/ 1065475 h 2393343"/>
              <a:gd name="connsiteX55" fmla="*/ 2751152 w 2799174"/>
              <a:gd name="connsiteY55" fmla="*/ 1097280 h 2393343"/>
              <a:gd name="connsiteX56" fmla="*/ 2735249 w 2799174"/>
              <a:gd name="connsiteY56" fmla="*/ 1208598 h 2393343"/>
              <a:gd name="connsiteX57" fmla="*/ 2759103 w 2799174"/>
              <a:gd name="connsiteY57" fmla="*/ 1296063 h 2393343"/>
              <a:gd name="connsiteX58" fmla="*/ 2798859 w 2799174"/>
              <a:gd name="connsiteY58" fmla="*/ 1359673 h 2393343"/>
              <a:gd name="connsiteX59" fmla="*/ 2775006 w 2799174"/>
              <a:gd name="connsiteY59" fmla="*/ 1391478 h 2393343"/>
              <a:gd name="connsiteX60" fmla="*/ 2727297 w 2799174"/>
              <a:gd name="connsiteY60" fmla="*/ 1391478 h 2393343"/>
              <a:gd name="connsiteX61" fmla="*/ 2743201 w 2799174"/>
              <a:gd name="connsiteY61" fmla="*/ 1439185 h 2393343"/>
              <a:gd name="connsiteX62" fmla="*/ 2687542 w 2799174"/>
              <a:gd name="connsiteY62" fmla="*/ 1494845 h 2393343"/>
              <a:gd name="connsiteX63" fmla="*/ 2695492 w 2799174"/>
              <a:gd name="connsiteY63" fmla="*/ 1550504 h 2393343"/>
              <a:gd name="connsiteX64" fmla="*/ 2671638 w 2799174"/>
              <a:gd name="connsiteY64" fmla="*/ 1566407 h 2393343"/>
              <a:gd name="connsiteX65" fmla="*/ 2623931 w 2799174"/>
              <a:gd name="connsiteY65" fmla="*/ 1582310 h 2393343"/>
              <a:gd name="connsiteX66" fmla="*/ 2592125 w 2799174"/>
              <a:gd name="connsiteY66" fmla="*/ 1622066 h 2393343"/>
              <a:gd name="connsiteX67" fmla="*/ 2584174 w 2799174"/>
              <a:gd name="connsiteY67" fmla="*/ 1653871 h 2393343"/>
              <a:gd name="connsiteX68" fmla="*/ 2560320 w 2799174"/>
              <a:gd name="connsiteY68" fmla="*/ 1661823 h 2393343"/>
              <a:gd name="connsiteX69" fmla="*/ 2528515 w 2799174"/>
              <a:gd name="connsiteY69" fmla="*/ 1669774 h 2393343"/>
              <a:gd name="connsiteX70" fmla="*/ 2504661 w 2799174"/>
              <a:gd name="connsiteY70" fmla="*/ 1677725 h 2393343"/>
              <a:gd name="connsiteX71" fmla="*/ 2456953 w 2799174"/>
              <a:gd name="connsiteY71" fmla="*/ 1685677 h 2393343"/>
              <a:gd name="connsiteX72" fmla="*/ 2425148 w 2799174"/>
              <a:gd name="connsiteY72" fmla="*/ 1701579 h 2393343"/>
              <a:gd name="connsiteX73" fmla="*/ 2361538 w 2799174"/>
              <a:gd name="connsiteY73" fmla="*/ 1709531 h 2393343"/>
              <a:gd name="connsiteX74" fmla="*/ 2329732 w 2799174"/>
              <a:gd name="connsiteY74" fmla="*/ 1717482 h 2393343"/>
              <a:gd name="connsiteX75" fmla="*/ 2313830 w 2799174"/>
              <a:gd name="connsiteY75" fmla="*/ 1741336 h 2393343"/>
              <a:gd name="connsiteX76" fmla="*/ 2305878 w 2799174"/>
              <a:gd name="connsiteY76" fmla="*/ 1765190 h 2393343"/>
              <a:gd name="connsiteX77" fmla="*/ 2282025 w 2799174"/>
              <a:gd name="connsiteY77" fmla="*/ 1781092 h 2393343"/>
              <a:gd name="connsiteX78" fmla="*/ 2266122 w 2799174"/>
              <a:gd name="connsiteY78" fmla="*/ 1812897 h 2393343"/>
              <a:gd name="connsiteX79" fmla="*/ 2282025 w 2799174"/>
              <a:gd name="connsiteY79" fmla="*/ 1868557 h 2393343"/>
              <a:gd name="connsiteX80" fmla="*/ 2305878 w 2799174"/>
              <a:gd name="connsiteY80" fmla="*/ 1884459 h 2393343"/>
              <a:gd name="connsiteX81" fmla="*/ 2313830 w 2799174"/>
              <a:gd name="connsiteY81" fmla="*/ 1908313 h 2393343"/>
              <a:gd name="connsiteX82" fmla="*/ 2337684 w 2799174"/>
              <a:gd name="connsiteY82" fmla="*/ 1924216 h 2393343"/>
              <a:gd name="connsiteX83" fmla="*/ 2321781 w 2799174"/>
              <a:gd name="connsiteY83" fmla="*/ 1956021 h 2393343"/>
              <a:gd name="connsiteX84" fmla="*/ 2329732 w 2799174"/>
              <a:gd name="connsiteY84" fmla="*/ 2011680 h 2393343"/>
              <a:gd name="connsiteX85" fmla="*/ 2353586 w 2799174"/>
              <a:gd name="connsiteY85" fmla="*/ 2035534 h 2393343"/>
              <a:gd name="connsiteX86" fmla="*/ 2369489 w 2799174"/>
              <a:gd name="connsiteY86" fmla="*/ 2059388 h 2393343"/>
              <a:gd name="connsiteX87" fmla="*/ 2393343 w 2799174"/>
              <a:gd name="connsiteY87" fmla="*/ 2130950 h 2393343"/>
              <a:gd name="connsiteX88" fmla="*/ 2401294 w 2799174"/>
              <a:gd name="connsiteY88" fmla="*/ 2154804 h 2393343"/>
              <a:gd name="connsiteX89" fmla="*/ 2409245 w 2799174"/>
              <a:gd name="connsiteY89" fmla="*/ 2393343 h 2393343"/>
              <a:gd name="connsiteX0" fmla="*/ 0 w 2799174"/>
              <a:gd name="connsiteY0" fmla="*/ 0 h 2393343"/>
              <a:gd name="connsiteX1" fmla="*/ 39757 w 2799174"/>
              <a:gd name="connsiteY1" fmla="*/ 7951 h 2393343"/>
              <a:gd name="connsiteX2" fmla="*/ 87465 w 2799174"/>
              <a:gd name="connsiteY2" fmla="*/ 39757 h 2393343"/>
              <a:gd name="connsiteX3" fmla="*/ 119270 w 2799174"/>
              <a:gd name="connsiteY3" fmla="*/ 47708 h 2393343"/>
              <a:gd name="connsiteX4" fmla="*/ 166978 w 2799174"/>
              <a:gd name="connsiteY4" fmla="*/ 63611 h 2393343"/>
              <a:gd name="connsiteX5" fmla="*/ 246491 w 2799174"/>
              <a:gd name="connsiteY5" fmla="*/ 55659 h 2393343"/>
              <a:gd name="connsiteX6" fmla="*/ 341906 w 2799174"/>
              <a:gd name="connsiteY6" fmla="*/ 39757 h 2393343"/>
              <a:gd name="connsiteX7" fmla="*/ 421419 w 2799174"/>
              <a:gd name="connsiteY7" fmla="*/ 47708 h 2393343"/>
              <a:gd name="connsiteX8" fmla="*/ 445273 w 2799174"/>
              <a:gd name="connsiteY8" fmla="*/ 55659 h 2393343"/>
              <a:gd name="connsiteX9" fmla="*/ 477078 w 2799174"/>
              <a:gd name="connsiteY9" fmla="*/ 63611 h 2393343"/>
              <a:gd name="connsiteX10" fmla="*/ 500932 w 2799174"/>
              <a:gd name="connsiteY10" fmla="*/ 79513 h 2393343"/>
              <a:gd name="connsiteX11" fmla="*/ 628153 w 2799174"/>
              <a:gd name="connsiteY11" fmla="*/ 79513 h 2393343"/>
              <a:gd name="connsiteX12" fmla="*/ 675861 w 2799174"/>
              <a:gd name="connsiteY12" fmla="*/ 47708 h 2393343"/>
              <a:gd name="connsiteX13" fmla="*/ 755374 w 2799174"/>
              <a:gd name="connsiteY13" fmla="*/ 71562 h 2393343"/>
              <a:gd name="connsiteX14" fmla="*/ 779228 w 2799174"/>
              <a:gd name="connsiteY14" fmla="*/ 79513 h 2393343"/>
              <a:gd name="connsiteX15" fmla="*/ 803082 w 2799174"/>
              <a:gd name="connsiteY15" fmla="*/ 87464 h 2393343"/>
              <a:gd name="connsiteX16" fmla="*/ 906449 w 2799174"/>
              <a:gd name="connsiteY16" fmla="*/ 103367 h 2393343"/>
              <a:gd name="connsiteX17" fmla="*/ 930303 w 2799174"/>
              <a:gd name="connsiteY17" fmla="*/ 111318 h 2393343"/>
              <a:gd name="connsiteX18" fmla="*/ 962108 w 2799174"/>
              <a:gd name="connsiteY18" fmla="*/ 119270 h 2393343"/>
              <a:gd name="connsiteX19" fmla="*/ 1009816 w 2799174"/>
              <a:gd name="connsiteY19" fmla="*/ 143123 h 2393343"/>
              <a:gd name="connsiteX20" fmla="*/ 1081378 w 2799174"/>
              <a:gd name="connsiteY20" fmla="*/ 166977 h 2393343"/>
              <a:gd name="connsiteX21" fmla="*/ 1089329 w 2799174"/>
              <a:gd name="connsiteY21" fmla="*/ 190831 h 2393343"/>
              <a:gd name="connsiteX22" fmla="*/ 1089329 w 2799174"/>
              <a:gd name="connsiteY22" fmla="*/ 230588 h 2393343"/>
              <a:gd name="connsiteX23" fmla="*/ 1144988 w 2799174"/>
              <a:gd name="connsiteY23" fmla="*/ 246491 h 2393343"/>
              <a:gd name="connsiteX24" fmla="*/ 1176793 w 2799174"/>
              <a:gd name="connsiteY24" fmla="*/ 318052 h 2393343"/>
              <a:gd name="connsiteX25" fmla="*/ 1248355 w 2799174"/>
              <a:gd name="connsiteY25" fmla="*/ 349857 h 2393343"/>
              <a:gd name="connsiteX26" fmla="*/ 1319917 w 2799174"/>
              <a:gd name="connsiteY26" fmla="*/ 365760 h 2393343"/>
              <a:gd name="connsiteX27" fmla="*/ 1343771 w 2799174"/>
              <a:gd name="connsiteY27" fmla="*/ 373711 h 2393343"/>
              <a:gd name="connsiteX28" fmla="*/ 1383527 w 2799174"/>
              <a:gd name="connsiteY28" fmla="*/ 381663 h 2393343"/>
              <a:gd name="connsiteX29" fmla="*/ 1431235 w 2799174"/>
              <a:gd name="connsiteY29" fmla="*/ 397565 h 2393343"/>
              <a:gd name="connsiteX30" fmla="*/ 1502797 w 2799174"/>
              <a:gd name="connsiteY30" fmla="*/ 405517 h 2393343"/>
              <a:gd name="connsiteX31" fmla="*/ 1637969 w 2799174"/>
              <a:gd name="connsiteY31" fmla="*/ 421419 h 2393343"/>
              <a:gd name="connsiteX32" fmla="*/ 1733385 w 2799174"/>
              <a:gd name="connsiteY32" fmla="*/ 437322 h 2393343"/>
              <a:gd name="connsiteX33" fmla="*/ 2099145 w 2799174"/>
              <a:gd name="connsiteY33" fmla="*/ 437322 h 2393343"/>
              <a:gd name="connsiteX34" fmla="*/ 2083241 w 2799174"/>
              <a:gd name="connsiteY34" fmla="*/ 461176 h 2393343"/>
              <a:gd name="connsiteX35" fmla="*/ 2154804 w 2799174"/>
              <a:gd name="connsiteY35" fmla="*/ 492981 h 2393343"/>
              <a:gd name="connsiteX36" fmla="*/ 2154804 w 2799174"/>
              <a:gd name="connsiteY36" fmla="*/ 564542 h 2393343"/>
              <a:gd name="connsiteX37" fmla="*/ 2210463 w 2799174"/>
              <a:gd name="connsiteY37" fmla="*/ 580445 h 2393343"/>
              <a:gd name="connsiteX38" fmla="*/ 2226365 w 2799174"/>
              <a:gd name="connsiteY38" fmla="*/ 604299 h 2393343"/>
              <a:gd name="connsiteX39" fmla="*/ 2250219 w 2799174"/>
              <a:gd name="connsiteY39" fmla="*/ 620202 h 2393343"/>
              <a:gd name="connsiteX40" fmla="*/ 2289976 w 2799174"/>
              <a:gd name="connsiteY40" fmla="*/ 667910 h 2393343"/>
              <a:gd name="connsiteX41" fmla="*/ 2313830 w 2799174"/>
              <a:gd name="connsiteY41" fmla="*/ 683812 h 2393343"/>
              <a:gd name="connsiteX42" fmla="*/ 2361538 w 2799174"/>
              <a:gd name="connsiteY42" fmla="*/ 699715 h 2393343"/>
              <a:gd name="connsiteX43" fmla="*/ 2425148 w 2799174"/>
              <a:gd name="connsiteY43" fmla="*/ 755374 h 2393343"/>
              <a:gd name="connsiteX44" fmla="*/ 2472856 w 2799174"/>
              <a:gd name="connsiteY44" fmla="*/ 787179 h 2393343"/>
              <a:gd name="connsiteX45" fmla="*/ 2496710 w 2799174"/>
              <a:gd name="connsiteY45" fmla="*/ 803082 h 2393343"/>
              <a:gd name="connsiteX46" fmla="*/ 2520564 w 2799174"/>
              <a:gd name="connsiteY46" fmla="*/ 811033 h 2393343"/>
              <a:gd name="connsiteX47" fmla="*/ 2544418 w 2799174"/>
              <a:gd name="connsiteY47" fmla="*/ 826936 h 2393343"/>
              <a:gd name="connsiteX48" fmla="*/ 2568272 w 2799174"/>
              <a:gd name="connsiteY48" fmla="*/ 834887 h 2393343"/>
              <a:gd name="connsiteX49" fmla="*/ 2615979 w 2799174"/>
              <a:gd name="connsiteY49" fmla="*/ 882595 h 2393343"/>
              <a:gd name="connsiteX50" fmla="*/ 2639833 w 2799174"/>
              <a:gd name="connsiteY50" fmla="*/ 898497 h 2393343"/>
              <a:gd name="connsiteX51" fmla="*/ 2655736 w 2799174"/>
              <a:gd name="connsiteY51" fmla="*/ 922351 h 2393343"/>
              <a:gd name="connsiteX52" fmla="*/ 2695492 w 2799174"/>
              <a:gd name="connsiteY52" fmla="*/ 970059 h 2393343"/>
              <a:gd name="connsiteX53" fmla="*/ 2727298 w 2799174"/>
              <a:gd name="connsiteY53" fmla="*/ 1041621 h 2393343"/>
              <a:gd name="connsiteX54" fmla="*/ 2735249 w 2799174"/>
              <a:gd name="connsiteY54" fmla="*/ 1065475 h 2393343"/>
              <a:gd name="connsiteX55" fmla="*/ 2751152 w 2799174"/>
              <a:gd name="connsiteY55" fmla="*/ 1097280 h 2393343"/>
              <a:gd name="connsiteX56" fmla="*/ 2735249 w 2799174"/>
              <a:gd name="connsiteY56" fmla="*/ 1208598 h 2393343"/>
              <a:gd name="connsiteX57" fmla="*/ 2759103 w 2799174"/>
              <a:gd name="connsiteY57" fmla="*/ 1296063 h 2393343"/>
              <a:gd name="connsiteX58" fmla="*/ 2798859 w 2799174"/>
              <a:gd name="connsiteY58" fmla="*/ 1359673 h 2393343"/>
              <a:gd name="connsiteX59" fmla="*/ 2775006 w 2799174"/>
              <a:gd name="connsiteY59" fmla="*/ 1391478 h 2393343"/>
              <a:gd name="connsiteX60" fmla="*/ 2727297 w 2799174"/>
              <a:gd name="connsiteY60" fmla="*/ 1391478 h 2393343"/>
              <a:gd name="connsiteX61" fmla="*/ 2743201 w 2799174"/>
              <a:gd name="connsiteY61" fmla="*/ 1439185 h 2393343"/>
              <a:gd name="connsiteX62" fmla="*/ 2687542 w 2799174"/>
              <a:gd name="connsiteY62" fmla="*/ 1494845 h 2393343"/>
              <a:gd name="connsiteX63" fmla="*/ 2695492 w 2799174"/>
              <a:gd name="connsiteY63" fmla="*/ 1550504 h 2393343"/>
              <a:gd name="connsiteX64" fmla="*/ 2671638 w 2799174"/>
              <a:gd name="connsiteY64" fmla="*/ 1566407 h 2393343"/>
              <a:gd name="connsiteX65" fmla="*/ 2623931 w 2799174"/>
              <a:gd name="connsiteY65" fmla="*/ 1582310 h 2393343"/>
              <a:gd name="connsiteX66" fmla="*/ 2592125 w 2799174"/>
              <a:gd name="connsiteY66" fmla="*/ 1622066 h 2393343"/>
              <a:gd name="connsiteX67" fmla="*/ 2584174 w 2799174"/>
              <a:gd name="connsiteY67" fmla="*/ 1653871 h 2393343"/>
              <a:gd name="connsiteX68" fmla="*/ 2560320 w 2799174"/>
              <a:gd name="connsiteY68" fmla="*/ 1661823 h 2393343"/>
              <a:gd name="connsiteX69" fmla="*/ 2528515 w 2799174"/>
              <a:gd name="connsiteY69" fmla="*/ 1669774 h 2393343"/>
              <a:gd name="connsiteX70" fmla="*/ 2504661 w 2799174"/>
              <a:gd name="connsiteY70" fmla="*/ 1677725 h 2393343"/>
              <a:gd name="connsiteX71" fmla="*/ 2456953 w 2799174"/>
              <a:gd name="connsiteY71" fmla="*/ 1685677 h 2393343"/>
              <a:gd name="connsiteX72" fmla="*/ 2425148 w 2799174"/>
              <a:gd name="connsiteY72" fmla="*/ 1701579 h 2393343"/>
              <a:gd name="connsiteX73" fmla="*/ 2361538 w 2799174"/>
              <a:gd name="connsiteY73" fmla="*/ 1709531 h 2393343"/>
              <a:gd name="connsiteX74" fmla="*/ 2329732 w 2799174"/>
              <a:gd name="connsiteY74" fmla="*/ 1717482 h 2393343"/>
              <a:gd name="connsiteX75" fmla="*/ 2313830 w 2799174"/>
              <a:gd name="connsiteY75" fmla="*/ 1741336 h 2393343"/>
              <a:gd name="connsiteX76" fmla="*/ 2305878 w 2799174"/>
              <a:gd name="connsiteY76" fmla="*/ 1765190 h 2393343"/>
              <a:gd name="connsiteX77" fmla="*/ 2282025 w 2799174"/>
              <a:gd name="connsiteY77" fmla="*/ 1781092 h 2393343"/>
              <a:gd name="connsiteX78" fmla="*/ 2266122 w 2799174"/>
              <a:gd name="connsiteY78" fmla="*/ 1812897 h 2393343"/>
              <a:gd name="connsiteX79" fmla="*/ 2282025 w 2799174"/>
              <a:gd name="connsiteY79" fmla="*/ 1868557 h 2393343"/>
              <a:gd name="connsiteX80" fmla="*/ 2305878 w 2799174"/>
              <a:gd name="connsiteY80" fmla="*/ 1884459 h 2393343"/>
              <a:gd name="connsiteX81" fmla="*/ 2313830 w 2799174"/>
              <a:gd name="connsiteY81" fmla="*/ 1908313 h 2393343"/>
              <a:gd name="connsiteX82" fmla="*/ 2337684 w 2799174"/>
              <a:gd name="connsiteY82" fmla="*/ 1924216 h 2393343"/>
              <a:gd name="connsiteX83" fmla="*/ 2321781 w 2799174"/>
              <a:gd name="connsiteY83" fmla="*/ 1956021 h 2393343"/>
              <a:gd name="connsiteX84" fmla="*/ 2329732 w 2799174"/>
              <a:gd name="connsiteY84" fmla="*/ 2011680 h 2393343"/>
              <a:gd name="connsiteX85" fmla="*/ 2353586 w 2799174"/>
              <a:gd name="connsiteY85" fmla="*/ 2035534 h 2393343"/>
              <a:gd name="connsiteX86" fmla="*/ 2369489 w 2799174"/>
              <a:gd name="connsiteY86" fmla="*/ 2059388 h 2393343"/>
              <a:gd name="connsiteX87" fmla="*/ 2393343 w 2799174"/>
              <a:gd name="connsiteY87" fmla="*/ 2130950 h 2393343"/>
              <a:gd name="connsiteX88" fmla="*/ 2401294 w 2799174"/>
              <a:gd name="connsiteY88" fmla="*/ 2154804 h 2393343"/>
              <a:gd name="connsiteX89" fmla="*/ 2409245 w 2799174"/>
              <a:gd name="connsiteY89" fmla="*/ 2393343 h 2393343"/>
              <a:gd name="connsiteX0" fmla="*/ 0 w 2799174"/>
              <a:gd name="connsiteY0" fmla="*/ 0 h 2393343"/>
              <a:gd name="connsiteX1" fmla="*/ 39757 w 2799174"/>
              <a:gd name="connsiteY1" fmla="*/ 7951 h 2393343"/>
              <a:gd name="connsiteX2" fmla="*/ 87465 w 2799174"/>
              <a:gd name="connsiteY2" fmla="*/ 39757 h 2393343"/>
              <a:gd name="connsiteX3" fmla="*/ 119270 w 2799174"/>
              <a:gd name="connsiteY3" fmla="*/ 47708 h 2393343"/>
              <a:gd name="connsiteX4" fmla="*/ 166978 w 2799174"/>
              <a:gd name="connsiteY4" fmla="*/ 63611 h 2393343"/>
              <a:gd name="connsiteX5" fmla="*/ 246491 w 2799174"/>
              <a:gd name="connsiteY5" fmla="*/ 55659 h 2393343"/>
              <a:gd name="connsiteX6" fmla="*/ 341906 w 2799174"/>
              <a:gd name="connsiteY6" fmla="*/ 39757 h 2393343"/>
              <a:gd name="connsiteX7" fmla="*/ 421419 w 2799174"/>
              <a:gd name="connsiteY7" fmla="*/ 47708 h 2393343"/>
              <a:gd name="connsiteX8" fmla="*/ 445273 w 2799174"/>
              <a:gd name="connsiteY8" fmla="*/ 55659 h 2393343"/>
              <a:gd name="connsiteX9" fmla="*/ 477078 w 2799174"/>
              <a:gd name="connsiteY9" fmla="*/ 63611 h 2393343"/>
              <a:gd name="connsiteX10" fmla="*/ 500932 w 2799174"/>
              <a:gd name="connsiteY10" fmla="*/ 79513 h 2393343"/>
              <a:gd name="connsiteX11" fmla="*/ 628153 w 2799174"/>
              <a:gd name="connsiteY11" fmla="*/ 79513 h 2393343"/>
              <a:gd name="connsiteX12" fmla="*/ 675861 w 2799174"/>
              <a:gd name="connsiteY12" fmla="*/ 47708 h 2393343"/>
              <a:gd name="connsiteX13" fmla="*/ 755374 w 2799174"/>
              <a:gd name="connsiteY13" fmla="*/ 71562 h 2393343"/>
              <a:gd name="connsiteX14" fmla="*/ 779228 w 2799174"/>
              <a:gd name="connsiteY14" fmla="*/ 79513 h 2393343"/>
              <a:gd name="connsiteX15" fmla="*/ 803082 w 2799174"/>
              <a:gd name="connsiteY15" fmla="*/ 87464 h 2393343"/>
              <a:gd name="connsiteX16" fmla="*/ 906449 w 2799174"/>
              <a:gd name="connsiteY16" fmla="*/ 103367 h 2393343"/>
              <a:gd name="connsiteX17" fmla="*/ 930303 w 2799174"/>
              <a:gd name="connsiteY17" fmla="*/ 111318 h 2393343"/>
              <a:gd name="connsiteX18" fmla="*/ 962108 w 2799174"/>
              <a:gd name="connsiteY18" fmla="*/ 119270 h 2393343"/>
              <a:gd name="connsiteX19" fmla="*/ 1009816 w 2799174"/>
              <a:gd name="connsiteY19" fmla="*/ 143123 h 2393343"/>
              <a:gd name="connsiteX20" fmla="*/ 1081378 w 2799174"/>
              <a:gd name="connsiteY20" fmla="*/ 166977 h 2393343"/>
              <a:gd name="connsiteX21" fmla="*/ 1089329 w 2799174"/>
              <a:gd name="connsiteY21" fmla="*/ 190831 h 2393343"/>
              <a:gd name="connsiteX22" fmla="*/ 1089329 w 2799174"/>
              <a:gd name="connsiteY22" fmla="*/ 230588 h 2393343"/>
              <a:gd name="connsiteX23" fmla="*/ 1144988 w 2799174"/>
              <a:gd name="connsiteY23" fmla="*/ 246491 h 2393343"/>
              <a:gd name="connsiteX24" fmla="*/ 1176793 w 2799174"/>
              <a:gd name="connsiteY24" fmla="*/ 318052 h 2393343"/>
              <a:gd name="connsiteX25" fmla="*/ 1248355 w 2799174"/>
              <a:gd name="connsiteY25" fmla="*/ 349857 h 2393343"/>
              <a:gd name="connsiteX26" fmla="*/ 1319917 w 2799174"/>
              <a:gd name="connsiteY26" fmla="*/ 365760 h 2393343"/>
              <a:gd name="connsiteX27" fmla="*/ 1343771 w 2799174"/>
              <a:gd name="connsiteY27" fmla="*/ 373711 h 2393343"/>
              <a:gd name="connsiteX28" fmla="*/ 1383527 w 2799174"/>
              <a:gd name="connsiteY28" fmla="*/ 381663 h 2393343"/>
              <a:gd name="connsiteX29" fmla="*/ 1431235 w 2799174"/>
              <a:gd name="connsiteY29" fmla="*/ 397565 h 2393343"/>
              <a:gd name="connsiteX30" fmla="*/ 1502797 w 2799174"/>
              <a:gd name="connsiteY30" fmla="*/ 405517 h 2393343"/>
              <a:gd name="connsiteX31" fmla="*/ 1637969 w 2799174"/>
              <a:gd name="connsiteY31" fmla="*/ 421419 h 2393343"/>
              <a:gd name="connsiteX32" fmla="*/ 1733385 w 2799174"/>
              <a:gd name="connsiteY32" fmla="*/ 437322 h 2393343"/>
              <a:gd name="connsiteX33" fmla="*/ 2099145 w 2799174"/>
              <a:gd name="connsiteY33" fmla="*/ 437322 h 2393343"/>
              <a:gd name="connsiteX34" fmla="*/ 2083241 w 2799174"/>
              <a:gd name="connsiteY34" fmla="*/ 461176 h 2393343"/>
              <a:gd name="connsiteX35" fmla="*/ 2122998 w 2799174"/>
              <a:gd name="connsiteY35" fmla="*/ 516835 h 2393343"/>
              <a:gd name="connsiteX36" fmla="*/ 2154804 w 2799174"/>
              <a:gd name="connsiteY36" fmla="*/ 564542 h 2393343"/>
              <a:gd name="connsiteX37" fmla="*/ 2210463 w 2799174"/>
              <a:gd name="connsiteY37" fmla="*/ 580445 h 2393343"/>
              <a:gd name="connsiteX38" fmla="*/ 2226365 w 2799174"/>
              <a:gd name="connsiteY38" fmla="*/ 604299 h 2393343"/>
              <a:gd name="connsiteX39" fmla="*/ 2250219 w 2799174"/>
              <a:gd name="connsiteY39" fmla="*/ 620202 h 2393343"/>
              <a:gd name="connsiteX40" fmla="*/ 2289976 w 2799174"/>
              <a:gd name="connsiteY40" fmla="*/ 667910 h 2393343"/>
              <a:gd name="connsiteX41" fmla="*/ 2313830 w 2799174"/>
              <a:gd name="connsiteY41" fmla="*/ 683812 h 2393343"/>
              <a:gd name="connsiteX42" fmla="*/ 2361538 w 2799174"/>
              <a:gd name="connsiteY42" fmla="*/ 699715 h 2393343"/>
              <a:gd name="connsiteX43" fmla="*/ 2425148 w 2799174"/>
              <a:gd name="connsiteY43" fmla="*/ 755374 h 2393343"/>
              <a:gd name="connsiteX44" fmla="*/ 2472856 w 2799174"/>
              <a:gd name="connsiteY44" fmla="*/ 787179 h 2393343"/>
              <a:gd name="connsiteX45" fmla="*/ 2496710 w 2799174"/>
              <a:gd name="connsiteY45" fmla="*/ 803082 h 2393343"/>
              <a:gd name="connsiteX46" fmla="*/ 2520564 w 2799174"/>
              <a:gd name="connsiteY46" fmla="*/ 811033 h 2393343"/>
              <a:gd name="connsiteX47" fmla="*/ 2544418 w 2799174"/>
              <a:gd name="connsiteY47" fmla="*/ 826936 h 2393343"/>
              <a:gd name="connsiteX48" fmla="*/ 2568272 w 2799174"/>
              <a:gd name="connsiteY48" fmla="*/ 834887 h 2393343"/>
              <a:gd name="connsiteX49" fmla="*/ 2615979 w 2799174"/>
              <a:gd name="connsiteY49" fmla="*/ 882595 h 2393343"/>
              <a:gd name="connsiteX50" fmla="*/ 2639833 w 2799174"/>
              <a:gd name="connsiteY50" fmla="*/ 898497 h 2393343"/>
              <a:gd name="connsiteX51" fmla="*/ 2655736 w 2799174"/>
              <a:gd name="connsiteY51" fmla="*/ 922351 h 2393343"/>
              <a:gd name="connsiteX52" fmla="*/ 2695492 w 2799174"/>
              <a:gd name="connsiteY52" fmla="*/ 970059 h 2393343"/>
              <a:gd name="connsiteX53" fmla="*/ 2727298 w 2799174"/>
              <a:gd name="connsiteY53" fmla="*/ 1041621 h 2393343"/>
              <a:gd name="connsiteX54" fmla="*/ 2735249 w 2799174"/>
              <a:gd name="connsiteY54" fmla="*/ 1065475 h 2393343"/>
              <a:gd name="connsiteX55" fmla="*/ 2751152 w 2799174"/>
              <a:gd name="connsiteY55" fmla="*/ 1097280 h 2393343"/>
              <a:gd name="connsiteX56" fmla="*/ 2735249 w 2799174"/>
              <a:gd name="connsiteY56" fmla="*/ 1208598 h 2393343"/>
              <a:gd name="connsiteX57" fmla="*/ 2759103 w 2799174"/>
              <a:gd name="connsiteY57" fmla="*/ 1296063 h 2393343"/>
              <a:gd name="connsiteX58" fmla="*/ 2798859 w 2799174"/>
              <a:gd name="connsiteY58" fmla="*/ 1359673 h 2393343"/>
              <a:gd name="connsiteX59" fmla="*/ 2775006 w 2799174"/>
              <a:gd name="connsiteY59" fmla="*/ 1391478 h 2393343"/>
              <a:gd name="connsiteX60" fmla="*/ 2727297 w 2799174"/>
              <a:gd name="connsiteY60" fmla="*/ 1391478 h 2393343"/>
              <a:gd name="connsiteX61" fmla="*/ 2743201 w 2799174"/>
              <a:gd name="connsiteY61" fmla="*/ 1439185 h 2393343"/>
              <a:gd name="connsiteX62" fmla="*/ 2687542 w 2799174"/>
              <a:gd name="connsiteY62" fmla="*/ 1494845 h 2393343"/>
              <a:gd name="connsiteX63" fmla="*/ 2695492 w 2799174"/>
              <a:gd name="connsiteY63" fmla="*/ 1550504 h 2393343"/>
              <a:gd name="connsiteX64" fmla="*/ 2671638 w 2799174"/>
              <a:gd name="connsiteY64" fmla="*/ 1566407 h 2393343"/>
              <a:gd name="connsiteX65" fmla="*/ 2623931 w 2799174"/>
              <a:gd name="connsiteY65" fmla="*/ 1582310 h 2393343"/>
              <a:gd name="connsiteX66" fmla="*/ 2592125 w 2799174"/>
              <a:gd name="connsiteY66" fmla="*/ 1622066 h 2393343"/>
              <a:gd name="connsiteX67" fmla="*/ 2584174 w 2799174"/>
              <a:gd name="connsiteY67" fmla="*/ 1653871 h 2393343"/>
              <a:gd name="connsiteX68" fmla="*/ 2560320 w 2799174"/>
              <a:gd name="connsiteY68" fmla="*/ 1661823 h 2393343"/>
              <a:gd name="connsiteX69" fmla="*/ 2528515 w 2799174"/>
              <a:gd name="connsiteY69" fmla="*/ 1669774 h 2393343"/>
              <a:gd name="connsiteX70" fmla="*/ 2504661 w 2799174"/>
              <a:gd name="connsiteY70" fmla="*/ 1677725 h 2393343"/>
              <a:gd name="connsiteX71" fmla="*/ 2456953 w 2799174"/>
              <a:gd name="connsiteY71" fmla="*/ 1685677 h 2393343"/>
              <a:gd name="connsiteX72" fmla="*/ 2425148 w 2799174"/>
              <a:gd name="connsiteY72" fmla="*/ 1701579 h 2393343"/>
              <a:gd name="connsiteX73" fmla="*/ 2361538 w 2799174"/>
              <a:gd name="connsiteY73" fmla="*/ 1709531 h 2393343"/>
              <a:gd name="connsiteX74" fmla="*/ 2329732 w 2799174"/>
              <a:gd name="connsiteY74" fmla="*/ 1717482 h 2393343"/>
              <a:gd name="connsiteX75" fmla="*/ 2313830 w 2799174"/>
              <a:gd name="connsiteY75" fmla="*/ 1741336 h 2393343"/>
              <a:gd name="connsiteX76" fmla="*/ 2305878 w 2799174"/>
              <a:gd name="connsiteY76" fmla="*/ 1765190 h 2393343"/>
              <a:gd name="connsiteX77" fmla="*/ 2282025 w 2799174"/>
              <a:gd name="connsiteY77" fmla="*/ 1781092 h 2393343"/>
              <a:gd name="connsiteX78" fmla="*/ 2266122 w 2799174"/>
              <a:gd name="connsiteY78" fmla="*/ 1812897 h 2393343"/>
              <a:gd name="connsiteX79" fmla="*/ 2282025 w 2799174"/>
              <a:gd name="connsiteY79" fmla="*/ 1868557 h 2393343"/>
              <a:gd name="connsiteX80" fmla="*/ 2305878 w 2799174"/>
              <a:gd name="connsiteY80" fmla="*/ 1884459 h 2393343"/>
              <a:gd name="connsiteX81" fmla="*/ 2313830 w 2799174"/>
              <a:gd name="connsiteY81" fmla="*/ 1908313 h 2393343"/>
              <a:gd name="connsiteX82" fmla="*/ 2337684 w 2799174"/>
              <a:gd name="connsiteY82" fmla="*/ 1924216 h 2393343"/>
              <a:gd name="connsiteX83" fmla="*/ 2321781 w 2799174"/>
              <a:gd name="connsiteY83" fmla="*/ 1956021 h 2393343"/>
              <a:gd name="connsiteX84" fmla="*/ 2329732 w 2799174"/>
              <a:gd name="connsiteY84" fmla="*/ 2011680 h 2393343"/>
              <a:gd name="connsiteX85" fmla="*/ 2353586 w 2799174"/>
              <a:gd name="connsiteY85" fmla="*/ 2035534 h 2393343"/>
              <a:gd name="connsiteX86" fmla="*/ 2369489 w 2799174"/>
              <a:gd name="connsiteY86" fmla="*/ 2059388 h 2393343"/>
              <a:gd name="connsiteX87" fmla="*/ 2393343 w 2799174"/>
              <a:gd name="connsiteY87" fmla="*/ 2130950 h 2393343"/>
              <a:gd name="connsiteX88" fmla="*/ 2401294 w 2799174"/>
              <a:gd name="connsiteY88" fmla="*/ 2154804 h 2393343"/>
              <a:gd name="connsiteX89" fmla="*/ 2409245 w 2799174"/>
              <a:gd name="connsiteY89" fmla="*/ 2393343 h 2393343"/>
              <a:gd name="connsiteX0" fmla="*/ 0 w 2799174"/>
              <a:gd name="connsiteY0" fmla="*/ 0 h 2393343"/>
              <a:gd name="connsiteX1" fmla="*/ 39757 w 2799174"/>
              <a:gd name="connsiteY1" fmla="*/ 7951 h 2393343"/>
              <a:gd name="connsiteX2" fmla="*/ 87465 w 2799174"/>
              <a:gd name="connsiteY2" fmla="*/ 39757 h 2393343"/>
              <a:gd name="connsiteX3" fmla="*/ 119270 w 2799174"/>
              <a:gd name="connsiteY3" fmla="*/ 47708 h 2393343"/>
              <a:gd name="connsiteX4" fmla="*/ 166978 w 2799174"/>
              <a:gd name="connsiteY4" fmla="*/ 63611 h 2393343"/>
              <a:gd name="connsiteX5" fmla="*/ 246491 w 2799174"/>
              <a:gd name="connsiteY5" fmla="*/ 55659 h 2393343"/>
              <a:gd name="connsiteX6" fmla="*/ 341906 w 2799174"/>
              <a:gd name="connsiteY6" fmla="*/ 39757 h 2393343"/>
              <a:gd name="connsiteX7" fmla="*/ 421419 w 2799174"/>
              <a:gd name="connsiteY7" fmla="*/ 47708 h 2393343"/>
              <a:gd name="connsiteX8" fmla="*/ 445273 w 2799174"/>
              <a:gd name="connsiteY8" fmla="*/ 55659 h 2393343"/>
              <a:gd name="connsiteX9" fmla="*/ 477078 w 2799174"/>
              <a:gd name="connsiteY9" fmla="*/ 63611 h 2393343"/>
              <a:gd name="connsiteX10" fmla="*/ 500932 w 2799174"/>
              <a:gd name="connsiteY10" fmla="*/ 79513 h 2393343"/>
              <a:gd name="connsiteX11" fmla="*/ 628153 w 2799174"/>
              <a:gd name="connsiteY11" fmla="*/ 79513 h 2393343"/>
              <a:gd name="connsiteX12" fmla="*/ 675861 w 2799174"/>
              <a:gd name="connsiteY12" fmla="*/ 47708 h 2393343"/>
              <a:gd name="connsiteX13" fmla="*/ 755374 w 2799174"/>
              <a:gd name="connsiteY13" fmla="*/ 71562 h 2393343"/>
              <a:gd name="connsiteX14" fmla="*/ 779228 w 2799174"/>
              <a:gd name="connsiteY14" fmla="*/ 79513 h 2393343"/>
              <a:gd name="connsiteX15" fmla="*/ 803082 w 2799174"/>
              <a:gd name="connsiteY15" fmla="*/ 87464 h 2393343"/>
              <a:gd name="connsiteX16" fmla="*/ 906449 w 2799174"/>
              <a:gd name="connsiteY16" fmla="*/ 103367 h 2393343"/>
              <a:gd name="connsiteX17" fmla="*/ 930303 w 2799174"/>
              <a:gd name="connsiteY17" fmla="*/ 111318 h 2393343"/>
              <a:gd name="connsiteX18" fmla="*/ 962108 w 2799174"/>
              <a:gd name="connsiteY18" fmla="*/ 119270 h 2393343"/>
              <a:gd name="connsiteX19" fmla="*/ 1009816 w 2799174"/>
              <a:gd name="connsiteY19" fmla="*/ 143123 h 2393343"/>
              <a:gd name="connsiteX20" fmla="*/ 1081378 w 2799174"/>
              <a:gd name="connsiteY20" fmla="*/ 166977 h 2393343"/>
              <a:gd name="connsiteX21" fmla="*/ 1089329 w 2799174"/>
              <a:gd name="connsiteY21" fmla="*/ 190831 h 2393343"/>
              <a:gd name="connsiteX22" fmla="*/ 1089329 w 2799174"/>
              <a:gd name="connsiteY22" fmla="*/ 230588 h 2393343"/>
              <a:gd name="connsiteX23" fmla="*/ 1144988 w 2799174"/>
              <a:gd name="connsiteY23" fmla="*/ 246491 h 2393343"/>
              <a:gd name="connsiteX24" fmla="*/ 1176793 w 2799174"/>
              <a:gd name="connsiteY24" fmla="*/ 318052 h 2393343"/>
              <a:gd name="connsiteX25" fmla="*/ 1248355 w 2799174"/>
              <a:gd name="connsiteY25" fmla="*/ 349857 h 2393343"/>
              <a:gd name="connsiteX26" fmla="*/ 1319917 w 2799174"/>
              <a:gd name="connsiteY26" fmla="*/ 365760 h 2393343"/>
              <a:gd name="connsiteX27" fmla="*/ 1343771 w 2799174"/>
              <a:gd name="connsiteY27" fmla="*/ 373711 h 2393343"/>
              <a:gd name="connsiteX28" fmla="*/ 1383527 w 2799174"/>
              <a:gd name="connsiteY28" fmla="*/ 381663 h 2393343"/>
              <a:gd name="connsiteX29" fmla="*/ 1431235 w 2799174"/>
              <a:gd name="connsiteY29" fmla="*/ 397565 h 2393343"/>
              <a:gd name="connsiteX30" fmla="*/ 1502797 w 2799174"/>
              <a:gd name="connsiteY30" fmla="*/ 405517 h 2393343"/>
              <a:gd name="connsiteX31" fmla="*/ 1637969 w 2799174"/>
              <a:gd name="connsiteY31" fmla="*/ 421419 h 2393343"/>
              <a:gd name="connsiteX32" fmla="*/ 1733385 w 2799174"/>
              <a:gd name="connsiteY32" fmla="*/ 437322 h 2393343"/>
              <a:gd name="connsiteX33" fmla="*/ 2051437 w 2799174"/>
              <a:gd name="connsiteY33" fmla="*/ 429370 h 2393343"/>
              <a:gd name="connsiteX34" fmla="*/ 2083241 w 2799174"/>
              <a:gd name="connsiteY34" fmla="*/ 461176 h 2393343"/>
              <a:gd name="connsiteX35" fmla="*/ 2122998 w 2799174"/>
              <a:gd name="connsiteY35" fmla="*/ 516835 h 2393343"/>
              <a:gd name="connsiteX36" fmla="*/ 2154804 w 2799174"/>
              <a:gd name="connsiteY36" fmla="*/ 564542 h 2393343"/>
              <a:gd name="connsiteX37" fmla="*/ 2210463 w 2799174"/>
              <a:gd name="connsiteY37" fmla="*/ 580445 h 2393343"/>
              <a:gd name="connsiteX38" fmla="*/ 2226365 w 2799174"/>
              <a:gd name="connsiteY38" fmla="*/ 604299 h 2393343"/>
              <a:gd name="connsiteX39" fmla="*/ 2250219 w 2799174"/>
              <a:gd name="connsiteY39" fmla="*/ 620202 h 2393343"/>
              <a:gd name="connsiteX40" fmla="*/ 2289976 w 2799174"/>
              <a:gd name="connsiteY40" fmla="*/ 667910 h 2393343"/>
              <a:gd name="connsiteX41" fmla="*/ 2313830 w 2799174"/>
              <a:gd name="connsiteY41" fmla="*/ 683812 h 2393343"/>
              <a:gd name="connsiteX42" fmla="*/ 2361538 w 2799174"/>
              <a:gd name="connsiteY42" fmla="*/ 699715 h 2393343"/>
              <a:gd name="connsiteX43" fmla="*/ 2425148 w 2799174"/>
              <a:gd name="connsiteY43" fmla="*/ 755374 h 2393343"/>
              <a:gd name="connsiteX44" fmla="*/ 2472856 w 2799174"/>
              <a:gd name="connsiteY44" fmla="*/ 787179 h 2393343"/>
              <a:gd name="connsiteX45" fmla="*/ 2496710 w 2799174"/>
              <a:gd name="connsiteY45" fmla="*/ 803082 h 2393343"/>
              <a:gd name="connsiteX46" fmla="*/ 2520564 w 2799174"/>
              <a:gd name="connsiteY46" fmla="*/ 811033 h 2393343"/>
              <a:gd name="connsiteX47" fmla="*/ 2544418 w 2799174"/>
              <a:gd name="connsiteY47" fmla="*/ 826936 h 2393343"/>
              <a:gd name="connsiteX48" fmla="*/ 2568272 w 2799174"/>
              <a:gd name="connsiteY48" fmla="*/ 834887 h 2393343"/>
              <a:gd name="connsiteX49" fmla="*/ 2615979 w 2799174"/>
              <a:gd name="connsiteY49" fmla="*/ 882595 h 2393343"/>
              <a:gd name="connsiteX50" fmla="*/ 2639833 w 2799174"/>
              <a:gd name="connsiteY50" fmla="*/ 898497 h 2393343"/>
              <a:gd name="connsiteX51" fmla="*/ 2655736 w 2799174"/>
              <a:gd name="connsiteY51" fmla="*/ 922351 h 2393343"/>
              <a:gd name="connsiteX52" fmla="*/ 2695492 w 2799174"/>
              <a:gd name="connsiteY52" fmla="*/ 970059 h 2393343"/>
              <a:gd name="connsiteX53" fmla="*/ 2727298 w 2799174"/>
              <a:gd name="connsiteY53" fmla="*/ 1041621 h 2393343"/>
              <a:gd name="connsiteX54" fmla="*/ 2735249 w 2799174"/>
              <a:gd name="connsiteY54" fmla="*/ 1065475 h 2393343"/>
              <a:gd name="connsiteX55" fmla="*/ 2751152 w 2799174"/>
              <a:gd name="connsiteY55" fmla="*/ 1097280 h 2393343"/>
              <a:gd name="connsiteX56" fmla="*/ 2735249 w 2799174"/>
              <a:gd name="connsiteY56" fmla="*/ 1208598 h 2393343"/>
              <a:gd name="connsiteX57" fmla="*/ 2759103 w 2799174"/>
              <a:gd name="connsiteY57" fmla="*/ 1296063 h 2393343"/>
              <a:gd name="connsiteX58" fmla="*/ 2798859 w 2799174"/>
              <a:gd name="connsiteY58" fmla="*/ 1359673 h 2393343"/>
              <a:gd name="connsiteX59" fmla="*/ 2775006 w 2799174"/>
              <a:gd name="connsiteY59" fmla="*/ 1391478 h 2393343"/>
              <a:gd name="connsiteX60" fmla="*/ 2727297 w 2799174"/>
              <a:gd name="connsiteY60" fmla="*/ 1391478 h 2393343"/>
              <a:gd name="connsiteX61" fmla="*/ 2743201 w 2799174"/>
              <a:gd name="connsiteY61" fmla="*/ 1439185 h 2393343"/>
              <a:gd name="connsiteX62" fmla="*/ 2687542 w 2799174"/>
              <a:gd name="connsiteY62" fmla="*/ 1494845 h 2393343"/>
              <a:gd name="connsiteX63" fmla="*/ 2695492 w 2799174"/>
              <a:gd name="connsiteY63" fmla="*/ 1550504 h 2393343"/>
              <a:gd name="connsiteX64" fmla="*/ 2671638 w 2799174"/>
              <a:gd name="connsiteY64" fmla="*/ 1566407 h 2393343"/>
              <a:gd name="connsiteX65" fmla="*/ 2623931 w 2799174"/>
              <a:gd name="connsiteY65" fmla="*/ 1582310 h 2393343"/>
              <a:gd name="connsiteX66" fmla="*/ 2592125 w 2799174"/>
              <a:gd name="connsiteY66" fmla="*/ 1622066 h 2393343"/>
              <a:gd name="connsiteX67" fmla="*/ 2584174 w 2799174"/>
              <a:gd name="connsiteY67" fmla="*/ 1653871 h 2393343"/>
              <a:gd name="connsiteX68" fmla="*/ 2560320 w 2799174"/>
              <a:gd name="connsiteY68" fmla="*/ 1661823 h 2393343"/>
              <a:gd name="connsiteX69" fmla="*/ 2528515 w 2799174"/>
              <a:gd name="connsiteY69" fmla="*/ 1669774 h 2393343"/>
              <a:gd name="connsiteX70" fmla="*/ 2504661 w 2799174"/>
              <a:gd name="connsiteY70" fmla="*/ 1677725 h 2393343"/>
              <a:gd name="connsiteX71" fmla="*/ 2456953 w 2799174"/>
              <a:gd name="connsiteY71" fmla="*/ 1685677 h 2393343"/>
              <a:gd name="connsiteX72" fmla="*/ 2425148 w 2799174"/>
              <a:gd name="connsiteY72" fmla="*/ 1701579 h 2393343"/>
              <a:gd name="connsiteX73" fmla="*/ 2361538 w 2799174"/>
              <a:gd name="connsiteY73" fmla="*/ 1709531 h 2393343"/>
              <a:gd name="connsiteX74" fmla="*/ 2329732 w 2799174"/>
              <a:gd name="connsiteY74" fmla="*/ 1717482 h 2393343"/>
              <a:gd name="connsiteX75" fmla="*/ 2313830 w 2799174"/>
              <a:gd name="connsiteY75" fmla="*/ 1741336 h 2393343"/>
              <a:gd name="connsiteX76" fmla="*/ 2305878 w 2799174"/>
              <a:gd name="connsiteY76" fmla="*/ 1765190 h 2393343"/>
              <a:gd name="connsiteX77" fmla="*/ 2282025 w 2799174"/>
              <a:gd name="connsiteY77" fmla="*/ 1781092 h 2393343"/>
              <a:gd name="connsiteX78" fmla="*/ 2266122 w 2799174"/>
              <a:gd name="connsiteY78" fmla="*/ 1812897 h 2393343"/>
              <a:gd name="connsiteX79" fmla="*/ 2282025 w 2799174"/>
              <a:gd name="connsiteY79" fmla="*/ 1868557 h 2393343"/>
              <a:gd name="connsiteX80" fmla="*/ 2305878 w 2799174"/>
              <a:gd name="connsiteY80" fmla="*/ 1884459 h 2393343"/>
              <a:gd name="connsiteX81" fmla="*/ 2313830 w 2799174"/>
              <a:gd name="connsiteY81" fmla="*/ 1908313 h 2393343"/>
              <a:gd name="connsiteX82" fmla="*/ 2337684 w 2799174"/>
              <a:gd name="connsiteY82" fmla="*/ 1924216 h 2393343"/>
              <a:gd name="connsiteX83" fmla="*/ 2321781 w 2799174"/>
              <a:gd name="connsiteY83" fmla="*/ 1956021 h 2393343"/>
              <a:gd name="connsiteX84" fmla="*/ 2329732 w 2799174"/>
              <a:gd name="connsiteY84" fmla="*/ 2011680 h 2393343"/>
              <a:gd name="connsiteX85" fmla="*/ 2353586 w 2799174"/>
              <a:gd name="connsiteY85" fmla="*/ 2035534 h 2393343"/>
              <a:gd name="connsiteX86" fmla="*/ 2369489 w 2799174"/>
              <a:gd name="connsiteY86" fmla="*/ 2059388 h 2393343"/>
              <a:gd name="connsiteX87" fmla="*/ 2393343 w 2799174"/>
              <a:gd name="connsiteY87" fmla="*/ 2130950 h 2393343"/>
              <a:gd name="connsiteX88" fmla="*/ 2401294 w 2799174"/>
              <a:gd name="connsiteY88" fmla="*/ 2154804 h 2393343"/>
              <a:gd name="connsiteX89" fmla="*/ 2409245 w 2799174"/>
              <a:gd name="connsiteY89" fmla="*/ 2393343 h 239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799174" h="2393343">
                <a:moveTo>
                  <a:pt x="0" y="0"/>
                </a:moveTo>
                <a:cubicBezTo>
                  <a:pt x="13252" y="2650"/>
                  <a:pt x="27454" y="2359"/>
                  <a:pt x="39757" y="7951"/>
                </a:cubicBezTo>
                <a:cubicBezTo>
                  <a:pt x="57157" y="15860"/>
                  <a:pt x="68923" y="35122"/>
                  <a:pt x="87465" y="39757"/>
                </a:cubicBezTo>
                <a:cubicBezTo>
                  <a:pt x="98067" y="42407"/>
                  <a:pt x="108803" y="44568"/>
                  <a:pt x="119270" y="47708"/>
                </a:cubicBezTo>
                <a:cubicBezTo>
                  <a:pt x="135326" y="52525"/>
                  <a:pt x="166978" y="63611"/>
                  <a:pt x="166978" y="63611"/>
                </a:cubicBezTo>
                <a:lnTo>
                  <a:pt x="246491" y="55659"/>
                </a:lnTo>
                <a:cubicBezTo>
                  <a:pt x="324336" y="47465"/>
                  <a:pt x="295998" y="55059"/>
                  <a:pt x="341906" y="39757"/>
                </a:cubicBezTo>
                <a:cubicBezTo>
                  <a:pt x="368410" y="42407"/>
                  <a:pt x="395092" y="43658"/>
                  <a:pt x="421419" y="47708"/>
                </a:cubicBezTo>
                <a:cubicBezTo>
                  <a:pt x="429703" y="48982"/>
                  <a:pt x="437214" y="53356"/>
                  <a:pt x="445273" y="55659"/>
                </a:cubicBezTo>
                <a:cubicBezTo>
                  <a:pt x="455781" y="58661"/>
                  <a:pt x="466476" y="60960"/>
                  <a:pt x="477078" y="63611"/>
                </a:cubicBezTo>
                <a:cubicBezTo>
                  <a:pt x="485029" y="68912"/>
                  <a:pt x="492148" y="75749"/>
                  <a:pt x="500932" y="79513"/>
                </a:cubicBezTo>
                <a:cubicBezTo>
                  <a:pt x="541804" y="97029"/>
                  <a:pt x="585794" y="83043"/>
                  <a:pt x="628153" y="79513"/>
                </a:cubicBezTo>
                <a:cubicBezTo>
                  <a:pt x="644056" y="68911"/>
                  <a:pt x="657319" y="43073"/>
                  <a:pt x="675861" y="47708"/>
                </a:cubicBezTo>
                <a:cubicBezTo>
                  <a:pt x="723932" y="59725"/>
                  <a:pt x="697294" y="52202"/>
                  <a:pt x="755374" y="71562"/>
                </a:cubicBezTo>
                <a:lnTo>
                  <a:pt x="779228" y="79513"/>
                </a:lnTo>
                <a:cubicBezTo>
                  <a:pt x="787179" y="82163"/>
                  <a:pt x="794785" y="86279"/>
                  <a:pt x="803082" y="87464"/>
                </a:cubicBezTo>
                <a:cubicBezTo>
                  <a:pt x="820824" y="89999"/>
                  <a:pt x="886602" y="98957"/>
                  <a:pt x="906449" y="103367"/>
                </a:cubicBezTo>
                <a:cubicBezTo>
                  <a:pt x="914631" y="105185"/>
                  <a:pt x="922244" y="109015"/>
                  <a:pt x="930303" y="111318"/>
                </a:cubicBezTo>
                <a:cubicBezTo>
                  <a:pt x="940811" y="114320"/>
                  <a:pt x="948856" y="113969"/>
                  <a:pt x="962108" y="119270"/>
                </a:cubicBezTo>
                <a:cubicBezTo>
                  <a:pt x="975360" y="124571"/>
                  <a:pt x="963389" y="127648"/>
                  <a:pt x="1009816" y="143123"/>
                </a:cubicBezTo>
                <a:cubicBezTo>
                  <a:pt x="1033670" y="151074"/>
                  <a:pt x="1068126" y="159026"/>
                  <a:pt x="1081378" y="166977"/>
                </a:cubicBezTo>
                <a:cubicBezTo>
                  <a:pt x="1094630" y="174928"/>
                  <a:pt x="1088004" y="180229"/>
                  <a:pt x="1089329" y="190831"/>
                </a:cubicBezTo>
                <a:cubicBezTo>
                  <a:pt x="1090654" y="201433"/>
                  <a:pt x="1081378" y="225287"/>
                  <a:pt x="1089329" y="230588"/>
                </a:cubicBezTo>
                <a:cubicBezTo>
                  <a:pt x="1118324" y="317576"/>
                  <a:pt x="1130411" y="231914"/>
                  <a:pt x="1144988" y="246491"/>
                </a:cubicBezTo>
                <a:cubicBezTo>
                  <a:pt x="1159565" y="261068"/>
                  <a:pt x="1147422" y="288680"/>
                  <a:pt x="1176793" y="318052"/>
                </a:cubicBezTo>
                <a:cubicBezTo>
                  <a:pt x="1195694" y="336954"/>
                  <a:pt x="1224733" y="341983"/>
                  <a:pt x="1248355" y="349857"/>
                </a:cubicBezTo>
                <a:cubicBezTo>
                  <a:pt x="1302062" y="367759"/>
                  <a:pt x="1235938" y="347099"/>
                  <a:pt x="1319917" y="365760"/>
                </a:cubicBezTo>
                <a:cubicBezTo>
                  <a:pt x="1328099" y="367578"/>
                  <a:pt x="1335640" y="371678"/>
                  <a:pt x="1343771" y="373711"/>
                </a:cubicBezTo>
                <a:cubicBezTo>
                  <a:pt x="1356882" y="376989"/>
                  <a:pt x="1370489" y="378107"/>
                  <a:pt x="1383527" y="381663"/>
                </a:cubicBezTo>
                <a:cubicBezTo>
                  <a:pt x="1399699" y="386074"/>
                  <a:pt x="1414575" y="395714"/>
                  <a:pt x="1431235" y="397565"/>
                </a:cubicBezTo>
                <a:lnTo>
                  <a:pt x="1502797" y="405517"/>
                </a:lnTo>
                <a:cubicBezTo>
                  <a:pt x="1564110" y="425954"/>
                  <a:pt x="1508671" y="409664"/>
                  <a:pt x="1637969" y="421419"/>
                </a:cubicBezTo>
                <a:cubicBezTo>
                  <a:pt x="1696462" y="426737"/>
                  <a:pt x="1664474" y="435997"/>
                  <a:pt x="1733385" y="437322"/>
                </a:cubicBezTo>
                <a:cubicBezTo>
                  <a:pt x="1802296" y="438647"/>
                  <a:pt x="1993128" y="425394"/>
                  <a:pt x="2051437" y="429370"/>
                </a:cubicBezTo>
                <a:cubicBezTo>
                  <a:pt x="2109746" y="433346"/>
                  <a:pt x="2075290" y="458526"/>
                  <a:pt x="2083241" y="461176"/>
                </a:cubicBezTo>
                <a:cubicBezTo>
                  <a:pt x="2093843" y="477079"/>
                  <a:pt x="2111071" y="499607"/>
                  <a:pt x="2122998" y="516835"/>
                </a:cubicBezTo>
                <a:cubicBezTo>
                  <a:pt x="2134925" y="534063"/>
                  <a:pt x="2134252" y="533714"/>
                  <a:pt x="2154804" y="564542"/>
                </a:cubicBezTo>
                <a:cubicBezTo>
                  <a:pt x="2170283" y="610982"/>
                  <a:pt x="2198536" y="573819"/>
                  <a:pt x="2210463" y="580445"/>
                </a:cubicBezTo>
                <a:cubicBezTo>
                  <a:pt x="2222390" y="587071"/>
                  <a:pt x="2219608" y="597542"/>
                  <a:pt x="2226365" y="604299"/>
                </a:cubicBezTo>
                <a:cubicBezTo>
                  <a:pt x="2233122" y="611056"/>
                  <a:pt x="2242878" y="614084"/>
                  <a:pt x="2250219" y="620202"/>
                </a:cubicBezTo>
                <a:cubicBezTo>
                  <a:pt x="2328386" y="685342"/>
                  <a:pt x="2227420" y="605356"/>
                  <a:pt x="2289976" y="667910"/>
                </a:cubicBezTo>
                <a:cubicBezTo>
                  <a:pt x="2296733" y="674667"/>
                  <a:pt x="2305097" y="679931"/>
                  <a:pt x="2313830" y="683812"/>
                </a:cubicBezTo>
                <a:cubicBezTo>
                  <a:pt x="2329148" y="690620"/>
                  <a:pt x="2361538" y="699715"/>
                  <a:pt x="2361538" y="699715"/>
                </a:cubicBezTo>
                <a:cubicBezTo>
                  <a:pt x="2388042" y="739472"/>
                  <a:pt x="2369488" y="718268"/>
                  <a:pt x="2425148" y="755374"/>
                </a:cubicBezTo>
                <a:lnTo>
                  <a:pt x="2472856" y="787179"/>
                </a:lnTo>
                <a:cubicBezTo>
                  <a:pt x="2480807" y="792480"/>
                  <a:pt x="2487644" y="800060"/>
                  <a:pt x="2496710" y="803082"/>
                </a:cubicBezTo>
                <a:lnTo>
                  <a:pt x="2520564" y="811033"/>
                </a:lnTo>
                <a:cubicBezTo>
                  <a:pt x="2528515" y="816334"/>
                  <a:pt x="2535871" y="822662"/>
                  <a:pt x="2544418" y="826936"/>
                </a:cubicBezTo>
                <a:cubicBezTo>
                  <a:pt x="2551915" y="830684"/>
                  <a:pt x="2561656" y="829741"/>
                  <a:pt x="2568272" y="834887"/>
                </a:cubicBezTo>
                <a:cubicBezTo>
                  <a:pt x="2586024" y="848694"/>
                  <a:pt x="2597266" y="870120"/>
                  <a:pt x="2615979" y="882595"/>
                </a:cubicBezTo>
                <a:lnTo>
                  <a:pt x="2639833" y="898497"/>
                </a:lnTo>
                <a:cubicBezTo>
                  <a:pt x="2645134" y="906448"/>
                  <a:pt x="2649618" y="915010"/>
                  <a:pt x="2655736" y="922351"/>
                </a:cubicBezTo>
                <a:cubicBezTo>
                  <a:pt x="2673571" y="943752"/>
                  <a:pt x="2684210" y="944675"/>
                  <a:pt x="2695492" y="970059"/>
                </a:cubicBezTo>
                <a:cubicBezTo>
                  <a:pt x="2733339" y="1055215"/>
                  <a:pt x="2691310" y="987639"/>
                  <a:pt x="2727298" y="1041621"/>
                </a:cubicBezTo>
                <a:cubicBezTo>
                  <a:pt x="2729948" y="1049572"/>
                  <a:pt x="2731947" y="1057771"/>
                  <a:pt x="2735249" y="1065475"/>
                </a:cubicBezTo>
                <a:cubicBezTo>
                  <a:pt x="2739918" y="1076370"/>
                  <a:pt x="2750364" y="1085453"/>
                  <a:pt x="2751152" y="1097280"/>
                </a:cubicBezTo>
                <a:cubicBezTo>
                  <a:pt x="2755023" y="1155344"/>
                  <a:pt x="2748855" y="1167778"/>
                  <a:pt x="2735249" y="1208598"/>
                </a:cubicBezTo>
                <a:cubicBezTo>
                  <a:pt x="2752481" y="1346459"/>
                  <a:pt x="2727726" y="1225464"/>
                  <a:pt x="2759103" y="1296063"/>
                </a:cubicBezTo>
                <a:cubicBezTo>
                  <a:pt x="2786992" y="1358813"/>
                  <a:pt x="2755947" y="1331066"/>
                  <a:pt x="2798859" y="1359673"/>
                </a:cubicBezTo>
                <a:cubicBezTo>
                  <a:pt x="2801510" y="1372925"/>
                  <a:pt x="2786933" y="1386177"/>
                  <a:pt x="2775006" y="1391478"/>
                </a:cubicBezTo>
                <a:cubicBezTo>
                  <a:pt x="2763079" y="1396779"/>
                  <a:pt x="2737899" y="1384852"/>
                  <a:pt x="2727297" y="1391478"/>
                </a:cubicBezTo>
                <a:cubicBezTo>
                  <a:pt x="2716695" y="1398104"/>
                  <a:pt x="2749827" y="1421957"/>
                  <a:pt x="2743201" y="1439185"/>
                </a:cubicBezTo>
                <a:cubicBezTo>
                  <a:pt x="2736575" y="1456413"/>
                  <a:pt x="2732759" y="1449626"/>
                  <a:pt x="2687542" y="1494845"/>
                </a:cubicBezTo>
                <a:cubicBezTo>
                  <a:pt x="2673546" y="1536831"/>
                  <a:pt x="2698143" y="1538577"/>
                  <a:pt x="2695492" y="1550504"/>
                </a:cubicBezTo>
                <a:cubicBezTo>
                  <a:pt x="2692841" y="1562431"/>
                  <a:pt x="2680704" y="1563385"/>
                  <a:pt x="2671638" y="1566407"/>
                </a:cubicBezTo>
                <a:lnTo>
                  <a:pt x="2623931" y="1582310"/>
                </a:lnTo>
                <a:cubicBezTo>
                  <a:pt x="2597933" y="1660298"/>
                  <a:pt x="2640083" y="1550131"/>
                  <a:pt x="2592125" y="1622066"/>
                </a:cubicBezTo>
                <a:cubicBezTo>
                  <a:pt x="2586063" y="1631159"/>
                  <a:pt x="2591001" y="1645338"/>
                  <a:pt x="2584174" y="1653871"/>
                </a:cubicBezTo>
                <a:cubicBezTo>
                  <a:pt x="2578938" y="1660416"/>
                  <a:pt x="2568379" y="1659520"/>
                  <a:pt x="2560320" y="1661823"/>
                </a:cubicBezTo>
                <a:cubicBezTo>
                  <a:pt x="2549813" y="1664825"/>
                  <a:pt x="2539022" y="1666772"/>
                  <a:pt x="2528515" y="1669774"/>
                </a:cubicBezTo>
                <a:cubicBezTo>
                  <a:pt x="2520456" y="1672076"/>
                  <a:pt x="2512843" y="1675907"/>
                  <a:pt x="2504661" y="1677725"/>
                </a:cubicBezTo>
                <a:cubicBezTo>
                  <a:pt x="2488923" y="1681222"/>
                  <a:pt x="2472856" y="1683026"/>
                  <a:pt x="2456953" y="1685677"/>
                </a:cubicBezTo>
                <a:cubicBezTo>
                  <a:pt x="2446351" y="1690978"/>
                  <a:pt x="2436647" y="1698704"/>
                  <a:pt x="2425148" y="1701579"/>
                </a:cubicBezTo>
                <a:cubicBezTo>
                  <a:pt x="2404418" y="1706762"/>
                  <a:pt x="2382616" y="1706018"/>
                  <a:pt x="2361538" y="1709531"/>
                </a:cubicBezTo>
                <a:cubicBezTo>
                  <a:pt x="2350758" y="1711328"/>
                  <a:pt x="2340334" y="1714832"/>
                  <a:pt x="2329732" y="1717482"/>
                </a:cubicBezTo>
                <a:cubicBezTo>
                  <a:pt x="2324431" y="1725433"/>
                  <a:pt x="2318104" y="1732789"/>
                  <a:pt x="2313830" y="1741336"/>
                </a:cubicBezTo>
                <a:cubicBezTo>
                  <a:pt x="2310082" y="1748833"/>
                  <a:pt x="2311114" y="1758645"/>
                  <a:pt x="2305878" y="1765190"/>
                </a:cubicBezTo>
                <a:cubicBezTo>
                  <a:pt x="2299908" y="1772652"/>
                  <a:pt x="2289976" y="1775791"/>
                  <a:pt x="2282025" y="1781092"/>
                </a:cubicBezTo>
                <a:cubicBezTo>
                  <a:pt x="2276724" y="1791694"/>
                  <a:pt x="2267592" y="1801135"/>
                  <a:pt x="2266122" y="1812897"/>
                </a:cubicBezTo>
                <a:cubicBezTo>
                  <a:pt x="2265967" y="1814135"/>
                  <a:pt x="2278393" y="1864017"/>
                  <a:pt x="2282025" y="1868557"/>
                </a:cubicBezTo>
                <a:cubicBezTo>
                  <a:pt x="2287995" y="1876019"/>
                  <a:pt x="2297927" y="1879158"/>
                  <a:pt x="2305878" y="1884459"/>
                </a:cubicBezTo>
                <a:cubicBezTo>
                  <a:pt x="2308529" y="1892410"/>
                  <a:pt x="2308594" y="1901768"/>
                  <a:pt x="2313830" y="1908313"/>
                </a:cubicBezTo>
                <a:cubicBezTo>
                  <a:pt x="2319800" y="1915775"/>
                  <a:pt x="2336113" y="1914790"/>
                  <a:pt x="2337684" y="1924216"/>
                </a:cubicBezTo>
                <a:cubicBezTo>
                  <a:pt x="2339633" y="1935908"/>
                  <a:pt x="2327082" y="1945419"/>
                  <a:pt x="2321781" y="1956021"/>
                </a:cubicBezTo>
                <a:cubicBezTo>
                  <a:pt x="2324431" y="1974574"/>
                  <a:pt x="2322772" y="1994279"/>
                  <a:pt x="2329732" y="2011680"/>
                </a:cubicBezTo>
                <a:cubicBezTo>
                  <a:pt x="2333908" y="2022121"/>
                  <a:pt x="2346387" y="2026895"/>
                  <a:pt x="2353586" y="2035534"/>
                </a:cubicBezTo>
                <a:cubicBezTo>
                  <a:pt x="2359704" y="2042875"/>
                  <a:pt x="2364188" y="2051437"/>
                  <a:pt x="2369489" y="2059388"/>
                </a:cubicBezTo>
                <a:lnTo>
                  <a:pt x="2393343" y="2130950"/>
                </a:lnTo>
                <a:lnTo>
                  <a:pt x="2401294" y="2154804"/>
                </a:lnTo>
                <a:cubicBezTo>
                  <a:pt x="2413804" y="2292420"/>
                  <a:pt x="2409245" y="2212993"/>
                  <a:pt x="2409245" y="2393343"/>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3" name="Freihandform 12"/>
          <p:cNvSpPr/>
          <p:nvPr/>
        </p:nvSpPr>
        <p:spPr bwMode="auto">
          <a:xfrm>
            <a:off x="3998667" y="1815289"/>
            <a:ext cx="151324" cy="638991"/>
          </a:xfrm>
          <a:custGeom>
            <a:avLst/>
            <a:gdLst>
              <a:gd name="connsiteX0" fmla="*/ 17095 w 168170"/>
              <a:gd name="connsiteY0" fmla="*/ 739472 h 739472"/>
              <a:gd name="connsiteX1" fmla="*/ 9143 w 168170"/>
              <a:gd name="connsiteY1" fmla="*/ 659958 h 739472"/>
              <a:gd name="connsiteX2" fmla="*/ 1192 w 168170"/>
              <a:gd name="connsiteY2" fmla="*/ 636105 h 739472"/>
              <a:gd name="connsiteX3" fmla="*/ 80705 w 168170"/>
              <a:gd name="connsiteY3" fmla="*/ 596348 h 739472"/>
              <a:gd name="connsiteX4" fmla="*/ 128413 w 168170"/>
              <a:gd name="connsiteY4" fmla="*/ 556592 h 739472"/>
              <a:gd name="connsiteX5" fmla="*/ 144316 w 168170"/>
              <a:gd name="connsiteY5" fmla="*/ 492981 h 739472"/>
              <a:gd name="connsiteX6" fmla="*/ 160218 w 168170"/>
              <a:gd name="connsiteY6" fmla="*/ 445273 h 739472"/>
              <a:gd name="connsiteX7" fmla="*/ 168170 w 168170"/>
              <a:gd name="connsiteY7" fmla="*/ 413468 h 739472"/>
              <a:gd name="connsiteX8" fmla="*/ 160218 w 168170"/>
              <a:gd name="connsiteY8" fmla="*/ 341906 h 739472"/>
              <a:gd name="connsiteX9" fmla="*/ 144316 w 168170"/>
              <a:gd name="connsiteY9" fmla="*/ 294198 h 739472"/>
              <a:gd name="connsiteX10" fmla="*/ 128413 w 168170"/>
              <a:gd name="connsiteY10" fmla="*/ 246491 h 739472"/>
              <a:gd name="connsiteX11" fmla="*/ 120462 w 168170"/>
              <a:gd name="connsiteY11" fmla="*/ 214685 h 739472"/>
              <a:gd name="connsiteX12" fmla="*/ 112510 w 168170"/>
              <a:gd name="connsiteY12" fmla="*/ 151075 h 739472"/>
              <a:gd name="connsiteX13" fmla="*/ 96608 w 168170"/>
              <a:gd name="connsiteY13" fmla="*/ 103367 h 739472"/>
              <a:gd name="connsiteX14" fmla="*/ 88657 w 168170"/>
              <a:gd name="connsiteY14" fmla="*/ 79513 h 739472"/>
              <a:gd name="connsiteX15" fmla="*/ 88657 w 168170"/>
              <a:gd name="connsiteY15" fmla="*/ 0 h 739472"/>
              <a:gd name="connsiteX0" fmla="*/ 16787 w 167862"/>
              <a:gd name="connsiteY0" fmla="*/ 739472 h 739472"/>
              <a:gd name="connsiteX1" fmla="*/ 8835 w 167862"/>
              <a:gd name="connsiteY1" fmla="*/ 659958 h 739472"/>
              <a:gd name="connsiteX2" fmla="*/ 884 w 167862"/>
              <a:gd name="connsiteY2" fmla="*/ 636105 h 739472"/>
              <a:gd name="connsiteX3" fmla="*/ 32689 w 167862"/>
              <a:gd name="connsiteY3" fmla="*/ 572495 h 739472"/>
              <a:gd name="connsiteX4" fmla="*/ 128105 w 167862"/>
              <a:gd name="connsiteY4" fmla="*/ 556592 h 739472"/>
              <a:gd name="connsiteX5" fmla="*/ 144008 w 167862"/>
              <a:gd name="connsiteY5" fmla="*/ 492981 h 739472"/>
              <a:gd name="connsiteX6" fmla="*/ 159910 w 167862"/>
              <a:gd name="connsiteY6" fmla="*/ 445273 h 739472"/>
              <a:gd name="connsiteX7" fmla="*/ 167862 w 167862"/>
              <a:gd name="connsiteY7" fmla="*/ 413468 h 739472"/>
              <a:gd name="connsiteX8" fmla="*/ 159910 w 167862"/>
              <a:gd name="connsiteY8" fmla="*/ 341906 h 739472"/>
              <a:gd name="connsiteX9" fmla="*/ 144008 w 167862"/>
              <a:gd name="connsiteY9" fmla="*/ 294198 h 739472"/>
              <a:gd name="connsiteX10" fmla="*/ 128105 w 167862"/>
              <a:gd name="connsiteY10" fmla="*/ 246491 h 739472"/>
              <a:gd name="connsiteX11" fmla="*/ 120154 w 167862"/>
              <a:gd name="connsiteY11" fmla="*/ 214685 h 739472"/>
              <a:gd name="connsiteX12" fmla="*/ 112202 w 167862"/>
              <a:gd name="connsiteY12" fmla="*/ 151075 h 739472"/>
              <a:gd name="connsiteX13" fmla="*/ 96300 w 167862"/>
              <a:gd name="connsiteY13" fmla="*/ 103367 h 739472"/>
              <a:gd name="connsiteX14" fmla="*/ 88349 w 167862"/>
              <a:gd name="connsiteY14" fmla="*/ 79513 h 739472"/>
              <a:gd name="connsiteX15" fmla="*/ 88349 w 167862"/>
              <a:gd name="connsiteY15" fmla="*/ 0 h 739472"/>
              <a:gd name="connsiteX0" fmla="*/ 16787 w 167862"/>
              <a:gd name="connsiteY0" fmla="*/ 739472 h 739472"/>
              <a:gd name="connsiteX1" fmla="*/ 8835 w 167862"/>
              <a:gd name="connsiteY1" fmla="*/ 659958 h 739472"/>
              <a:gd name="connsiteX2" fmla="*/ 884 w 167862"/>
              <a:gd name="connsiteY2" fmla="*/ 636105 h 739472"/>
              <a:gd name="connsiteX3" fmla="*/ 32689 w 167862"/>
              <a:gd name="connsiteY3" fmla="*/ 572495 h 739472"/>
              <a:gd name="connsiteX4" fmla="*/ 88349 w 167862"/>
              <a:gd name="connsiteY4" fmla="*/ 524787 h 739472"/>
              <a:gd name="connsiteX5" fmla="*/ 144008 w 167862"/>
              <a:gd name="connsiteY5" fmla="*/ 492981 h 739472"/>
              <a:gd name="connsiteX6" fmla="*/ 159910 w 167862"/>
              <a:gd name="connsiteY6" fmla="*/ 445273 h 739472"/>
              <a:gd name="connsiteX7" fmla="*/ 167862 w 167862"/>
              <a:gd name="connsiteY7" fmla="*/ 413468 h 739472"/>
              <a:gd name="connsiteX8" fmla="*/ 159910 w 167862"/>
              <a:gd name="connsiteY8" fmla="*/ 341906 h 739472"/>
              <a:gd name="connsiteX9" fmla="*/ 144008 w 167862"/>
              <a:gd name="connsiteY9" fmla="*/ 294198 h 739472"/>
              <a:gd name="connsiteX10" fmla="*/ 128105 w 167862"/>
              <a:gd name="connsiteY10" fmla="*/ 246491 h 739472"/>
              <a:gd name="connsiteX11" fmla="*/ 120154 w 167862"/>
              <a:gd name="connsiteY11" fmla="*/ 214685 h 739472"/>
              <a:gd name="connsiteX12" fmla="*/ 112202 w 167862"/>
              <a:gd name="connsiteY12" fmla="*/ 151075 h 739472"/>
              <a:gd name="connsiteX13" fmla="*/ 96300 w 167862"/>
              <a:gd name="connsiteY13" fmla="*/ 103367 h 739472"/>
              <a:gd name="connsiteX14" fmla="*/ 88349 w 167862"/>
              <a:gd name="connsiteY14" fmla="*/ 79513 h 739472"/>
              <a:gd name="connsiteX15" fmla="*/ 88349 w 167862"/>
              <a:gd name="connsiteY15" fmla="*/ 0 h 73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7862" h="739472">
                <a:moveTo>
                  <a:pt x="16787" y="739472"/>
                </a:moveTo>
                <a:cubicBezTo>
                  <a:pt x="14136" y="712967"/>
                  <a:pt x="12885" y="686285"/>
                  <a:pt x="8835" y="659958"/>
                </a:cubicBezTo>
                <a:cubicBezTo>
                  <a:pt x="7561" y="651674"/>
                  <a:pt x="-3092" y="650682"/>
                  <a:pt x="884" y="636105"/>
                </a:cubicBezTo>
                <a:cubicBezTo>
                  <a:pt x="4860" y="621528"/>
                  <a:pt x="3051" y="579904"/>
                  <a:pt x="32689" y="572495"/>
                </a:cubicBezTo>
                <a:cubicBezTo>
                  <a:pt x="50288" y="560762"/>
                  <a:pt x="69796" y="538039"/>
                  <a:pt x="88349" y="524787"/>
                </a:cubicBezTo>
                <a:cubicBezTo>
                  <a:pt x="106902" y="511535"/>
                  <a:pt x="132081" y="506233"/>
                  <a:pt x="144008" y="492981"/>
                </a:cubicBezTo>
                <a:cubicBezTo>
                  <a:pt x="155935" y="479729"/>
                  <a:pt x="155844" y="461535"/>
                  <a:pt x="159910" y="445273"/>
                </a:cubicBezTo>
                <a:lnTo>
                  <a:pt x="167862" y="413468"/>
                </a:lnTo>
                <a:cubicBezTo>
                  <a:pt x="165211" y="389614"/>
                  <a:pt x="164617" y="365441"/>
                  <a:pt x="159910" y="341906"/>
                </a:cubicBezTo>
                <a:cubicBezTo>
                  <a:pt x="156623" y="325469"/>
                  <a:pt x="149309" y="310101"/>
                  <a:pt x="144008" y="294198"/>
                </a:cubicBezTo>
                <a:lnTo>
                  <a:pt x="128105" y="246491"/>
                </a:lnTo>
                <a:cubicBezTo>
                  <a:pt x="125455" y="235889"/>
                  <a:pt x="121951" y="225465"/>
                  <a:pt x="120154" y="214685"/>
                </a:cubicBezTo>
                <a:cubicBezTo>
                  <a:pt x="116641" y="193607"/>
                  <a:pt x="116679" y="171969"/>
                  <a:pt x="112202" y="151075"/>
                </a:cubicBezTo>
                <a:cubicBezTo>
                  <a:pt x="108690" y="134684"/>
                  <a:pt x="101601" y="119270"/>
                  <a:pt x="96300" y="103367"/>
                </a:cubicBezTo>
                <a:lnTo>
                  <a:pt x="88349" y="79513"/>
                </a:lnTo>
                <a:cubicBezTo>
                  <a:pt x="79968" y="54369"/>
                  <a:pt x="88349" y="26504"/>
                  <a:pt x="88349" y="0"/>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pic>
        <p:nvPicPr>
          <p:cNvPr id="14"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554625" y="1815289"/>
            <a:ext cx="412620" cy="2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reihandform 14"/>
          <p:cNvSpPr/>
          <p:nvPr/>
        </p:nvSpPr>
        <p:spPr bwMode="auto">
          <a:xfrm>
            <a:off x="1468968" y="3222866"/>
            <a:ext cx="2444482" cy="846068"/>
          </a:xfrm>
          <a:custGeom>
            <a:avLst/>
            <a:gdLst>
              <a:gd name="connsiteX0" fmla="*/ 2711644 w 2711644"/>
              <a:gd name="connsiteY0" fmla="*/ 621302 h 979111"/>
              <a:gd name="connsiteX1" fmla="*/ 2703692 w 2711644"/>
              <a:gd name="connsiteY1" fmla="*/ 581546 h 979111"/>
              <a:gd name="connsiteX2" fmla="*/ 2695741 w 2711644"/>
              <a:gd name="connsiteY2" fmla="*/ 557692 h 979111"/>
              <a:gd name="connsiteX3" fmla="*/ 2703692 w 2711644"/>
              <a:gd name="connsiteY3" fmla="*/ 470228 h 979111"/>
              <a:gd name="connsiteX4" fmla="*/ 2679838 w 2711644"/>
              <a:gd name="connsiteY4" fmla="*/ 390715 h 979111"/>
              <a:gd name="connsiteX5" fmla="*/ 2663936 w 2711644"/>
              <a:gd name="connsiteY5" fmla="*/ 366861 h 979111"/>
              <a:gd name="connsiteX6" fmla="*/ 2640082 w 2711644"/>
              <a:gd name="connsiteY6" fmla="*/ 343007 h 979111"/>
              <a:gd name="connsiteX7" fmla="*/ 2600325 w 2711644"/>
              <a:gd name="connsiteY7" fmla="*/ 223737 h 979111"/>
              <a:gd name="connsiteX8" fmla="*/ 2584423 w 2711644"/>
              <a:gd name="connsiteY8" fmla="*/ 176029 h 979111"/>
              <a:gd name="connsiteX9" fmla="*/ 2576471 w 2711644"/>
              <a:gd name="connsiteY9" fmla="*/ 152175 h 979111"/>
              <a:gd name="connsiteX10" fmla="*/ 2568520 w 2711644"/>
              <a:gd name="connsiteY10" fmla="*/ 64711 h 979111"/>
              <a:gd name="connsiteX11" fmla="*/ 2496958 w 2711644"/>
              <a:gd name="connsiteY11" fmla="*/ 56760 h 979111"/>
              <a:gd name="connsiteX12" fmla="*/ 2449250 w 2711644"/>
              <a:gd name="connsiteY12" fmla="*/ 40857 h 979111"/>
              <a:gd name="connsiteX13" fmla="*/ 2425397 w 2711644"/>
              <a:gd name="connsiteY13" fmla="*/ 17003 h 979111"/>
              <a:gd name="connsiteX14" fmla="*/ 2401543 w 2711644"/>
              <a:gd name="connsiteY14" fmla="*/ 9052 h 979111"/>
              <a:gd name="connsiteX15" fmla="*/ 2329981 w 2711644"/>
              <a:gd name="connsiteY15" fmla="*/ 1101 h 979111"/>
              <a:gd name="connsiteX16" fmla="*/ 2194809 w 2711644"/>
              <a:gd name="connsiteY16" fmla="*/ 24955 h 979111"/>
              <a:gd name="connsiteX17" fmla="*/ 2186857 w 2711644"/>
              <a:gd name="connsiteY17" fmla="*/ 48808 h 979111"/>
              <a:gd name="connsiteX18" fmla="*/ 2170955 w 2711644"/>
              <a:gd name="connsiteY18" fmla="*/ 72662 h 979111"/>
              <a:gd name="connsiteX19" fmla="*/ 2155052 w 2711644"/>
              <a:gd name="connsiteY19" fmla="*/ 136273 h 979111"/>
              <a:gd name="connsiteX20" fmla="*/ 2139150 w 2711644"/>
              <a:gd name="connsiteY20" fmla="*/ 160127 h 979111"/>
              <a:gd name="connsiteX21" fmla="*/ 2115296 w 2711644"/>
              <a:gd name="connsiteY21" fmla="*/ 207835 h 979111"/>
              <a:gd name="connsiteX22" fmla="*/ 2067588 w 2711644"/>
              <a:gd name="connsiteY22" fmla="*/ 223737 h 979111"/>
              <a:gd name="connsiteX23" fmla="*/ 2043734 w 2711644"/>
              <a:gd name="connsiteY23" fmla="*/ 239640 h 979111"/>
              <a:gd name="connsiteX24" fmla="*/ 2019880 w 2711644"/>
              <a:gd name="connsiteY24" fmla="*/ 247591 h 979111"/>
              <a:gd name="connsiteX25" fmla="*/ 2003977 w 2711644"/>
              <a:gd name="connsiteY25" fmla="*/ 271445 h 979111"/>
              <a:gd name="connsiteX26" fmla="*/ 1956270 w 2711644"/>
              <a:gd name="connsiteY26" fmla="*/ 287348 h 979111"/>
              <a:gd name="connsiteX27" fmla="*/ 1932416 w 2711644"/>
              <a:gd name="connsiteY27" fmla="*/ 303250 h 979111"/>
              <a:gd name="connsiteX28" fmla="*/ 1908562 w 2711644"/>
              <a:gd name="connsiteY28" fmla="*/ 311201 h 979111"/>
              <a:gd name="connsiteX29" fmla="*/ 1868805 w 2711644"/>
              <a:gd name="connsiteY29" fmla="*/ 303250 h 979111"/>
              <a:gd name="connsiteX30" fmla="*/ 1821097 w 2711644"/>
              <a:gd name="connsiteY30" fmla="*/ 287348 h 979111"/>
              <a:gd name="connsiteX31" fmla="*/ 1789292 w 2711644"/>
              <a:gd name="connsiteY31" fmla="*/ 279396 h 979111"/>
              <a:gd name="connsiteX32" fmla="*/ 1749536 w 2711644"/>
              <a:gd name="connsiteY32" fmla="*/ 287348 h 979111"/>
              <a:gd name="connsiteX33" fmla="*/ 1701828 w 2711644"/>
              <a:gd name="connsiteY33" fmla="*/ 303250 h 979111"/>
              <a:gd name="connsiteX34" fmla="*/ 1638217 w 2711644"/>
              <a:gd name="connsiteY34" fmla="*/ 343007 h 979111"/>
              <a:gd name="connsiteX35" fmla="*/ 1614364 w 2711644"/>
              <a:gd name="connsiteY35" fmla="*/ 350958 h 979111"/>
              <a:gd name="connsiteX36" fmla="*/ 1566656 w 2711644"/>
              <a:gd name="connsiteY36" fmla="*/ 382763 h 979111"/>
              <a:gd name="connsiteX37" fmla="*/ 1518948 w 2711644"/>
              <a:gd name="connsiteY37" fmla="*/ 390715 h 979111"/>
              <a:gd name="connsiteX38" fmla="*/ 1495094 w 2711644"/>
              <a:gd name="connsiteY38" fmla="*/ 398666 h 979111"/>
              <a:gd name="connsiteX39" fmla="*/ 1471240 w 2711644"/>
              <a:gd name="connsiteY39" fmla="*/ 414568 h 979111"/>
              <a:gd name="connsiteX40" fmla="*/ 1447386 w 2711644"/>
              <a:gd name="connsiteY40" fmla="*/ 422520 h 979111"/>
              <a:gd name="connsiteX41" fmla="*/ 1423532 w 2711644"/>
              <a:gd name="connsiteY41" fmla="*/ 438422 h 979111"/>
              <a:gd name="connsiteX42" fmla="*/ 1256555 w 2711644"/>
              <a:gd name="connsiteY42" fmla="*/ 446374 h 979111"/>
              <a:gd name="connsiteX43" fmla="*/ 1184993 w 2711644"/>
              <a:gd name="connsiteY43" fmla="*/ 486130 h 979111"/>
              <a:gd name="connsiteX44" fmla="*/ 1113431 w 2711644"/>
              <a:gd name="connsiteY44" fmla="*/ 525887 h 979111"/>
              <a:gd name="connsiteX45" fmla="*/ 1081626 w 2711644"/>
              <a:gd name="connsiteY45" fmla="*/ 533838 h 979111"/>
              <a:gd name="connsiteX46" fmla="*/ 1033918 w 2711644"/>
              <a:gd name="connsiteY46" fmla="*/ 549741 h 979111"/>
              <a:gd name="connsiteX47" fmla="*/ 954405 w 2711644"/>
              <a:gd name="connsiteY47" fmla="*/ 565643 h 979111"/>
              <a:gd name="connsiteX48" fmla="*/ 906697 w 2711644"/>
              <a:gd name="connsiteY48" fmla="*/ 597448 h 979111"/>
              <a:gd name="connsiteX49" fmla="*/ 882844 w 2711644"/>
              <a:gd name="connsiteY49" fmla="*/ 613351 h 979111"/>
              <a:gd name="connsiteX50" fmla="*/ 835136 w 2711644"/>
              <a:gd name="connsiteY50" fmla="*/ 645156 h 979111"/>
              <a:gd name="connsiteX51" fmla="*/ 811282 w 2711644"/>
              <a:gd name="connsiteY51" fmla="*/ 669010 h 979111"/>
              <a:gd name="connsiteX52" fmla="*/ 803330 w 2711644"/>
              <a:gd name="connsiteY52" fmla="*/ 692864 h 979111"/>
              <a:gd name="connsiteX53" fmla="*/ 763574 w 2711644"/>
              <a:gd name="connsiteY53" fmla="*/ 732621 h 979111"/>
              <a:gd name="connsiteX54" fmla="*/ 588645 w 2711644"/>
              <a:gd name="connsiteY54" fmla="*/ 740572 h 979111"/>
              <a:gd name="connsiteX55" fmla="*/ 540937 w 2711644"/>
              <a:gd name="connsiteY55" fmla="*/ 764426 h 979111"/>
              <a:gd name="connsiteX56" fmla="*/ 525035 w 2711644"/>
              <a:gd name="connsiteY56" fmla="*/ 788280 h 979111"/>
              <a:gd name="connsiteX57" fmla="*/ 477327 w 2711644"/>
              <a:gd name="connsiteY57" fmla="*/ 804182 h 979111"/>
              <a:gd name="connsiteX58" fmla="*/ 429619 w 2711644"/>
              <a:gd name="connsiteY58" fmla="*/ 820085 h 979111"/>
              <a:gd name="connsiteX59" fmla="*/ 405765 w 2711644"/>
              <a:gd name="connsiteY59" fmla="*/ 828036 h 979111"/>
              <a:gd name="connsiteX60" fmla="*/ 366009 w 2711644"/>
              <a:gd name="connsiteY60" fmla="*/ 867793 h 979111"/>
              <a:gd name="connsiteX61" fmla="*/ 342155 w 2711644"/>
              <a:gd name="connsiteY61" fmla="*/ 883695 h 979111"/>
              <a:gd name="connsiteX62" fmla="*/ 318301 w 2711644"/>
              <a:gd name="connsiteY62" fmla="*/ 859841 h 979111"/>
              <a:gd name="connsiteX63" fmla="*/ 302398 w 2711644"/>
              <a:gd name="connsiteY63" fmla="*/ 835988 h 979111"/>
              <a:gd name="connsiteX64" fmla="*/ 246739 w 2711644"/>
              <a:gd name="connsiteY64" fmla="*/ 820085 h 979111"/>
              <a:gd name="connsiteX65" fmla="*/ 199031 w 2711644"/>
              <a:gd name="connsiteY65" fmla="*/ 835988 h 979111"/>
              <a:gd name="connsiteX66" fmla="*/ 183129 w 2711644"/>
              <a:gd name="connsiteY66" fmla="*/ 859841 h 979111"/>
              <a:gd name="connsiteX67" fmla="*/ 135421 w 2711644"/>
              <a:gd name="connsiteY67" fmla="*/ 875744 h 979111"/>
              <a:gd name="connsiteX68" fmla="*/ 103616 w 2711644"/>
              <a:gd name="connsiteY68" fmla="*/ 915501 h 979111"/>
              <a:gd name="connsiteX69" fmla="*/ 79762 w 2711644"/>
              <a:gd name="connsiteY69" fmla="*/ 931403 h 979111"/>
              <a:gd name="connsiteX70" fmla="*/ 24103 w 2711644"/>
              <a:gd name="connsiteY70" fmla="*/ 947306 h 979111"/>
              <a:gd name="connsiteX71" fmla="*/ 249 w 2711644"/>
              <a:gd name="connsiteY71" fmla="*/ 979111 h 979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711644" h="979111">
                <a:moveTo>
                  <a:pt x="2711644" y="621302"/>
                </a:moveTo>
                <a:cubicBezTo>
                  <a:pt x="2708993" y="608050"/>
                  <a:pt x="2706970" y="594657"/>
                  <a:pt x="2703692" y="581546"/>
                </a:cubicBezTo>
                <a:cubicBezTo>
                  <a:pt x="2701659" y="573415"/>
                  <a:pt x="2695741" y="566073"/>
                  <a:pt x="2695741" y="557692"/>
                </a:cubicBezTo>
                <a:cubicBezTo>
                  <a:pt x="2695741" y="528417"/>
                  <a:pt x="2701042" y="499383"/>
                  <a:pt x="2703692" y="470228"/>
                </a:cubicBezTo>
                <a:cubicBezTo>
                  <a:pt x="2691676" y="422160"/>
                  <a:pt x="2699197" y="448789"/>
                  <a:pt x="2679838" y="390715"/>
                </a:cubicBezTo>
                <a:cubicBezTo>
                  <a:pt x="2676816" y="381649"/>
                  <a:pt x="2670054" y="374202"/>
                  <a:pt x="2663936" y="366861"/>
                </a:cubicBezTo>
                <a:cubicBezTo>
                  <a:pt x="2656737" y="358222"/>
                  <a:pt x="2648033" y="350958"/>
                  <a:pt x="2640082" y="343007"/>
                </a:cubicBezTo>
                <a:lnTo>
                  <a:pt x="2600325" y="223737"/>
                </a:lnTo>
                <a:lnTo>
                  <a:pt x="2584423" y="176029"/>
                </a:lnTo>
                <a:lnTo>
                  <a:pt x="2576471" y="152175"/>
                </a:lnTo>
                <a:cubicBezTo>
                  <a:pt x="2573821" y="123020"/>
                  <a:pt x="2587261" y="87201"/>
                  <a:pt x="2568520" y="64711"/>
                </a:cubicBezTo>
                <a:cubicBezTo>
                  <a:pt x="2553155" y="46273"/>
                  <a:pt x="2520493" y="61467"/>
                  <a:pt x="2496958" y="56760"/>
                </a:cubicBezTo>
                <a:cubicBezTo>
                  <a:pt x="2480521" y="53473"/>
                  <a:pt x="2449250" y="40857"/>
                  <a:pt x="2449250" y="40857"/>
                </a:cubicBezTo>
                <a:cubicBezTo>
                  <a:pt x="2441299" y="32906"/>
                  <a:pt x="2434753" y="23240"/>
                  <a:pt x="2425397" y="17003"/>
                </a:cubicBezTo>
                <a:cubicBezTo>
                  <a:pt x="2418423" y="12354"/>
                  <a:pt x="2409810" y="10430"/>
                  <a:pt x="2401543" y="9052"/>
                </a:cubicBezTo>
                <a:cubicBezTo>
                  <a:pt x="2377869" y="5106"/>
                  <a:pt x="2353835" y="3751"/>
                  <a:pt x="2329981" y="1101"/>
                </a:cubicBezTo>
                <a:cubicBezTo>
                  <a:pt x="2314720" y="2191"/>
                  <a:pt x="2222491" y="-9646"/>
                  <a:pt x="2194809" y="24955"/>
                </a:cubicBezTo>
                <a:cubicBezTo>
                  <a:pt x="2189573" y="31500"/>
                  <a:pt x="2190605" y="41312"/>
                  <a:pt x="2186857" y="48808"/>
                </a:cubicBezTo>
                <a:cubicBezTo>
                  <a:pt x="2182583" y="57355"/>
                  <a:pt x="2176256" y="64711"/>
                  <a:pt x="2170955" y="72662"/>
                </a:cubicBezTo>
                <a:cubicBezTo>
                  <a:pt x="2167929" y="87791"/>
                  <a:pt x="2163204" y="119969"/>
                  <a:pt x="2155052" y="136273"/>
                </a:cubicBezTo>
                <a:cubicBezTo>
                  <a:pt x="2150778" y="144820"/>
                  <a:pt x="2143424" y="151580"/>
                  <a:pt x="2139150" y="160127"/>
                </a:cubicBezTo>
                <a:cubicBezTo>
                  <a:pt x="2131668" y="175091"/>
                  <a:pt x="2131866" y="197479"/>
                  <a:pt x="2115296" y="207835"/>
                </a:cubicBezTo>
                <a:cubicBezTo>
                  <a:pt x="2101081" y="216719"/>
                  <a:pt x="2067588" y="223737"/>
                  <a:pt x="2067588" y="223737"/>
                </a:cubicBezTo>
                <a:cubicBezTo>
                  <a:pt x="2059637" y="229038"/>
                  <a:pt x="2052281" y="235366"/>
                  <a:pt x="2043734" y="239640"/>
                </a:cubicBezTo>
                <a:cubicBezTo>
                  <a:pt x="2036237" y="243388"/>
                  <a:pt x="2026425" y="242355"/>
                  <a:pt x="2019880" y="247591"/>
                </a:cubicBezTo>
                <a:cubicBezTo>
                  <a:pt x="2012418" y="253561"/>
                  <a:pt x="2012081" y="266380"/>
                  <a:pt x="2003977" y="271445"/>
                </a:cubicBezTo>
                <a:cubicBezTo>
                  <a:pt x="1989762" y="280329"/>
                  <a:pt x="1972172" y="282047"/>
                  <a:pt x="1956270" y="287348"/>
                </a:cubicBezTo>
                <a:cubicBezTo>
                  <a:pt x="1947204" y="290370"/>
                  <a:pt x="1940963" y="298976"/>
                  <a:pt x="1932416" y="303250"/>
                </a:cubicBezTo>
                <a:cubicBezTo>
                  <a:pt x="1924919" y="306998"/>
                  <a:pt x="1916513" y="308551"/>
                  <a:pt x="1908562" y="311201"/>
                </a:cubicBezTo>
                <a:cubicBezTo>
                  <a:pt x="1895310" y="308551"/>
                  <a:pt x="1881844" y="306806"/>
                  <a:pt x="1868805" y="303250"/>
                </a:cubicBezTo>
                <a:cubicBezTo>
                  <a:pt x="1852633" y="298840"/>
                  <a:pt x="1837359" y="291414"/>
                  <a:pt x="1821097" y="287348"/>
                </a:cubicBezTo>
                <a:lnTo>
                  <a:pt x="1789292" y="279396"/>
                </a:lnTo>
                <a:cubicBezTo>
                  <a:pt x="1776040" y="282047"/>
                  <a:pt x="1762574" y="283792"/>
                  <a:pt x="1749536" y="287348"/>
                </a:cubicBezTo>
                <a:cubicBezTo>
                  <a:pt x="1733364" y="291759"/>
                  <a:pt x="1701828" y="303250"/>
                  <a:pt x="1701828" y="303250"/>
                </a:cubicBezTo>
                <a:cubicBezTo>
                  <a:pt x="1676627" y="341051"/>
                  <a:pt x="1694991" y="324082"/>
                  <a:pt x="1638217" y="343007"/>
                </a:cubicBezTo>
                <a:lnTo>
                  <a:pt x="1614364" y="350958"/>
                </a:lnTo>
                <a:lnTo>
                  <a:pt x="1566656" y="382763"/>
                </a:lnTo>
                <a:cubicBezTo>
                  <a:pt x="1553242" y="391706"/>
                  <a:pt x="1534686" y="387218"/>
                  <a:pt x="1518948" y="390715"/>
                </a:cubicBezTo>
                <a:cubicBezTo>
                  <a:pt x="1510766" y="392533"/>
                  <a:pt x="1502591" y="394918"/>
                  <a:pt x="1495094" y="398666"/>
                </a:cubicBezTo>
                <a:cubicBezTo>
                  <a:pt x="1486547" y="402940"/>
                  <a:pt x="1479787" y="410294"/>
                  <a:pt x="1471240" y="414568"/>
                </a:cubicBezTo>
                <a:cubicBezTo>
                  <a:pt x="1463743" y="418316"/>
                  <a:pt x="1454883" y="418772"/>
                  <a:pt x="1447386" y="422520"/>
                </a:cubicBezTo>
                <a:cubicBezTo>
                  <a:pt x="1438839" y="426794"/>
                  <a:pt x="1433014" y="437237"/>
                  <a:pt x="1423532" y="438422"/>
                </a:cubicBezTo>
                <a:cubicBezTo>
                  <a:pt x="1368240" y="445334"/>
                  <a:pt x="1312214" y="443723"/>
                  <a:pt x="1256555" y="446374"/>
                </a:cubicBezTo>
                <a:cubicBezTo>
                  <a:pt x="1201873" y="482828"/>
                  <a:pt x="1226979" y="472135"/>
                  <a:pt x="1184993" y="486130"/>
                </a:cubicBezTo>
                <a:cubicBezTo>
                  <a:pt x="1142284" y="514602"/>
                  <a:pt x="1150166" y="515391"/>
                  <a:pt x="1113431" y="525887"/>
                </a:cubicBezTo>
                <a:cubicBezTo>
                  <a:pt x="1102924" y="528889"/>
                  <a:pt x="1092093" y="530698"/>
                  <a:pt x="1081626" y="533838"/>
                </a:cubicBezTo>
                <a:cubicBezTo>
                  <a:pt x="1065570" y="538655"/>
                  <a:pt x="1050355" y="546454"/>
                  <a:pt x="1033918" y="549741"/>
                </a:cubicBezTo>
                <a:lnTo>
                  <a:pt x="954405" y="565643"/>
                </a:lnTo>
                <a:lnTo>
                  <a:pt x="906697" y="597448"/>
                </a:lnTo>
                <a:cubicBezTo>
                  <a:pt x="898746" y="602749"/>
                  <a:pt x="889601" y="606594"/>
                  <a:pt x="882844" y="613351"/>
                </a:cubicBezTo>
                <a:cubicBezTo>
                  <a:pt x="853063" y="643132"/>
                  <a:pt x="869658" y="633649"/>
                  <a:pt x="835136" y="645156"/>
                </a:cubicBezTo>
                <a:cubicBezTo>
                  <a:pt x="827185" y="653107"/>
                  <a:pt x="817520" y="659654"/>
                  <a:pt x="811282" y="669010"/>
                </a:cubicBezTo>
                <a:cubicBezTo>
                  <a:pt x="806633" y="675984"/>
                  <a:pt x="807078" y="685367"/>
                  <a:pt x="803330" y="692864"/>
                </a:cubicBezTo>
                <a:cubicBezTo>
                  <a:pt x="797014" y="705496"/>
                  <a:pt x="780492" y="730591"/>
                  <a:pt x="763574" y="732621"/>
                </a:cubicBezTo>
                <a:cubicBezTo>
                  <a:pt x="705620" y="739576"/>
                  <a:pt x="646955" y="737922"/>
                  <a:pt x="588645" y="740572"/>
                </a:cubicBezTo>
                <a:cubicBezTo>
                  <a:pt x="569243" y="747039"/>
                  <a:pt x="556351" y="749011"/>
                  <a:pt x="540937" y="764426"/>
                </a:cubicBezTo>
                <a:cubicBezTo>
                  <a:pt x="534180" y="771183"/>
                  <a:pt x="533139" y="783215"/>
                  <a:pt x="525035" y="788280"/>
                </a:cubicBezTo>
                <a:cubicBezTo>
                  <a:pt x="510820" y="797164"/>
                  <a:pt x="493230" y="798881"/>
                  <a:pt x="477327" y="804182"/>
                </a:cubicBezTo>
                <a:lnTo>
                  <a:pt x="429619" y="820085"/>
                </a:lnTo>
                <a:lnTo>
                  <a:pt x="405765" y="828036"/>
                </a:lnTo>
                <a:cubicBezTo>
                  <a:pt x="342150" y="870447"/>
                  <a:pt x="419021" y="814781"/>
                  <a:pt x="366009" y="867793"/>
                </a:cubicBezTo>
                <a:cubicBezTo>
                  <a:pt x="359252" y="874550"/>
                  <a:pt x="350106" y="878394"/>
                  <a:pt x="342155" y="883695"/>
                </a:cubicBezTo>
                <a:cubicBezTo>
                  <a:pt x="334204" y="875744"/>
                  <a:pt x="325500" y="868479"/>
                  <a:pt x="318301" y="859841"/>
                </a:cubicBezTo>
                <a:cubicBezTo>
                  <a:pt x="312183" y="852500"/>
                  <a:pt x="309860" y="841958"/>
                  <a:pt x="302398" y="835988"/>
                </a:cubicBezTo>
                <a:cubicBezTo>
                  <a:pt x="297211" y="831838"/>
                  <a:pt x="248821" y="820605"/>
                  <a:pt x="246739" y="820085"/>
                </a:cubicBezTo>
                <a:cubicBezTo>
                  <a:pt x="230836" y="825386"/>
                  <a:pt x="208329" y="822040"/>
                  <a:pt x="199031" y="835988"/>
                </a:cubicBezTo>
                <a:cubicBezTo>
                  <a:pt x="193730" y="843939"/>
                  <a:pt x="191232" y="854776"/>
                  <a:pt x="183129" y="859841"/>
                </a:cubicBezTo>
                <a:cubicBezTo>
                  <a:pt x="168914" y="868725"/>
                  <a:pt x="135421" y="875744"/>
                  <a:pt x="135421" y="875744"/>
                </a:cubicBezTo>
                <a:cubicBezTo>
                  <a:pt x="67056" y="921322"/>
                  <a:pt x="147511" y="860632"/>
                  <a:pt x="103616" y="915501"/>
                </a:cubicBezTo>
                <a:cubicBezTo>
                  <a:pt x="97646" y="922963"/>
                  <a:pt x="88309" y="927129"/>
                  <a:pt x="79762" y="931403"/>
                </a:cubicBezTo>
                <a:cubicBezTo>
                  <a:pt x="68350" y="937109"/>
                  <a:pt x="34300" y="944757"/>
                  <a:pt x="24103" y="947306"/>
                </a:cubicBezTo>
                <a:cubicBezTo>
                  <a:pt x="-4162" y="966148"/>
                  <a:pt x="249" y="953652"/>
                  <a:pt x="249" y="979111"/>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8" name="Freihandform 17"/>
          <p:cNvSpPr/>
          <p:nvPr/>
        </p:nvSpPr>
        <p:spPr bwMode="auto">
          <a:xfrm>
            <a:off x="1469192" y="3127625"/>
            <a:ext cx="3096536" cy="893213"/>
          </a:xfrm>
          <a:custGeom>
            <a:avLst/>
            <a:gdLst>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49934 w 3434963"/>
              <a:gd name="connsiteY66" fmla="*/ 95416 h 1033670"/>
              <a:gd name="connsiteX67" fmla="*/ 2926080 w 3434963"/>
              <a:gd name="connsiteY67" fmla="*/ 103367 h 1033670"/>
              <a:gd name="connsiteX68" fmla="*/ 2878372 w 3434963"/>
              <a:gd name="connsiteY68" fmla="*/ 143124 h 1033670"/>
              <a:gd name="connsiteX69" fmla="*/ 2854518 w 3434963"/>
              <a:gd name="connsiteY69" fmla="*/ 151075 h 1033670"/>
              <a:gd name="connsiteX70" fmla="*/ 2759102 w 3434963"/>
              <a:gd name="connsiteY70" fmla="*/ 166978 h 1033670"/>
              <a:gd name="connsiteX71" fmla="*/ 2735248 w 3434963"/>
              <a:gd name="connsiteY71" fmla="*/ 174929 h 1033670"/>
              <a:gd name="connsiteX72" fmla="*/ 2687541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49934 w 3434963"/>
              <a:gd name="connsiteY66" fmla="*/ 95416 h 1033670"/>
              <a:gd name="connsiteX67" fmla="*/ 2926080 w 3434963"/>
              <a:gd name="connsiteY67" fmla="*/ 103367 h 1033670"/>
              <a:gd name="connsiteX68" fmla="*/ 2878372 w 3434963"/>
              <a:gd name="connsiteY68" fmla="*/ 143124 h 1033670"/>
              <a:gd name="connsiteX69" fmla="*/ 2854518 w 3434963"/>
              <a:gd name="connsiteY69" fmla="*/ 151075 h 1033670"/>
              <a:gd name="connsiteX70" fmla="*/ 2759102 w 3434963"/>
              <a:gd name="connsiteY70" fmla="*/ 166978 h 1033670"/>
              <a:gd name="connsiteX71" fmla="*/ 2695492 w 3434963"/>
              <a:gd name="connsiteY71" fmla="*/ 166978 h 1033670"/>
              <a:gd name="connsiteX72" fmla="*/ 2687541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49934 w 3434963"/>
              <a:gd name="connsiteY66" fmla="*/ 95416 h 1033670"/>
              <a:gd name="connsiteX67" fmla="*/ 2926080 w 3434963"/>
              <a:gd name="connsiteY67" fmla="*/ 103367 h 1033670"/>
              <a:gd name="connsiteX68" fmla="*/ 2878372 w 3434963"/>
              <a:gd name="connsiteY68" fmla="*/ 143124 h 1033670"/>
              <a:gd name="connsiteX69" fmla="*/ 2854518 w 3434963"/>
              <a:gd name="connsiteY69" fmla="*/ 151075 h 1033670"/>
              <a:gd name="connsiteX70" fmla="*/ 2759102 w 3434963"/>
              <a:gd name="connsiteY70" fmla="*/ 127221 h 1033670"/>
              <a:gd name="connsiteX71" fmla="*/ 2695492 w 3434963"/>
              <a:gd name="connsiteY71" fmla="*/ 166978 h 1033670"/>
              <a:gd name="connsiteX72" fmla="*/ 2687541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49934 w 3434963"/>
              <a:gd name="connsiteY66" fmla="*/ 95416 h 1033670"/>
              <a:gd name="connsiteX67" fmla="*/ 2926080 w 3434963"/>
              <a:gd name="connsiteY67" fmla="*/ 103367 h 1033670"/>
              <a:gd name="connsiteX68" fmla="*/ 2878372 w 3434963"/>
              <a:gd name="connsiteY68" fmla="*/ 143124 h 1033670"/>
              <a:gd name="connsiteX69" fmla="*/ 2854518 w 3434963"/>
              <a:gd name="connsiteY69" fmla="*/ 103367 h 1033670"/>
              <a:gd name="connsiteX70" fmla="*/ 2759102 w 3434963"/>
              <a:gd name="connsiteY70" fmla="*/ 127221 h 1033670"/>
              <a:gd name="connsiteX71" fmla="*/ 2695492 w 3434963"/>
              <a:gd name="connsiteY71" fmla="*/ 166978 h 1033670"/>
              <a:gd name="connsiteX72" fmla="*/ 2687541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49934 w 3434963"/>
              <a:gd name="connsiteY66" fmla="*/ 95416 h 1033670"/>
              <a:gd name="connsiteX67" fmla="*/ 2926080 w 3434963"/>
              <a:gd name="connsiteY67" fmla="*/ 103367 h 1033670"/>
              <a:gd name="connsiteX68" fmla="*/ 2878372 w 3434963"/>
              <a:gd name="connsiteY68" fmla="*/ 87465 h 1033670"/>
              <a:gd name="connsiteX69" fmla="*/ 2854518 w 3434963"/>
              <a:gd name="connsiteY69" fmla="*/ 103367 h 1033670"/>
              <a:gd name="connsiteX70" fmla="*/ 2759102 w 3434963"/>
              <a:gd name="connsiteY70" fmla="*/ 127221 h 1033670"/>
              <a:gd name="connsiteX71" fmla="*/ 2695492 w 3434963"/>
              <a:gd name="connsiteY71" fmla="*/ 166978 h 1033670"/>
              <a:gd name="connsiteX72" fmla="*/ 2687541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49934 w 3434963"/>
              <a:gd name="connsiteY66" fmla="*/ 95416 h 1033670"/>
              <a:gd name="connsiteX67" fmla="*/ 2910178 w 3434963"/>
              <a:gd name="connsiteY67" fmla="*/ 63610 h 1033670"/>
              <a:gd name="connsiteX68" fmla="*/ 2878372 w 3434963"/>
              <a:gd name="connsiteY68" fmla="*/ 87465 h 1033670"/>
              <a:gd name="connsiteX69" fmla="*/ 2854518 w 3434963"/>
              <a:gd name="connsiteY69" fmla="*/ 103367 h 1033670"/>
              <a:gd name="connsiteX70" fmla="*/ 2759102 w 3434963"/>
              <a:gd name="connsiteY70" fmla="*/ 127221 h 1033670"/>
              <a:gd name="connsiteX71" fmla="*/ 2695492 w 3434963"/>
              <a:gd name="connsiteY71" fmla="*/ 166978 h 1033670"/>
              <a:gd name="connsiteX72" fmla="*/ 2687541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26080 w 3434963"/>
              <a:gd name="connsiteY66" fmla="*/ 39757 h 1033670"/>
              <a:gd name="connsiteX67" fmla="*/ 2910178 w 3434963"/>
              <a:gd name="connsiteY67" fmla="*/ 63610 h 1033670"/>
              <a:gd name="connsiteX68" fmla="*/ 2878372 w 3434963"/>
              <a:gd name="connsiteY68" fmla="*/ 87465 h 1033670"/>
              <a:gd name="connsiteX69" fmla="*/ 2854518 w 3434963"/>
              <a:gd name="connsiteY69" fmla="*/ 103367 h 1033670"/>
              <a:gd name="connsiteX70" fmla="*/ 2759102 w 3434963"/>
              <a:gd name="connsiteY70" fmla="*/ 127221 h 1033670"/>
              <a:gd name="connsiteX71" fmla="*/ 2695492 w 3434963"/>
              <a:gd name="connsiteY71" fmla="*/ 166978 h 1033670"/>
              <a:gd name="connsiteX72" fmla="*/ 2687541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26080 w 3434963"/>
              <a:gd name="connsiteY66" fmla="*/ 39757 h 1033670"/>
              <a:gd name="connsiteX67" fmla="*/ 2910178 w 3434963"/>
              <a:gd name="connsiteY67" fmla="*/ 63610 h 1033670"/>
              <a:gd name="connsiteX68" fmla="*/ 2878372 w 3434963"/>
              <a:gd name="connsiteY68" fmla="*/ 87465 h 1033670"/>
              <a:gd name="connsiteX69" fmla="*/ 2854518 w 3434963"/>
              <a:gd name="connsiteY69" fmla="*/ 103367 h 1033670"/>
              <a:gd name="connsiteX70" fmla="*/ 2759102 w 3434963"/>
              <a:gd name="connsiteY70" fmla="*/ 127221 h 1033670"/>
              <a:gd name="connsiteX71" fmla="*/ 2695492 w 3434963"/>
              <a:gd name="connsiteY71" fmla="*/ 166978 h 1033670"/>
              <a:gd name="connsiteX72" fmla="*/ 2655735 w 3434963"/>
              <a:gd name="connsiteY72" fmla="*/ 222637 h 1033670"/>
              <a:gd name="connsiteX73" fmla="*/ 2671638 w 3434963"/>
              <a:gd name="connsiteY73" fmla="*/ 270345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 name="connsiteX0" fmla="*/ 0 w 3434963"/>
              <a:gd name="connsiteY0" fmla="*/ 1033670 h 1033670"/>
              <a:gd name="connsiteX1" fmla="*/ 63610 w 3434963"/>
              <a:gd name="connsiteY1" fmla="*/ 1025719 h 1033670"/>
              <a:gd name="connsiteX2" fmla="*/ 95415 w 3434963"/>
              <a:gd name="connsiteY2" fmla="*/ 985962 h 1033670"/>
              <a:gd name="connsiteX3" fmla="*/ 143123 w 3434963"/>
              <a:gd name="connsiteY3" fmla="*/ 954157 h 1033670"/>
              <a:gd name="connsiteX4" fmla="*/ 190831 w 3434963"/>
              <a:gd name="connsiteY4" fmla="*/ 922352 h 1033670"/>
              <a:gd name="connsiteX5" fmla="*/ 214685 w 3434963"/>
              <a:gd name="connsiteY5" fmla="*/ 914400 h 1033670"/>
              <a:gd name="connsiteX6" fmla="*/ 349857 w 3434963"/>
              <a:gd name="connsiteY6" fmla="*/ 922352 h 1033670"/>
              <a:gd name="connsiteX7" fmla="*/ 365760 w 3434963"/>
              <a:gd name="connsiteY7" fmla="*/ 946206 h 1033670"/>
              <a:gd name="connsiteX8" fmla="*/ 389614 w 3434963"/>
              <a:gd name="connsiteY8" fmla="*/ 938254 h 1033670"/>
              <a:gd name="connsiteX9" fmla="*/ 461175 w 3434963"/>
              <a:gd name="connsiteY9" fmla="*/ 890546 h 1033670"/>
              <a:gd name="connsiteX10" fmla="*/ 508883 w 3434963"/>
              <a:gd name="connsiteY10" fmla="*/ 858741 h 1033670"/>
              <a:gd name="connsiteX11" fmla="*/ 532737 w 3434963"/>
              <a:gd name="connsiteY11" fmla="*/ 842839 h 1033670"/>
              <a:gd name="connsiteX12" fmla="*/ 556591 w 3434963"/>
              <a:gd name="connsiteY12" fmla="*/ 834887 h 1033670"/>
              <a:gd name="connsiteX13" fmla="*/ 580445 w 3434963"/>
              <a:gd name="connsiteY13" fmla="*/ 818985 h 1033670"/>
              <a:gd name="connsiteX14" fmla="*/ 628153 w 3434963"/>
              <a:gd name="connsiteY14" fmla="*/ 803082 h 1033670"/>
              <a:gd name="connsiteX15" fmla="*/ 652007 w 3434963"/>
              <a:gd name="connsiteY15" fmla="*/ 787179 h 1033670"/>
              <a:gd name="connsiteX16" fmla="*/ 699715 w 3434963"/>
              <a:gd name="connsiteY16" fmla="*/ 803082 h 1033670"/>
              <a:gd name="connsiteX17" fmla="*/ 779228 w 3434963"/>
              <a:gd name="connsiteY17" fmla="*/ 795131 h 1033670"/>
              <a:gd name="connsiteX18" fmla="*/ 818984 w 3434963"/>
              <a:gd name="connsiteY18" fmla="*/ 755374 h 1033670"/>
              <a:gd name="connsiteX19" fmla="*/ 842838 w 3434963"/>
              <a:gd name="connsiteY19" fmla="*/ 747423 h 1033670"/>
              <a:gd name="connsiteX20" fmla="*/ 882595 w 3434963"/>
              <a:gd name="connsiteY20" fmla="*/ 707666 h 1033670"/>
              <a:gd name="connsiteX21" fmla="*/ 954156 w 3434963"/>
              <a:gd name="connsiteY21" fmla="*/ 652007 h 1033670"/>
              <a:gd name="connsiteX22" fmla="*/ 978010 w 3434963"/>
              <a:gd name="connsiteY22" fmla="*/ 636105 h 1033670"/>
              <a:gd name="connsiteX23" fmla="*/ 1001864 w 3434963"/>
              <a:gd name="connsiteY23" fmla="*/ 628153 h 1033670"/>
              <a:gd name="connsiteX24" fmla="*/ 1073426 w 3434963"/>
              <a:gd name="connsiteY24" fmla="*/ 588397 h 1033670"/>
              <a:gd name="connsiteX25" fmla="*/ 1144988 w 3434963"/>
              <a:gd name="connsiteY25" fmla="*/ 580446 h 1033670"/>
              <a:gd name="connsiteX26" fmla="*/ 1168841 w 3434963"/>
              <a:gd name="connsiteY26" fmla="*/ 564543 h 1033670"/>
              <a:gd name="connsiteX27" fmla="*/ 1216549 w 3434963"/>
              <a:gd name="connsiteY27" fmla="*/ 540689 h 1033670"/>
              <a:gd name="connsiteX28" fmla="*/ 1224501 w 3434963"/>
              <a:gd name="connsiteY28" fmla="*/ 516835 h 1033670"/>
              <a:gd name="connsiteX29" fmla="*/ 1256306 w 3434963"/>
              <a:gd name="connsiteY29" fmla="*/ 508884 h 1033670"/>
              <a:gd name="connsiteX30" fmla="*/ 1383527 w 3434963"/>
              <a:gd name="connsiteY30" fmla="*/ 500933 h 1033670"/>
              <a:gd name="connsiteX31" fmla="*/ 1431235 w 3434963"/>
              <a:gd name="connsiteY31" fmla="*/ 485030 h 1033670"/>
              <a:gd name="connsiteX32" fmla="*/ 1455088 w 3434963"/>
              <a:gd name="connsiteY32" fmla="*/ 469127 h 1033670"/>
              <a:gd name="connsiteX33" fmla="*/ 1550504 w 3434963"/>
              <a:gd name="connsiteY33" fmla="*/ 445273 h 1033670"/>
              <a:gd name="connsiteX34" fmla="*/ 1582309 w 3434963"/>
              <a:gd name="connsiteY34" fmla="*/ 437322 h 1033670"/>
              <a:gd name="connsiteX35" fmla="*/ 1653871 w 3434963"/>
              <a:gd name="connsiteY35" fmla="*/ 397566 h 1033670"/>
              <a:gd name="connsiteX36" fmla="*/ 1701579 w 3434963"/>
              <a:gd name="connsiteY36" fmla="*/ 365760 h 1033670"/>
              <a:gd name="connsiteX37" fmla="*/ 1725433 w 3434963"/>
              <a:gd name="connsiteY37" fmla="*/ 349858 h 1033670"/>
              <a:gd name="connsiteX38" fmla="*/ 1971923 w 3434963"/>
              <a:gd name="connsiteY38" fmla="*/ 341906 h 1033670"/>
              <a:gd name="connsiteX39" fmla="*/ 2043485 w 3434963"/>
              <a:gd name="connsiteY39" fmla="*/ 294199 h 1033670"/>
              <a:gd name="connsiteX40" fmla="*/ 2067339 w 3434963"/>
              <a:gd name="connsiteY40" fmla="*/ 286247 h 1033670"/>
              <a:gd name="connsiteX41" fmla="*/ 2115047 w 3434963"/>
              <a:gd name="connsiteY41" fmla="*/ 246491 h 1033670"/>
              <a:gd name="connsiteX42" fmla="*/ 2122998 w 3434963"/>
              <a:gd name="connsiteY42" fmla="*/ 222637 h 1033670"/>
              <a:gd name="connsiteX43" fmla="*/ 2146852 w 3434963"/>
              <a:gd name="connsiteY43" fmla="*/ 198783 h 1033670"/>
              <a:gd name="connsiteX44" fmla="*/ 2162755 w 3434963"/>
              <a:gd name="connsiteY44" fmla="*/ 127221 h 1033670"/>
              <a:gd name="connsiteX45" fmla="*/ 2186608 w 3434963"/>
              <a:gd name="connsiteY45" fmla="*/ 103367 h 1033670"/>
              <a:gd name="connsiteX46" fmla="*/ 2234316 w 3434963"/>
              <a:gd name="connsiteY46" fmla="*/ 71562 h 1033670"/>
              <a:gd name="connsiteX47" fmla="*/ 2258170 w 3434963"/>
              <a:gd name="connsiteY47" fmla="*/ 55659 h 1033670"/>
              <a:gd name="connsiteX48" fmla="*/ 2329732 w 3434963"/>
              <a:gd name="connsiteY48" fmla="*/ 63611 h 1033670"/>
              <a:gd name="connsiteX49" fmla="*/ 2377440 w 3434963"/>
              <a:gd name="connsiteY49" fmla="*/ 79513 h 1033670"/>
              <a:gd name="connsiteX50" fmla="*/ 2456953 w 3434963"/>
              <a:gd name="connsiteY50" fmla="*/ 87465 h 1033670"/>
              <a:gd name="connsiteX51" fmla="*/ 2528515 w 3434963"/>
              <a:gd name="connsiteY51" fmla="*/ 103367 h 1033670"/>
              <a:gd name="connsiteX52" fmla="*/ 2576222 w 3434963"/>
              <a:gd name="connsiteY52" fmla="*/ 119270 h 1033670"/>
              <a:gd name="connsiteX53" fmla="*/ 2600076 w 3434963"/>
              <a:gd name="connsiteY53" fmla="*/ 127221 h 1033670"/>
              <a:gd name="connsiteX54" fmla="*/ 2695492 w 3434963"/>
              <a:gd name="connsiteY54" fmla="*/ 103367 h 1033670"/>
              <a:gd name="connsiteX55" fmla="*/ 2719346 w 3434963"/>
              <a:gd name="connsiteY55" fmla="*/ 95416 h 1033670"/>
              <a:gd name="connsiteX56" fmla="*/ 2743200 w 3434963"/>
              <a:gd name="connsiteY56" fmla="*/ 87465 h 1033670"/>
              <a:gd name="connsiteX57" fmla="*/ 2767054 w 3434963"/>
              <a:gd name="connsiteY57" fmla="*/ 71562 h 1033670"/>
              <a:gd name="connsiteX58" fmla="*/ 2798859 w 3434963"/>
              <a:gd name="connsiteY58" fmla="*/ 63611 h 1033670"/>
              <a:gd name="connsiteX59" fmla="*/ 2846567 w 3434963"/>
              <a:gd name="connsiteY59" fmla="*/ 47708 h 1033670"/>
              <a:gd name="connsiteX60" fmla="*/ 2870421 w 3434963"/>
              <a:gd name="connsiteY60" fmla="*/ 39757 h 1033670"/>
              <a:gd name="connsiteX61" fmla="*/ 2894275 w 3434963"/>
              <a:gd name="connsiteY61" fmla="*/ 31806 h 1033670"/>
              <a:gd name="connsiteX62" fmla="*/ 2918128 w 3434963"/>
              <a:gd name="connsiteY62" fmla="*/ 23854 h 1033670"/>
              <a:gd name="connsiteX63" fmla="*/ 2941982 w 3434963"/>
              <a:gd name="connsiteY63" fmla="*/ 0 h 1033670"/>
              <a:gd name="connsiteX64" fmla="*/ 2965836 w 3434963"/>
              <a:gd name="connsiteY64" fmla="*/ 23854 h 1033670"/>
              <a:gd name="connsiteX65" fmla="*/ 2957885 w 3434963"/>
              <a:gd name="connsiteY65" fmla="*/ 71562 h 1033670"/>
              <a:gd name="connsiteX66" fmla="*/ 2926080 w 3434963"/>
              <a:gd name="connsiteY66" fmla="*/ 39757 h 1033670"/>
              <a:gd name="connsiteX67" fmla="*/ 2910178 w 3434963"/>
              <a:gd name="connsiteY67" fmla="*/ 63610 h 1033670"/>
              <a:gd name="connsiteX68" fmla="*/ 2878372 w 3434963"/>
              <a:gd name="connsiteY68" fmla="*/ 87465 h 1033670"/>
              <a:gd name="connsiteX69" fmla="*/ 2854518 w 3434963"/>
              <a:gd name="connsiteY69" fmla="*/ 103367 h 1033670"/>
              <a:gd name="connsiteX70" fmla="*/ 2759102 w 3434963"/>
              <a:gd name="connsiteY70" fmla="*/ 127221 h 1033670"/>
              <a:gd name="connsiteX71" fmla="*/ 2695492 w 3434963"/>
              <a:gd name="connsiteY71" fmla="*/ 166978 h 1033670"/>
              <a:gd name="connsiteX72" fmla="*/ 2655735 w 3434963"/>
              <a:gd name="connsiteY72" fmla="*/ 222637 h 1033670"/>
              <a:gd name="connsiteX73" fmla="*/ 2639832 w 3434963"/>
              <a:gd name="connsiteY73" fmla="*/ 262393 h 1033670"/>
              <a:gd name="connsiteX74" fmla="*/ 2663687 w 3434963"/>
              <a:gd name="connsiteY74" fmla="*/ 318053 h 1033670"/>
              <a:gd name="connsiteX75" fmla="*/ 2671638 w 3434963"/>
              <a:gd name="connsiteY75" fmla="*/ 349858 h 1033670"/>
              <a:gd name="connsiteX76" fmla="*/ 2695492 w 3434963"/>
              <a:gd name="connsiteY76" fmla="*/ 397566 h 1033670"/>
              <a:gd name="connsiteX77" fmla="*/ 2703443 w 3434963"/>
              <a:gd name="connsiteY77" fmla="*/ 421419 h 1033670"/>
              <a:gd name="connsiteX78" fmla="*/ 2719346 w 3434963"/>
              <a:gd name="connsiteY78" fmla="*/ 445273 h 1033670"/>
              <a:gd name="connsiteX79" fmla="*/ 2735248 w 3434963"/>
              <a:gd name="connsiteY79" fmla="*/ 492981 h 1033670"/>
              <a:gd name="connsiteX80" fmla="*/ 2743200 w 3434963"/>
              <a:gd name="connsiteY80" fmla="*/ 516835 h 1033670"/>
              <a:gd name="connsiteX81" fmla="*/ 2751151 w 3434963"/>
              <a:gd name="connsiteY81" fmla="*/ 540689 h 1033670"/>
              <a:gd name="connsiteX82" fmla="*/ 2759102 w 3434963"/>
              <a:gd name="connsiteY82" fmla="*/ 628153 h 1033670"/>
              <a:gd name="connsiteX83" fmla="*/ 2767054 w 3434963"/>
              <a:gd name="connsiteY83" fmla="*/ 659959 h 1033670"/>
              <a:gd name="connsiteX84" fmla="*/ 2775005 w 3434963"/>
              <a:gd name="connsiteY84" fmla="*/ 731520 h 1033670"/>
              <a:gd name="connsiteX85" fmla="*/ 2806810 w 3434963"/>
              <a:gd name="connsiteY85" fmla="*/ 779228 h 1033670"/>
              <a:gd name="connsiteX86" fmla="*/ 2878372 w 3434963"/>
              <a:gd name="connsiteY86" fmla="*/ 795131 h 1033670"/>
              <a:gd name="connsiteX87" fmla="*/ 2957885 w 3434963"/>
              <a:gd name="connsiteY87" fmla="*/ 818985 h 1033670"/>
              <a:gd name="connsiteX88" fmla="*/ 3005593 w 3434963"/>
              <a:gd name="connsiteY88" fmla="*/ 834887 h 1033670"/>
              <a:gd name="connsiteX89" fmla="*/ 3029447 w 3434963"/>
              <a:gd name="connsiteY89" fmla="*/ 842839 h 1033670"/>
              <a:gd name="connsiteX90" fmla="*/ 3045349 w 3434963"/>
              <a:gd name="connsiteY90" fmla="*/ 866693 h 1033670"/>
              <a:gd name="connsiteX91" fmla="*/ 3069203 w 3434963"/>
              <a:gd name="connsiteY91" fmla="*/ 858741 h 1033670"/>
              <a:gd name="connsiteX92" fmla="*/ 3093057 w 3434963"/>
              <a:gd name="connsiteY92" fmla="*/ 866693 h 1033670"/>
              <a:gd name="connsiteX93" fmla="*/ 3116911 w 3434963"/>
              <a:gd name="connsiteY93" fmla="*/ 890546 h 1033670"/>
              <a:gd name="connsiteX94" fmla="*/ 3164619 w 3434963"/>
              <a:gd name="connsiteY94" fmla="*/ 906449 h 1033670"/>
              <a:gd name="connsiteX95" fmla="*/ 3188473 w 3434963"/>
              <a:gd name="connsiteY95" fmla="*/ 922352 h 1033670"/>
              <a:gd name="connsiteX96" fmla="*/ 3331596 w 3434963"/>
              <a:gd name="connsiteY96" fmla="*/ 914400 h 1033670"/>
              <a:gd name="connsiteX97" fmla="*/ 3379304 w 3434963"/>
              <a:gd name="connsiteY97" fmla="*/ 898498 h 1033670"/>
              <a:gd name="connsiteX98" fmla="*/ 3403158 w 3434963"/>
              <a:gd name="connsiteY98" fmla="*/ 890546 h 1033670"/>
              <a:gd name="connsiteX99" fmla="*/ 3434963 w 3434963"/>
              <a:gd name="connsiteY99" fmla="*/ 890546 h 10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3434963" h="1033670">
                <a:moveTo>
                  <a:pt x="0" y="1033670"/>
                </a:moveTo>
                <a:cubicBezTo>
                  <a:pt x="21203" y="1031020"/>
                  <a:pt x="42995" y="1031341"/>
                  <a:pt x="63610" y="1025719"/>
                </a:cubicBezTo>
                <a:cubicBezTo>
                  <a:pt x="112147" y="1012482"/>
                  <a:pt x="68910" y="1012467"/>
                  <a:pt x="95415" y="985962"/>
                </a:cubicBezTo>
                <a:cubicBezTo>
                  <a:pt x="108930" y="972447"/>
                  <a:pt x="127220" y="964759"/>
                  <a:pt x="143123" y="954157"/>
                </a:cubicBezTo>
                <a:lnTo>
                  <a:pt x="190831" y="922352"/>
                </a:lnTo>
                <a:lnTo>
                  <a:pt x="214685" y="914400"/>
                </a:lnTo>
                <a:cubicBezTo>
                  <a:pt x="259742" y="917051"/>
                  <a:pt x="305690" y="913053"/>
                  <a:pt x="349857" y="922352"/>
                </a:cubicBezTo>
                <a:cubicBezTo>
                  <a:pt x="359208" y="924321"/>
                  <a:pt x="356887" y="942657"/>
                  <a:pt x="365760" y="946206"/>
                </a:cubicBezTo>
                <a:cubicBezTo>
                  <a:pt x="373542" y="949319"/>
                  <a:pt x="382287" y="942324"/>
                  <a:pt x="389614" y="938254"/>
                </a:cubicBezTo>
                <a:cubicBezTo>
                  <a:pt x="389622" y="938250"/>
                  <a:pt x="449245" y="898500"/>
                  <a:pt x="461175" y="890546"/>
                </a:cubicBezTo>
                <a:lnTo>
                  <a:pt x="508883" y="858741"/>
                </a:lnTo>
                <a:cubicBezTo>
                  <a:pt x="516834" y="853440"/>
                  <a:pt x="523671" y="845861"/>
                  <a:pt x="532737" y="842839"/>
                </a:cubicBezTo>
                <a:cubicBezTo>
                  <a:pt x="540688" y="840188"/>
                  <a:pt x="549094" y="838635"/>
                  <a:pt x="556591" y="834887"/>
                </a:cubicBezTo>
                <a:cubicBezTo>
                  <a:pt x="565138" y="830613"/>
                  <a:pt x="571712" y="822866"/>
                  <a:pt x="580445" y="818985"/>
                </a:cubicBezTo>
                <a:cubicBezTo>
                  <a:pt x="595763" y="812177"/>
                  <a:pt x="628153" y="803082"/>
                  <a:pt x="628153" y="803082"/>
                </a:cubicBezTo>
                <a:cubicBezTo>
                  <a:pt x="636104" y="797781"/>
                  <a:pt x="642451" y="787179"/>
                  <a:pt x="652007" y="787179"/>
                </a:cubicBezTo>
                <a:cubicBezTo>
                  <a:pt x="668770" y="787179"/>
                  <a:pt x="699715" y="803082"/>
                  <a:pt x="699715" y="803082"/>
                </a:cubicBezTo>
                <a:cubicBezTo>
                  <a:pt x="726219" y="800432"/>
                  <a:pt x="753274" y="801121"/>
                  <a:pt x="779228" y="795131"/>
                </a:cubicBezTo>
                <a:cubicBezTo>
                  <a:pt x="812749" y="787395"/>
                  <a:pt x="796063" y="773710"/>
                  <a:pt x="818984" y="755374"/>
                </a:cubicBezTo>
                <a:cubicBezTo>
                  <a:pt x="825529" y="750138"/>
                  <a:pt x="834887" y="750073"/>
                  <a:pt x="842838" y="747423"/>
                </a:cubicBezTo>
                <a:cubicBezTo>
                  <a:pt x="871993" y="703691"/>
                  <a:pt x="842838" y="740797"/>
                  <a:pt x="882595" y="707666"/>
                </a:cubicBezTo>
                <a:cubicBezTo>
                  <a:pt x="957326" y="645390"/>
                  <a:pt x="833584" y="732389"/>
                  <a:pt x="954156" y="652007"/>
                </a:cubicBezTo>
                <a:cubicBezTo>
                  <a:pt x="962107" y="646706"/>
                  <a:pt x="968944" y="639127"/>
                  <a:pt x="978010" y="636105"/>
                </a:cubicBezTo>
                <a:cubicBezTo>
                  <a:pt x="985961" y="633454"/>
                  <a:pt x="994537" y="632223"/>
                  <a:pt x="1001864" y="628153"/>
                </a:cubicBezTo>
                <a:cubicBezTo>
                  <a:pt x="1031137" y="611890"/>
                  <a:pt x="1042582" y="593537"/>
                  <a:pt x="1073426" y="588397"/>
                </a:cubicBezTo>
                <a:cubicBezTo>
                  <a:pt x="1097100" y="584451"/>
                  <a:pt x="1121134" y="583096"/>
                  <a:pt x="1144988" y="580446"/>
                </a:cubicBezTo>
                <a:cubicBezTo>
                  <a:pt x="1152939" y="575145"/>
                  <a:pt x="1160294" y="568817"/>
                  <a:pt x="1168841" y="564543"/>
                </a:cubicBezTo>
                <a:cubicBezTo>
                  <a:pt x="1234685" y="531620"/>
                  <a:pt x="1148182" y="586268"/>
                  <a:pt x="1216549" y="540689"/>
                </a:cubicBezTo>
                <a:cubicBezTo>
                  <a:pt x="1219200" y="532738"/>
                  <a:pt x="1217956" y="522071"/>
                  <a:pt x="1224501" y="516835"/>
                </a:cubicBezTo>
                <a:cubicBezTo>
                  <a:pt x="1233034" y="510008"/>
                  <a:pt x="1245432" y="509971"/>
                  <a:pt x="1256306" y="508884"/>
                </a:cubicBezTo>
                <a:cubicBezTo>
                  <a:pt x="1298585" y="504656"/>
                  <a:pt x="1341120" y="503583"/>
                  <a:pt x="1383527" y="500933"/>
                </a:cubicBezTo>
                <a:cubicBezTo>
                  <a:pt x="1399430" y="495632"/>
                  <a:pt x="1417288" y="494329"/>
                  <a:pt x="1431235" y="485030"/>
                </a:cubicBezTo>
                <a:cubicBezTo>
                  <a:pt x="1439186" y="479729"/>
                  <a:pt x="1446356" y="473008"/>
                  <a:pt x="1455088" y="469127"/>
                </a:cubicBezTo>
                <a:cubicBezTo>
                  <a:pt x="1498555" y="449808"/>
                  <a:pt x="1505050" y="454364"/>
                  <a:pt x="1550504" y="445273"/>
                </a:cubicBezTo>
                <a:cubicBezTo>
                  <a:pt x="1561220" y="443130"/>
                  <a:pt x="1571707" y="439972"/>
                  <a:pt x="1582309" y="437322"/>
                </a:cubicBezTo>
                <a:cubicBezTo>
                  <a:pt x="1636991" y="400868"/>
                  <a:pt x="1611885" y="411561"/>
                  <a:pt x="1653871" y="397566"/>
                </a:cubicBezTo>
                <a:cubicBezTo>
                  <a:pt x="1699087" y="352350"/>
                  <a:pt x="1655552" y="388774"/>
                  <a:pt x="1701579" y="365760"/>
                </a:cubicBezTo>
                <a:cubicBezTo>
                  <a:pt x="1710126" y="361486"/>
                  <a:pt x="1715914" y="350698"/>
                  <a:pt x="1725433" y="349858"/>
                </a:cubicBezTo>
                <a:cubicBezTo>
                  <a:pt x="1807321" y="342633"/>
                  <a:pt x="1889760" y="344557"/>
                  <a:pt x="1971923" y="341906"/>
                </a:cubicBezTo>
                <a:lnTo>
                  <a:pt x="2043485" y="294199"/>
                </a:lnTo>
                <a:cubicBezTo>
                  <a:pt x="2050459" y="289550"/>
                  <a:pt x="2059842" y="289995"/>
                  <a:pt x="2067339" y="286247"/>
                </a:cubicBezTo>
                <a:cubicBezTo>
                  <a:pt x="2089481" y="275176"/>
                  <a:pt x="2097460" y="264078"/>
                  <a:pt x="2115047" y="246491"/>
                </a:cubicBezTo>
                <a:cubicBezTo>
                  <a:pt x="2117697" y="238540"/>
                  <a:pt x="2118349" y="229611"/>
                  <a:pt x="2122998" y="222637"/>
                </a:cubicBezTo>
                <a:cubicBezTo>
                  <a:pt x="2129235" y="213281"/>
                  <a:pt x="2142285" y="209059"/>
                  <a:pt x="2146852" y="198783"/>
                </a:cubicBezTo>
                <a:cubicBezTo>
                  <a:pt x="2152631" y="185781"/>
                  <a:pt x="2151550" y="144029"/>
                  <a:pt x="2162755" y="127221"/>
                </a:cubicBezTo>
                <a:cubicBezTo>
                  <a:pt x="2168992" y="117865"/>
                  <a:pt x="2177732" y="110271"/>
                  <a:pt x="2186608" y="103367"/>
                </a:cubicBezTo>
                <a:cubicBezTo>
                  <a:pt x="2201695" y="91633"/>
                  <a:pt x="2218413" y="82164"/>
                  <a:pt x="2234316" y="71562"/>
                </a:cubicBezTo>
                <a:lnTo>
                  <a:pt x="2258170" y="55659"/>
                </a:lnTo>
                <a:cubicBezTo>
                  <a:pt x="2282024" y="58310"/>
                  <a:pt x="2306197" y="58904"/>
                  <a:pt x="2329732" y="63611"/>
                </a:cubicBezTo>
                <a:cubicBezTo>
                  <a:pt x="2346169" y="66898"/>
                  <a:pt x="2360760" y="77845"/>
                  <a:pt x="2377440" y="79513"/>
                </a:cubicBezTo>
                <a:lnTo>
                  <a:pt x="2456953" y="87465"/>
                </a:lnTo>
                <a:cubicBezTo>
                  <a:pt x="2525211" y="110217"/>
                  <a:pt x="2416547" y="75375"/>
                  <a:pt x="2528515" y="103367"/>
                </a:cubicBezTo>
                <a:cubicBezTo>
                  <a:pt x="2544777" y="107433"/>
                  <a:pt x="2560320" y="113969"/>
                  <a:pt x="2576222" y="119270"/>
                </a:cubicBezTo>
                <a:lnTo>
                  <a:pt x="2600076" y="127221"/>
                </a:lnTo>
                <a:cubicBezTo>
                  <a:pt x="2664321" y="116514"/>
                  <a:pt x="2632487" y="124369"/>
                  <a:pt x="2695492" y="103367"/>
                </a:cubicBezTo>
                <a:lnTo>
                  <a:pt x="2719346" y="95416"/>
                </a:lnTo>
                <a:lnTo>
                  <a:pt x="2743200" y="87465"/>
                </a:lnTo>
                <a:cubicBezTo>
                  <a:pt x="2751151" y="82164"/>
                  <a:pt x="2758270" y="75326"/>
                  <a:pt x="2767054" y="71562"/>
                </a:cubicBezTo>
                <a:cubicBezTo>
                  <a:pt x="2777098" y="67257"/>
                  <a:pt x="2788392" y="66751"/>
                  <a:pt x="2798859" y="63611"/>
                </a:cubicBezTo>
                <a:cubicBezTo>
                  <a:pt x="2814915" y="58794"/>
                  <a:pt x="2830664" y="53009"/>
                  <a:pt x="2846567" y="47708"/>
                </a:cubicBezTo>
                <a:lnTo>
                  <a:pt x="2870421" y="39757"/>
                </a:lnTo>
                <a:lnTo>
                  <a:pt x="2894275" y="31806"/>
                </a:lnTo>
                <a:lnTo>
                  <a:pt x="2918128" y="23854"/>
                </a:lnTo>
                <a:cubicBezTo>
                  <a:pt x="2926079" y="15903"/>
                  <a:pt x="2930737" y="0"/>
                  <a:pt x="2941982" y="0"/>
                </a:cubicBezTo>
                <a:cubicBezTo>
                  <a:pt x="2953227" y="0"/>
                  <a:pt x="2963397" y="12877"/>
                  <a:pt x="2965836" y="23854"/>
                </a:cubicBezTo>
                <a:cubicBezTo>
                  <a:pt x="2969333" y="39592"/>
                  <a:pt x="2964511" y="68911"/>
                  <a:pt x="2957885" y="71562"/>
                </a:cubicBezTo>
                <a:cubicBezTo>
                  <a:pt x="2951259" y="74213"/>
                  <a:pt x="2934031" y="41082"/>
                  <a:pt x="2926080" y="39757"/>
                </a:cubicBezTo>
                <a:cubicBezTo>
                  <a:pt x="2918129" y="38432"/>
                  <a:pt x="2918129" y="60960"/>
                  <a:pt x="2910178" y="63610"/>
                </a:cubicBezTo>
                <a:cubicBezTo>
                  <a:pt x="2892594" y="81194"/>
                  <a:pt x="2887649" y="80839"/>
                  <a:pt x="2878372" y="87465"/>
                </a:cubicBezTo>
                <a:cubicBezTo>
                  <a:pt x="2869095" y="94091"/>
                  <a:pt x="2874396" y="96741"/>
                  <a:pt x="2854518" y="103367"/>
                </a:cubicBezTo>
                <a:cubicBezTo>
                  <a:pt x="2834640" y="109993"/>
                  <a:pt x="2785606" y="116619"/>
                  <a:pt x="2759102" y="127221"/>
                </a:cubicBezTo>
                <a:cubicBezTo>
                  <a:pt x="2732598" y="137823"/>
                  <a:pt x="2703443" y="164328"/>
                  <a:pt x="2695492" y="166978"/>
                </a:cubicBezTo>
                <a:cubicBezTo>
                  <a:pt x="2679590" y="182881"/>
                  <a:pt x="2665012" y="206735"/>
                  <a:pt x="2655735" y="222637"/>
                </a:cubicBezTo>
                <a:cubicBezTo>
                  <a:pt x="2646458" y="238540"/>
                  <a:pt x="2638507" y="246490"/>
                  <a:pt x="2639832" y="262393"/>
                </a:cubicBezTo>
                <a:cubicBezTo>
                  <a:pt x="2641157" y="278296"/>
                  <a:pt x="2658386" y="303476"/>
                  <a:pt x="2663687" y="318053"/>
                </a:cubicBezTo>
                <a:cubicBezTo>
                  <a:pt x="2668988" y="332631"/>
                  <a:pt x="2668636" y="339351"/>
                  <a:pt x="2671638" y="349858"/>
                </a:cubicBezTo>
                <a:cubicBezTo>
                  <a:pt x="2679868" y="378664"/>
                  <a:pt x="2678067" y="371430"/>
                  <a:pt x="2695492" y="397566"/>
                </a:cubicBezTo>
                <a:cubicBezTo>
                  <a:pt x="2698142" y="405517"/>
                  <a:pt x="2699695" y="413923"/>
                  <a:pt x="2703443" y="421419"/>
                </a:cubicBezTo>
                <a:cubicBezTo>
                  <a:pt x="2707717" y="429966"/>
                  <a:pt x="2715465" y="436540"/>
                  <a:pt x="2719346" y="445273"/>
                </a:cubicBezTo>
                <a:cubicBezTo>
                  <a:pt x="2726154" y="460591"/>
                  <a:pt x="2729947" y="477078"/>
                  <a:pt x="2735248" y="492981"/>
                </a:cubicBezTo>
                <a:lnTo>
                  <a:pt x="2743200" y="516835"/>
                </a:lnTo>
                <a:lnTo>
                  <a:pt x="2751151" y="540689"/>
                </a:lnTo>
                <a:cubicBezTo>
                  <a:pt x="2753801" y="569844"/>
                  <a:pt x="2755233" y="599135"/>
                  <a:pt x="2759102" y="628153"/>
                </a:cubicBezTo>
                <a:cubicBezTo>
                  <a:pt x="2760546" y="638985"/>
                  <a:pt x="2765392" y="649158"/>
                  <a:pt x="2767054" y="659959"/>
                </a:cubicBezTo>
                <a:cubicBezTo>
                  <a:pt x="2770704" y="683680"/>
                  <a:pt x="2767415" y="708751"/>
                  <a:pt x="2775005" y="731520"/>
                </a:cubicBezTo>
                <a:cubicBezTo>
                  <a:pt x="2781049" y="749652"/>
                  <a:pt x="2788678" y="773184"/>
                  <a:pt x="2806810" y="779228"/>
                </a:cubicBezTo>
                <a:cubicBezTo>
                  <a:pt x="2853233" y="794702"/>
                  <a:pt x="2808405" y="781137"/>
                  <a:pt x="2878372" y="795131"/>
                </a:cubicBezTo>
                <a:cubicBezTo>
                  <a:pt x="2908420" y="801141"/>
                  <a:pt x="2927451" y="808840"/>
                  <a:pt x="2957885" y="818985"/>
                </a:cubicBezTo>
                <a:lnTo>
                  <a:pt x="3005593" y="834887"/>
                </a:lnTo>
                <a:lnTo>
                  <a:pt x="3029447" y="842839"/>
                </a:lnTo>
                <a:cubicBezTo>
                  <a:pt x="3034748" y="850790"/>
                  <a:pt x="3036476" y="863144"/>
                  <a:pt x="3045349" y="866693"/>
                </a:cubicBezTo>
                <a:cubicBezTo>
                  <a:pt x="3053131" y="869806"/>
                  <a:pt x="3060821" y="858741"/>
                  <a:pt x="3069203" y="858741"/>
                </a:cubicBezTo>
                <a:cubicBezTo>
                  <a:pt x="3077585" y="858741"/>
                  <a:pt x="3085106" y="864042"/>
                  <a:pt x="3093057" y="866693"/>
                </a:cubicBezTo>
                <a:cubicBezTo>
                  <a:pt x="3101008" y="874644"/>
                  <a:pt x="3107081" y="885085"/>
                  <a:pt x="3116911" y="890546"/>
                </a:cubicBezTo>
                <a:cubicBezTo>
                  <a:pt x="3131564" y="898687"/>
                  <a:pt x="3164619" y="906449"/>
                  <a:pt x="3164619" y="906449"/>
                </a:cubicBezTo>
                <a:cubicBezTo>
                  <a:pt x="3172570" y="911750"/>
                  <a:pt x="3178927" y="921897"/>
                  <a:pt x="3188473" y="922352"/>
                </a:cubicBezTo>
                <a:cubicBezTo>
                  <a:pt x="3236200" y="924625"/>
                  <a:pt x="3284184" y="920327"/>
                  <a:pt x="3331596" y="914400"/>
                </a:cubicBezTo>
                <a:cubicBezTo>
                  <a:pt x="3348229" y="912321"/>
                  <a:pt x="3363401" y="903799"/>
                  <a:pt x="3379304" y="898498"/>
                </a:cubicBezTo>
                <a:cubicBezTo>
                  <a:pt x="3387255" y="895848"/>
                  <a:pt x="3394776" y="890546"/>
                  <a:pt x="3403158" y="890546"/>
                </a:cubicBezTo>
                <a:lnTo>
                  <a:pt x="3434963" y="890546"/>
                </a:lnTo>
              </a:path>
            </a:pathLst>
          </a:cu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0" name="Freihandform 19"/>
          <p:cNvSpPr/>
          <p:nvPr/>
        </p:nvSpPr>
        <p:spPr bwMode="auto">
          <a:xfrm>
            <a:off x="3934952" y="3780357"/>
            <a:ext cx="637945" cy="171772"/>
          </a:xfrm>
          <a:custGeom>
            <a:avLst/>
            <a:gdLst>
              <a:gd name="connsiteX0" fmla="*/ 707667 w 707667"/>
              <a:gd name="connsiteY0" fmla="*/ 166978 h 198783"/>
              <a:gd name="connsiteX1" fmla="*/ 620202 w 707667"/>
              <a:gd name="connsiteY1" fmla="*/ 174929 h 198783"/>
              <a:gd name="connsiteX2" fmla="*/ 572494 w 707667"/>
              <a:gd name="connsiteY2" fmla="*/ 190832 h 198783"/>
              <a:gd name="connsiteX3" fmla="*/ 532738 w 707667"/>
              <a:gd name="connsiteY3" fmla="*/ 198783 h 198783"/>
              <a:gd name="connsiteX4" fmla="*/ 437322 w 707667"/>
              <a:gd name="connsiteY4" fmla="*/ 190832 h 198783"/>
              <a:gd name="connsiteX5" fmla="*/ 365760 w 707667"/>
              <a:gd name="connsiteY5" fmla="*/ 151075 h 198783"/>
              <a:gd name="connsiteX6" fmla="*/ 294199 w 707667"/>
              <a:gd name="connsiteY6" fmla="*/ 135172 h 198783"/>
              <a:gd name="connsiteX7" fmla="*/ 246491 w 707667"/>
              <a:gd name="connsiteY7" fmla="*/ 103367 h 198783"/>
              <a:gd name="connsiteX8" fmla="*/ 182880 w 707667"/>
              <a:gd name="connsiteY8" fmla="*/ 87465 h 198783"/>
              <a:gd name="connsiteX9" fmla="*/ 135173 w 707667"/>
              <a:gd name="connsiteY9" fmla="*/ 71562 h 198783"/>
              <a:gd name="connsiteX10" fmla="*/ 87465 w 707667"/>
              <a:gd name="connsiteY10" fmla="*/ 55659 h 198783"/>
              <a:gd name="connsiteX11" fmla="*/ 39757 w 707667"/>
              <a:gd name="connsiteY11" fmla="*/ 23854 h 198783"/>
              <a:gd name="connsiteX12" fmla="*/ 0 w 707667"/>
              <a:gd name="connsiteY12" fmla="*/ 0 h 19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7667" h="198783">
                <a:moveTo>
                  <a:pt x="707667" y="166978"/>
                </a:moveTo>
                <a:cubicBezTo>
                  <a:pt x="678512" y="169628"/>
                  <a:pt x="649032" y="169841"/>
                  <a:pt x="620202" y="174929"/>
                </a:cubicBezTo>
                <a:cubicBezTo>
                  <a:pt x="603694" y="177842"/>
                  <a:pt x="588397" y="185531"/>
                  <a:pt x="572494" y="190832"/>
                </a:cubicBezTo>
                <a:cubicBezTo>
                  <a:pt x="559673" y="195106"/>
                  <a:pt x="545990" y="196133"/>
                  <a:pt x="532738" y="198783"/>
                </a:cubicBezTo>
                <a:cubicBezTo>
                  <a:pt x="500933" y="196133"/>
                  <a:pt x="468958" y="195050"/>
                  <a:pt x="437322" y="190832"/>
                </a:cubicBezTo>
                <a:cubicBezTo>
                  <a:pt x="411083" y="187333"/>
                  <a:pt x="384534" y="163591"/>
                  <a:pt x="365760" y="151075"/>
                </a:cubicBezTo>
                <a:cubicBezTo>
                  <a:pt x="352711" y="142376"/>
                  <a:pt x="299969" y="136134"/>
                  <a:pt x="294199" y="135172"/>
                </a:cubicBezTo>
                <a:cubicBezTo>
                  <a:pt x="278296" y="124570"/>
                  <a:pt x="264623" y="109411"/>
                  <a:pt x="246491" y="103367"/>
                </a:cubicBezTo>
                <a:cubicBezTo>
                  <a:pt x="174097" y="79237"/>
                  <a:pt x="288451" y="116257"/>
                  <a:pt x="182880" y="87465"/>
                </a:cubicBezTo>
                <a:cubicBezTo>
                  <a:pt x="166708" y="83054"/>
                  <a:pt x="151075" y="76863"/>
                  <a:pt x="135173" y="71562"/>
                </a:cubicBezTo>
                <a:lnTo>
                  <a:pt x="87465" y="55659"/>
                </a:lnTo>
                <a:cubicBezTo>
                  <a:pt x="69333" y="49615"/>
                  <a:pt x="55660" y="34456"/>
                  <a:pt x="39757" y="23854"/>
                </a:cubicBezTo>
                <a:cubicBezTo>
                  <a:pt x="10974" y="4666"/>
                  <a:pt x="24449" y="12225"/>
                  <a:pt x="0" y="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1" name="Freihandform 20"/>
          <p:cNvSpPr/>
          <p:nvPr/>
        </p:nvSpPr>
        <p:spPr bwMode="auto">
          <a:xfrm>
            <a:off x="3906281" y="1849644"/>
            <a:ext cx="408632" cy="1882618"/>
          </a:xfrm>
          <a:custGeom>
            <a:avLst/>
            <a:gdLst>
              <a:gd name="connsiteX0" fmla="*/ 111318 w 462153"/>
              <a:gd name="connsiteY0" fmla="*/ 2178657 h 2178657"/>
              <a:gd name="connsiteX1" fmla="*/ 95416 w 462153"/>
              <a:gd name="connsiteY1" fmla="*/ 2138901 h 2178657"/>
              <a:gd name="connsiteX2" fmla="*/ 71562 w 462153"/>
              <a:gd name="connsiteY2" fmla="*/ 2027582 h 2178657"/>
              <a:gd name="connsiteX3" fmla="*/ 63611 w 462153"/>
              <a:gd name="connsiteY3" fmla="*/ 1995777 h 2178657"/>
              <a:gd name="connsiteX4" fmla="*/ 47708 w 462153"/>
              <a:gd name="connsiteY4" fmla="*/ 1908313 h 2178657"/>
              <a:gd name="connsiteX5" fmla="*/ 23854 w 462153"/>
              <a:gd name="connsiteY5" fmla="*/ 1836751 h 2178657"/>
              <a:gd name="connsiteX6" fmla="*/ 15903 w 462153"/>
              <a:gd name="connsiteY6" fmla="*/ 1804946 h 2178657"/>
              <a:gd name="connsiteX7" fmla="*/ 0 w 462153"/>
              <a:gd name="connsiteY7" fmla="*/ 1757238 h 2178657"/>
              <a:gd name="connsiteX8" fmla="*/ 7952 w 462153"/>
              <a:gd name="connsiteY8" fmla="*/ 1701579 h 2178657"/>
              <a:gd name="connsiteX9" fmla="*/ 23854 w 462153"/>
              <a:gd name="connsiteY9" fmla="*/ 1677725 h 2178657"/>
              <a:gd name="connsiteX10" fmla="*/ 95416 w 462153"/>
              <a:gd name="connsiteY10" fmla="*/ 1645920 h 2178657"/>
              <a:gd name="connsiteX11" fmla="*/ 119270 w 462153"/>
              <a:gd name="connsiteY11" fmla="*/ 1637968 h 2178657"/>
              <a:gd name="connsiteX12" fmla="*/ 166978 w 462153"/>
              <a:gd name="connsiteY12" fmla="*/ 1606163 h 2178657"/>
              <a:gd name="connsiteX13" fmla="*/ 190832 w 462153"/>
              <a:gd name="connsiteY13" fmla="*/ 1590261 h 2178657"/>
              <a:gd name="connsiteX14" fmla="*/ 222637 w 462153"/>
              <a:gd name="connsiteY14" fmla="*/ 1582309 h 2178657"/>
              <a:gd name="connsiteX15" fmla="*/ 262393 w 462153"/>
              <a:gd name="connsiteY15" fmla="*/ 1574358 h 2178657"/>
              <a:gd name="connsiteX16" fmla="*/ 310101 w 462153"/>
              <a:gd name="connsiteY16" fmla="*/ 1558455 h 2178657"/>
              <a:gd name="connsiteX17" fmla="*/ 333955 w 462153"/>
              <a:gd name="connsiteY17" fmla="*/ 1534601 h 2178657"/>
              <a:gd name="connsiteX18" fmla="*/ 365760 w 462153"/>
              <a:gd name="connsiteY18" fmla="*/ 1486894 h 2178657"/>
              <a:gd name="connsiteX19" fmla="*/ 389614 w 462153"/>
              <a:gd name="connsiteY19" fmla="*/ 1470991 h 2178657"/>
              <a:gd name="connsiteX20" fmla="*/ 405517 w 462153"/>
              <a:gd name="connsiteY20" fmla="*/ 1359673 h 2178657"/>
              <a:gd name="connsiteX21" fmla="*/ 445273 w 462153"/>
              <a:gd name="connsiteY21" fmla="*/ 1288111 h 2178657"/>
              <a:gd name="connsiteX22" fmla="*/ 453225 w 462153"/>
              <a:gd name="connsiteY22" fmla="*/ 1264257 h 2178657"/>
              <a:gd name="connsiteX23" fmla="*/ 453225 w 462153"/>
              <a:gd name="connsiteY23" fmla="*/ 1105231 h 2178657"/>
              <a:gd name="connsiteX24" fmla="*/ 437322 w 462153"/>
              <a:gd name="connsiteY24" fmla="*/ 1081377 h 2178657"/>
              <a:gd name="connsiteX25" fmla="*/ 429371 w 462153"/>
              <a:gd name="connsiteY25" fmla="*/ 1057523 h 2178657"/>
              <a:gd name="connsiteX26" fmla="*/ 413468 w 462153"/>
              <a:gd name="connsiteY26" fmla="*/ 1033669 h 2178657"/>
              <a:gd name="connsiteX27" fmla="*/ 381663 w 462153"/>
              <a:gd name="connsiteY27" fmla="*/ 962108 h 2178657"/>
              <a:gd name="connsiteX28" fmla="*/ 341906 w 462153"/>
              <a:gd name="connsiteY28" fmla="*/ 842838 h 2178657"/>
              <a:gd name="connsiteX29" fmla="*/ 326004 w 462153"/>
              <a:gd name="connsiteY29" fmla="*/ 818984 h 2178657"/>
              <a:gd name="connsiteX30" fmla="*/ 302150 w 462153"/>
              <a:gd name="connsiteY30" fmla="*/ 747422 h 2178657"/>
              <a:gd name="connsiteX31" fmla="*/ 270345 w 462153"/>
              <a:gd name="connsiteY31" fmla="*/ 699715 h 2178657"/>
              <a:gd name="connsiteX32" fmla="*/ 262393 w 462153"/>
              <a:gd name="connsiteY32" fmla="*/ 675861 h 2178657"/>
              <a:gd name="connsiteX33" fmla="*/ 238539 w 462153"/>
              <a:gd name="connsiteY33" fmla="*/ 628153 h 2178657"/>
              <a:gd name="connsiteX34" fmla="*/ 262393 w 462153"/>
              <a:gd name="connsiteY34" fmla="*/ 508883 h 2178657"/>
              <a:gd name="connsiteX35" fmla="*/ 286247 w 462153"/>
              <a:gd name="connsiteY35" fmla="*/ 492981 h 2178657"/>
              <a:gd name="connsiteX36" fmla="*/ 270345 w 462153"/>
              <a:gd name="connsiteY36" fmla="*/ 190831 h 2178657"/>
              <a:gd name="connsiteX37" fmla="*/ 246491 w 462153"/>
              <a:gd name="connsiteY37" fmla="*/ 111318 h 2178657"/>
              <a:gd name="connsiteX38" fmla="*/ 238539 w 462153"/>
              <a:gd name="connsiteY38" fmla="*/ 87464 h 2178657"/>
              <a:gd name="connsiteX39" fmla="*/ 254442 w 462153"/>
              <a:gd name="connsiteY39" fmla="*/ 39756 h 2178657"/>
              <a:gd name="connsiteX40" fmla="*/ 270345 w 462153"/>
              <a:gd name="connsiteY40" fmla="*/ 0 h 2178657"/>
              <a:gd name="connsiteX0" fmla="*/ 111318 w 462153"/>
              <a:gd name="connsiteY0" fmla="*/ 2178657 h 2178657"/>
              <a:gd name="connsiteX1" fmla="*/ 95416 w 462153"/>
              <a:gd name="connsiteY1" fmla="*/ 2138901 h 2178657"/>
              <a:gd name="connsiteX2" fmla="*/ 71562 w 462153"/>
              <a:gd name="connsiteY2" fmla="*/ 2027582 h 2178657"/>
              <a:gd name="connsiteX3" fmla="*/ 63611 w 462153"/>
              <a:gd name="connsiteY3" fmla="*/ 1995777 h 2178657"/>
              <a:gd name="connsiteX4" fmla="*/ 47708 w 462153"/>
              <a:gd name="connsiteY4" fmla="*/ 1908313 h 2178657"/>
              <a:gd name="connsiteX5" fmla="*/ 23854 w 462153"/>
              <a:gd name="connsiteY5" fmla="*/ 1836751 h 2178657"/>
              <a:gd name="connsiteX6" fmla="*/ 15903 w 462153"/>
              <a:gd name="connsiteY6" fmla="*/ 1804946 h 2178657"/>
              <a:gd name="connsiteX7" fmla="*/ 0 w 462153"/>
              <a:gd name="connsiteY7" fmla="*/ 1757238 h 2178657"/>
              <a:gd name="connsiteX8" fmla="*/ 7952 w 462153"/>
              <a:gd name="connsiteY8" fmla="*/ 1701579 h 2178657"/>
              <a:gd name="connsiteX9" fmla="*/ 23854 w 462153"/>
              <a:gd name="connsiteY9" fmla="*/ 1677725 h 2178657"/>
              <a:gd name="connsiteX10" fmla="*/ 95416 w 462153"/>
              <a:gd name="connsiteY10" fmla="*/ 1645920 h 2178657"/>
              <a:gd name="connsiteX11" fmla="*/ 119270 w 462153"/>
              <a:gd name="connsiteY11" fmla="*/ 1637968 h 2178657"/>
              <a:gd name="connsiteX12" fmla="*/ 166978 w 462153"/>
              <a:gd name="connsiteY12" fmla="*/ 1606163 h 2178657"/>
              <a:gd name="connsiteX13" fmla="*/ 190832 w 462153"/>
              <a:gd name="connsiteY13" fmla="*/ 1590261 h 2178657"/>
              <a:gd name="connsiteX14" fmla="*/ 222637 w 462153"/>
              <a:gd name="connsiteY14" fmla="*/ 1582309 h 2178657"/>
              <a:gd name="connsiteX15" fmla="*/ 262393 w 462153"/>
              <a:gd name="connsiteY15" fmla="*/ 1574358 h 2178657"/>
              <a:gd name="connsiteX16" fmla="*/ 310101 w 462153"/>
              <a:gd name="connsiteY16" fmla="*/ 1558455 h 2178657"/>
              <a:gd name="connsiteX17" fmla="*/ 333955 w 462153"/>
              <a:gd name="connsiteY17" fmla="*/ 1534601 h 2178657"/>
              <a:gd name="connsiteX18" fmla="*/ 365760 w 462153"/>
              <a:gd name="connsiteY18" fmla="*/ 1486894 h 2178657"/>
              <a:gd name="connsiteX19" fmla="*/ 389614 w 462153"/>
              <a:gd name="connsiteY19" fmla="*/ 1470991 h 2178657"/>
              <a:gd name="connsiteX20" fmla="*/ 405517 w 462153"/>
              <a:gd name="connsiteY20" fmla="*/ 1359673 h 2178657"/>
              <a:gd name="connsiteX21" fmla="*/ 445273 w 462153"/>
              <a:gd name="connsiteY21" fmla="*/ 1288111 h 2178657"/>
              <a:gd name="connsiteX22" fmla="*/ 453225 w 462153"/>
              <a:gd name="connsiteY22" fmla="*/ 1264257 h 2178657"/>
              <a:gd name="connsiteX23" fmla="*/ 453225 w 462153"/>
              <a:gd name="connsiteY23" fmla="*/ 1105231 h 2178657"/>
              <a:gd name="connsiteX24" fmla="*/ 437322 w 462153"/>
              <a:gd name="connsiteY24" fmla="*/ 1081377 h 2178657"/>
              <a:gd name="connsiteX25" fmla="*/ 429371 w 462153"/>
              <a:gd name="connsiteY25" fmla="*/ 1057523 h 2178657"/>
              <a:gd name="connsiteX26" fmla="*/ 413468 w 462153"/>
              <a:gd name="connsiteY26" fmla="*/ 1033669 h 2178657"/>
              <a:gd name="connsiteX27" fmla="*/ 381663 w 462153"/>
              <a:gd name="connsiteY27" fmla="*/ 962108 h 2178657"/>
              <a:gd name="connsiteX28" fmla="*/ 341906 w 462153"/>
              <a:gd name="connsiteY28" fmla="*/ 842838 h 2178657"/>
              <a:gd name="connsiteX29" fmla="*/ 326004 w 462153"/>
              <a:gd name="connsiteY29" fmla="*/ 818984 h 2178657"/>
              <a:gd name="connsiteX30" fmla="*/ 302150 w 462153"/>
              <a:gd name="connsiteY30" fmla="*/ 747422 h 2178657"/>
              <a:gd name="connsiteX31" fmla="*/ 166978 w 462153"/>
              <a:gd name="connsiteY31" fmla="*/ 723569 h 2178657"/>
              <a:gd name="connsiteX32" fmla="*/ 262393 w 462153"/>
              <a:gd name="connsiteY32" fmla="*/ 675861 h 2178657"/>
              <a:gd name="connsiteX33" fmla="*/ 238539 w 462153"/>
              <a:gd name="connsiteY33" fmla="*/ 628153 h 2178657"/>
              <a:gd name="connsiteX34" fmla="*/ 262393 w 462153"/>
              <a:gd name="connsiteY34" fmla="*/ 508883 h 2178657"/>
              <a:gd name="connsiteX35" fmla="*/ 286247 w 462153"/>
              <a:gd name="connsiteY35" fmla="*/ 492981 h 2178657"/>
              <a:gd name="connsiteX36" fmla="*/ 270345 w 462153"/>
              <a:gd name="connsiteY36" fmla="*/ 190831 h 2178657"/>
              <a:gd name="connsiteX37" fmla="*/ 246491 w 462153"/>
              <a:gd name="connsiteY37" fmla="*/ 111318 h 2178657"/>
              <a:gd name="connsiteX38" fmla="*/ 238539 w 462153"/>
              <a:gd name="connsiteY38" fmla="*/ 87464 h 2178657"/>
              <a:gd name="connsiteX39" fmla="*/ 254442 w 462153"/>
              <a:gd name="connsiteY39" fmla="*/ 39756 h 2178657"/>
              <a:gd name="connsiteX40" fmla="*/ 270345 w 462153"/>
              <a:gd name="connsiteY40" fmla="*/ 0 h 2178657"/>
              <a:gd name="connsiteX0" fmla="*/ 111318 w 462153"/>
              <a:gd name="connsiteY0" fmla="*/ 2178657 h 2178657"/>
              <a:gd name="connsiteX1" fmla="*/ 95416 w 462153"/>
              <a:gd name="connsiteY1" fmla="*/ 2138901 h 2178657"/>
              <a:gd name="connsiteX2" fmla="*/ 71562 w 462153"/>
              <a:gd name="connsiteY2" fmla="*/ 2027582 h 2178657"/>
              <a:gd name="connsiteX3" fmla="*/ 63611 w 462153"/>
              <a:gd name="connsiteY3" fmla="*/ 1995777 h 2178657"/>
              <a:gd name="connsiteX4" fmla="*/ 47708 w 462153"/>
              <a:gd name="connsiteY4" fmla="*/ 1908313 h 2178657"/>
              <a:gd name="connsiteX5" fmla="*/ 23854 w 462153"/>
              <a:gd name="connsiteY5" fmla="*/ 1836751 h 2178657"/>
              <a:gd name="connsiteX6" fmla="*/ 15903 w 462153"/>
              <a:gd name="connsiteY6" fmla="*/ 1804946 h 2178657"/>
              <a:gd name="connsiteX7" fmla="*/ 0 w 462153"/>
              <a:gd name="connsiteY7" fmla="*/ 1757238 h 2178657"/>
              <a:gd name="connsiteX8" fmla="*/ 7952 w 462153"/>
              <a:gd name="connsiteY8" fmla="*/ 1701579 h 2178657"/>
              <a:gd name="connsiteX9" fmla="*/ 23854 w 462153"/>
              <a:gd name="connsiteY9" fmla="*/ 1677725 h 2178657"/>
              <a:gd name="connsiteX10" fmla="*/ 95416 w 462153"/>
              <a:gd name="connsiteY10" fmla="*/ 1645920 h 2178657"/>
              <a:gd name="connsiteX11" fmla="*/ 119270 w 462153"/>
              <a:gd name="connsiteY11" fmla="*/ 1637968 h 2178657"/>
              <a:gd name="connsiteX12" fmla="*/ 166978 w 462153"/>
              <a:gd name="connsiteY12" fmla="*/ 1606163 h 2178657"/>
              <a:gd name="connsiteX13" fmla="*/ 190832 w 462153"/>
              <a:gd name="connsiteY13" fmla="*/ 1590261 h 2178657"/>
              <a:gd name="connsiteX14" fmla="*/ 222637 w 462153"/>
              <a:gd name="connsiteY14" fmla="*/ 1582309 h 2178657"/>
              <a:gd name="connsiteX15" fmla="*/ 262393 w 462153"/>
              <a:gd name="connsiteY15" fmla="*/ 1574358 h 2178657"/>
              <a:gd name="connsiteX16" fmla="*/ 310101 w 462153"/>
              <a:gd name="connsiteY16" fmla="*/ 1558455 h 2178657"/>
              <a:gd name="connsiteX17" fmla="*/ 333955 w 462153"/>
              <a:gd name="connsiteY17" fmla="*/ 1534601 h 2178657"/>
              <a:gd name="connsiteX18" fmla="*/ 365760 w 462153"/>
              <a:gd name="connsiteY18" fmla="*/ 1486894 h 2178657"/>
              <a:gd name="connsiteX19" fmla="*/ 389614 w 462153"/>
              <a:gd name="connsiteY19" fmla="*/ 1470991 h 2178657"/>
              <a:gd name="connsiteX20" fmla="*/ 405517 w 462153"/>
              <a:gd name="connsiteY20" fmla="*/ 1359673 h 2178657"/>
              <a:gd name="connsiteX21" fmla="*/ 445273 w 462153"/>
              <a:gd name="connsiteY21" fmla="*/ 1288111 h 2178657"/>
              <a:gd name="connsiteX22" fmla="*/ 453225 w 462153"/>
              <a:gd name="connsiteY22" fmla="*/ 1264257 h 2178657"/>
              <a:gd name="connsiteX23" fmla="*/ 453225 w 462153"/>
              <a:gd name="connsiteY23" fmla="*/ 1105231 h 2178657"/>
              <a:gd name="connsiteX24" fmla="*/ 437322 w 462153"/>
              <a:gd name="connsiteY24" fmla="*/ 1081377 h 2178657"/>
              <a:gd name="connsiteX25" fmla="*/ 429371 w 462153"/>
              <a:gd name="connsiteY25" fmla="*/ 1057523 h 2178657"/>
              <a:gd name="connsiteX26" fmla="*/ 413468 w 462153"/>
              <a:gd name="connsiteY26" fmla="*/ 1033669 h 2178657"/>
              <a:gd name="connsiteX27" fmla="*/ 381663 w 462153"/>
              <a:gd name="connsiteY27" fmla="*/ 962108 h 2178657"/>
              <a:gd name="connsiteX28" fmla="*/ 341906 w 462153"/>
              <a:gd name="connsiteY28" fmla="*/ 842838 h 2178657"/>
              <a:gd name="connsiteX29" fmla="*/ 326004 w 462153"/>
              <a:gd name="connsiteY29" fmla="*/ 818984 h 2178657"/>
              <a:gd name="connsiteX30" fmla="*/ 302150 w 462153"/>
              <a:gd name="connsiteY30" fmla="*/ 747422 h 2178657"/>
              <a:gd name="connsiteX31" fmla="*/ 166978 w 462153"/>
              <a:gd name="connsiteY31" fmla="*/ 723569 h 2178657"/>
              <a:gd name="connsiteX32" fmla="*/ 262393 w 462153"/>
              <a:gd name="connsiteY32" fmla="*/ 675861 h 2178657"/>
              <a:gd name="connsiteX33" fmla="*/ 95415 w 462153"/>
              <a:gd name="connsiteY33" fmla="*/ 580445 h 2178657"/>
              <a:gd name="connsiteX34" fmla="*/ 262393 w 462153"/>
              <a:gd name="connsiteY34" fmla="*/ 508883 h 2178657"/>
              <a:gd name="connsiteX35" fmla="*/ 286247 w 462153"/>
              <a:gd name="connsiteY35" fmla="*/ 492981 h 2178657"/>
              <a:gd name="connsiteX36" fmla="*/ 270345 w 462153"/>
              <a:gd name="connsiteY36" fmla="*/ 190831 h 2178657"/>
              <a:gd name="connsiteX37" fmla="*/ 246491 w 462153"/>
              <a:gd name="connsiteY37" fmla="*/ 111318 h 2178657"/>
              <a:gd name="connsiteX38" fmla="*/ 238539 w 462153"/>
              <a:gd name="connsiteY38" fmla="*/ 87464 h 2178657"/>
              <a:gd name="connsiteX39" fmla="*/ 254442 w 462153"/>
              <a:gd name="connsiteY39" fmla="*/ 39756 h 2178657"/>
              <a:gd name="connsiteX40" fmla="*/ 270345 w 462153"/>
              <a:gd name="connsiteY40" fmla="*/ 0 h 2178657"/>
              <a:gd name="connsiteX0" fmla="*/ 111318 w 462153"/>
              <a:gd name="connsiteY0" fmla="*/ 2178657 h 2178657"/>
              <a:gd name="connsiteX1" fmla="*/ 95416 w 462153"/>
              <a:gd name="connsiteY1" fmla="*/ 2138901 h 2178657"/>
              <a:gd name="connsiteX2" fmla="*/ 71562 w 462153"/>
              <a:gd name="connsiteY2" fmla="*/ 2027582 h 2178657"/>
              <a:gd name="connsiteX3" fmla="*/ 63611 w 462153"/>
              <a:gd name="connsiteY3" fmla="*/ 1995777 h 2178657"/>
              <a:gd name="connsiteX4" fmla="*/ 47708 w 462153"/>
              <a:gd name="connsiteY4" fmla="*/ 1908313 h 2178657"/>
              <a:gd name="connsiteX5" fmla="*/ 23854 w 462153"/>
              <a:gd name="connsiteY5" fmla="*/ 1836751 h 2178657"/>
              <a:gd name="connsiteX6" fmla="*/ 15903 w 462153"/>
              <a:gd name="connsiteY6" fmla="*/ 1804946 h 2178657"/>
              <a:gd name="connsiteX7" fmla="*/ 0 w 462153"/>
              <a:gd name="connsiteY7" fmla="*/ 1757238 h 2178657"/>
              <a:gd name="connsiteX8" fmla="*/ 7952 w 462153"/>
              <a:gd name="connsiteY8" fmla="*/ 1701579 h 2178657"/>
              <a:gd name="connsiteX9" fmla="*/ 23854 w 462153"/>
              <a:gd name="connsiteY9" fmla="*/ 1677725 h 2178657"/>
              <a:gd name="connsiteX10" fmla="*/ 95416 w 462153"/>
              <a:gd name="connsiteY10" fmla="*/ 1645920 h 2178657"/>
              <a:gd name="connsiteX11" fmla="*/ 119270 w 462153"/>
              <a:gd name="connsiteY11" fmla="*/ 1637968 h 2178657"/>
              <a:gd name="connsiteX12" fmla="*/ 166978 w 462153"/>
              <a:gd name="connsiteY12" fmla="*/ 1606163 h 2178657"/>
              <a:gd name="connsiteX13" fmla="*/ 190832 w 462153"/>
              <a:gd name="connsiteY13" fmla="*/ 1590261 h 2178657"/>
              <a:gd name="connsiteX14" fmla="*/ 222637 w 462153"/>
              <a:gd name="connsiteY14" fmla="*/ 1582309 h 2178657"/>
              <a:gd name="connsiteX15" fmla="*/ 262393 w 462153"/>
              <a:gd name="connsiteY15" fmla="*/ 1574358 h 2178657"/>
              <a:gd name="connsiteX16" fmla="*/ 310101 w 462153"/>
              <a:gd name="connsiteY16" fmla="*/ 1558455 h 2178657"/>
              <a:gd name="connsiteX17" fmla="*/ 333955 w 462153"/>
              <a:gd name="connsiteY17" fmla="*/ 1534601 h 2178657"/>
              <a:gd name="connsiteX18" fmla="*/ 365760 w 462153"/>
              <a:gd name="connsiteY18" fmla="*/ 1486894 h 2178657"/>
              <a:gd name="connsiteX19" fmla="*/ 389614 w 462153"/>
              <a:gd name="connsiteY19" fmla="*/ 1470991 h 2178657"/>
              <a:gd name="connsiteX20" fmla="*/ 405517 w 462153"/>
              <a:gd name="connsiteY20" fmla="*/ 1359673 h 2178657"/>
              <a:gd name="connsiteX21" fmla="*/ 445273 w 462153"/>
              <a:gd name="connsiteY21" fmla="*/ 1288111 h 2178657"/>
              <a:gd name="connsiteX22" fmla="*/ 453225 w 462153"/>
              <a:gd name="connsiteY22" fmla="*/ 1264257 h 2178657"/>
              <a:gd name="connsiteX23" fmla="*/ 453225 w 462153"/>
              <a:gd name="connsiteY23" fmla="*/ 1105231 h 2178657"/>
              <a:gd name="connsiteX24" fmla="*/ 437322 w 462153"/>
              <a:gd name="connsiteY24" fmla="*/ 1081377 h 2178657"/>
              <a:gd name="connsiteX25" fmla="*/ 429371 w 462153"/>
              <a:gd name="connsiteY25" fmla="*/ 1057523 h 2178657"/>
              <a:gd name="connsiteX26" fmla="*/ 413468 w 462153"/>
              <a:gd name="connsiteY26" fmla="*/ 1033669 h 2178657"/>
              <a:gd name="connsiteX27" fmla="*/ 381663 w 462153"/>
              <a:gd name="connsiteY27" fmla="*/ 962108 h 2178657"/>
              <a:gd name="connsiteX28" fmla="*/ 341906 w 462153"/>
              <a:gd name="connsiteY28" fmla="*/ 842838 h 2178657"/>
              <a:gd name="connsiteX29" fmla="*/ 326004 w 462153"/>
              <a:gd name="connsiteY29" fmla="*/ 818984 h 2178657"/>
              <a:gd name="connsiteX30" fmla="*/ 302150 w 462153"/>
              <a:gd name="connsiteY30" fmla="*/ 747422 h 2178657"/>
              <a:gd name="connsiteX31" fmla="*/ 166978 w 462153"/>
              <a:gd name="connsiteY31" fmla="*/ 723569 h 2178657"/>
              <a:gd name="connsiteX32" fmla="*/ 262393 w 462153"/>
              <a:gd name="connsiteY32" fmla="*/ 675861 h 2178657"/>
              <a:gd name="connsiteX33" fmla="*/ 95415 w 462153"/>
              <a:gd name="connsiteY33" fmla="*/ 580445 h 2178657"/>
              <a:gd name="connsiteX34" fmla="*/ 262393 w 462153"/>
              <a:gd name="connsiteY34" fmla="*/ 508883 h 2178657"/>
              <a:gd name="connsiteX35" fmla="*/ 238539 w 462153"/>
              <a:gd name="connsiteY35" fmla="*/ 492981 h 2178657"/>
              <a:gd name="connsiteX36" fmla="*/ 270345 w 462153"/>
              <a:gd name="connsiteY36" fmla="*/ 190831 h 2178657"/>
              <a:gd name="connsiteX37" fmla="*/ 246491 w 462153"/>
              <a:gd name="connsiteY37" fmla="*/ 111318 h 2178657"/>
              <a:gd name="connsiteX38" fmla="*/ 238539 w 462153"/>
              <a:gd name="connsiteY38" fmla="*/ 87464 h 2178657"/>
              <a:gd name="connsiteX39" fmla="*/ 254442 w 462153"/>
              <a:gd name="connsiteY39" fmla="*/ 39756 h 2178657"/>
              <a:gd name="connsiteX40" fmla="*/ 270345 w 462153"/>
              <a:gd name="connsiteY40" fmla="*/ 0 h 2178657"/>
              <a:gd name="connsiteX0" fmla="*/ 111318 w 462153"/>
              <a:gd name="connsiteY0" fmla="*/ 2178657 h 2178657"/>
              <a:gd name="connsiteX1" fmla="*/ 95416 w 462153"/>
              <a:gd name="connsiteY1" fmla="*/ 2138901 h 2178657"/>
              <a:gd name="connsiteX2" fmla="*/ 71562 w 462153"/>
              <a:gd name="connsiteY2" fmla="*/ 2027582 h 2178657"/>
              <a:gd name="connsiteX3" fmla="*/ 63611 w 462153"/>
              <a:gd name="connsiteY3" fmla="*/ 1995777 h 2178657"/>
              <a:gd name="connsiteX4" fmla="*/ 47708 w 462153"/>
              <a:gd name="connsiteY4" fmla="*/ 1908313 h 2178657"/>
              <a:gd name="connsiteX5" fmla="*/ 23854 w 462153"/>
              <a:gd name="connsiteY5" fmla="*/ 1836751 h 2178657"/>
              <a:gd name="connsiteX6" fmla="*/ 15903 w 462153"/>
              <a:gd name="connsiteY6" fmla="*/ 1804946 h 2178657"/>
              <a:gd name="connsiteX7" fmla="*/ 0 w 462153"/>
              <a:gd name="connsiteY7" fmla="*/ 1757238 h 2178657"/>
              <a:gd name="connsiteX8" fmla="*/ 7952 w 462153"/>
              <a:gd name="connsiteY8" fmla="*/ 1701579 h 2178657"/>
              <a:gd name="connsiteX9" fmla="*/ 23854 w 462153"/>
              <a:gd name="connsiteY9" fmla="*/ 1677725 h 2178657"/>
              <a:gd name="connsiteX10" fmla="*/ 95416 w 462153"/>
              <a:gd name="connsiteY10" fmla="*/ 1645920 h 2178657"/>
              <a:gd name="connsiteX11" fmla="*/ 119270 w 462153"/>
              <a:gd name="connsiteY11" fmla="*/ 1637968 h 2178657"/>
              <a:gd name="connsiteX12" fmla="*/ 166978 w 462153"/>
              <a:gd name="connsiteY12" fmla="*/ 1606163 h 2178657"/>
              <a:gd name="connsiteX13" fmla="*/ 190832 w 462153"/>
              <a:gd name="connsiteY13" fmla="*/ 1590261 h 2178657"/>
              <a:gd name="connsiteX14" fmla="*/ 222637 w 462153"/>
              <a:gd name="connsiteY14" fmla="*/ 1582309 h 2178657"/>
              <a:gd name="connsiteX15" fmla="*/ 262393 w 462153"/>
              <a:gd name="connsiteY15" fmla="*/ 1574358 h 2178657"/>
              <a:gd name="connsiteX16" fmla="*/ 310101 w 462153"/>
              <a:gd name="connsiteY16" fmla="*/ 1558455 h 2178657"/>
              <a:gd name="connsiteX17" fmla="*/ 333955 w 462153"/>
              <a:gd name="connsiteY17" fmla="*/ 1534601 h 2178657"/>
              <a:gd name="connsiteX18" fmla="*/ 365760 w 462153"/>
              <a:gd name="connsiteY18" fmla="*/ 1486894 h 2178657"/>
              <a:gd name="connsiteX19" fmla="*/ 389614 w 462153"/>
              <a:gd name="connsiteY19" fmla="*/ 1470991 h 2178657"/>
              <a:gd name="connsiteX20" fmla="*/ 405517 w 462153"/>
              <a:gd name="connsiteY20" fmla="*/ 1359673 h 2178657"/>
              <a:gd name="connsiteX21" fmla="*/ 445273 w 462153"/>
              <a:gd name="connsiteY21" fmla="*/ 1288111 h 2178657"/>
              <a:gd name="connsiteX22" fmla="*/ 453225 w 462153"/>
              <a:gd name="connsiteY22" fmla="*/ 1264257 h 2178657"/>
              <a:gd name="connsiteX23" fmla="*/ 453225 w 462153"/>
              <a:gd name="connsiteY23" fmla="*/ 1105231 h 2178657"/>
              <a:gd name="connsiteX24" fmla="*/ 437322 w 462153"/>
              <a:gd name="connsiteY24" fmla="*/ 1081377 h 2178657"/>
              <a:gd name="connsiteX25" fmla="*/ 429371 w 462153"/>
              <a:gd name="connsiteY25" fmla="*/ 1057523 h 2178657"/>
              <a:gd name="connsiteX26" fmla="*/ 413468 w 462153"/>
              <a:gd name="connsiteY26" fmla="*/ 1033669 h 2178657"/>
              <a:gd name="connsiteX27" fmla="*/ 381663 w 462153"/>
              <a:gd name="connsiteY27" fmla="*/ 962108 h 2178657"/>
              <a:gd name="connsiteX28" fmla="*/ 341906 w 462153"/>
              <a:gd name="connsiteY28" fmla="*/ 842838 h 2178657"/>
              <a:gd name="connsiteX29" fmla="*/ 326004 w 462153"/>
              <a:gd name="connsiteY29" fmla="*/ 818984 h 2178657"/>
              <a:gd name="connsiteX30" fmla="*/ 302150 w 462153"/>
              <a:gd name="connsiteY30" fmla="*/ 747422 h 2178657"/>
              <a:gd name="connsiteX31" fmla="*/ 166978 w 462153"/>
              <a:gd name="connsiteY31" fmla="*/ 723569 h 2178657"/>
              <a:gd name="connsiteX32" fmla="*/ 230587 w 462153"/>
              <a:gd name="connsiteY32" fmla="*/ 715617 h 2178657"/>
              <a:gd name="connsiteX33" fmla="*/ 95415 w 462153"/>
              <a:gd name="connsiteY33" fmla="*/ 580445 h 2178657"/>
              <a:gd name="connsiteX34" fmla="*/ 262393 w 462153"/>
              <a:gd name="connsiteY34" fmla="*/ 508883 h 2178657"/>
              <a:gd name="connsiteX35" fmla="*/ 238539 w 462153"/>
              <a:gd name="connsiteY35" fmla="*/ 492981 h 2178657"/>
              <a:gd name="connsiteX36" fmla="*/ 270345 w 462153"/>
              <a:gd name="connsiteY36" fmla="*/ 190831 h 2178657"/>
              <a:gd name="connsiteX37" fmla="*/ 246491 w 462153"/>
              <a:gd name="connsiteY37" fmla="*/ 111318 h 2178657"/>
              <a:gd name="connsiteX38" fmla="*/ 238539 w 462153"/>
              <a:gd name="connsiteY38" fmla="*/ 87464 h 2178657"/>
              <a:gd name="connsiteX39" fmla="*/ 254442 w 462153"/>
              <a:gd name="connsiteY39" fmla="*/ 39756 h 2178657"/>
              <a:gd name="connsiteX40" fmla="*/ 270345 w 462153"/>
              <a:gd name="connsiteY40" fmla="*/ 0 h 2178657"/>
              <a:gd name="connsiteX0" fmla="*/ 111318 w 462153"/>
              <a:gd name="connsiteY0" fmla="*/ 2178657 h 2178657"/>
              <a:gd name="connsiteX1" fmla="*/ 95416 w 462153"/>
              <a:gd name="connsiteY1" fmla="*/ 2138901 h 2178657"/>
              <a:gd name="connsiteX2" fmla="*/ 71562 w 462153"/>
              <a:gd name="connsiteY2" fmla="*/ 2027582 h 2178657"/>
              <a:gd name="connsiteX3" fmla="*/ 63611 w 462153"/>
              <a:gd name="connsiteY3" fmla="*/ 1995777 h 2178657"/>
              <a:gd name="connsiteX4" fmla="*/ 47708 w 462153"/>
              <a:gd name="connsiteY4" fmla="*/ 1908313 h 2178657"/>
              <a:gd name="connsiteX5" fmla="*/ 23854 w 462153"/>
              <a:gd name="connsiteY5" fmla="*/ 1836751 h 2178657"/>
              <a:gd name="connsiteX6" fmla="*/ 15903 w 462153"/>
              <a:gd name="connsiteY6" fmla="*/ 1804946 h 2178657"/>
              <a:gd name="connsiteX7" fmla="*/ 0 w 462153"/>
              <a:gd name="connsiteY7" fmla="*/ 1757238 h 2178657"/>
              <a:gd name="connsiteX8" fmla="*/ 7952 w 462153"/>
              <a:gd name="connsiteY8" fmla="*/ 1701579 h 2178657"/>
              <a:gd name="connsiteX9" fmla="*/ 23854 w 462153"/>
              <a:gd name="connsiteY9" fmla="*/ 1677725 h 2178657"/>
              <a:gd name="connsiteX10" fmla="*/ 95416 w 462153"/>
              <a:gd name="connsiteY10" fmla="*/ 1645920 h 2178657"/>
              <a:gd name="connsiteX11" fmla="*/ 119270 w 462153"/>
              <a:gd name="connsiteY11" fmla="*/ 1637968 h 2178657"/>
              <a:gd name="connsiteX12" fmla="*/ 166978 w 462153"/>
              <a:gd name="connsiteY12" fmla="*/ 1606163 h 2178657"/>
              <a:gd name="connsiteX13" fmla="*/ 190832 w 462153"/>
              <a:gd name="connsiteY13" fmla="*/ 1590261 h 2178657"/>
              <a:gd name="connsiteX14" fmla="*/ 222637 w 462153"/>
              <a:gd name="connsiteY14" fmla="*/ 1582309 h 2178657"/>
              <a:gd name="connsiteX15" fmla="*/ 262393 w 462153"/>
              <a:gd name="connsiteY15" fmla="*/ 1574358 h 2178657"/>
              <a:gd name="connsiteX16" fmla="*/ 310101 w 462153"/>
              <a:gd name="connsiteY16" fmla="*/ 1558455 h 2178657"/>
              <a:gd name="connsiteX17" fmla="*/ 333955 w 462153"/>
              <a:gd name="connsiteY17" fmla="*/ 1534601 h 2178657"/>
              <a:gd name="connsiteX18" fmla="*/ 365760 w 462153"/>
              <a:gd name="connsiteY18" fmla="*/ 1486894 h 2178657"/>
              <a:gd name="connsiteX19" fmla="*/ 389614 w 462153"/>
              <a:gd name="connsiteY19" fmla="*/ 1470991 h 2178657"/>
              <a:gd name="connsiteX20" fmla="*/ 405517 w 462153"/>
              <a:gd name="connsiteY20" fmla="*/ 1359673 h 2178657"/>
              <a:gd name="connsiteX21" fmla="*/ 445273 w 462153"/>
              <a:gd name="connsiteY21" fmla="*/ 1288111 h 2178657"/>
              <a:gd name="connsiteX22" fmla="*/ 453225 w 462153"/>
              <a:gd name="connsiteY22" fmla="*/ 1264257 h 2178657"/>
              <a:gd name="connsiteX23" fmla="*/ 453225 w 462153"/>
              <a:gd name="connsiteY23" fmla="*/ 1105231 h 2178657"/>
              <a:gd name="connsiteX24" fmla="*/ 437322 w 462153"/>
              <a:gd name="connsiteY24" fmla="*/ 1081377 h 2178657"/>
              <a:gd name="connsiteX25" fmla="*/ 429371 w 462153"/>
              <a:gd name="connsiteY25" fmla="*/ 1057523 h 2178657"/>
              <a:gd name="connsiteX26" fmla="*/ 413468 w 462153"/>
              <a:gd name="connsiteY26" fmla="*/ 1033669 h 2178657"/>
              <a:gd name="connsiteX27" fmla="*/ 381663 w 462153"/>
              <a:gd name="connsiteY27" fmla="*/ 962108 h 2178657"/>
              <a:gd name="connsiteX28" fmla="*/ 341906 w 462153"/>
              <a:gd name="connsiteY28" fmla="*/ 842838 h 2178657"/>
              <a:gd name="connsiteX29" fmla="*/ 326004 w 462153"/>
              <a:gd name="connsiteY29" fmla="*/ 818984 h 2178657"/>
              <a:gd name="connsiteX30" fmla="*/ 302150 w 462153"/>
              <a:gd name="connsiteY30" fmla="*/ 771276 h 2178657"/>
              <a:gd name="connsiteX31" fmla="*/ 166978 w 462153"/>
              <a:gd name="connsiteY31" fmla="*/ 723569 h 2178657"/>
              <a:gd name="connsiteX32" fmla="*/ 230587 w 462153"/>
              <a:gd name="connsiteY32" fmla="*/ 715617 h 2178657"/>
              <a:gd name="connsiteX33" fmla="*/ 95415 w 462153"/>
              <a:gd name="connsiteY33" fmla="*/ 580445 h 2178657"/>
              <a:gd name="connsiteX34" fmla="*/ 262393 w 462153"/>
              <a:gd name="connsiteY34" fmla="*/ 508883 h 2178657"/>
              <a:gd name="connsiteX35" fmla="*/ 238539 w 462153"/>
              <a:gd name="connsiteY35" fmla="*/ 492981 h 2178657"/>
              <a:gd name="connsiteX36" fmla="*/ 270345 w 462153"/>
              <a:gd name="connsiteY36" fmla="*/ 190831 h 2178657"/>
              <a:gd name="connsiteX37" fmla="*/ 246491 w 462153"/>
              <a:gd name="connsiteY37" fmla="*/ 111318 h 2178657"/>
              <a:gd name="connsiteX38" fmla="*/ 238539 w 462153"/>
              <a:gd name="connsiteY38" fmla="*/ 87464 h 2178657"/>
              <a:gd name="connsiteX39" fmla="*/ 254442 w 462153"/>
              <a:gd name="connsiteY39" fmla="*/ 39756 h 2178657"/>
              <a:gd name="connsiteX40" fmla="*/ 270345 w 462153"/>
              <a:gd name="connsiteY40" fmla="*/ 0 h 2178657"/>
              <a:gd name="connsiteX0" fmla="*/ 111318 w 462153"/>
              <a:gd name="connsiteY0" fmla="*/ 2178657 h 2178657"/>
              <a:gd name="connsiteX1" fmla="*/ 95416 w 462153"/>
              <a:gd name="connsiteY1" fmla="*/ 2138901 h 2178657"/>
              <a:gd name="connsiteX2" fmla="*/ 71562 w 462153"/>
              <a:gd name="connsiteY2" fmla="*/ 2027582 h 2178657"/>
              <a:gd name="connsiteX3" fmla="*/ 63611 w 462153"/>
              <a:gd name="connsiteY3" fmla="*/ 1995777 h 2178657"/>
              <a:gd name="connsiteX4" fmla="*/ 47708 w 462153"/>
              <a:gd name="connsiteY4" fmla="*/ 1908313 h 2178657"/>
              <a:gd name="connsiteX5" fmla="*/ 23854 w 462153"/>
              <a:gd name="connsiteY5" fmla="*/ 1836751 h 2178657"/>
              <a:gd name="connsiteX6" fmla="*/ 15903 w 462153"/>
              <a:gd name="connsiteY6" fmla="*/ 1804946 h 2178657"/>
              <a:gd name="connsiteX7" fmla="*/ 0 w 462153"/>
              <a:gd name="connsiteY7" fmla="*/ 1757238 h 2178657"/>
              <a:gd name="connsiteX8" fmla="*/ 7952 w 462153"/>
              <a:gd name="connsiteY8" fmla="*/ 1701579 h 2178657"/>
              <a:gd name="connsiteX9" fmla="*/ 23854 w 462153"/>
              <a:gd name="connsiteY9" fmla="*/ 1677725 h 2178657"/>
              <a:gd name="connsiteX10" fmla="*/ 95416 w 462153"/>
              <a:gd name="connsiteY10" fmla="*/ 1645920 h 2178657"/>
              <a:gd name="connsiteX11" fmla="*/ 119270 w 462153"/>
              <a:gd name="connsiteY11" fmla="*/ 1637968 h 2178657"/>
              <a:gd name="connsiteX12" fmla="*/ 166978 w 462153"/>
              <a:gd name="connsiteY12" fmla="*/ 1606163 h 2178657"/>
              <a:gd name="connsiteX13" fmla="*/ 190832 w 462153"/>
              <a:gd name="connsiteY13" fmla="*/ 1590261 h 2178657"/>
              <a:gd name="connsiteX14" fmla="*/ 222637 w 462153"/>
              <a:gd name="connsiteY14" fmla="*/ 1582309 h 2178657"/>
              <a:gd name="connsiteX15" fmla="*/ 262393 w 462153"/>
              <a:gd name="connsiteY15" fmla="*/ 1574358 h 2178657"/>
              <a:gd name="connsiteX16" fmla="*/ 310101 w 462153"/>
              <a:gd name="connsiteY16" fmla="*/ 1558455 h 2178657"/>
              <a:gd name="connsiteX17" fmla="*/ 333955 w 462153"/>
              <a:gd name="connsiteY17" fmla="*/ 1534601 h 2178657"/>
              <a:gd name="connsiteX18" fmla="*/ 365760 w 462153"/>
              <a:gd name="connsiteY18" fmla="*/ 1486894 h 2178657"/>
              <a:gd name="connsiteX19" fmla="*/ 389614 w 462153"/>
              <a:gd name="connsiteY19" fmla="*/ 1470991 h 2178657"/>
              <a:gd name="connsiteX20" fmla="*/ 405517 w 462153"/>
              <a:gd name="connsiteY20" fmla="*/ 1359673 h 2178657"/>
              <a:gd name="connsiteX21" fmla="*/ 445273 w 462153"/>
              <a:gd name="connsiteY21" fmla="*/ 1288111 h 2178657"/>
              <a:gd name="connsiteX22" fmla="*/ 453225 w 462153"/>
              <a:gd name="connsiteY22" fmla="*/ 1264257 h 2178657"/>
              <a:gd name="connsiteX23" fmla="*/ 453225 w 462153"/>
              <a:gd name="connsiteY23" fmla="*/ 1105231 h 2178657"/>
              <a:gd name="connsiteX24" fmla="*/ 437322 w 462153"/>
              <a:gd name="connsiteY24" fmla="*/ 1081377 h 2178657"/>
              <a:gd name="connsiteX25" fmla="*/ 429371 w 462153"/>
              <a:gd name="connsiteY25" fmla="*/ 1057523 h 2178657"/>
              <a:gd name="connsiteX26" fmla="*/ 413468 w 462153"/>
              <a:gd name="connsiteY26" fmla="*/ 1033669 h 2178657"/>
              <a:gd name="connsiteX27" fmla="*/ 381663 w 462153"/>
              <a:gd name="connsiteY27" fmla="*/ 962108 h 2178657"/>
              <a:gd name="connsiteX28" fmla="*/ 341906 w 462153"/>
              <a:gd name="connsiteY28" fmla="*/ 842838 h 2178657"/>
              <a:gd name="connsiteX29" fmla="*/ 326004 w 462153"/>
              <a:gd name="connsiteY29" fmla="*/ 818984 h 2178657"/>
              <a:gd name="connsiteX30" fmla="*/ 302150 w 462153"/>
              <a:gd name="connsiteY30" fmla="*/ 795129 h 2178657"/>
              <a:gd name="connsiteX31" fmla="*/ 166978 w 462153"/>
              <a:gd name="connsiteY31" fmla="*/ 723569 h 2178657"/>
              <a:gd name="connsiteX32" fmla="*/ 230587 w 462153"/>
              <a:gd name="connsiteY32" fmla="*/ 715617 h 2178657"/>
              <a:gd name="connsiteX33" fmla="*/ 95415 w 462153"/>
              <a:gd name="connsiteY33" fmla="*/ 580445 h 2178657"/>
              <a:gd name="connsiteX34" fmla="*/ 262393 w 462153"/>
              <a:gd name="connsiteY34" fmla="*/ 508883 h 2178657"/>
              <a:gd name="connsiteX35" fmla="*/ 238539 w 462153"/>
              <a:gd name="connsiteY35" fmla="*/ 492981 h 2178657"/>
              <a:gd name="connsiteX36" fmla="*/ 270345 w 462153"/>
              <a:gd name="connsiteY36" fmla="*/ 190831 h 2178657"/>
              <a:gd name="connsiteX37" fmla="*/ 246491 w 462153"/>
              <a:gd name="connsiteY37" fmla="*/ 111318 h 2178657"/>
              <a:gd name="connsiteX38" fmla="*/ 238539 w 462153"/>
              <a:gd name="connsiteY38" fmla="*/ 87464 h 2178657"/>
              <a:gd name="connsiteX39" fmla="*/ 254442 w 462153"/>
              <a:gd name="connsiteY39" fmla="*/ 39756 h 2178657"/>
              <a:gd name="connsiteX40" fmla="*/ 270345 w 462153"/>
              <a:gd name="connsiteY40" fmla="*/ 0 h 2178657"/>
              <a:gd name="connsiteX0" fmla="*/ 111318 w 453903"/>
              <a:gd name="connsiteY0" fmla="*/ 2178657 h 2178657"/>
              <a:gd name="connsiteX1" fmla="*/ 95416 w 453903"/>
              <a:gd name="connsiteY1" fmla="*/ 2138901 h 2178657"/>
              <a:gd name="connsiteX2" fmla="*/ 71562 w 453903"/>
              <a:gd name="connsiteY2" fmla="*/ 2027582 h 2178657"/>
              <a:gd name="connsiteX3" fmla="*/ 63611 w 453903"/>
              <a:gd name="connsiteY3" fmla="*/ 1995777 h 2178657"/>
              <a:gd name="connsiteX4" fmla="*/ 47708 w 453903"/>
              <a:gd name="connsiteY4" fmla="*/ 1908313 h 2178657"/>
              <a:gd name="connsiteX5" fmla="*/ 23854 w 453903"/>
              <a:gd name="connsiteY5" fmla="*/ 1836751 h 2178657"/>
              <a:gd name="connsiteX6" fmla="*/ 15903 w 453903"/>
              <a:gd name="connsiteY6" fmla="*/ 1804946 h 2178657"/>
              <a:gd name="connsiteX7" fmla="*/ 0 w 453903"/>
              <a:gd name="connsiteY7" fmla="*/ 1757238 h 2178657"/>
              <a:gd name="connsiteX8" fmla="*/ 7952 w 453903"/>
              <a:gd name="connsiteY8" fmla="*/ 1701579 h 2178657"/>
              <a:gd name="connsiteX9" fmla="*/ 23854 w 453903"/>
              <a:gd name="connsiteY9" fmla="*/ 1677725 h 2178657"/>
              <a:gd name="connsiteX10" fmla="*/ 95416 w 453903"/>
              <a:gd name="connsiteY10" fmla="*/ 1645920 h 2178657"/>
              <a:gd name="connsiteX11" fmla="*/ 119270 w 453903"/>
              <a:gd name="connsiteY11" fmla="*/ 1637968 h 2178657"/>
              <a:gd name="connsiteX12" fmla="*/ 166978 w 453903"/>
              <a:gd name="connsiteY12" fmla="*/ 1606163 h 2178657"/>
              <a:gd name="connsiteX13" fmla="*/ 190832 w 453903"/>
              <a:gd name="connsiteY13" fmla="*/ 1590261 h 2178657"/>
              <a:gd name="connsiteX14" fmla="*/ 222637 w 453903"/>
              <a:gd name="connsiteY14" fmla="*/ 1582309 h 2178657"/>
              <a:gd name="connsiteX15" fmla="*/ 262393 w 453903"/>
              <a:gd name="connsiteY15" fmla="*/ 1574358 h 2178657"/>
              <a:gd name="connsiteX16" fmla="*/ 310101 w 453903"/>
              <a:gd name="connsiteY16" fmla="*/ 1558455 h 2178657"/>
              <a:gd name="connsiteX17" fmla="*/ 333955 w 453903"/>
              <a:gd name="connsiteY17" fmla="*/ 1534601 h 2178657"/>
              <a:gd name="connsiteX18" fmla="*/ 365760 w 453903"/>
              <a:gd name="connsiteY18" fmla="*/ 1486894 h 2178657"/>
              <a:gd name="connsiteX19" fmla="*/ 389614 w 453903"/>
              <a:gd name="connsiteY19" fmla="*/ 1470991 h 2178657"/>
              <a:gd name="connsiteX20" fmla="*/ 405517 w 453903"/>
              <a:gd name="connsiteY20" fmla="*/ 1359673 h 2178657"/>
              <a:gd name="connsiteX21" fmla="*/ 445273 w 453903"/>
              <a:gd name="connsiteY21" fmla="*/ 1288111 h 2178657"/>
              <a:gd name="connsiteX22" fmla="*/ 453225 w 453903"/>
              <a:gd name="connsiteY22" fmla="*/ 1264257 h 2178657"/>
              <a:gd name="connsiteX23" fmla="*/ 413468 w 453903"/>
              <a:gd name="connsiteY23" fmla="*/ 1129085 h 2178657"/>
              <a:gd name="connsiteX24" fmla="*/ 453225 w 453903"/>
              <a:gd name="connsiteY24" fmla="*/ 1105231 h 2178657"/>
              <a:gd name="connsiteX25" fmla="*/ 437322 w 453903"/>
              <a:gd name="connsiteY25" fmla="*/ 1081377 h 2178657"/>
              <a:gd name="connsiteX26" fmla="*/ 429371 w 453903"/>
              <a:gd name="connsiteY26" fmla="*/ 1057523 h 2178657"/>
              <a:gd name="connsiteX27" fmla="*/ 413468 w 453903"/>
              <a:gd name="connsiteY27" fmla="*/ 1033669 h 2178657"/>
              <a:gd name="connsiteX28" fmla="*/ 381663 w 453903"/>
              <a:gd name="connsiteY28" fmla="*/ 962108 h 2178657"/>
              <a:gd name="connsiteX29" fmla="*/ 341906 w 453903"/>
              <a:gd name="connsiteY29" fmla="*/ 842838 h 2178657"/>
              <a:gd name="connsiteX30" fmla="*/ 326004 w 453903"/>
              <a:gd name="connsiteY30" fmla="*/ 818984 h 2178657"/>
              <a:gd name="connsiteX31" fmla="*/ 302150 w 453903"/>
              <a:gd name="connsiteY31" fmla="*/ 795129 h 2178657"/>
              <a:gd name="connsiteX32" fmla="*/ 166978 w 453903"/>
              <a:gd name="connsiteY32" fmla="*/ 723569 h 2178657"/>
              <a:gd name="connsiteX33" fmla="*/ 230587 w 453903"/>
              <a:gd name="connsiteY33" fmla="*/ 715617 h 2178657"/>
              <a:gd name="connsiteX34" fmla="*/ 95415 w 453903"/>
              <a:gd name="connsiteY34" fmla="*/ 580445 h 2178657"/>
              <a:gd name="connsiteX35" fmla="*/ 262393 w 453903"/>
              <a:gd name="connsiteY35" fmla="*/ 508883 h 2178657"/>
              <a:gd name="connsiteX36" fmla="*/ 238539 w 453903"/>
              <a:gd name="connsiteY36" fmla="*/ 492981 h 2178657"/>
              <a:gd name="connsiteX37" fmla="*/ 270345 w 453903"/>
              <a:gd name="connsiteY37" fmla="*/ 190831 h 2178657"/>
              <a:gd name="connsiteX38" fmla="*/ 246491 w 453903"/>
              <a:gd name="connsiteY38" fmla="*/ 111318 h 2178657"/>
              <a:gd name="connsiteX39" fmla="*/ 238539 w 453903"/>
              <a:gd name="connsiteY39" fmla="*/ 87464 h 2178657"/>
              <a:gd name="connsiteX40" fmla="*/ 254442 w 453903"/>
              <a:gd name="connsiteY40" fmla="*/ 39756 h 2178657"/>
              <a:gd name="connsiteX41" fmla="*/ 270345 w 453903"/>
              <a:gd name="connsiteY41" fmla="*/ 0 h 2178657"/>
              <a:gd name="connsiteX0" fmla="*/ 111318 w 453903"/>
              <a:gd name="connsiteY0" fmla="*/ 2178657 h 2178657"/>
              <a:gd name="connsiteX1" fmla="*/ 95416 w 453903"/>
              <a:gd name="connsiteY1" fmla="*/ 2138901 h 2178657"/>
              <a:gd name="connsiteX2" fmla="*/ 71562 w 453903"/>
              <a:gd name="connsiteY2" fmla="*/ 2027582 h 2178657"/>
              <a:gd name="connsiteX3" fmla="*/ 63611 w 453903"/>
              <a:gd name="connsiteY3" fmla="*/ 1995777 h 2178657"/>
              <a:gd name="connsiteX4" fmla="*/ 47708 w 453903"/>
              <a:gd name="connsiteY4" fmla="*/ 1908313 h 2178657"/>
              <a:gd name="connsiteX5" fmla="*/ 23854 w 453903"/>
              <a:gd name="connsiteY5" fmla="*/ 1836751 h 2178657"/>
              <a:gd name="connsiteX6" fmla="*/ 15903 w 453903"/>
              <a:gd name="connsiteY6" fmla="*/ 1804946 h 2178657"/>
              <a:gd name="connsiteX7" fmla="*/ 0 w 453903"/>
              <a:gd name="connsiteY7" fmla="*/ 1757238 h 2178657"/>
              <a:gd name="connsiteX8" fmla="*/ 7952 w 453903"/>
              <a:gd name="connsiteY8" fmla="*/ 1701579 h 2178657"/>
              <a:gd name="connsiteX9" fmla="*/ 23854 w 453903"/>
              <a:gd name="connsiteY9" fmla="*/ 1677725 h 2178657"/>
              <a:gd name="connsiteX10" fmla="*/ 95416 w 453903"/>
              <a:gd name="connsiteY10" fmla="*/ 1645920 h 2178657"/>
              <a:gd name="connsiteX11" fmla="*/ 119270 w 453903"/>
              <a:gd name="connsiteY11" fmla="*/ 1637968 h 2178657"/>
              <a:gd name="connsiteX12" fmla="*/ 166978 w 453903"/>
              <a:gd name="connsiteY12" fmla="*/ 1606163 h 2178657"/>
              <a:gd name="connsiteX13" fmla="*/ 190832 w 453903"/>
              <a:gd name="connsiteY13" fmla="*/ 1590261 h 2178657"/>
              <a:gd name="connsiteX14" fmla="*/ 222637 w 453903"/>
              <a:gd name="connsiteY14" fmla="*/ 1582309 h 2178657"/>
              <a:gd name="connsiteX15" fmla="*/ 262393 w 453903"/>
              <a:gd name="connsiteY15" fmla="*/ 1574358 h 2178657"/>
              <a:gd name="connsiteX16" fmla="*/ 310101 w 453903"/>
              <a:gd name="connsiteY16" fmla="*/ 1558455 h 2178657"/>
              <a:gd name="connsiteX17" fmla="*/ 333955 w 453903"/>
              <a:gd name="connsiteY17" fmla="*/ 1534601 h 2178657"/>
              <a:gd name="connsiteX18" fmla="*/ 365760 w 453903"/>
              <a:gd name="connsiteY18" fmla="*/ 1486894 h 2178657"/>
              <a:gd name="connsiteX19" fmla="*/ 389614 w 453903"/>
              <a:gd name="connsiteY19" fmla="*/ 1470991 h 2178657"/>
              <a:gd name="connsiteX20" fmla="*/ 405517 w 453903"/>
              <a:gd name="connsiteY20" fmla="*/ 1359673 h 2178657"/>
              <a:gd name="connsiteX21" fmla="*/ 445273 w 453903"/>
              <a:gd name="connsiteY21" fmla="*/ 1288111 h 2178657"/>
              <a:gd name="connsiteX22" fmla="*/ 453225 w 453903"/>
              <a:gd name="connsiteY22" fmla="*/ 1264257 h 2178657"/>
              <a:gd name="connsiteX23" fmla="*/ 429371 w 453903"/>
              <a:gd name="connsiteY23" fmla="*/ 1208598 h 2178657"/>
              <a:gd name="connsiteX24" fmla="*/ 413468 w 453903"/>
              <a:gd name="connsiteY24" fmla="*/ 1129085 h 2178657"/>
              <a:gd name="connsiteX25" fmla="*/ 453225 w 453903"/>
              <a:gd name="connsiteY25" fmla="*/ 1105231 h 2178657"/>
              <a:gd name="connsiteX26" fmla="*/ 437322 w 453903"/>
              <a:gd name="connsiteY26" fmla="*/ 1081377 h 2178657"/>
              <a:gd name="connsiteX27" fmla="*/ 429371 w 453903"/>
              <a:gd name="connsiteY27" fmla="*/ 1057523 h 2178657"/>
              <a:gd name="connsiteX28" fmla="*/ 413468 w 453903"/>
              <a:gd name="connsiteY28" fmla="*/ 1033669 h 2178657"/>
              <a:gd name="connsiteX29" fmla="*/ 381663 w 453903"/>
              <a:gd name="connsiteY29" fmla="*/ 962108 h 2178657"/>
              <a:gd name="connsiteX30" fmla="*/ 341906 w 453903"/>
              <a:gd name="connsiteY30" fmla="*/ 842838 h 2178657"/>
              <a:gd name="connsiteX31" fmla="*/ 326004 w 453903"/>
              <a:gd name="connsiteY31" fmla="*/ 818984 h 2178657"/>
              <a:gd name="connsiteX32" fmla="*/ 302150 w 453903"/>
              <a:gd name="connsiteY32" fmla="*/ 795129 h 2178657"/>
              <a:gd name="connsiteX33" fmla="*/ 166978 w 453903"/>
              <a:gd name="connsiteY33" fmla="*/ 723569 h 2178657"/>
              <a:gd name="connsiteX34" fmla="*/ 230587 w 453903"/>
              <a:gd name="connsiteY34" fmla="*/ 715617 h 2178657"/>
              <a:gd name="connsiteX35" fmla="*/ 95415 w 453903"/>
              <a:gd name="connsiteY35" fmla="*/ 580445 h 2178657"/>
              <a:gd name="connsiteX36" fmla="*/ 262393 w 453903"/>
              <a:gd name="connsiteY36" fmla="*/ 508883 h 2178657"/>
              <a:gd name="connsiteX37" fmla="*/ 238539 w 453903"/>
              <a:gd name="connsiteY37" fmla="*/ 492981 h 2178657"/>
              <a:gd name="connsiteX38" fmla="*/ 270345 w 453903"/>
              <a:gd name="connsiteY38" fmla="*/ 190831 h 2178657"/>
              <a:gd name="connsiteX39" fmla="*/ 246491 w 453903"/>
              <a:gd name="connsiteY39" fmla="*/ 111318 h 2178657"/>
              <a:gd name="connsiteX40" fmla="*/ 238539 w 453903"/>
              <a:gd name="connsiteY40" fmla="*/ 87464 h 2178657"/>
              <a:gd name="connsiteX41" fmla="*/ 254442 w 453903"/>
              <a:gd name="connsiteY41" fmla="*/ 39756 h 2178657"/>
              <a:gd name="connsiteX42" fmla="*/ 270345 w 453903"/>
              <a:gd name="connsiteY42" fmla="*/ 0 h 2178657"/>
              <a:gd name="connsiteX0" fmla="*/ 111318 w 453292"/>
              <a:gd name="connsiteY0" fmla="*/ 2178657 h 2178657"/>
              <a:gd name="connsiteX1" fmla="*/ 95416 w 453292"/>
              <a:gd name="connsiteY1" fmla="*/ 2138901 h 2178657"/>
              <a:gd name="connsiteX2" fmla="*/ 71562 w 453292"/>
              <a:gd name="connsiteY2" fmla="*/ 2027582 h 2178657"/>
              <a:gd name="connsiteX3" fmla="*/ 63611 w 453292"/>
              <a:gd name="connsiteY3" fmla="*/ 1995777 h 2178657"/>
              <a:gd name="connsiteX4" fmla="*/ 47708 w 453292"/>
              <a:gd name="connsiteY4" fmla="*/ 1908313 h 2178657"/>
              <a:gd name="connsiteX5" fmla="*/ 23854 w 453292"/>
              <a:gd name="connsiteY5" fmla="*/ 1836751 h 2178657"/>
              <a:gd name="connsiteX6" fmla="*/ 15903 w 453292"/>
              <a:gd name="connsiteY6" fmla="*/ 1804946 h 2178657"/>
              <a:gd name="connsiteX7" fmla="*/ 0 w 453292"/>
              <a:gd name="connsiteY7" fmla="*/ 1757238 h 2178657"/>
              <a:gd name="connsiteX8" fmla="*/ 7952 w 453292"/>
              <a:gd name="connsiteY8" fmla="*/ 1701579 h 2178657"/>
              <a:gd name="connsiteX9" fmla="*/ 23854 w 453292"/>
              <a:gd name="connsiteY9" fmla="*/ 1677725 h 2178657"/>
              <a:gd name="connsiteX10" fmla="*/ 95416 w 453292"/>
              <a:gd name="connsiteY10" fmla="*/ 1645920 h 2178657"/>
              <a:gd name="connsiteX11" fmla="*/ 119270 w 453292"/>
              <a:gd name="connsiteY11" fmla="*/ 1637968 h 2178657"/>
              <a:gd name="connsiteX12" fmla="*/ 166978 w 453292"/>
              <a:gd name="connsiteY12" fmla="*/ 1606163 h 2178657"/>
              <a:gd name="connsiteX13" fmla="*/ 190832 w 453292"/>
              <a:gd name="connsiteY13" fmla="*/ 1590261 h 2178657"/>
              <a:gd name="connsiteX14" fmla="*/ 222637 w 453292"/>
              <a:gd name="connsiteY14" fmla="*/ 1582309 h 2178657"/>
              <a:gd name="connsiteX15" fmla="*/ 262393 w 453292"/>
              <a:gd name="connsiteY15" fmla="*/ 1574358 h 2178657"/>
              <a:gd name="connsiteX16" fmla="*/ 310101 w 453292"/>
              <a:gd name="connsiteY16" fmla="*/ 1558455 h 2178657"/>
              <a:gd name="connsiteX17" fmla="*/ 333955 w 453292"/>
              <a:gd name="connsiteY17" fmla="*/ 1534601 h 2178657"/>
              <a:gd name="connsiteX18" fmla="*/ 365760 w 453292"/>
              <a:gd name="connsiteY18" fmla="*/ 1486894 h 2178657"/>
              <a:gd name="connsiteX19" fmla="*/ 389614 w 453292"/>
              <a:gd name="connsiteY19" fmla="*/ 1470991 h 2178657"/>
              <a:gd name="connsiteX20" fmla="*/ 405517 w 453292"/>
              <a:gd name="connsiteY20" fmla="*/ 1359673 h 2178657"/>
              <a:gd name="connsiteX21" fmla="*/ 445273 w 453292"/>
              <a:gd name="connsiteY21" fmla="*/ 1288111 h 2178657"/>
              <a:gd name="connsiteX22" fmla="*/ 453225 w 453292"/>
              <a:gd name="connsiteY22" fmla="*/ 1264257 h 2178657"/>
              <a:gd name="connsiteX23" fmla="*/ 429371 w 453292"/>
              <a:gd name="connsiteY23" fmla="*/ 1208598 h 2178657"/>
              <a:gd name="connsiteX24" fmla="*/ 413468 w 453292"/>
              <a:gd name="connsiteY24" fmla="*/ 1129085 h 2178657"/>
              <a:gd name="connsiteX25" fmla="*/ 421420 w 453292"/>
              <a:gd name="connsiteY25" fmla="*/ 1105231 h 2178657"/>
              <a:gd name="connsiteX26" fmla="*/ 437322 w 453292"/>
              <a:gd name="connsiteY26" fmla="*/ 1081377 h 2178657"/>
              <a:gd name="connsiteX27" fmla="*/ 429371 w 453292"/>
              <a:gd name="connsiteY27" fmla="*/ 1057523 h 2178657"/>
              <a:gd name="connsiteX28" fmla="*/ 413468 w 453292"/>
              <a:gd name="connsiteY28" fmla="*/ 1033669 h 2178657"/>
              <a:gd name="connsiteX29" fmla="*/ 381663 w 453292"/>
              <a:gd name="connsiteY29" fmla="*/ 962108 h 2178657"/>
              <a:gd name="connsiteX30" fmla="*/ 341906 w 453292"/>
              <a:gd name="connsiteY30" fmla="*/ 842838 h 2178657"/>
              <a:gd name="connsiteX31" fmla="*/ 326004 w 453292"/>
              <a:gd name="connsiteY31" fmla="*/ 818984 h 2178657"/>
              <a:gd name="connsiteX32" fmla="*/ 302150 w 453292"/>
              <a:gd name="connsiteY32" fmla="*/ 795129 h 2178657"/>
              <a:gd name="connsiteX33" fmla="*/ 166978 w 453292"/>
              <a:gd name="connsiteY33" fmla="*/ 723569 h 2178657"/>
              <a:gd name="connsiteX34" fmla="*/ 230587 w 453292"/>
              <a:gd name="connsiteY34" fmla="*/ 715617 h 2178657"/>
              <a:gd name="connsiteX35" fmla="*/ 95415 w 453292"/>
              <a:gd name="connsiteY35" fmla="*/ 580445 h 2178657"/>
              <a:gd name="connsiteX36" fmla="*/ 262393 w 453292"/>
              <a:gd name="connsiteY36" fmla="*/ 508883 h 2178657"/>
              <a:gd name="connsiteX37" fmla="*/ 238539 w 453292"/>
              <a:gd name="connsiteY37" fmla="*/ 492981 h 2178657"/>
              <a:gd name="connsiteX38" fmla="*/ 270345 w 453292"/>
              <a:gd name="connsiteY38" fmla="*/ 190831 h 2178657"/>
              <a:gd name="connsiteX39" fmla="*/ 246491 w 453292"/>
              <a:gd name="connsiteY39" fmla="*/ 111318 h 2178657"/>
              <a:gd name="connsiteX40" fmla="*/ 238539 w 453292"/>
              <a:gd name="connsiteY40" fmla="*/ 87464 h 2178657"/>
              <a:gd name="connsiteX41" fmla="*/ 254442 w 453292"/>
              <a:gd name="connsiteY41" fmla="*/ 39756 h 2178657"/>
              <a:gd name="connsiteX42" fmla="*/ 270345 w 453292"/>
              <a:gd name="connsiteY42" fmla="*/ 0 h 2178657"/>
              <a:gd name="connsiteX0" fmla="*/ 111318 w 453292"/>
              <a:gd name="connsiteY0" fmla="*/ 2178657 h 2178657"/>
              <a:gd name="connsiteX1" fmla="*/ 95416 w 453292"/>
              <a:gd name="connsiteY1" fmla="*/ 2138901 h 2178657"/>
              <a:gd name="connsiteX2" fmla="*/ 71562 w 453292"/>
              <a:gd name="connsiteY2" fmla="*/ 2027582 h 2178657"/>
              <a:gd name="connsiteX3" fmla="*/ 63611 w 453292"/>
              <a:gd name="connsiteY3" fmla="*/ 1995777 h 2178657"/>
              <a:gd name="connsiteX4" fmla="*/ 47708 w 453292"/>
              <a:gd name="connsiteY4" fmla="*/ 1908313 h 2178657"/>
              <a:gd name="connsiteX5" fmla="*/ 23854 w 453292"/>
              <a:gd name="connsiteY5" fmla="*/ 1836751 h 2178657"/>
              <a:gd name="connsiteX6" fmla="*/ 15903 w 453292"/>
              <a:gd name="connsiteY6" fmla="*/ 1804946 h 2178657"/>
              <a:gd name="connsiteX7" fmla="*/ 0 w 453292"/>
              <a:gd name="connsiteY7" fmla="*/ 1757238 h 2178657"/>
              <a:gd name="connsiteX8" fmla="*/ 7952 w 453292"/>
              <a:gd name="connsiteY8" fmla="*/ 1701579 h 2178657"/>
              <a:gd name="connsiteX9" fmla="*/ 23854 w 453292"/>
              <a:gd name="connsiteY9" fmla="*/ 1677725 h 2178657"/>
              <a:gd name="connsiteX10" fmla="*/ 95416 w 453292"/>
              <a:gd name="connsiteY10" fmla="*/ 1645920 h 2178657"/>
              <a:gd name="connsiteX11" fmla="*/ 119270 w 453292"/>
              <a:gd name="connsiteY11" fmla="*/ 1637968 h 2178657"/>
              <a:gd name="connsiteX12" fmla="*/ 166978 w 453292"/>
              <a:gd name="connsiteY12" fmla="*/ 1606163 h 2178657"/>
              <a:gd name="connsiteX13" fmla="*/ 190832 w 453292"/>
              <a:gd name="connsiteY13" fmla="*/ 1590261 h 2178657"/>
              <a:gd name="connsiteX14" fmla="*/ 222637 w 453292"/>
              <a:gd name="connsiteY14" fmla="*/ 1582309 h 2178657"/>
              <a:gd name="connsiteX15" fmla="*/ 262393 w 453292"/>
              <a:gd name="connsiteY15" fmla="*/ 1574358 h 2178657"/>
              <a:gd name="connsiteX16" fmla="*/ 310101 w 453292"/>
              <a:gd name="connsiteY16" fmla="*/ 1558455 h 2178657"/>
              <a:gd name="connsiteX17" fmla="*/ 333955 w 453292"/>
              <a:gd name="connsiteY17" fmla="*/ 1534601 h 2178657"/>
              <a:gd name="connsiteX18" fmla="*/ 365760 w 453292"/>
              <a:gd name="connsiteY18" fmla="*/ 1486894 h 2178657"/>
              <a:gd name="connsiteX19" fmla="*/ 333955 w 453292"/>
              <a:gd name="connsiteY19" fmla="*/ 1431234 h 2178657"/>
              <a:gd name="connsiteX20" fmla="*/ 405517 w 453292"/>
              <a:gd name="connsiteY20" fmla="*/ 1359673 h 2178657"/>
              <a:gd name="connsiteX21" fmla="*/ 445273 w 453292"/>
              <a:gd name="connsiteY21" fmla="*/ 1288111 h 2178657"/>
              <a:gd name="connsiteX22" fmla="*/ 453225 w 453292"/>
              <a:gd name="connsiteY22" fmla="*/ 1264257 h 2178657"/>
              <a:gd name="connsiteX23" fmla="*/ 429371 w 453292"/>
              <a:gd name="connsiteY23" fmla="*/ 1208598 h 2178657"/>
              <a:gd name="connsiteX24" fmla="*/ 413468 w 453292"/>
              <a:gd name="connsiteY24" fmla="*/ 1129085 h 2178657"/>
              <a:gd name="connsiteX25" fmla="*/ 421420 w 453292"/>
              <a:gd name="connsiteY25" fmla="*/ 1105231 h 2178657"/>
              <a:gd name="connsiteX26" fmla="*/ 437322 w 453292"/>
              <a:gd name="connsiteY26" fmla="*/ 1081377 h 2178657"/>
              <a:gd name="connsiteX27" fmla="*/ 429371 w 453292"/>
              <a:gd name="connsiteY27" fmla="*/ 1057523 h 2178657"/>
              <a:gd name="connsiteX28" fmla="*/ 413468 w 453292"/>
              <a:gd name="connsiteY28" fmla="*/ 1033669 h 2178657"/>
              <a:gd name="connsiteX29" fmla="*/ 381663 w 453292"/>
              <a:gd name="connsiteY29" fmla="*/ 962108 h 2178657"/>
              <a:gd name="connsiteX30" fmla="*/ 341906 w 453292"/>
              <a:gd name="connsiteY30" fmla="*/ 842838 h 2178657"/>
              <a:gd name="connsiteX31" fmla="*/ 326004 w 453292"/>
              <a:gd name="connsiteY31" fmla="*/ 818984 h 2178657"/>
              <a:gd name="connsiteX32" fmla="*/ 302150 w 453292"/>
              <a:gd name="connsiteY32" fmla="*/ 795129 h 2178657"/>
              <a:gd name="connsiteX33" fmla="*/ 166978 w 453292"/>
              <a:gd name="connsiteY33" fmla="*/ 723569 h 2178657"/>
              <a:gd name="connsiteX34" fmla="*/ 230587 w 453292"/>
              <a:gd name="connsiteY34" fmla="*/ 715617 h 2178657"/>
              <a:gd name="connsiteX35" fmla="*/ 95415 w 453292"/>
              <a:gd name="connsiteY35" fmla="*/ 580445 h 2178657"/>
              <a:gd name="connsiteX36" fmla="*/ 262393 w 453292"/>
              <a:gd name="connsiteY36" fmla="*/ 508883 h 2178657"/>
              <a:gd name="connsiteX37" fmla="*/ 238539 w 453292"/>
              <a:gd name="connsiteY37" fmla="*/ 492981 h 2178657"/>
              <a:gd name="connsiteX38" fmla="*/ 270345 w 453292"/>
              <a:gd name="connsiteY38" fmla="*/ 190831 h 2178657"/>
              <a:gd name="connsiteX39" fmla="*/ 246491 w 453292"/>
              <a:gd name="connsiteY39" fmla="*/ 111318 h 2178657"/>
              <a:gd name="connsiteX40" fmla="*/ 238539 w 453292"/>
              <a:gd name="connsiteY40" fmla="*/ 87464 h 2178657"/>
              <a:gd name="connsiteX41" fmla="*/ 254442 w 453292"/>
              <a:gd name="connsiteY41" fmla="*/ 39756 h 2178657"/>
              <a:gd name="connsiteX42" fmla="*/ 270345 w 453292"/>
              <a:gd name="connsiteY42" fmla="*/ 0 h 21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3292" h="2178657">
                <a:moveTo>
                  <a:pt x="111318" y="2178657"/>
                </a:moveTo>
                <a:cubicBezTo>
                  <a:pt x="106017" y="2165405"/>
                  <a:pt x="99613" y="2152543"/>
                  <a:pt x="95416" y="2138901"/>
                </a:cubicBezTo>
                <a:cubicBezTo>
                  <a:pt x="75150" y="2073035"/>
                  <a:pt x="83440" y="2086975"/>
                  <a:pt x="71562" y="2027582"/>
                </a:cubicBezTo>
                <a:cubicBezTo>
                  <a:pt x="69419" y="2016866"/>
                  <a:pt x="65566" y="2006529"/>
                  <a:pt x="63611" y="1995777"/>
                </a:cubicBezTo>
                <a:cubicBezTo>
                  <a:pt x="54136" y="1943665"/>
                  <a:pt x="60191" y="1949924"/>
                  <a:pt x="47708" y="1908313"/>
                </a:cubicBezTo>
                <a:cubicBezTo>
                  <a:pt x="40483" y="1884229"/>
                  <a:pt x="31805" y="1860605"/>
                  <a:pt x="23854" y="1836751"/>
                </a:cubicBezTo>
                <a:cubicBezTo>
                  <a:pt x="20398" y="1826384"/>
                  <a:pt x="19043" y="1815413"/>
                  <a:pt x="15903" y="1804946"/>
                </a:cubicBezTo>
                <a:cubicBezTo>
                  <a:pt x="11086" y="1788890"/>
                  <a:pt x="0" y="1757238"/>
                  <a:pt x="0" y="1757238"/>
                </a:cubicBezTo>
                <a:cubicBezTo>
                  <a:pt x="2651" y="1738685"/>
                  <a:pt x="2567" y="1719530"/>
                  <a:pt x="7952" y="1701579"/>
                </a:cubicBezTo>
                <a:cubicBezTo>
                  <a:pt x="10698" y="1692426"/>
                  <a:pt x="17097" y="1684482"/>
                  <a:pt x="23854" y="1677725"/>
                </a:cubicBezTo>
                <a:cubicBezTo>
                  <a:pt x="42755" y="1658823"/>
                  <a:pt x="71794" y="1653794"/>
                  <a:pt x="95416" y="1645920"/>
                </a:cubicBezTo>
                <a:lnTo>
                  <a:pt x="119270" y="1637968"/>
                </a:lnTo>
                <a:cubicBezTo>
                  <a:pt x="137402" y="1631924"/>
                  <a:pt x="151075" y="1616765"/>
                  <a:pt x="166978" y="1606163"/>
                </a:cubicBezTo>
                <a:cubicBezTo>
                  <a:pt x="174929" y="1600862"/>
                  <a:pt x="181561" y="1592579"/>
                  <a:pt x="190832" y="1590261"/>
                </a:cubicBezTo>
                <a:cubicBezTo>
                  <a:pt x="201434" y="1587610"/>
                  <a:pt x="211969" y="1584680"/>
                  <a:pt x="222637" y="1582309"/>
                </a:cubicBezTo>
                <a:cubicBezTo>
                  <a:pt x="235830" y="1579377"/>
                  <a:pt x="249355" y="1577914"/>
                  <a:pt x="262393" y="1574358"/>
                </a:cubicBezTo>
                <a:cubicBezTo>
                  <a:pt x="278565" y="1569947"/>
                  <a:pt x="310101" y="1558455"/>
                  <a:pt x="310101" y="1558455"/>
                </a:cubicBezTo>
                <a:cubicBezTo>
                  <a:pt x="318052" y="1550504"/>
                  <a:pt x="327051" y="1543477"/>
                  <a:pt x="333955" y="1534601"/>
                </a:cubicBezTo>
                <a:cubicBezTo>
                  <a:pt x="345689" y="1519515"/>
                  <a:pt x="365760" y="1504122"/>
                  <a:pt x="365760" y="1486894"/>
                </a:cubicBezTo>
                <a:cubicBezTo>
                  <a:pt x="365760" y="1469666"/>
                  <a:pt x="344557" y="1449787"/>
                  <a:pt x="333955" y="1431234"/>
                </a:cubicBezTo>
                <a:cubicBezTo>
                  <a:pt x="353657" y="1372126"/>
                  <a:pt x="386964" y="1383527"/>
                  <a:pt x="405517" y="1359673"/>
                </a:cubicBezTo>
                <a:cubicBezTo>
                  <a:pt x="424070" y="1335819"/>
                  <a:pt x="427061" y="1342742"/>
                  <a:pt x="445273" y="1288111"/>
                </a:cubicBezTo>
                <a:lnTo>
                  <a:pt x="453225" y="1264257"/>
                </a:lnTo>
                <a:cubicBezTo>
                  <a:pt x="454550" y="1249680"/>
                  <a:pt x="435997" y="1231127"/>
                  <a:pt x="429371" y="1208598"/>
                </a:cubicBezTo>
                <a:cubicBezTo>
                  <a:pt x="422745" y="1186069"/>
                  <a:pt x="413468" y="1144988"/>
                  <a:pt x="413468" y="1129085"/>
                </a:cubicBezTo>
                <a:cubicBezTo>
                  <a:pt x="413468" y="1113182"/>
                  <a:pt x="417444" y="1113182"/>
                  <a:pt x="421420" y="1105231"/>
                </a:cubicBezTo>
                <a:cubicBezTo>
                  <a:pt x="425396" y="1097280"/>
                  <a:pt x="442623" y="1089328"/>
                  <a:pt x="437322" y="1081377"/>
                </a:cubicBezTo>
                <a:cubicBezTo>
                  <a:pt x="434672" y="1073426"/>
                  <a:pt x="433119" y="1065020"/>
                  <a:pt x="429371" y="1057523"/>
                </a:cubicBezTo>
                <a:cubicBezTo>
                  <a:pt x="425097" y="1048976"/>
                  <a:pt x="417349" y="1042402"/>
                  <a:pt x="413468" y="1033669"/>
                </a:cubicBezTo>
                <a:cubicBezTo>
                  <a:pt x="375617" y="948507"/>
                  <a:pt x="417652" y="1016092"/>
                  <a:pt x="381663" y="962108"/>
                </a:cubicBezTo>
                <a:lnTo>
                  <a:pt x="341906" y="842838"/>
                </a:lnTo>
                <a:cubicBezTo>
                  <a:pt x="338884" y="833772"/>
                  <a:pt x="329885" y="827717"/>
                  <a:pt x="326004" y="818984"/>
                </a:cubicBezTo>
                <a:cubicBezTo>
                  <a:pt x="325999" y="818974"/>
                  <a:pt x="328654" y="811032"/>
                  <a:pt x="302150" y="795129"/>
                </a:cubicBezTo>
                <a:cubicBezTo>
                  <a:pt x="275646" y="779227"/>
                  <a:pt x="178905" y="736821"/>
                  <a:pt x="166978" y="723569"/>
                </a:cubicBezTo>
                <a:cubicBezTo>
                  <a:pt x="155051" y="710317"/>
                  <a:pt x="242514" y="739471"/>
                  <a:pt x="230587" y="715617"/>
                </a:cubicBezTo>
                <a:cubicBezTo>
                  <a:pt x="218660" y="691763"/>
                  <a:pt x="115403" y="640403"/>
                  <a:pt x="95415" y="580445"/>
                </a:cubicBezTo>
                <a:cubicBezTo>
                  <a:pt x="99058" y="536732"/>
                  <a:pt x="238539" y="523460"/>
                  <a:pt x="262393" y="508883"/>
                </a:cubicBezTo>
                <a:cubicBezTo>
                  <a:pt x="286247" y="494306"/>
                  <a:pt x="230588" y="498282"/>
                  <a:pt x="238539" y="492981"/>
                </a:cubicBezTo>
                <a:cubicBezTo>
                  <a:pt x="214764" y="350325"/>
                  <a:pt x="269020" y="254442"/>
                  <a:pt x="270345" y="190831"/>
                </a:cubicBezTo>
                <a:cubicBezTo>
                  <a:pt x="271670" y="127221"/>
                  <a:pt x="248642" y="117772"/>
                  <a:pt x="246491" y="111318"/>
                </a:cubicBezTo>
                <a:lnTo>
                  <a:pt x="238539" y="87464"/>
                </a:lnTo>
                <a:cubicBezTo>
                  <a:pt x="243840" y="71561"/>
                  <a:pt x="245143" y="53704"/>
                  <a:pt x="254442" y="39756"/>
                </a:cubicBezTo>
                <a:cubicBezTo>
                  <a:pt x="273285" y="11492"/>
                  <a:pt x="270345" y="25458"/>
                  <a:pt x="270345" y="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2" name="Freihandform 21"/>
          <p:cNvSpPr/>
          <p:nvPr/>
        </p:nvSpPr>
        <p:spPr bwMode="auto">
          <a:xfrm>
            <a:off x="3906281" y="3800970"/>
            <a:ext cx="1333231" cy="934439"/>
          </a:xfrm>
          <a:custGeom>
            <a:avLst/>
            <a:gdLst>
              <a:gd name="connsiteX0" fmla="*/ 0 w 1478943"/>
              <a:gd name="connsiteY0" fmla="*/ 0 h 1081378"/>
              <a:gd name="connsiteX1" fmla="*/ 39757 w 1478943"/>
              <a:gd name="connsiteY1" fmla="*/ 15903 h 1081378"/>
              <a:gd name="connsiteX2" fmla="*/ 63611 w 1478943"/>
              <a:gd name="connsiteY2" fmla="*/ 31805 h 1081378"/>
              <a:gd name="connsiteX3" fmla="*/ 111318 w 1478943"/>
              <a:gd name="connsiteY3" fmla="*/ 47708 h 1081378"/>
              <a:gd name="connsiteX4" fmla="*/ 222637 w 1478943"/>
              <a:gd name="connsiteY4" fmla="*/ 87465 h 1081378"/>
              <a:gd name="connsiteX5" fmla="*/ 341906 w 1478943"/>
              <a:gd name="connsiteY5" fmla="*/ 127221 h 1081378"/>
              <a:gd name="connsiteX6" fmla="*/ 381663 w 1478943"/>
              <a:gd name="connsiteY6" fmla="*/ 135172 h 1081378"/>
              <a:gd name="connsiteX7" fmla="*/ 405517 w 1478943"/>
              <a:gd name="connsiteY7" fmla="*/ 143124 h 1081378"/>
              <a:gd name="connsiteX8" fmla="*/ 413468 w 1478943"/>
              <a:gd name="connsiteY8" fmla="*/ 166978 h 1081378"/>
              <a:gd name="connsiteX9" fmla="*/ 461176 w 1478943"/>
              <a:gd name="connsiteY9" fmla="*/ 198783 h 1081378"/>
              <a:gd name="connsiteX10" fmla="*/ 469127 w 1478943"/>
              <a:gd name="connsiteY10" fmla="*/ 238539 h 1081378"/>
              <a:gd name="connsiteX11" fmla="*/ 485030 w 1478943"/>
              <a:gd name="connsiteY11" fmla="*/ 262393 h 1081378"/>
              <a:gd name="connsiteX12" fmla="*/ 508884 w 1478943"/>
              <a:gd name="connsiteY12" fmla="*/ 310101 h 1081378"/>
              <a:gd name="connsiteX13" fmla="*/ 516835 w 1478943"/>
              <a:gd name="connsiteY13" fmla="*/ 333955 h 1081378"/>
              <a:gd name="connsiteX14" fmla="*/ 524786 w 1478943"/>
              <a:gd name="connsiteY14" fmla="*/ 477078 h 1081378"/>
              <a:gd name="connsiteX15" fmla="*/ 572494 w 1478943"/>
              <a:gd name="connsiteY15" fmla="*/ 508884 h 1081378"/>
              <a:gd name="connsiteX16" fmla="*/ 588397 w 1478943"/>
              <a:gd name="connsiteY16" fmla="*/ 564543 h 1081378"/>
              <a:gd name="connsiteX17" fmla="*/ 596348 w 1478943"/>
              <a:gd name="connsiteY17" fmla="*/ 612251 h 1081378"/>
              <a:gd name="connsiteX18" fmla="*/ 604299 w 1478943"/>
              <a:gd name="connsiteY18" fmla="*/ 779228 h 1081378"/>
              <a:gd name="connsiteX19" fmla="*/ 612251 w 1478943"/>
              <a:gd name="connsiteY19" fmla="*/ 826936 h 1081378"/>
              <a:gd name="connsiteX20" fmla="*/ 628153 w 1478943"/>
              <a:gd name="connsiteY20" fmla="*/ 850790 h 1081378"/>
              <a:gd name="connsiteX21" fmla="*/ 636105 w 1478943"/>
              <a:gd name="connsiteY21" fmla="*/ 882595 h 1081378"/>
              <a:gd name="connsiteX22" fmla="*/ 644056 w 1478943"/>
              <a:gd name="connsiteY22" fmla="*/ 922351 h 1081378"/>
              <a:gd name="connsiteX23" fmla="*/ 659958 w 1478943"/>
              <a:gd name="connsiteY23" fmla="*/ 970059 h 1081378"/>
              <a:gd name="connsiteX24" fmla="*/ 675861 w 1478943"/>
              <a:gd name="connsiteY24" fmla="*/ 1025718 h 1081378"/>
              <a:gd name="connsiteX25" fmla="*/ 723569 w 1478943"/>
              <a:gd name="connsiteY25" fmla="*/ 1057524 h 1081378"/>
              <a:gd name="connsiteX26" fmla="*/ 747423 w 1478943"/>
              <a:gd name="connsiteY26" fmla="*/ 1073426 h 1081378"/>
              <a:gd name="connsiteX27" fmla="*/ 834887 w 1478943"/>
              <a:gd name="connsiteY27" fmla="*/ 1065475 h 1081378"/>
              <a:gd name="connsiteX28" fmla="*/ 882595 w 1478943"/>
              <a:gd name="connsiteY28" fmla="*/ 1033670 h 1081378"/>
              <a:gd name="connsiteX29" fmla="*/ 1009816 w 1478943"/>
              <a:gd name="connsiteY29" fmla="*/ 1041621 h 1081378"/>
              <a:gd name="connsiteX30" fmla="*/ 1033670 w 1478943"/>
              <a:gd name="connsiteY30" fmla="*/ 1049572 h 1081378"/>
              <a:gd name="connsiteX31" fmla="*/ 1081378 w 1478943"/>
              <a:gd name="connsiteY31" fmla="*/ 1081378 h 1081378"/>
              <a:gd name="connsiteX32" fmla="*/ 1152939 w 1478943"/>
              <a:gd name="connsiteY32" fmla="*/ 1073426 h 1081378"/>
              <a:gd name="connsiteX33" fmla="*/ 1168842 w 1478943"/>
              <a:gd name="connsiteY33" fmla="*/ 1049572 h 1081378"/>
              <a:gd name="connsiteX34" fmla="*/ 1176793 w 1478943"/>
              <a:gd name="connsiteY34" fmla="*/ 1025718 h 1081378"/>
              <a:gd name="connsiteX35" fmla="*/ 1160891 w 1478943"/>
              <a:gd name="connsiteY35" fmla="*/ 1057524 h 1081378"/>
              <a:gd name="connsiteX36" fmla="*/ 1184745 w 1478943"/>
              <a:gd name="connsiteY36" fmla="*/ 1041621 h 1081378"/>
              <a:gd name="connsiteX37" fmla="*/ 1240404 w 1478943"/>
              <a:gd name="connsiteY37" fmla="*/ 970059 h 1081378"/>
              <a:gd name="connsiteX38" fmla="*/ 1256306 w 1478943"/>
              <a:gd name="connsiteY38" fmla="*/ 946205 h 1081378"/>
              <a:gd name="connsiteX39" fmla="*/ 1288112 w 1478943"/>
              <a:gd name="connsiteY39" fmla="*/ 898498 h 1081378"/>
              <a:gd name="connsiteX40" fmla="*/ 1311965 w 1478943"/>
              <a:gd name="connsiteY40" fmla="*/ 890546 h 1081378"/>
              <a:gd name="connsiteX41" fmla="*/ 1335819 w 1478943"/>
              <a:gd name="connsiteY41" fmla="*/ 874644 h 1081378"/>
              <a:gd name="connsiteX42" fmla="*/ 1375576 w 1478943"/>
              <a:gd name="connsiteY42" fmla="*/ 834887 h 1081378"/>
              <a:gd name="connsiteX43" fmla="*/ 1399430 w 1478943"/>
              <a:gd name="connsiteY43" fmla="*/ 842838 h 1081378"/>
              <a:gd name="connsiteX44" fmla="*/ 1415332 w 1478943"/>
              <a:gd name="connsiteY44" fmla="*/ 874644 h 1081378"/>
              <a:gd name="connsiteX45" fmla="*/ 1447138 w 1478943"/>
              <a:gd name="connsiteY45" fmla="*/ 946205 h 1081378"/>
              <a:gd name="connsiteX46" fmla="*/ 1470992 w 1478943"/>
              <a:gd name="connsiteY46" fmla="*/ 954157 h 1081378"/>
              <a:gd name="connsiteX47" fmla="*/ 1478943 w 1478943"/>
              <a:gd name="connsiteY47" fmla="*/ 962108 h 108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478943" h="1081378">
                <a:moveTo>
                  <a:pt x="0" y="0"/>
                </a:moveTo>
                <a:cubicBezTo>
                  <a:pt x="13252" y="5301"/>
                  <a:pt x="26991" y="9520"/>
                  <a:pt x="39757" y="15903"/>
                </a:cubicBezTo>
                <a:cubicBezTo>
                  <a:pt x="48304" y="20177"/>
                  <a:pt x="54878" y="27924"/>
                  <a:pt x="63611" y="31805"/>
                </a:cubicBezTo>
                <a:cubicBezTo>
                  <a:pt x="78929" y="38613"/>
                  <a:pt x="111318" y="47708"/>
                  <a:pt x="111318" y="47708"/>
                </a:cubicBezTo>
                <a:cubicBezTo>
                  <a:pt x="176806" y="91366"/>
                  <a:pt x="140061" y="77142"/>
                  <a:pt x="222637" y="87465"/>
                </a:cubicBezTo>
                <a:lnTo>
                  <a:pt x="341906" y="127221"/>
                </a:lnTo>
                <a:cubicBezTo>
                  <a:pt x="354727" y="131495"/>
                  <a:pt x="368552" y="131894"/>
                  <a:pt x="381663" y="135172"/>
                </a:cubicBezTo>
                <a:cubicBezTo>
                  <a:pt x="389794" y="137205"/>
                  <a:pt x="397566" y="140473"/>
                  <a:pt x="405517" y="143124"/>
                </a:cubicBezTo>
                <a:cubicBezTo>
                  <a:pt x="408167" y="151075"/>
                  <a:pt x="407541" y="161051"/>
                  <a:pt x="413468" y="166978"/>
                </a:cubicBezTo>
                <a:cubicBezTo>
                  <a:pt x="426983" y="180493"/>
                  <a:pt x="461176" y="198783"/>
                  <a:pt x="461176" y="198783"/>
                </a:cubicBezTo>
                <a:cubicBezTo>
                  <a:pt x="463826" y="212035"/>
                  <a:pt x="464382" y="225885"/>
                  <a:pt x="469127" y="238539"/>
                </a:cubicBezTo>
                <a:cubicBezTo>
                  <a:pt x="472482" y="247487"/>
                  <a:pt x="480756" y="253846"/>
                  <a:pt x="485030" y="262393"/>
                </a:cubicBezTo>
                <a:cubicBezTo>
                  <a:pt x="517950" y="328233"/>
                  <a:pt x="463308" y="241738"/>
                  <a:pt x="508884" y="310101"/>
                </a:cubicBezTo>
                <a:cubicBezTo>
                  <a:pt x="511534" y="318052"/>
                  <a:pt x="516040" y="325611"/>
                  <a:pt x="516835" y="333955"/>
                </a:cubicBezTo>
                <a:cubicBezTo>
                  <a:pt x="521365" y="381521"/>
                  <a:pt x="510299" y="431546"/>
                  <a:pt x="524786" y="477078"/>
                </a:cubicBezTo>
                <a:cubicBezTo>
                  <a:pt x="530581" y="495291"/>
                  <a:pt x="572494" y="508884"/>
                  <a:pt x="572494" y="508884"/>
                </a:cubicBezTo>
                <a:cubicBezTo>
                  <a:pt x="580070" y="531613"/>
                  <a:pt x="583406" y="539591"/>
                  <a:pt x="588397" y="564543"/>
                </a:cubicBezTo>
                <a:cubicBezTo>
                  <a:pt x="591559" y="580352"/>
                  <a:pt x="593698" y="596348"/>
                  <a:pt x="596348" y="612251"/>
                </a:cubicBezTo>
                <a:cubicBezTo>
                  <a:pt x="598998" y="667910"/>
                  <a:pt x="600183" y="723658"/>
                  <a:pt x="604299" y="779228"/>
                </a:cubicBezTo>
                <a:cubicBezTo>
                  <a:pt x="605490" y="795306"/>
                  <a:pt x="607153" y="811641"/>
                  <a:pt x="612251" y="826936"/>
                </a:cubicBezTo>
                <a:cubicBezTo>
                  <a:pt x="615273" y="836002"/>
                  <a:pt x="622852" y="842839"/>
                  <a:pt x="628153" y="850790"/>
                </a:cubicBezTo>
                <a:cubicBezTo>
                  <a:pt x="630804" y="861392"/>
                  <a:pt x="633734" y="871927"/>
                  <a:pt x="636105" y="882595"/>
                </a:cubicBezTo>
                <a:cubicBezTo>
                  <a:pt x="639037" y="895788"/>
                  <a:pt x="640500" y="909313"/>
                  <a:pt x="644056" y="922351"/>
                </a:cubicBezTo>
                <a:cubicBezTo>
                  <a:pt x="648466" y="938523"/>
                  <a:pt x="654657" y="954156"/>
                  <a:pt x="659958" y="970059"/>
                </a:cubicBezTo>
                <a:cubicBezTo>
                  <a:pt x="661724" y="975357"/>
                  <a:pt x="670757" y="1018063"/>
                  <a:pt x="675861" y="1025718"/>
                </a:cubicBezTo>
                <a:cubicBezTo>
                  <a:pt x="698470" y="1059631"/>
                  <a:pt x="694393" y="1042936"/>
                  <a:pt x="723569" y="1057524"/>
                </a:cubicBezTo>
                <a:cubicBezTo>
                  <a:pt x="732116" y="1061798"/>
                  <a:pt x="739472" y="1068125"/>
                  <a:pt x="747423" y="1073426"/>
                </a:cubicBezTo>
                <a:cubicBezTo>
                  <a:pt x="776578" y="1070776"/>
                  <a:pt x="806802" y="1073735"/>
                  <a:pt x="834887" y="1065475"/>
                </a:cubicBezTo>
                <a:cubicBezTo>
                  <a:pt x="853223" y="1060082"/>
                  <a:pt x="882595" y="1033670"/>
                  <a:pt x="882595" y="1033670"/>
                </a:cubicBezTo>
                <a:cubicBezTo>
                  <a:pt x="925002" y="1036320"/>
                  <a:pt x="967560" y="1037173"/>
                  <a:pt x="1009816" y="1041621"/>
                </a:cubicBezTo>
                <a:cubicBezTo>
                  <a:pt x="1018151" y="1042498"/>
                  <a:pt x="1026343" y="1045502"/>
                  <a:pt x="1033670" y="1049572"/>
                </a:cubicBezTo>
                <a:cubicBezTo>
                  <a:pt x="1050378" y="1058854"/>
                  <a:pt x="1081378" y="1081378"/>
                  <a:pt x="1081378" y="1081378"/>
                </a:cubicBezTo>
                <a:cubicBezTo>
                  <a:pt x="1105232" y="1078727"/>
                  <a:pt x="1130384" y="1081628"/>
                  <a:pt x="1152939" y="1073426"/>
                </a:cubicBezTo>
                <a:cubicBezTo>
                  <a:pt x="1161920" y="1070160"/>
                  <a:pt x="1164568" y="1058119"/>
                  <a:pt x="1168842" y="1049572"/>
                </a:cubicBezTo>
                <a:cubicBezTo>
                  <a:pt x="1172590" y="1042075"/>
                  <a:pt x="1182719" y="1019791"/>
                  <a:pt x="1176793" y="1025718"/>
                </a:cubicBezTo>
                <a:cubicBezTo>
                  <a:pt x="1168412" y="1034100"/>
                  <a:pt x="1155590" y="1046922"/>
                  <a:pt x="1160891" y="1057524"/>
                </a:cubicBezTo>
                <a:cubicBezTo>
                  <a:pt x="1165165" y="1066071"/>
                  <a:pt x="1177404" y="1047739"/>
                  <a:pt x="1184745" y="1041621"/>
                </a:cubicBezTo>
                <a:cubicBezTo>
                  <a:pt x="1212768" y="1018268"/>
                  <a:pt x="1218243" y="1003300"/>
                  <a:pt x="1240404" y="970059"/>
                </a:cubicBezTo>
                <a:cubicBezTo>
                  <a:pt x="1245705" y="962108"/>
                  <a:pt x="1253284" y="955271"/>
                  <a:pt x="1256306" y="946205"/>
                </a:cubicBezTo>
                <a:cubicBezTo>
                  <a:pt x="1264643" y="921196"/>
                  <a:pt x="1262585" y="915516"/>
                  <a:pt x="1288112" y="898498"/>
                </a:cubicBezTo>
                <a:cubicBezTo>
                  <a:pt x="1295086" y="893849"/>
                  <a:pt x="1304469" y="894294"/>
                  <a:pt x="1311965" y="890546"/>
                </a:cubicBezTo>
                <a:cubicBezTo>
                  <a:pt x="1320512" y="886272"/>
                  <a:pt x="1327868" y="879945"/>
                  <a:pt x="1335819" y="874644"/>
                </a:cubicBezTo>
                <a:cubicBezTo>
                  <a:pt x="1345096" y="860729"/>
                  <a:pt x="1355698" y="838200"/>
                  <a:pt x="1375576" y="834887"/>
                </a:cubicBezTo>
                <a:cubicBezTo>
                  <a:pt x="1383843" y="833509"/>
                  <a:pt x="1391479" y="840188"/>
                  <a:pt x="1399430" y="842838"/>
                </a:cubicBezTo>
                <a:cubicBezTo>
                  <a:pt x="1404731" y="853440"/>
                  <a:pt x="1410930" y="863639"/>
                  <a:pt x="1415332" y="874644"/>
                </a:cubicBezTo>
                <a:cubicBezTo>
                  <a:pt x="1421621" y="890366"/>
                  <a:pt x="1429141" y="931807"/>
                  <a:pt x="1447138" y="946205"/>
                </a:cubicBezTo>
                <a:cubicBezTo>
                  <a:pt x="1453683" y="951441"/>
                  <a:pt x="1463495" y="950409"/>
                  <a:pt x="1470992" y="954157"/>
                </a:cubicBezTo>
                <a:cubicBezTo>
                  <a:pt x="1474344" y="955833"/>
                  <a:pt x="1476293" y="959458"/>
                  <a:pt x="1478943" y="962108"/>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3" name="Freihandform 22"/>
          <p:cNvSpPr/>
          <p:nvPr/>
        </p:nvSpPr>
        <p:spPr bwMode="auto">
          <a:xfrm>
            <a:off x="5246680" y="4639216"/>
            <a:ext cx="731127" cy="1030631"/>
          </a:xfrm>
          <a:custGeom>
            <a:avLst/>
            <a:gdLst>
              <a:gd name="connsiteX0" fmla="*/ 0 w 811033"/>
              <a:gd name="connsiteY0" fmla="*/ 0 h 1192696"/>
              <a:gd name="connsiteX1" fmla="*/ 39757 w 811033"/>
              <a:gd name="connsiteY1" fmla="*/ 7952 h 1192696"/>
              <a:gd name="connsiteX2" fmla="*/ 55659 w 811033"/>
              <a:gd name="connsiteY2" fmla="*/ 31806 h 1192696"/>
              <a:gd name="connsiteX3" fmla="*/ 87464 w 811033"/>
              <a:gd name="connsiteY3" fmla="*/ 103367 h 1192696"/>
              <a:gd name="connsiteX4" fmla="*/ 159026 w 811033"/>
              <a:gd name="connsiteY4" fmla="*/ 159026 h 1192696"/>
              <a:gd name="connsiteX5" fmla="*/ 206734 w 811033"/>
              <a:gd name="connsiteY5" fmla="*/ 182880 h 1192696"/>
              <a:gd name="connsiteX6" fmla="*/ 230588 w 811033"/>
              <a:gd name="connsiteY6" fmla="*/ 198783 h 1192696"/>
              <a:gd name="connsiteX7" fmla="*/ 254442 w 811033"/>
              <a:gd name="connsiteY7" fmla="*/ 206734 h 1192696"/>
              <a:gd name="connsiteX8" fmla="*/ 270344 w 811033"/>
              <a:gd name="connsiteY8" fmla="*/ 230588 h 1192696"/>
              <a:gd name="connsiteX9" fmla="*/ 318052 w 811033"/>
              <a:gd name="connsiteY9" fmla="*/ 246491 h 1192696"/>
              <a:gd name="connsiteX10" fmla="*/ 326004 w 811033"/>
              <a:gd name="connsiteY10" fmla="*/ 270345 h 1192696"/>
              <a:gd name="connsiteX11" fmla="*/ 333955 w 811033"/>
              <a:gd name="connsiteY11" fmla="*/ 310101 h 1192696"/>
              <a:gd name="connsiteX12" fmla="*/ 357809 w 811033"/>
              <a:gd name="connsiteY12" fmla="*/ 318052 h 1192696"/>
              <a:gd name="connsiteX13" fmla="*/ 453224 w 811033"/>
              <a:gd name="connsiteY13" fmla="*/ 326004 h 1192696"/>
              <a:gd name="connsiteX14" fmla="*/ 469127 w 811033"/>
              <a:gd name="connsiteY14" fmla="*/ 349858 h 1192696"/>
              <a:gd name="connsiteX15" fmla="*/ 477078 w 811033"/>
              <a:gd name="connsiteY15" fmla="*/ 373712 h 1192696"/>
              <a:gd name="connsiteX16" fmla="*/ 524786 w 811033"/>
              <a:gd name="connsiteY16" fmla="*/ 413468 h 1192696"/>
              <a:gd name="connsiteX17" fmla="*/ 540689 w 811033"/>
              <a:gd name="connsiteY17" fmla="*/ 437322 h 1192696"/>
              <a:gd name="connsiteX18" fmla="*/ 516835 w 811033"/>
              <a:gd name="connsiteY18" fmla="*/ 620202 h 1192696"/>
              <a:gd name="connsiteX19" fmla="*/ 508884 w 811033"/>
              <a:gd name="connsiteY19" fmla="*/ 644056 h 1192696"/>
              <a:gd name="connsiteX20" fmla="*/ 500932 w 811033"/>
              <a:gd name="connsiteY20" fmla="*/ 675861 h 1192696"/>
              <a:gd name="connsiteX21" fmla="*/ 485030 w 811033"/>
              <a:gd name="connsiteY21" fmla="*/ 699715 h 1192696"/>
              <a:gd name="connsiteX22" fmla="*/ 500932 w 811033"/>
              <a:gd name="connsiteY22" fmla="*/ 787179 h 1192696"/>
              <a:gd name="connsiteX23" fmla="*/ 532738 w 811033"/>
              <a:gd name="connsiteY23" fmla="*/ 834887 h 1192696"/>
              <a:gd name="connsiteX24" fmla="*/ 556591 w 811033"/>
              <a:gd name="connsiteY24" fmla="*/ 882595 h 1192696"/>
              <a:gd name="connsiteX25" fmla="*/ 580445 w 811033"/>
              <a:gd name="connsiteY25" fmla="*/ 898498 h 1192696"/>
              <a:gd name="connsiteX26" fmla="*/ 604299 w 811033"/>
              <a:gd name="connsiteY26" fmla="*/ 906449 h 1192696"/>
              <a:gd name="connsiteX27" fmla="*/ 612251 w 811033"/>
              <a:gd name="connsiteY27" fmla="*/ 930303 h 1192696"/>
              <a:gd name="connsiteX28" fmla="*/ 659958 w 811033"/>
              <a:gd name="connsiteY28" fmla="*/ 962108 h 1192696"/>
              <a:gd name="connsiteX29" fmla="*/ 691764 w 811033"/>
              <a:gd name="connsiteY29" fmla="*/ 1009816 h 1192696"/>
              <a:gd name="connsiteX30" fmla="*/ 699715 w 811033"/>
              <a:gd name="connsiteY30" fmla="*/ 1041621 h 1192696"/>
              <a:gd name="connsiteX31" fmla="*/ 715618 w 811033"/>
              <a:gd name="connsiteY31" fmla="*/ 1089329 h 1192696"/>
              <a:gd name="connsiteX32" fmla="*/ 739471 w 811033"/>
              <a:gd name="connsiteY32" fmla="*/ 1105232 h 1192696"/>
              <a:gd name="connsiteX33" fmla="*/ 779228 w 811033"/>
              <a:gd name="connsiteY33" fmla="*/ 1152939 h 1192696"/>
              <a:gd name="connsiteX34" fmla="*/ 811033 w 811033"/>
              <a:gd name="connsiteY34" fmla="*/ 1192696 h 119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1033" h="1192696">
                <a:moveTo>
                  <a:pt x="0" y="0"/>
                </a:moveTo>
                <a:cubicBezTo>
                  <a:pt x="13252" y="2651"/>
                  <a:pt x="28023" y="1247"/>
                  <a:pt x="39757" y="7952"/>
                </a:cubicBezTo>
                <a:cubicBezTo>
                  <a:pt x="48054" y="12693"/>
                  <a:pt x="51778" y="23073"/>
                  <a:pt x="55659" y="31806"/>
                </a:cubicBezTo>
                <a:cubicBezTo>
                  <a:pt x="75468" y="76377"/>
                  <a:pt x="61760" y="72522"/>
                  <a:pt x="87464" y="103367"/>
                </a:cubicBezTo>
                <a:cubicBezTo>
                  <a:pt x="110819" y="131393"/>
                  <a:pt x="125780" y="136862"/>
                  <a:pt x="159026" y="159026"/>
                </a:cubicBezTo>
                <a:cubicBezTo>
                  <a:pt x="189855" y="179579"/>
                  <a:pt x="173813" y="171907"/>
                  <a:pt x="206734" y="182880"/>
                </a:cubicBezTo>
                <a:cubicBezTo>
                  <a:pt x="214685" y="188181"/>
                  <a:pt x="222041" y="194509"/>
                  <a:pt x="230588" y="198783"/>
                </a:cubicBezTo>
                <a:cubicBezTo>
                  <a:pt x="238085" y="202531"/>
                  <a:pt x="247897" y="201498"/>
                  <a:pt x="254442" y="206734"/>
                </a:cubicBezTo>
                <a:cubicBezTo>
                  <a:pt x="261904" y="212704"/>
                  <a:pt x="262240" y="225523"/>
                  <a:pt x="270344" y="230588"/>
                </a:cubicBezTo>
                <a:cubicBezTo>
                  <a:pt x="284559" y="239472"/>
                  <a:pt x="318052" y="246491"/>
                  <a:pt x="318052" y="246491"/>
                </a:cubicBezTo>
                <a:cubicBezTo>
                  <a:pt x="320703" y="254442"/>
                  <a:pt x="323971" y="262214"/>
                  <a:pt x="326004" y="270345"/>
                </a:cubicBezTo>
                <a:cubicBezTo>
                  <a:pt x="329282" y="283456"/>
                  <a:pt x="326458" y="298856"/>
                  <a:pt x="333955" y="310101"/>
                </a:cubicBezTo>
                <a:cubicBezTo>
                  <a:pt x="338604" y="317075"/>
                  <a:pt x="349501" y="316944"/>
                  <a:pt x="357809" y="318052"/>
                </a:cubicBezTo>
                <a:cubicBezTo>
                  <a:pt x="389444" y="322270"/>
                  <a:pt x="421419" y="323353"/>
                  <a:pt x="453224" y="326004"/>
                </a:cubicBezTo>
                <a:cubicBezTo>
                  <a:pt x="458525" y="333955"/>
                  <a:pt x="464853" y="341311"/>
                  <a:pt x="469127" y="349858"/>
                </a:cubicBezTo>
                <a:cubicBezTo>
                  <a:pt x="472875" y="357355"/>
                  <a:pt x="472429" y="366738"/>
                  <a:pt x="477078" y="373712"/>
                </a:cubicBezTo>
                <a:cubicBezTo>
                  <a:pt x="489323" y="392080"/>
                  <a:pt x="507184" y="401734"/>
                  <a:pt x="524786" y="413468"/>
                </a:cubicBezTo>
                <a:cubicBezTo>
                  <a:pt x="530087" y="421419"/>
                  <a:pt x="540274" y="427775"/>
                  <a:pt x="540689" y="437322"/>
                </a:cubicBezTo>
                <a:cubicBezTo>
                  <a:pt x="547054" y="583703"/>
                  <a:pt x="559515" y="556183"/>
                  <a:pt x="516835" y="620202"/>
                </a:cubicBezTo>
                <a:cubicBezTo>
                  <a:pt x="514185" y="628153"/>
                  <a:pt x="511187" y="635997"/>
                  <a:pt x="508884" y="644056"/>
                </a:cubicBezTo>
                <a:cubicBezTo>
                  <a:pt x="505882" y="654564"/>
                  <a:pt x="505237" y="665817"/>
                  <a:pt x="500932" y="675861"/>
                </a:cubicBezTo>
                <a:cubicBezTo>
                  <a:pt x="497168" y="684645"/>
                  <a:pt x="490331" y="691764"/>
                  <a:pt x="485030" y="699715"/>
                </a:cubicBezTo>
                <a:cubicBezTo>
                  <a:pt x="486763" y="713576"/>
                  <a:pt x="489070" y="765828"/>
                  <a:pt x="500932" y="787179"/>
                </a:cubicBezTo>
                <a:cubicBezTo>
                  <a:pt x="510214" y="803886"/>
                  <a:pt x="532738" y="834887"/>
                  <a:pt x="532738" y="834887"/>
                </a:cubicBezTo>
                <a:cubicBezTo>
                  <a:pt x="539205" y="854287"/>
                  <a:pt x="541178" y="867181"/>
                  <a:pt x="556591" y="882595"/>
                </a:cubicBezTo>
                <a:cubicBezTo>
                  <a:pt x="563348" y="889352"/>
                  <a:pt x="571898" y="894224"/>
                  <a:pt x="580445" y="898498"/>
                </a:cubicBezTo>
                <a:cubicBezTo>
                  <a:pt x="587942" y="902246"/>
                  <a:pt x="596348" y="903799"/>
                  <a:pt x="604299" y="906449"/>
                </a:cubicBezTo>
                <a:cubicBezTo>
                  <a:pt x="606950" y="914400"/>
                  <a:pt x="606324" y="924376"/>
                  <a:pt x="612251" y="930303"/>
                </a:cubicBezTo>
                <a:cubicBezTo>
                  <a:pt x="625765" y="943817"/>
                  <a:pt x="659958" y="962108"/>
                  <a:pt x="659958" y="962108"/>
                </a:cubicBezTo>
                <a:cubicBezTo>
                  <a:pt x="684788" y="1036590"/>
                  <a:pt x="644111" y="926423"/>
                  <a:pt x="691764" y="1009816"/>
                </a:cubicBezTo>
                <a:cubicBezTo>
                  <a:pt x="697186" y="1019304"/>
                  <a:pt x="696575" y="1031154"/>
                  <a:pt x="699715" y="1041621"/>
                </a:cubicBezTo>
                <a:cubicBezTo>
                  <a:pt x="704532" y="1057677"/>
                  <a:pt x="710317" y="1073426"/>
                  <a:pt x="715618" y="1089329"/>
                </a:cubicBezTo>
                <a:cubicBezTo>
                  <a:pt x="718640" y="1098395"/>
                  <a:pt x="731520" y="1099931"/>
                  <a:pt x="739471" y="1105232"/>
                </a:cubicBezTo>
                <a:cubicBezTo>
                  <a:pt x="778956" y="1164458"/>
                  <a:pt x="728208" y="1091717"/>
                  <a:pt x="779228" y="1152939"/>
                </a:cubicBezTo>
                <a:cubicBezTo>
                  <a:pt x="829397" y="1213140"/>
                  <a:pt x="764756" y="1146416"/>
                  <a:pt x="811033" y="1192696"/>
                </a:cubicBezTo>
              </a:path>
            </a:pathLst>
          </a:cu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4" name="Freihandform 23"/>
          <p:cNvSpPr/>
          <p:nvPr/>
        </p:nvSpPr>
        <p:spPr bwMode="auto">
          <a:xfrm>
            <a:off x="3576557" y="3835325"/>
            <a:ext cx="2408417" cy="2157452"/>
          </a:xfrm>
          <a:custGeom>
            <a:avLst/>
            <a:gdLst>
              <a:gd name="connsiteX0" fmla="*/ 2671638 w 2671638"/>
              <a:gd name="connsiteY0" fmla="*/ 2115047 h 2496709"/>
              <a:gd name="connsiteX1" fmla="*/ 2608028 w 2671638"/>
              <a:gd name="connsiteY1" fmla="*/ 2154803 h 2496709"/>
              <a:gd name="connsiteX2" fmla="*/ 2560320 w 2671638"/>
              <a:gd name="connsiteY2" fmla="*/ 2186608 h 2496709"/>
              <a:gd name="connsiteX3" fmla="*/ 2544418 w 2671638"/>
              <a:gd name="connsiteY3" fmla="*/ 2210462 h 2496709"/>
              <a:gd name="connsiteX4" fmla="*/ 2520564 w 2671638"/>
              <a:gd name="connsiteY4" fmla="*/ 2234316 h 2496709"/>
              <a:gd name="connsiteX5" fmla="*/ 2488758 w 2671638"/>
              <a:gd name="connsiteY5" fmla="*/ 2274073 h 2496709"/>
              <a:gd name="connsiteX6" fmla="*/ 2425148 w 2671638"/>
              <a:gd name="connsiteY6" fmla="*/ 2329732 h 2496709"/>
              <a:gd name="connsiteX7" fmla="*/ 2401294 w 2671638"/>
              <a:gd name="connsiteY7" fmla="*/ 2345634 h 2496709"/>
              <a:gd name="connsiteX8" fmla="*/ 2385392 w 2671638"/>
              <a:gd name="connsiteY8" fmla="*/ 2369488 h 2496709"/>
              <a:gd name="connsiteX9" fmla="*/ 2313830 w 2671638"/>
              <a:gd name="connsiteY9" fmla="*/ 2401294 h 2496709"/>
              <a:gd name="connsiteX10" fmla="*/ 2289976 w 2671638"/>
              <a:gd name="connsiteY10" fmla="*/ 2409245 h 2496709"/>
              <a:gd name="connsiteX11" fmla="*/ 2266122 w 2671638"/>
              <a:gd name="connsiteY11" fmla="*/ 2417196 h 2496709"/>
              <a:gd name="connsiteX12" fmla="*/ 2178658 w 2671638"/>
              <a:gd name="connsiteY12" fmla="*/ 2409245 h 2496709"/>
              <a:gd name="connsiteX13" fmla="*/ 2130950 w 2671638"/>
              <a:gd name="connsiteY13" fmla="*/ 2393342 h 2496709"/>
              <a:gd name="connsiteX14" fmla="*/ 2107096 w 2671638"/>
              <a:gd name="connsiteY14" fmla="*/ 2385391 h 2496709"/>
              <a:gd name="connsiteX15" fmla="*/ 2083242 w 2671638"/>
              <a:gd name="connsiteY15" fmla="*/ 2377440 h 2496709"/>
              <a:gd name="connsiteX16" fmla="*/ 1924216 w 2671638"/>
              <a:gd name="connsiteY16" fmla="*/ 2369488 h 2496709"/>
              <a:gd name="connsiteX17" fmla="*/ 1892411 w 2671638"/>
              <a:gd name="connsiteY17" fmla="*/ 2361537 h 2496709"/>
              <a:gd name="connsiteX18" fmla="*/ 1844703 w 2671638"/>
              <a:gd name="connsiteY18" fmla="*/ 2345634 h 2496709"/>
              <a:gd name="connsiteX19" fmla="*/ 1693628 w 2671638"/>
              <a:gd name="connsiteY19" fmla="*/ 2353586 h 2496709"/>
              <a:gd name="connsiteX20" fmla="*/ 1661823 w 2671638"/>
              <a:gd name="connsiteY20" fmla="*/ 2361537 h 2496709"/>
              <a:gd name="connsiteX21" fmla="*/ 1606164 w 2671638"/>
              <a:gd name="connsiteY21" fmla="*/ 2369488 h 2496709"/>
              <a:gd name="connsiteX22" fmla="*/ 1574358 w 2671638"/>
              <a:gd name="connsiteY22" fmla="*/ 2377440 h 2496709"/>
              <a:gd name="connsiteX23" fmla="*/ 1494845 w 2671638"/>
              <a:gd name="connsiteY23" fmla="*/ 2385391 h 2496709"/>
              <a:gd name="connsiteX24" fmla="*/ 1431235 w 2671638"/>
              <a:gd name="connsiteY24" fmla="*/ 2393342 h 2496709"/>
              <a:gd name="connsiteX25" fmla="*/ 1407381 w 2671638"/>
              <a:gd name="connsiteY25" fmla="*/ 2401294 h 2496709"/>
              <a:gd name="connsiteX26" fmla="*/ 1280160 w 2671638"/>
              <a:gd name="connsiteY26" fmla="*/ 2385391 h 2496709"/>
              <a:gd name="connsiteX27" fmla="*/ 1240404 w 2671638"/>
              <a:gd name="connsiteY27" fmla="*/ 2377440 h 2496709"/>
              <a:gd name="connsiteX28" fmla="*/ 1216550 w 2671638"/>
              <a:gd name="connsiteY28" fmla="*/ 2369488 h 2496709"/>
              <a:gd name="connsiteX29" fmla="*/ 1105232 w 2671638"/>
              <a:gd name="connsiteY29" fmla="*/ 2353586 h 2496709"/>
              <a:gd name="connsiteX30" fmla="*/ 1081378 w 2671638"/>
              <a:gd name="connsiteY30" fmla="*/ 2345634 h 2496709"/>
              <a:gd name="connsiteX31" fmla="*/ 1049572 w 2671638"/>
              <a:gd name="connsiteY31" fmla="*/ 2353586 h 2496709"/>
              <a:gd name="connsiteX32" fmla="*/ 1001865 w 2671638"/>
              <a:gd name="connsiteY32" fmla="*/ 2361537 h 2496709"/>
              <a:gd name="connsiteX33" fmla="*/ 978011 w 2671638"/>
              <a:gd name="connsiteY33" fmla="*/ 2377440 h 2496709"/>
              <a:gd name="connsiteX34" fmla="*/ 962108 w 2671638"/>
              <a:gd name="connsiteY34" fmla="*/ 2425148 h 2496709"/>
              <a:gd name="connsiteX35" fmla="*/ 938254 w 2671638"/>
              <a:gd name="connsiteY35" fmla="*/ 2441050 h 2496709"/>
              <a:gd name="connsiteX36" fmla="*/ 914400 w 2671638"/>
              <a:gd name="connsiteY36" fmla="*/ 2464904 h 2496709"/>
              <a:gd name="connsiteX37" fmla="*/ 866692 w 2671638"/>
              <a:gd name="connsiteY37" fmla="*/ 2488758 h 2496709"/>
              <a:gd name="connsiteX38" fmla="*/ 795131 w 2671638"/>
              <a:gd name="connsiteY38" fmla="*/ 2496709 h 2496709"/>
              <a:gd name="connsiteX39" fmla="*/ 588397 w 2671638"/>
              <a:gd name="connsiteY39" fmla="*/ 2480807 h 2496709"/>
              <a:gd name="connsiteX40" fmla="*/ 564543 w 2671638"/>
              <a:gd name="connsiteY40" fmla="*/ 2472855 h 2496709"/>
              <a:gd name="connsiteX41" fmla="*/ 532738 w 2671638"/>
              <a:gd name="connsiteY41" fmla="*/ 2464904 h 2496709"/>
              <a:gd name="connsiteX42" fmla="*/ 508884 w 2671638"/>
              <a:gd name="connsiteY42" fmla="*/ 2456953 h 2496709"/>
              <a:gd name="connsiteX43" fmla="*/ 310101 w 2671638"/>
              <a:gd name="connsiteY43" fmla="*/ 2441050 h 2496709"/>
              <a:gd name="connsiteX44" fmla="*/ 326004 w 2671638"/>
              <a:gd name="connsiteY44" fmla="*/ 2369488 h 2496709"/>
              <a:gd name="connsiteX45" fmla="*/ 341906 w 2671638"/>
              <a:gd name="connsiteY45" fmla="*/ 2305878 h 2496709"/>
              <a:gd name="connsiteX46" fmla="*/ 349858 w 2671638"/>
              <a:gd name="connsiteY46" fmla="*/ 2282024 h 2496709"/>
              <a:gd name="connsiteX47" fmla="*/ 397565 w 2671638"/>
              <a:gd name="connsiteY47" fmla="*/ 2242268 h 2496709"/>
              <a:gd name="connsiteX48" fmla="*/ 405517 w 2671638"/>
              <a:gd name="connsiteY48" fmla="*/ 2218414 h 2496709"/>
              <a:gd name="connsiteX49" fmla="*/ 389614 w 2671638"/>
              <a:gd name="connsiteY49" fmla="*/ 2115047 h 2496709"/>
              <a:gd name="connsiteX50" fmla="*/ 357809 w 2671638"/>
              <a:gd name="connsiteY50" fmla="*/ 2027582 h 2496709"/>
              <a:gd name="connsiteX51" fmla="*/ 341906 w 2671638"/>
              <a:gd name="connsiteY51" fmla="*/ 1979874 h 2496709"/>
              <a:gd name="connsiteX52" fmla="*/ 333955 w 2671638"/>
              <a:gd name="connsiteY52" fmla="*/ 1956021 h 2496709"/>
              <a:gd name="connsiteX53" fmla="*/ 310101 w 2671638"/>
              <a:gd name="connsiteY53" fmla="*/ 1932167 h 2496709"/>
              <a:gd name="connsiteX54" fmla="*/ 270345 w 2671638"/>
              <a:gd name="connsiteY54" fmla="*/ 1860605 h 2496709"/>
              <a:gd name="connsiteX55" fmla="*/ 254442 w 2671638"/>
              <a:gd name="connsiteY55" fmla="*/ 1836751 h 2496709"/>
              <a:gd name="connsiteX56" fmla="*/ 238539 w 2671638"/>
              <a:gd name="connsiteY56" fmla="*/ 1812897 h 2496709"/>
              <a:gd name="connsiteX57" fmla="*/ 222637 w 2671638"/>
              <a:gd name="connsiteY57" fmla="*/ 1661822 h 2496709"/>
              <a:gd name="connsiteX58" fmla="*/ 206734 w 2671638"/>
              <a:gd name="connsiteY58" fmla="*/ 1637968 h 2496709"/>
              <a:gd name="connsiteX59" fmla="*/ 182880 w 2671638"/>
              <a:gd name="connsiteY59" fmla="*/ 1630017 h 2496709"/>
              <a:gd name="connsiteX60" fmla="*/ 166978 w 2671638"/>
              <a:gd name="connsiteY60" fmla="*/ 1606163 h 2496709"/>
              <a:gd name="connsiteX61" fmla="*/ 159026 w 2671638"/>
              <a:gd name="connsiteY61" fmla="*/ 1582309 h 2496709"/>
              <a:gd name="connsiteX62" fmla="*/ 143124 w 2671638"/>
              <a:gd name="connsiteY62" fmla="*/ 1502796 h 2496709"/>
              <a:gd name="connsiteX63" fmla="*/ 127221 w 2671638"/>
              <a:gd name="connsiteY63" fmla="*/ 1455088 h 2496709"/>
              <a:gd name="connsiteX64" fmla="*/ 119270 w 2671638"/>
              <a:gd name="connsiteY64" fmla="*/ 1431234 h 2496709"/>
              <a:gd name="connsiteX65" fmla="*/ 127221 w 2671638"/>
              <a:gd name="connsiteY65" fmla="*/ 1351721 h 2496709"/>
              <a:gd name="connsiteX66" fmla="*/ 119270 w 2671638"/>
              <a:gd name="connsiteY66" fmla="*/ 1304014 h 2496709"/>
              <a:gd name="connsiteX67" fmla="*/ 95416 w 2671638"/>
              <a:gd name="connsiteY67" fmla="*/ 1216549 h 2496709"/>
              <a:gd name="connsiteX68" fmla="*/ 79513 w 2671638"/>
              <a:gd name="connsiteY68" fmla="*/ 1192695 h 2496709"/>
              <a:gd name="connsiteX69" fmla="*/ 55659 w 2671638"/>
              <a:gd name="connsiteY69" fmla="*/ 1144988 h 2496709"/>
              <a:gd name="connsiteX70" fmla="*/ 47708 w 2671638"/>
              <a:gd name="connsiteY70" fmla="*/ 1121134 h 2496709"/>
              <a:gd name="connsiteX71" fmla="*/ 63611 w 2671638"/>
              <a:gd name="connsiteY71" fmla="*/ 1057523 h 2496709"/>
              <a:gd name="connsiteX72" fmla="*/ 95416 w 2671638"/>
              <a:gd name="connsiteY72" fmla="*/ 1009815 h 2496709"/>
              <a:gd name="connsiteX73" fmla="*/ 111318 w 2671638"/>
              <a:gd name="connsiteY73" fmla="*/ 978010 h 2496709"/>
              <a:gd name="connsiteX74" fmla="*/ 119270 w 2671638"/>
              <a:gd name="connsiteY74" fmla="*/ 930302 h 2496709"/>
              <a:gd name="connsiteX75" fmla="*/ 127221 w 2671638"/>
              <a:gd name="connsiteY75" fmla="*/ 890546 h 2496709"/>
              <a:gd name="connsiteX76" fmla="*/ 79513 w 2671638"/>
              <a:gd name="connsiteY76" fmla="*/ 874643 h 2496709"/>
              <a:gd name="connsiteX77" fmla="*/ 63611 w 2671638"/>
              <a:gd name="connsiteY77" fmla="*/ 850789 h 2496709"/>
              <a:gd name="connsiteX78" fmla="*/ 47708 w 2671638"/>
              <a:gd name="connsiteY78" fmla="*/ 803081 h 2496709"/>
              <a:gd name="connsiteX79" fmla="*/ 39757 w 2671638"/>
              <a:gd name="connsiteY79" fmla="*/ 779228 h 2496709"/>
              <a:gd name="connsiteX80" fmla="*/ 31805 w 2671638"/>
              <a:gd name="connsiteY80" fmla="*/ 755374 h 2496709"/>
              <a:gd name="connsiteX81" fmla="*/ 15903 w 2671638"/>
              <a:gd name="connsiteY81" fmla="*/ 699714 h 2496709"/>
              <a:gd name="connsiteX82" fmla="*/ 0 w 2671638"/>
              <a:gd name="connsiteY82" fmla="*/ 652007 h 2496709"/>
              <a:gd name="connsiteX83" fmla="*/ 55659 w 2671638"/>
              <a:gd name="connsiteY83" fmla="*/ 596348 h 2496709"/>
              <a:gd name="connsiteX84" fmla="*/ 79513 w 2671638"/>
              <a:gd name="connsiteY84" fmla="*/ 580445 h 2496709"/>
              <a:gd name="connsiteX85" fmla="*/ 95416 w 2671638"/>
              <a:gd name="connsiteY85" fmla="*/ 556591 h 2496709"/>
              <a:gd name="connsiteX86" fmla="*/ 119270 w 2671638"/>
              <a:gd name="connsiteY86" fmla="*/ 548640 h 2496709"/>
              <a:gd name="connsiteX87" fmla="*/ 159026 w 2671638"/>
              <a:gd name="connsiteY87" fmla="*/ 540688 h 2496709"/>
              <a:gd name="connsiteX88" fmla="*/ 182880 w 2671638"/>
              <a:gd name="connsiteY88" fmla="*/ 532737 h 2496709"/>
              <a:gd name="connsiteX89" fmla="*/ 310101 w 2671638"/>
              <a:gd name="connsiteY89" fmla="*/ 524786 h 2496709"/>
              <a:gd name="connsiteX90" fmla="*/ 349858 w 2671638"/>
              <a:gd name="connsiteY90" fmla="*/ 397565 h 2496709"/>
              <a:gd name="connsiteX91" fmla="*/ 373712 w 2671638"/>
              <a:gd name="connsiteY91" fmla="*/ 326003 h 2496709"/>
              <a:gd name="connsiteX92" fmla="*/ 381663 w 2671638"/>
              <a:gd name="connsiteY92" fmla="*/ 302149 h 2496709"/>
              <a:gd name="connsiteX93" fmla="*/ 373712 w 2671638"/>
              <a:gd name="connsiteY93" fmla="*/ 166977 h 2496709"/>
              <a:gd name="connsiteX94" fmla="*/ 381663 w 2671638"/>
              <a:gd name="connsiteY94" fmla="*/ 103367 h 2496709"/>
              <a:gd name="connsiteX95" fmla="*/ 397565 w 2671638"/>
              <a:gd name="connsiteY95" fmla="*/ 55659 h 2496709"/>
              <a:gd name="connsiteX96" fmla="*/ 389614 w 2671638"/>
              <a:gd name="connsiteY96" fmla="*/ 0 h 249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671638" h="2496709">
                <a:moveTo>
                  <a:pt x="2671638" y="2115047"/>
                </a:moveTo>
                <a:cubicBezTo>
                  <a:pt x="2596096" y="2145263"/>
                  <a:pt x="2661943" y="2112869"/>
                  <a:pt x="2608028" y="2154803"/>
                </a:cubicBezTo>
                <a:cubicBezTo>
                  <a:pt x="2592941" y="2166537"/>
                  <a:pt x="2560320" y="2186608"/>
                  <a:pt x="2560320" y="2186608"/>
                </a:cubicBezTo>
                <a:cubicBezTo>
                  <a:pt x="2555019" y="2194559"/>
                  <a:pt x="2550536" y="2203121"/>
                  <a:pt x="2544418" y="2210462"/>
                </a:cubicBezTo>
                <a:cubicBezTo>
                  <a:pt x="2537219" y="2219101"/>
                  <a:pt x="2526802" y="2224960"/>
                  <a:pt x="2520564" y="2234316"/>
                </a:cubicBezTo>
                <a:cubicBezTo>
                  <a:pt x="2489838" y="2280404"/>
                  <a:pt x="2542106" y="2238507"/>
                  <a:pt x="2488758" y="2274073"/>
                </a:cubicBezTo>
                <a:cubicBezTo>
                  <a:pt x="2462255" y="2313829"/>
                  <a:pt x="2480807" y="2292627"/>
                  <a:pt x="2425148" y="2329732"/>
                </a:cubicBezTo>
                <a:lnTo>
                  <a:pt x="2401294" y="2345634"/>
                </a:lnTo>
                <a:cubicBezTo>
                  <a:pt x="2395993" y="2353585"/>
                  <a:pt x="2392149" y="2362731"/>
                  <a:pt x="2385392" y="2369488"/>
                </a:cubicBezTo>
                <a:cubicBezTo>
                  <a:pt x="2366492" y="2388389"/>
                  <a:pt x="2337450" y="2393421"/>
                  <a:pt x="2313830" y="2401294"/>
                </a:cubicBezTo>
                <a:lnTo>
                  <a:pt x="2289976" y="2409245"/>
                </a:lnTo>
                <a:lnTo>
                  <a:pt x="2266122" y="2417196"/>
                </a:lnTo>
                <a:cubicBezTo>
                  <a:pt x="2236967" y="2414546"/>
                  <a:pt x="2207487" y="2414333"/>
                  <a:pt x="2178658" y="2409245"/>
                </a:cubicBezTo>
                <a:cubicBezTo>
                  <a:pt x="2162150" y="2406332"/>
                  <a:pt x="2146853" y="2398643"/>
                  <a:pt x="2130950" y="2393342"/>
                </a:cubicBezTo>
                <a:lnTo>
                  <a:pt x="2107096" y="2385391"/>
                </a:lnTo>
                <a:cubicBezTo>
                  <a:pt x="2099145" y="2382741"/>
                  <a:pt x="2091613" y="2377859"/>
                  <a:pt x="2083242" y="2377440"/>
                </a:cubicBezTo>
                <a:lnTo>
                  <a:pt x="1924216" y="2369488"/>
                </a:lnTo>
                <a:cubicBezTo>
                  <a:pt x="1913614" y="2366838"/>
                  <a:pt x="1902878" y="2364677"/>
                  <a:pt x="1892411" y="2361537"/>
                </a:cubicBezTo>
                <a:cubicBezTo>
                  <a:pt x="1876355" y="2356720"/>
                  <a:pt x="1844703" y="2345634"/>
                  <a:pt x="1844703" y="2345634"/>
                </a:cubicBezTo>
                <a:cubicBezTo>
                  <a:pt x="1794345" y="2348285"/>
                  <a:pt x="1743866" y="2349217"/>
                  <a:pt x="1693628" y="2353586"/>
                </a:cubicBezTo>
                <a:cubicBezTo>
                  <a:pt x="1682741" y="2354533"/>
                  <a:pt x="1672575" y="2359582"/>
                  <a:pt x="1661823" y="2361537"/>
                </a:cubicBezTo>
                <a:cubicBezTo>
                  <a:pt x="1643384" y="2364889"/>
                  <a:pt x="1624603" y="2366135"/>
                  <a:pt x="1606164" y="2369488"/>
                </a:cubicBezTo>
                <a:cubicBezTo>
                  <a:pt x="1595412" y="2371443"/>
                  <a:pt x="1585176" y="2375894"/>
                  <a:pt x="1574358" y="2377440"/>
                </a:cubicBezTo>
                <a:cubicBezTo>
                  <a:pt x="1547989" y="2381207"/>
                  <a:pt x="1521319" y="2382450"/>
                  <a:pt x="1494845" y="2385391"/>
                </a:cubicBezTo>
                <a:cubicBezTo>
                  <a:pt x="1473607" y="2387751"/>
                  <a:pt x="1452438" y="2390692"/>
                  <a:pt x="1431235" y="2393342"/>
                </a:cubicBezTo>
                <a:cubicBezTo>
                  <a:pt x="1423284" y="2395993"/>
                  <a:pt x="1415763" y="2401294"/>
                  <a:pt x="1407381" y="2401294"/>
                </a:cubicBezTo>
                <a:cubicBezTo>
                  <a:pt x="1318030" y="2401294"/>
                  <a:pt x="1337122" y="2398049"/>
                  <a:pt x="1280160" y="2385391"/>
                </a:cubicBezTo>
                <a:cubicBezTo>
                  <a:pt x="1266967" y="2382459"/>
                  <a:pt x="1253515" y="2380718"/>
                  <a:pt x="1240404" y="2377440"/>
                </a:cubicBezTo>
                <a:cubicBezTo>
                  <a:pt x="1232273" y="2375407"/>
                  <a:pt x="1224681" y="2371521"/>
                  <a:pt x="1216550" y="2369488"/>
                </a:cubicBezTo>
                <a:cubicBezTo>
                  <a:pt x="1176049" y="2359363"/>
                  <a:pt x="1149753" y="2358533"/>
                  <a:pt x="1105232" y="2353586"/>
                </a:cubicBezTo>
                <a:cubicBezTo>
                  <a:pt x="1097281" y="2350935"/>
                  <a:pt x="1089760" y="2345634"/>
                  <a:pt x="1081378" y="2345634"/>
                </a:cubicBezTo>
                <a:cubicBezTo>
                  <a:pt x="1070450" y="2345634"/>
                  <a:pt x="1060288" y="2351443"/>
                  <a:pt x="1049572" y="2353586"/>
                </a:cubicBezTo>
                <a:cubicBezTo>
                  <a:pt x="1033763" y="2356748"/>
                  <a:pt x="1017767" y="2358887"/>
                  <a:pt x="1001865" y="2361537"/>
                </a:cubicBezTo>
                <a:cubicBezTo>
                  <a:pt x="993914" y="2366838"/>
                  <a:pt x="983076" y="2369336"/>
                  <a:pt x="978011" y="2377440"/>
                </a:cubicBezTo>
                <a:cubicBezTo>
                  <a:pt x="969127" y="2391655"/>
                  <a:pt x="976056" y="2415850"/>
                  <a:pt x="962108" y="2425148"/>
                </a:cubicBezTo>
                <a:cubicBezTo>
                  <a:pt x="954157" y="2430449"/>
                  <a:pt x="945595" y="2434932"/>
                  <a:pt x="938254" y="2441050"/>
                </a:cubicBezTo>
                <a:cubicBezTo>
                  <a:pt x="929615" y="2448249"/>
                  <a:pt x="923039" y="2457705"/>
                  <a:pt x="914400" y="2464904"/>
                </a:cubicBezTo>
                <a:cubicBezTo>
                  <a:pt x="900662" y="2476353"/>
                  <a:pt x="884624" y="2485769"/>
                  <a:pt x="866692" y="2488758"/>
                </a:cubicBezTo>
                <a:cubicBezTo>
                  <a:pt x="843018" y="2492704"/>
                  <a:pt x="818985" y="2494059"/>
                  <a:pt x="795131" y="2496709"/>
                </a:cubicBezTo>
                <a:cubicBezTo>
                  <a:pt x="755856" y="2494254"/>
                  <a:pt x="638391" y="2488499"/>
                  <a:pt x="588397" y="2480807"/>
                </a:cubicBezTo>
                <a:cubicBezTo>
                  <a:pt x="580113" y="2479533"/>
                  <a:pt x="572602" y="2475158"/>
                  <a:pt x="564543" y="2472855"/>
                </a:cubicBezTo>
                <a:cubicBezTo>
                  <a:pt x="554036" y="2469853"/>
                  <a:pt x="543245" y="2467906"/>
                  <a:pt x="532738" y="2464904"/>
                </a:cubicBezTo>
                <a:cubicBezTo>
                  <a:pt x="524679" y="2462602"/>
                  <a:pt x="517218" y="2457846"/>
                  <a:pt x="508884" y="2456953"/>
                </a:cubicBezTo>
                <a:cubicBezTo>
                  <a:pt x="442790" y="2449871"/>
                  <a:pt x="376362" y="2446351"/>
                  <a:pt x="310101" y="2441050"/>
                </a:cubicBezTo>
                <a:cubicBezTo>
                  <a:pt x="327029" y="2390263"/>
                  <a:pt x="309212" y="2447850"/>
                  <a:pt x="326004" y="2369488"/>
                </a:cubicBezTo>
                <a:cubicBezTo>
                  <a:pt x="330583" y="2348117"/>
                  <a:pt x="336605" y="2327081"/>
                  <a:pt x="341906" y="2305878"/>
                </a:cubicBezTo>
                <a:cubicBezTo>
                  <a:pt x="343939" y="2297747"/>
                  <a:pt x="345209" y="2288998"/>
                  <a:pt x="349858" y="2282024"/>
                </a:cubicBezTo>
                <a:cubicBezTo>
                  <a:pt x="362103" y="2263657"/>
                  <a:pt x="379963" y="2254002"/>
                  <a:pt x="397565" y="2242268"/>
                </a:cubicBezTo>
                <a:cubicBezTo>
                  <a:pt x="400216" y="2234317"/>
                  <a:pt x="405517" y="2226796"/>
                  <a:pt x="405517" y="2218414"/>
                </a:cubicBezTo>
                <a:cubicBezTo>
                  <a:pt x="405517" y="2128085"/>
                  <a:pt x="403223" y="2164950"/>
                  <a:pt x="389614" y="2115047"/>
                </a:cubicBezTo>
                <a:cubicBezTo>
                  <a:pt x="368591" y="2037961"/>
                  <a:pt x="387061" y="2071460"/>
                  <a:pt x="357809" y="2027582"/>
                </a:cubicBezTo>
                <a:lnTo>
                  <a:pt x="341906" y="1979874"/>
                </a:lnTo>
                <a:cubicBezTo>
                  <a:pt x="339256" y="1971923"/>
                  <a:pt x="339881" y="1961947"/>
                  <a:pt x="333955" y="1956021"/>
                </a:cubicBezTo>
                <a:lnTo>
                  <a:pt x="310101" y="1932167"/>
                </a:lnTo>
                <a:cubicBezTo>
                  <a:pt x="296106" y="1890182"/>
                  <a:pt x="306799" y="1915286"/>
                  <a:pt x="270345" y="1860605"/>
                </a:cubicBezTo>
                <a:lnTo>
                  <a:pt x="254442" y="1836751"/>
                </a:lnTo>
                <a:lnTo>
                  <a:pt x="238539" y="1812897"/>
                </a:lnTo>
                <a:cubicBezTo>
                  <a:pt x="233238" y="1762539"/>
                  <a:pt x="231695" y="1711642"/>
                  <a:pt x="222637" y="1661822"/>
                </a:cubicBezTo>
                <a:cubicBezTo>
                  <a:pt x="220928" y="1652420"/>
                  <a:pt x="214196" y="1643938"/>
                  <a:pt x="206734" y="1637968"/>
                </a:cubicBezTo>
                <a:cubicBezTo>
                  <a:pt x="200189" y="1632732"/>
                  <a:pt x="190831" y="1632667"/>
                  <a:pt x="182880" y="1630017"/>
                </a:cubicBezTo>
                <a:cubicBezTo>
                  <a:pt x="177579" y="1622066"/>
                  <a:pt x="171252" y="1614710"/>
                  <a:pt x="166978" y="1606163"/>
                </a:cubicBezTo>
                <a:cubicBezTo>
                  <a:pt x="163230" y="1598666"/>
                  <a:pt x="160911" y="1590476"/>
                  <a:pt x="159026" y="1582309"/>
                </a:cubicBezTo>
                <a:cubicBezTo>
                  <a:pt x="152948" y="1555972"/>
                  <a:pt x="148425" y="1529300"/>
                  <a:pt x="143124" y="1502796"/>
                </a:cubicBezTo>
                <a:cubicBezTo>
                  <a:pt x="139837" y="1486359"/>
                  <a:pt x="132522" y="1470991"/>
                  <a:pt x="127221" y="1455088"/>
                </a:cubicBezTo>
                <a:lnTo>
                  <a:pt x="119270" y="1431234"/>
                </a:lnTo>
                <a:cubicBezTo>
                  <a:pt x="121920" y="1404730"/>
                  <a:pt x="127221" y="1378358"/>
                  <a:pt x="127221" y="1351721"/>
                </a:cubicBezTo>
                <a:cubicBezTo>
                  <a:pt x="127221" y="1335599"/>
                  <a:pt x="122154" y="1319876"/>
                  <a:pt x="119270" y="1304014"/>
                </a:cubicBezTo>
                <a:cubicBezTo>
                  <a:pt x="110279" y="1254568"/>
                  <a:pt x="112802" y="1268709"/>
                  <a:pt x="95416" y="1216549"/>
                </a:cubicBezTo>
                <a:cubicBezTo>
                  <a:pt x="92394" y="1207483"/>
                  <a:pt x="84814" y="1200646"/>
                  <a:pt x="79513" y="1192695"/>
                </a:cubicBezTo>
                <a:cubicBezTo>
                  <a:pt x="59528" y="1132737"/>
                  <a:pt x="86487" y="1206643"/>
                  <a:pt x="55659" y="1144988"/>
                </a:cubicBezTo>
                <a:cubicBezTo>
                  <a:pt x="51911" y="1137491"/>
                  <a:pt x="50358" y="1129085"/>
                  <a:pt x="47708" y="1121134"/>
                </a:cubicBezTo>
                <a:cubicBezTo>
                  <a:pt x="49912" y="1110113"/>
                  <a:pt x="55968" y="1071280"/>
                  <a:pt x="63611" y="1057523"/>
                </a:cubicBezTo>
                <a:cubicBezTo>
                  <a:pt x="72893" y="1040816"/>
                  <a:pt x="86869" y="1026910"/>
                  <a:pt x="95416" y="1009815"/>
                </a:cubicBezTo>
                <a:lnTo>
                  <a:pt x="111318" y="978010"/>
                </a:lnTo>
                <a:cubicBezTo>
                  <a:pt x="113969" y="962107"/>
                  <a:pt x="116386" y="946164"/>
                  <a:pt x="119270" y="930302"/>
                </a:cubicBezTo>
                <a:cubicBezTo>
                  <a:pt x="121688" y="917006"/>
                  <a:pt x="135076" y="901543"/>
                  <a:pt x="127221" y="890546"/>
                </a:cubicBezTo>
                <a:cubicBezTo>
                  <a:pt x="117478" y="876906"/>
                  <a:pt x="79513" y="874643"/>
                  <a:pt x="79513" y="874643"/>
                </a:cubicBezTo>
                <a:cubicBezTo>
                  <a:pt x="74212" y="866692"/>
                  <a:pt x="67492" y="859522"/>
                  <a:pt x="63611" y="850789"/>
                </a:cubicBezTo>
                <a:cubicBezTo>
                  <a:pt x="56803" y="835471"/>
                  <a:pt x="53009" y="818984"/>
                  <a:pt x="47708" y="803081"/>
                </a:cubicBezTo>
                <a:lnTo>
                  <a:pt x="39757" y="779228"/>
                </a:lnTo>
                <a:cubicBezTo>
                  <a:pt x="37106" y="771277"/>
                  <a:pt x="34107" y="763433"/>
                  <a:pt x="31805" y="755374"/>
                </a:cubicBezTo>
                <a:cubicBezTo>
                  <a:pt x="26504" y="736821"/>
                  <a:pt x="21578" y="718156"/>
                  <a:pt x="15903" y="699714"/>
                </a:cubicBezTo>
                <a:cubicBezTo>
                  <a:pt x="10973" y="683693"/>
                  <a:pt x="0" y="652007"/>
                  <a:pt x="0" y="652007"/>
                </a:cubicBezTo>
                <a:cubicBezTo>
                  <a:pt x="13996" y="610022"/>
                  <a:pt x="978" y="632802"/>
                  <a:pt x="55659" y="596348"/>
                </a:cubicBezTo>
                <a:lnTo>
                  <a:pt x="79513" y="580445"/>
                </a:lnTo>
                <a:cubicBezTo>
                  <a:pt x="84814" y="572494"/>
                  <a:pt x="87954" y="562561"/>
                  <a:pt x="95416" y="556591"/>
                </a:cubicBezTo>
                <a:cubicBezTo>
                  <a:pt x="101961" y="551355"/>
                  <a:pt x="111139" y="550673"/>
                  <a:pt x="119270" y="548640"/>
                </a:cubicBezTo>
                <a:cubicBezTo>
                  <a:pt x="132381" y="545362"/>
                  <a:pt x="145915" y="543966"/>
                  <a:pt x="159026" y="540688"/>
                </a:cubicBezTo>
                <a:cubicBezTo>
                  <a:pt x="167157" y="538655"/>
                  <a:pt x="174545" y="533614"/>
                  <a:pt x="182880" y="532737"/>
                </a:cubicBezTo>
                <a:cubicBezTo>
                  <a:pt x="225136" y="528289"/>
                  <a:pt x="267694" y="527436"/>
                  <a:pt x="310101" y="524786"/>
                </a:cubicBezTo>
                <a:cubicBezTo>
                  <a:pt x="365287" y="442006"/>
                  <a:pt x="328010" y="514087"/>
                  <a:pt x="349858" y="397565"/>
                </a:cubicBezTo>
                <a:cubicBezTo>
                  <a:pt x="349862" y="397546"/>
                  <a:pt x="369733" y="337939"/>
                  <a:pt x="373712" y="326003"/>
                </a:cubicBezTo>
                <a:lnTo>
                  <a:pt x="381663" y="302149"/>
                </a:lnTo>
                <a:cubicBezTo>
                  <a:pt x="379013" y="257092"/>
                  <a:pt x="373712" y="212112"/>
                  <a:pt x="373712" y="166977"/>
                </a:cubicBezTo>
                <a:cubicBezTo>
                  <a:pt x="373712" y="145609"/>
                  <a:pt x="377186" y="124261"/>
                  <a:pt x="381663" y="103367"/>
                </a:cubicBezTo>
                <a:cubicBezTo>
                  <a:pt x="385175" y="86976"/>
                  <a:pt x="397565" y="55659"/>
                  <a:pt x="397565" y="55659"/>
                </a:cubicBezTo>
                <a:cubicBezTo>
                  <a:pt x="388575" y="10704"/>
                  <a:pt x="389614" y="29417"/>
                  <a:pt x="389614" y="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5" name="Freihandform 24"/>
          <p:cNvSpPr/>
          <p:nvPr/>
        </p:nvSpPr>
        <p:spPr bwMode="auto">
          <a:xfrm>
            <a:off x="2064128" y="3835325"/>
            <a:ext cx="1842152" cy="2088743"/>
          </a:xfrm>
          <a:custGeom>
            <a:avLst/>
            <a:gdLst>
              <a:gd name="connsiteX0" fmla="*/ 2043485 w 2043485"/>
              <a:gd name="connsiteY0" fmla="*/ 0 h 2417196"/>
              <a:gd name="connsiteX1" fmla="*/ 2035534 w 2043485"/>
              <a:gd name="connsiteY1" fmla="*/ 103367 h 2417196"/>
              <a:gd name="connsiteX2" fmla="*/ 2019631 w 2043485"/>
              <a:gd name="connsiteY2" fmla="*/ 151074 h 2417196"/>
              <a:gd name="connsiteX3" fmla="*/ 2011680 w 2043485"/>
              <a:gd name="connsiteY3" fmla="*/ 174928 h 2417196"/>
              <a:gd name="connsiteX4" fmla="*/ 2019631 w 2043485"/>
              <a:gd name="connsiteY4" fmla="*/ 214685 h 2417196"/>
              <a:gd name="connsiteX5" fmla="*/ 2011680 w 2043485"/>
              <a:gd name="connsiteY5" fmla="*/ 326003 h 2417196"/>
              <a:gd name="connsiteX6" fmla="*/ 1995777 w 2043485"/>
              <a:gd name="connsiteY6" fmla="*/ 373711 h 2417196"/>
              <a:gd name="connsiteX7" fmla="*/ 1979875 w 2043485"/>
              <a:gd name="connsiteY7" fmla="*/ 421419 h 2417196"/>
              <a:gd name="connsiteX8" fmla="*/ 1971923 w 2043485"/>
              <a:gd name="connsiteY8" fmla="*/ 461175 h 2417196"/>
              <a:gd name="connsiteX9" fmla="*/ 1948070 w 2043485"/>
              <a:gd name="connsiteY9" fmla="*/ 485029 h 2417196"/>
              <a:gd name="connsiteX10" fmla="*/ 1900362 w 2043485"/>
              <a:gd name="connsiteY10" fmla="*/ 500932 h 2417196"/>
              <a:gd name="connsiteX11" fmla="*/ 1804946 w 2043485"/>
              <a:gd name="connsiteY11" fmla="*/ 532737 h 2417196"/>
              <a:gd name="connsiteX12" fmla="*/ 1749287 w 2043485"/>
              <a:gd name="connsiteY12" fmla="*/ 540688 h 2417196"/>
              <a:gd name="connsiteX13" fmla="*/ 1717482 w 2043485"/>
              <a:gd name="connsiteY13" fmla="*/ 548640 h 2417196"/>
              <a:gd name="connsiteX14" fmla="*/ 1677725 w 2043485"/>
              <a:gd name="connsiteY14" fmla="*/ 612250 h 2417196"/>
              <a:gd name="connsiteX15" fmla="*/ 1645920 w 2043485"/>
              <a:gd name="connsiteY15" fmla="*/ 628153 h 2417196"/>
              <a:gd name="connsiteX16" fmla="*/ 1542553 w 2043485"/>
              <a:gd name="connsiteY16" fmla="*/ 652007 h 2417196"/>
              <a:gd name="connsiteX17" fmla="*/ 1526650 w 2043485"/>
              <a:gd name="connsiteY17" fmla="*/ 675861 h 2417196"/>
              <a:gd name="connsiteX18" fmla="*/ 1478943 w 2043485"/>
              <a:gd name="connsiteY18" fmla="*/ 691763 h 2417196"/>
              <a:gd name="connsiteX19" fmla="*/ 1399430 w 2043485"/>
              <a:gd name="connsiteY19" fmla="*/ 683812 h 2417196"/>
              <a:gd name="connsiteX20" fmla="*/ 1375576 w 2043485"/>
              <a:gd name="connsiteY20" fmla="*/ 675861 h 2417196"/>
              <a:gd name="connsiteX21" fmla="*/ 1319917 w 2043485"/>
              <a:gd name="connsiteY21" fmla="*/ 691763 h 2417196"/>
              <a:gd name="connsiteX22" fmla="*/ 1296063 w 2043485"/>
              <a:gd name="connsiteY22" fmla="*/ 715617 h 2417196"/>
              <a:gd name="connsiteX23" fmla="*/ 1272209 w 2043485"/>
              <a:gd name="connsiteY23" fmla="*/ 731520 h 2417196"/>
              <a:gd name="connsiteX24" fmla="*/ 1256306 w 2043485"/>
              <a:gd name="connsiteY24" fmla="*/ 755374 h 2417196"/>
              <a:gd name="connsiteX25" fmla="*/ 1248355 w 2043485"/>
              <a:gd name="connsiteY25" fmla="*/ 779228 h 2417196"/>
              <a:gd name="connsiteX26" fmla="*/ 1256306 w 2043485"/>
              <a:gd name="connsiteY26" fmla="*/ 1009815 h 2417196"/>
              <a:gd name="connsiteX27" fmla="*/ 1264257 w 2043485"/>
              <a:gd name="connsiteY27" fmla="*/ 1033669 h 2417196"/>
              <a:gd name="connsiteX28" fmla="*/ 1288111 w 2043485"/>
              <a:gd name="connsiteY28" fmla="*/ 1113182 h 2417196"/>
              <a:gd name="connsiteX29" fmla="*/ 1319917 w 2043485"/>
              <a:gd name="connsiteY29" fmla="*/ 1160890 h 2417196"/>
              <a:gd name="connsiteX30" fmla="*/ 1343770 w 2043485"/>
              <a:gd name="connsiteY30" fmla="*/ 1176793 h 2417196"/>
              <a:gd name="connsiteX31" fmla="*/ 1391478 w 2043485"/>
              <a:gd name="connsiteY31" fmla="*/ 1208598 h 2417196"/>
              <a:gd name="connsiteX32" fmla="*/ 1399430 w 2043485"/>
              <a:gd name="connsiteY32" fmla="*/ 1407381 h 2417196"/>
              <a:gd name="connsiteX33" fmla="*/ 1367624 w 2043485"/>
              <a:gd name="connsiteY33" fmla="*/ 1478942 h 2417196"/>
              <a:gd name="connsiteX34" fmla="*/ 1359673 w 2043485"/>
              <a:gd name="connsiteY34" fmla="*/ 1518699 h 2417196"/>
              <a:gd name="connsiteX35" fmla="*/ 1343770 w 2043485"/>
              <a:gd name="connsiteY35" fmla="*/ 1614114 h 2417196"/>
              <a:gd name="connsiteX36" fmla="*/ 1327868 w 2043485"/>
              <a:gd name="connsiteY36" fmla="*/ 1637968 h 2417196"/>
              <a:gd name="connsiteX37" fmla="*/ 1304014 w 2043485"/>
              <a:gd name="connsiteY37" fmla="*/ 1653871 h 2417196"/>
              <a:gd name="connsiteX38" fmla="*/ 1296063 w 2043485"/>
              <a:gd name="connsiteY38" fmla="*/ 1693628 h 2417196"/>
              <a:gd name="connsiteX39" fmla="*/ 1280160 w 2043485"/>
              <a:gd name="connsiteY39" fmla="*/ 1725433 h 2417196"/>
              <a:gd name="connsiteX40" fmla="*/ 1264257 w 2043485"/>
              <a:gd name="connsiteY40" fmla="*/ 1860605 h 2417196"/>
              <a:gd name="connsiteX41" fmla="*/ 1256306 w 2043485"/>
              <a:gd name="connsiteY41" fmla="*/ 1884459 h 2417196"/>
              <a:gd name="connsiteX42" fmla="*/ 1232452 w 2043485"/>
              <a:gd name="connsiteY42" fmla="*/ 1892410 h 2417196"/>
              <a:gd name="connsiteX43" fmla="*/ 1224501 w 2043485"/>
              <a:gd name="connsiteY43" fmla="*/ 1916264 h 2417196"/>
              <a:gd name="connsiteX44" fmla="*/ 1200647 w 2043485"/>
              <a:gd name="connsiteY44" fmla="*/ 1924215 h 2417196"/>
              <a:gd name="connsiteX45" fmla="*/ 1152939 w 2043485"/>
              <a:gd name="connsiteY45" fmla="*/ 1956021 h 2417196"/>
              <a:gd name="connsiteX46" fmla="*/ 1105231 w 2043485"/>
              <a:gd name="connsiteY46" fmla="*/ 1995777 h 2417196"/>
              <a:gd name="connsiteX47" fmla="*/ 1057523 w 2043485"/>
              <a:gd name="connsiteY47" fmla="*/ 2027582 h 2417196"/>
              <a:gd name="connsiteX48" fmla="*/ 1009816 w 2043485"/>
              <a:gd name="connsiteY48" fmla="*/ 2043485 h 2417196"/>
              <a:gd name="connsiteX49" fmla="*/ 938254 w 2043485"/>
              <a:gd name="connsiteY49" fmla="*/ 2083241 h 2417196"/>
              <a:gd name="connsiteX50" fmla="*/ 763325 w 2043485"/>
              <a:gd name="connsiteY50" fmla="*/ 2091193 h 2417196"/>
              <a:gd name="connsiteX51" fmla="*/ 739471 w 2043485"/>
              <a:gd name="connsiteY51" fmla="*/ 2138901 h 2417196"/>
              <a:gd name="connsiteX52" fmla="*/ 723569 w 2043485"/>
              <a:gd name="connsiteY52" fmla="*/ 2162754 h 2417196"/>
              <a:gd name="connsiteX53" fmla="*/ 707666 w 2043485"/>
              <a:gd name="connsiteY53" fmla="*/ 2210462 h 2417196"/>
              <a:gd name="connsiteX54" fmla="*/ 699715 w 2043485"/>
              <a:gd name="connsiteY54" fmla="*/ 2242268 h 2417196"/>
              <a:gd name="connsiteX55" fmla="*/ 683812 w 2043485"/>
              <a:gd name="connsiteY55" fmla="*/ 2266121 h 2417196"/>
              <a:gd name="connsiteX56" fmla="*/ 659958 w 2043485"/>
              <a:gd name="connsiteY56" fmla="*/ 2274073 h 2417196"/>
              <a:gd name="connsiteX57" fmla="*/ 652007 w 2043485"/>
              <a:gd name="connsiteY57" fmla="*/ 2345634 h 2417196"/>
              <a:gd name="connsiteX58" fmla="*/ 636104 w 2043485"/>
              <a:gd name="connsiteY58" fmla="*/ 2369488 h 2417196"/>
              <a:gd name="connsiteX59" fmla="*/ 564543 w 2043485"/>
              <a:gd name="connsiteY59" fmla="*/ 2409245 h 2417196"/>
              <a:gd name="connsiteX60" fmla="*/ 397565 w 2043485"/>
              <a:gd name="connsiteY60" fmla="*/ 2417196 h 2417196"/>
              <a:gd name="connsiteX61" fmla="*/ 373711 w 2043485"/>
              <a:gd name="connsiteY61" fmla="*/ 2409245 h 2417196"/>
              <a:gd name="connsiteX62" fmla="*/ 365760 w 2043485"/>
              <a:gd name="connsiteY62" fmla="*/ 2385391 h 2417196"/>
              <a:gd name="connsiteX63" fmla="*/ 349857 w 2043485"/>
              <a:gd name="connsiteY63" fmla="*/ 2361537 h 2417196"/>
              <a:gd name="connsiteX64" fmla="*/ 341906 w 2043485"/>
              <a:gd name="connsiteY64" fmla="*/ 2329732 h 2417196"/>
              <a:gd name="connsiteX65" fmla="*/ 318052 w 2043485"/>
              <a:gd name="connsiteY65" fmla="*/ 2313829 h 2417196"/>
              <a:gd name="connsiteX66" fmla="*/ 254442 w 2043485"/>
              <a:gd name="connsiteY66" fmla="*/ 2297927 h 2417196"/>
              <a:gd name="connsiteX67" fmla="*/ 230588 w 2043485"/>
              <a:gd name="connsiteY67" fmla="*/ 2289975 h 2417196"/>
              <a:gd name="connsiteX68" fmla="*/ 206734 w 2043485"/>
              <a:gd name="connsiteY68" fmla="*/ 2274073 h 2417196"/>
              <a:gd name="connsiteX69" fmla="*/ 135172 w 2043485"/>
              <a:gd name="connsiteY69" fmla="*/ 2266121 h 2417196"/>
              <a:gd name="connsiteX70" fmla="*/ 55659 w 2043485"/>
              <a:gd name="connsiteY70" fmla="*/ 2274073 h 2417196"/>
              <a:gd name="connsiteX71" fmla="*/ 23854 w 2043485"/>
              <a:gd name="connsiteY71" fmla="*/ 2321781 h 2417196"/>
              <a:gd name="connsiteX72" fmla="*/ 0 w 2043485"/>
              <a:gd name="connsiteY72" fmla="*/ 2337683 h 2417196"/>
              <a:gd name="connsiteX73" fmla="*/ 7951 w 2043485"/>
              <a:gd name="connsiteY73" fmla="*/ 2385391 h 2417196"/>
              <a:gd name="connsiteX74" fmla="*/ 31805 w 2043485"/>
              <a:gd name="connsiteY74" fmla="*/ 2409245 h 24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043485" h="2417196">
                <a:moveTo>
                  <a:pt x="2043485" y="0"/>
                </a:moveTo>
                <a:cubicBezTo>
                  <a:pt x="2040835" y="34456"/>
                  <a:pt x="2040924" y="69232"/>
                  <a:pt x="2035534" y="103367"/>
                </a:cubicBezTo>
                <a:cubicBezTo>
                  <a:pt x="2032920" y="119924"/>
                  <a:pt x="2024932" y="135172"/>
                  <a:pt x="2019631" y="151074"/>
                </a:cubicBezTo>
                <a:lnTo>
                  <a:pt x="2011680" y="174928"/>
                </a:lnTo>
                <a:cubicBezTo>
                  <a:pt x="2014330" y="188180"/>
                  <a:pt x="2019631" y="201170"/>
                  <a:pt x="2019631" y="214685"/>
                </a:cubicBezTo>
                <a:cubicBezTo>
                  <a:pt x="2019631" y="251886"/>
                  <a:pt x="2017198" y="289214"/>
                  <a:pt x="2011680" y="326003"/>
                </a:cubicBezTo>
                <a:cubicBezTo>
                  <a:pt x="2009193" y="342580"/>
                  <a:pt x="2001078" y="357808"/>
                  <a:pt x="1995777" y="373711"/>
                </a:cubicBezTo>
                <a:lnTo>
                  <a:pt x="1979875" y="421419"/>
                </a:lnTo>
                <a:cubicBezTo>
                  <a:pt x="1975602" y="434240"/>
                  <a:pt x="1977967" y="449087"/>
                  <a:pt x="1971923" y="461175"/>
                </a:cubicBezTo>
                <a:cubicBezTo>
                  <a:pt x="1966894" y="471233"/>
                  <a:pt x="1957900" y="479568"/>
                  <a:pt x="1948070" y="485029"/>
                </a:cubicBezTo>
                <a:cubicBezTo>
                  <a:pt x="1933417" y="493170"/>
                  <a:pt x="1916265" y="495631"/>
                  <a:pt x="1900362" y="500932"/>
                </a:cubicBezTo>
                <a:lnTo>
                  <a:pt x="1804946" y="532737"/>
                </a:lnTo>
                <a:cubicBezTo>
                  <a:pt x="1787166" y="538663"/>
                  <a:pt x="1767726" y="537335"/>
                  <a:pt x="1749287" y="540688"/>
                </a:cubicBezTo>
                <a:cubicBezTo>
                  <a:pt x="1738535" y="542643"/>
                  <a:pt x="1728084" y="545989"/>
                  <a:pt x="1717482" y="548640"/>
                </a:cubicBezTo>
                <a:cubicBezTo>
                  <a:pt x="1679680" y="573840"/>
                  <a:pt x="1696650" y="555476"/>
                  <a:pt x="1677725" y="612250"/>
                </a:cubicBezTo>
                <a:cubicBezTo>
                  <a:pt x="1673977" y="623495"/>
                  <a:pt x="1657165" y="624405"/>
                  <a:pt x="1645920" y="628153"/>
                </a:cubicBezTo>
                <a:cubicBezTo>
                  <a:pt x="1617159" y="637740"/>
                  <a:pt x="1574084" y="645700"/>
                  <a:pt x="1542553" y="652007"/>
                </a:cubicBezTo>
                <a:cubicBezTo>
                  <a:pt x="1537252" y="659958"/>
                  <a:pt x="1534754" y="670796"/>
                  <a:pt x="1526650" y="675861"/>
                </a:cubicBezTo>
                <a:cubicBezTo>
                  <a:pt x="1512435" y="684745"/>
                  <a:pt x="1478943" y="691763"/>
                  <a:pt x="1478943" y="691763"/>
                </a:cubicBezTo>
                <a:cubicBezTo>
                  <a:pt x="1452439" y="689113"/>
                  <a:pt x="1425757" y="687862"/>
                  <a:pt x="1399430" y="683812"/>
                </a:cubicBezTo>
                <a:cubicBezTo>
                  <a:pt x="1391146" y="682538"/>
                  <a:pt x="1383957" y="675861"/>
                  <a:pt x="1375576" y="675861"/>
                </a:cubicBezTo>
                <a:cubicBezTo>
                  <a:pt x="1365590" y="675861"/>
                  <a:pt x="1331168" y="688013"/>
                  <a:pt x="1319917" y="691763"/>
                </a:cubicBezTo>
                <a:cubicBezTo>
                  <a:pt x="1311966" y="699714"/>
                  <a:pt x="1304702" y="708418"/>
                  <a:pt x="1296063" y="715617"/>
                </a:cubicBezTo>
                <a:cubicBezTo>
                  <a:pt x="1288722" y="721735"/>
                  <a:pt x="1278966" y="724763"/>
                  <a:pt x="1272209" y="731520"/>
                </a:cubicBezTo>
                <a:cubicBezTo>
                  <a:pt x="1265452" y="738277"/>
                  <a:pt x="1261607" y="747423"/>
                  <a:pt x="1256306" y="755374"/>
                </a:cubicBezTo>
                <a:cubicBezTo>
                  <a:pt x="1253656" y="763325"/>
                  <a:pt x="1248355" y="770847"/>
                  <a:pt x="1248355" y="779228"/>
                </a:cubicBezTo>
                <a:cubicBezTo>
                  <a:pt x="1248355" y="856136"/>
                  <a:pt x="1251509" y="933057"/>
                  <a:pt x="1256306" y="1009815"/>
                </a:cubicBezTo>
                <a:cubicBezTo>
                  <a:pt x="1256829" y="1018180"/>
                  <a:pt x="1261954" y="1025610"/>
                  <a:pt x="1264257" y="1033669"/>
                </a:cubicBezTo>
                <a:cubicBezTo>
                  <a:pt x="1288291" y="1117787"/>
                  <a:pt x="1250321" y="999807"/>
                  <a:pt x="1288111" y="1113182"/>
                </a:cubicBezTo>
                <a:cubicBezTo>
                  <a:pt x="1294155" y="1131314"/>
                  <a:pt x="1304015" y="1150288"/>
                  <a:pt x="1319917" y="1160890"/>
                </a:cubicBezTo>
                <a:cubicBezTo>
                  <a:pt x="1327868" y="1166191"/>
                  <a:pt x="1336429" y="1170675"/>
                  <a:pt x="1343770" y="1176793"/>
                </a:cubicBezTo>
                <a:cubicBezTo>
                  <a:pt x="1383475" y="1209882"/>
                  <a:pt x="1349559" y="1194626"/>
                  <a:pt x="1391478" y="1208598"/>
                </a:cubicBezTo>
                <a:cubicBezTo>
                  <a:pt x="1438154" y="1278611"/>
                  <a:pt x="1417620" y="1237612"/>
                  <a:pt x="1399430" y="1407381"/>
                </a:cubicBezTo>
                <a:cubicBezTo>
                  <a:pt x="1395806" y="1441202"/>
                  <a:pt x="1384102" y="1454225"/>
                  <a:pt x="1367624" y="1478942"/>
                </a:cubicBezTo>
                <a:cubicBezTo>
                  <a:pt x="1364974" y="1492194"/>
                  <a:pt x="1361584" y="1505320"/>
                  <a:pt x="1359673" y="1518699"/>
                </a:cubicBezTo>
                <a:cubicBezTo>
                  <a:pt x="1356144" y="1543402"/>
                  <a:pt x="1357445" y="1586764"/>
                  <a:pt x="1343770" y="1614114"/>
                </a:cubicBezTo>
                <a:cubicBezTo>
                  <a:pt x="1339496" y="1622661"/>
                  <a:pt x="1334625" y="1631211"/>
                  <a:pt x="1327868" y="1637968"/>
                </a:cubicBezTo>
                <a:cubicBezTo>
                  <a:pt x="1321111" y="1644725"/>
                  <a:pt x="1311965" y="1648570"/>
                  <a:pt x="1304014" y="1653871"/>
                </a:cubicBezTo>
                <a:cubicBezTo>
                  <a:pt x="1301364" y="1667123"/>
                  <a:pt x="1300337" y="1680807"/>
                  <a:pt x="1296063" y="1693628"/>
                </a:cubicBezTo>
                <a:cubicBezTo>
                  <a:pt x="1292315" y="1704873"/>
                  <a:pt x="1282220" y="1713760"/>
                  <a:pt x="1280160" y="1725433"/>
                </a:cubicBezTo>
                <a:cubicBezTo>
                  <a:pt x="1253535" y="1876309"/>
                  <a:pt x="1286231" y="1783697"/>
                  <a:pt x="1264257" y="1860605"/>
                </a:cubicBezTo>
                <a:cubicBezTo>
                  <a:pt x="1261954" y="1868664"/>
                  <a:pt x="1262233" y="1878532"/>
                  <a:pt x="1256306" y="1884459"/>
                </a:cubicBezTo>
                <a:cubicBezTo>
                  <a:pt x="1250379" y="1890386"/>
                  <a:pt x="1240403" y="1889760"/>
                  <a:pt x="1232452" y="1892410"/>
                </a:cubicBezTo>
                <a:cubicBezTo>
                  <a:pt x="1229802" y="1900361"/>
                  <a:pt x="1230428" y="1910337"/>
                  <a:pt x="1224501" y="1916264"/>
                </a:cubicBezTo>
                <a:cubicBezTo>
                  <a:pt x="1218574" y="1922191"/>
                  <a:pt x="1207974" y="1920145"/>
                  <a:pt x="1200647" y="1924215"/>
                </a:cubicBezTo>
                <a:cubicBezTo>
                  <a:pt x="1183939" y="1933497"/>
                  <a:pt x="1168842" y="1945419"/>
                  <a:pt x="1152939" y="1956021"/>
                </a:cubicBezTo>
                <a:cubicBezTo>
                  <a:pt x="1067689" y="2012855"/>
                  <a:pt x="1197078" y="1924341"/>
                  <a:pt x="1105231" y="1995777"/>
                </a:cubicBezTo>
                <a:cubicBezTo>
                  <a:pt x="1090144" y="2007511"/>
                  <a:pt x="1075655" y="2021538"/>
                  <a:pt x="1057523" y="2027582"/>
                </a:cubicBezTo>
                <a:lnTo>
                  <a:pt x="1009816" y="2043485"/>
                </a:lnTo>
                <a:cubicBezTo>
                  <a:pt x="996476" y="2052378"/>
                  <a:pt x="962110" y="2081332"/>
                  <a:pt x="938254" y="2083241"/>
                </a:cubicBezTo>
                <a:cubicBezTo>
                  <a:pt x="880070" y="2087896"/>
                  <a:pt x="821635" y="2088542"/>
                  <a:pt x="763325" y="2091193"/>
                </a:cubicBezTo>
                <a:cubicBezTo>
                  <a:pt x="717750" y="2159559"/>
                  <a:pt x="772393" y="2073057"/>
                  <a:pt x="739471" y="2138901"/>
                </a:cubicBezTo>
                <a:cubicBezTo>
                  <a:pt x="735197" y="2147448"/>
                  <a:pt x="727450" y="2154022"/>
                  <a:pt x="723569" y="2162754"/>
                </a:cubicBezTo>
                <a:cubicBezTo>
                  <a:pt x="716761" y="2178072"/>
                  <a:pt x="711731" y="2194200"/>
                  <a:pt x="707666" y="2210462"/>
                </a:cubicBezTo>
                <a:cubicBezTo>
                  <a:pt x="705016" y="2221064"/>
                  <a:pt x="704020" y="2232223"/>
                  <a:pt x="699715" y="2242268"/>
                </a:cubicBezTo>
                <a:cubicBezTo>
                  <a:pt x="695951" y="2251051"/>
                  <a:pt x="691274" y="2260151"/>
                  <a:pt x="683812" y="2266121"/>
                </a:cubicBezTo>
                <a:cubicBezTo>
                  <a:pt x="677267" y="2271357"/>
                  <a:pt x="667909" y="2271422"/>
                  <a:pt x="659958" y="2274073"/>
                </a:cubicBezTo>
                <a:cubicBezTo>
                  <a:pt x="657308" y="2297927"/>
                  <a:pt x="657828" y="2322350"/>
                  <a:pt x="652007" y="2345634"/>
                </a:cubicBezTo>
                <a:cubicBezTo>
                  <a:pt x="649689" y="2354905"/>
                  <a:pt x="643296" y="2363195"/>
                  <a:pt x="636104" y="2369488"/>
                </a:cubicBezTo>
                <a:cubicBezTo>
                  <a:pt x="626044" y="2378291"/>
                  <a:pt x="586961" y="2407377"/>
                  <a:pt x="564543" y="2409245"/>
                </a:cubicBezTo>
                <a:cubicBezTo>
                  <a:pt x="509013" y="2413872"/>
                  <a:pt x="453224" y="2414546"/>
                  <a:pt x="397565" y="2417196"/>
                </a:cubicBezTo>
                <a:cubicBezTo>
                  <a:pt x="389614" y="2414546"/>
                  <a:pt x="379638" y="2415172"/>
                  <a:pt x="373711" y="2409245"/>
                </a:cubicBezTo>
                <a:cubicBezTo>
                  <a:pt x="367784" y="2403318"/>
                  <a:pt x="369508" y="2392888"/>
                  <a:pt x="365760" y="2385391"/>
                </a:cubicBezTo>
                <a:cubicBezTo>
                  <a:pt x="361486" y="2376844"/>
                  <a:pt x="355158" y="2369488"/>
                  <a:pt x="349857" y="2361537"/>
                </a:cubicBezTo>
                <a:cubicBezTo>
                  <a:pt x="347207" y="2350935"/>
                  <a:pt x="347968" y="2338825"/>
                  <a:pt x="341906" y="2329732"/>
                </a:cubicBezTo>
                <a:cubicBezTo>
                  <a:pt x="336605" y="2321781"/>
                  <a:pt x="326599" y="2318103"/>
                  <a:pt x="318052" y="2313829"/>
                </a:cubicBezTo>
                <a:cubicBezTo>
                  <a:pt x="299878" y="2304742"/>
                  <a:pt x="272586" y="2302463"/>
                  <a:pt x="254442" y="2297927"/>
                </a:cubicBezTo>
                <a:cubicBezTo>
                  <a:pt x="246311" y="2295894"/>
                  <a:pt x="238085" y="2293723"/>
                  <a:pt x="230588" y="2289975"/>
                </a:cubicBezTo>
                <a:cubicBezTo>
                  <a:pt x="222041" y="2285701"/>
                  <a:pt x="216005" y="2276391"/>
                  <a:pt x="206734" y="2274073"/>
                </a:cubicBezTo>
                <a:cubicBezTo>
                  <a:pt x="183450" y="2268252"/>
                  <a:pt x="159026" y="2268772"/>
                  <a:pt x="135172" y="2266121"/>
                </a:cubicBezTo>
                <a:cubicBezTo>
                  <a:pt x="108668" y="2268772"/>
                  <a:pt x="79483" y="2262161"/>
                  <a:pt x="55659" y="2274073"/>
                </a:cubicBezTo>
                <a:cubicBezTo>
                  <a:pt x="38564" y="2282621"/>
                  <a:pt x="34456" y="2305878"/>
                  <a:pt x="23854" y="2321781"/>
                </a:cubicBezTo>
                <a:cubicBezTo>
                  <a:pt x="18553" y="2329732"/>
                  <a:pt x="7951" y="2332382"/>
                  <a:pt x="0" y="2337683"/>
                </a:cubicBezTo>
                <a:cubicBezTo>
                  <a:pt x="2650" y="2353586"/>
                  <a:pt x="1403" y="2370658"/>
                  <a:pt x="7951" y="2385391"/>
                </a:cubicBezTo>
                <a:cubicBezTo>
                  <a:pt x="12518" y="2395667"/>
                  <a:pt x="31805" y="2409245"/>
                  <a:pt x="31805" y="2409245"/>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pic>
        <p:nvPicPr>
          <p:cNvPr id="26" name="Picture 2" descr="C:\Users\ssc\AppData\Local\Microsoft\Windows\Temporary Internet Files\Content.IE5\T9Q0D7YM\MC90022804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31394" y="3294791"/>
            <a:ext cx="273970" cy="22268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ssc\AppData\Local\Microsoft\Windows\Temporary Internet Files\Content.IE5\T9Q0D7YM\MC90022804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4995" y="5080740"/>
            <a:ext cx="273970" cy="22268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er 360-Grad-Kehrviadukt bei Brusio: Ein Highlight für Bahnfans und Touristen aus aller Welt. (Rhätische Bahn)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91894" y="4417174"/>
            <a:ext cx="678565" cy="466624"/>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Gewinkelte Verbindung 3"/>
          <p:cNvCxnSpPr>
            <a:stCxn id="27" idx="0"/>
            <a:endCxn id="28" idx="2"/>
          </p:cNvCxnSpPr>
          <p:nvPr/>
        </p:nvCxnSpPr>
        <p:spPr bwMode="auto">
          <a:xfrm flipH="1" flipV="1">
            <a:off x="5731177" y="4883798"/>
            <a:ext cx="190803" cy="196942"/>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3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315664" y="2549854"/>
            <a:ext cx="412620" cy="2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521974" y="4265840"/>
            <a:ext cx="412620" cy="2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047614" y="5635423"/>
            <a:ext cx="412620" cy="2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783861" y="5014544"/>
            <a:ext cx="412620" cy="2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495555" y="3660983"/>
            <a:ext cx="412620" cy="27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descr="https://upload.wikimedia.org/wikipedia/commons/e/e5/GlacierLandwasse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25100" y="2844917"/>
            <a:ext cx="631175" cy="402361"/>
          </a:xfrm>
          <a:prstGeom prst="rect">
            <a:avLst/>
          </a:prstGeom>
          <a:noFill/>
          <a:extLst>
            <a:ext uri="{909E8E84-426E-40DD-AFC4-6F175D3DCCD1}">
              <a14:hiddenFill xmlns:a14="http://schemas.microsoft.com/office/drawing/2010/main">
                <a:solidFill>
                  <a:srgbClr val="FFFFFF"/>
                </a:solidFill>
              </a14:hiddenFill>
            </a:ext>
          </a:extLst>
        </p:spPr>
      </p:pic>
      <p:cxnSp>
        <p:nvCxnSpPr>
          <p:cNvPr id="36" name="Gewinkelte Verbindung 3"/>
          <p:cNvCxnSpPr>
            <a:endCxn id="35" idx="3"/>
          </p:cNvCxnSpPr>
          <p:nvPr/>
        </p:nvCxnSpPr>
        <p:spPr bwMode="auto">
          <a:xfrm flipH="1" flipV="1">
            <a:off x="2456275" y="3046098"/>
            <a:ext cx="137230" cy="203814"/>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37"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00533" y="5271573"/>
            <a:ext cx="563596" cy="40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Gewinkelte Verbindung 3"/>
          <p:cNvCxnSpPr>
            <a:endCxn id="37" idx="2"/>
          </p:cNvCxnSpPr>
          <p:nvPr/>
        </p:nvCxnSpPr>
        <p:spPr bwMode="auto">
          <a:xfrm flipH="1" flipV="1">
            <a:off x="1782330" y="5676753"/>
            <a:ext cx="182145" cy="238645"/>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39" name="Picture 8" descr="http://www.tirano.org/immagini/foto-tirano/grandi/tirano-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75662" y="5207851"/>
            <a:ext cx="520380" cy="374111"/>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Gewinkelte Verbindung 3"/>
          <p:cNvCxnSpPr>
            <a:stCxn id="23" idx="33"/>
          </p:cNvCxnSpPr>
          <p:nvPr/>
        </p:nvCxnSpPr>
        <p:spPr bwMode="auto">
          <a:xfrm flipH="1" flipV="1">
            <a:off x="5335851" y="5581963"/>
            <a:ext cx="613284" cy="53529"/>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4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51466" y="1773052"/>
            <a:ext cx="561071" cy="347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2" name="Gewinkelte Verbindung 3"/>
          <p:cNvCxnSpPr>
            <a:endCxn id="41" idx="1"/>
          </p:cNvCxnSpPr>
          <p:nvPr/>
        </p:nvCxnSpPr>
        <p:spPr bwMode="auto">
          <a:xfrm flipV="1">
            <a:off x="4245183" y="1947034"/>
            <a:ext cx="306283" cy="69385"/>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43"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12868" y="2549854"/>
            <a:ext cx="672742" cy="419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4" name="Gewinkelte Verbindung 3"/>
          <p:cNvCxnSpPr>
            <a:endCxn id="43" idx="3"/>
          </p:cNvCxnSpPr>
          <p:nvPr/>
        </p:nvCxnSpPr>
        <p:spPr bwMode="auto">
          <a:xfrm flipH="1" flipV="1">
            <a:off x="3885610" y="2759588"/>
            <a:ext cx="218866" cy="368038"/>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sp>
        <p:nvSpPr>
          <p:cNvPr id="47" name="Textfeld 46"/>
          <p:cNvSpPr txBox="1"/>
          <p:nvPr/>
        </p:nvSpPr>
        <p:spPr>
          <a:xfrm>
            <a:off x="794674" y="3774048"/>
            <a:ext cx="1484030" cy="230832"/>
          </a:xfrm>
          <a:prstGeom prst="rect">
            <a:avLst/>
          </a:prstGeom>
          <a:solidFill>
            <a:schemeClr val="accent1">
              <a:lumMod val="60000"/>
              <a:lumOff val="40000"/>
              <a:alpha val="63137"/>
            </a:schemeClr>
          </a:solidFill>
        </p:spPr>
        <p:txBody>
          <a:bodyPr wrap="square" rtlCol="0">
            <a:spAutoFit/>
          </a:bodyPr>
          <a:lstStyle/>
          <a:p>
            <a:r>
              <a:rPr lang="de-CH" sz="900" b="1" dirty="0" smtClean="0"/>
              <a:t>Tag 2: Glacier-Express</a:t>
            </a:r>
            <a:endParaRPr lang="de-CH" sz="900" b="1" dirty="0"/>
          </a:p>
        </p:txBody>
      </p:sp>
      <p:sp>
        <p:nvSpPr>
          <p:cNvPr id="48" name="Textfeld 47"/>
          <p:cNvSpPr txBox="1"/>
          <p:nvPr/>
        </p:nvSpPr>
        <p:spPr>
          <a:xfrm>
            <a:off x="4194866" y="2264858"/>
            <a:ext cx="1239776" cy="230832"/>
          </a:xfrm>
          <a:prstGeom prst="rect">
            <a:avLst/>
          </a:prstGeom>
          <a:solidFill>
            <a:schemeClr val="accent1">
              <a:lumMod val="60000"/>
              <a:lumOff val="40000"/>
              <a:alpha val="63137"/>
            </a:schemeClr>
          </a:solidFill>
        </p:spPr>
        <p:txBody>
          <a:bodyPr wrap="square" rtlCol="0">
            <a:spAutoFit/>
          </a:bodyPr>
          <a:lstStyle/>
          <a:p>
            <a:r>
              <a:rPr lang="de-CH" sz="900" b="1" dirty="0" smtClean="0"/>
              <a:t>Tag 3: Vaduz</a:t>
            </a:r>
            <a:endParaRPr lang="de-CH" sz="900" b="1" dirty="0"/>
          </a:p>
        </p:txBody>
      </p:sp>
      <p:sp>
        <p:nvSpPr>
          <p:cNvPr id="49" name="Textfeld 48"/>
          <p:cNvSpPr txBox="1"/>
          <p:nvPr/>
        </p:nvSpPr>
        <p:spPr>
          <a:xfrm>
            <a:off x="4194866" y="4991798"/>
            <a:ext cx="1509110" cy="230832"/>
          </a:xfrm>
          <a:prstGeom prst="rect">
            <a:avLst/>
          </a:prstGeom>
          <a:solidFill>
            <a:schemeClr val="accent1">
              <a:lumMod val="60000"/>
              <a:lumOff val="40000"/>
              <a:alpha val="63137"/>
            </a:schemeClr>
          </a:solidFill>
        </p:spPr>
        <p:txBody>
          <a:bodyPr wrap="square" rtlCol="0">
            <a:spAutoFit/>
          </a:bodyPr>
          <a:lstStyle/>
          <a:p>
            <a:r>
              <a:rPr lang="de-CH" sz="900" b="1" dirty="0" smtClean="0"/>
              <a:t>Tag 4: </a:t>
            </a:r>
            <a:r>
              <a:rPr lang="de-CH" sz="900" b="1" dirty="0" err="1" smtClean="0"/>
              <a:t>Bernina</a:t>
            </a:r>
            <a:r>
              <a:rPr lang="de-CH" sz="900" b="1" dirty="0" smtClean="0"/>
              <a:t>-Express</a:t>
            </a:r>
            <a:endParaRPr lang="de-CH" sz="900" b="1" dirty="0"/>
          </a:p>
        </p:txBody>
      </p:sp>
      <p:sp>
        <p:nvSpPr>
          <p:cNvPr id="50" name="Textfeld 49"/>
          <p:cNvSpPr txBox="1"/>
          <p:nvPr/>
        </p:nvSpPr>
        <p:spPr>
          <a:xfrm>
            <a:off x="2088349" y="5992777"/>
            <a:ext cx="1628541" cy="230832"/>
          </a:xfrm>
          <a:prstGeom prst="rect">
            <a:avLst/>
          </a:prstGeom>
          <a:solidFill>
            <a:schemeClr val="accent1">
              <a:lumMod val="60000"/>
              <a:lumOff val="40000"/>
              <a:alpha val="63137"/>
            </a:schemeClr>
          </a:solidFill>
        </p:spPr>
        <p:txBody>
          <a:bodyPr wrap="square" rtlCol="0">
            <a:spAutoFit/>
          </a:bodyPr>
          <a:lstStyle/>
          <a:p>
            <a:r>
              <a:rPr lang="de-CH" sz="900" b="1" dirty="0" smtClean="0"/>
              <a:t>Tag 5: Lago Maggiore</a:t>
            </a:r>
            <a:endParaRPr lang="de-CH" sz="900" b="1" dirty="0"/>
          </a:p>
        </p:txBody>
      </p:sp>
      <p:sp>
        <p:nvSpPr>
          <p:cNvPr id="51" name="Textfeld 50"/>
          <p:cNvSpPr txBox="1"/>
          <p:nvPr/>
        </p:nvSpPr>
        <p:spPr>
          <a:xfrm>
            <a:off x="1556465" y="2095263"/>
            <a:ext cx="1168443" cy="230832"/>
          </a:xfrm>
          <a:prstGeom prst="rect">
            <a:avLst/>
          </a:prstGeom>
          <a:solidFill>
            <a:schemeClr val="accent1">
              <a:lumMod val="60000"/>
              <a:lumOff val="40000"/>
              <a:alpha val="63137"/>
            </a:schemeClr>
          </a:solidFill>
        </p:spPr>
        <p:txBody>
          <a:bodyPr wrap="square" rtlCol="0">
            <a:spAutoFit/>
          </a:bodyPr>
          <a:lstStyle/>
          <a:p>
            <a:r>
              <a:rPr lang="de-CH" sz="900" b="1" dirty="0" smtClean="0"/>
              <a:t>Tag 1: Anreise</a:t>
            </a:r>
            <a:endParaRPr lang="de-CH" sz="900" b="1" dirty="0"/>
          </a:p>
        </p:txBody>
      </p:sp>
      <p:sp>
        <p:nvSpPr>
          <p:cNvPr id="52" name="Textfeld 51"/>
          <p:cNvSpPr txBox="1"/>
          <p:nvPr/>
        </p:nvSpPr>
        <p:spPr>
          <a:xfrm>
            <a:off x="4350373" y="2824592"/>
            <a:ext cx="1168443" cy="230832"/>
          </a:xfrm>
          <a:prstGeom prst="rect">
            <a:avLst/>
          </a:prstGeom>
          <a:solidFill>
            <a:schemeClr val="accent1">
              <a:lumMod val="60000"/>
              <a:lumOff val="40000"/>
              <a:alpha val="63137"/>
            </a:schemeClr>
          </a:solidFill>
        </p:spPr>
        <p:txBody>
          <a:bodyPr wrap="square" rtlCol="0">
            <a:spAutoFit/>
          </a:bodyPr>
          <a:lstStyle/>
          <a:p>
            <a:r>
              <a:rPr lang="de-CH" sz="900" b="1" dirty="0" smtClean="0"/>
              <a:t>Tag 6: Heimreise</a:t>
            </a:r>
            <a:endParaRPr lang="de-CH" sz="900" b="1" dirty="0"/>
          </a:p>
        </p:txBody>
      </p:sp>
      <p:sp>
        <p:nvSpPr>
          <p:cNvPr id="54" name="Textfeld 53"/>
          <p:cNvSpPr txBox="1"/>
          <p:nvPr/>
        </p:nvSpPr>
        <p:spPr>
          <a:xfrm>
            <a:off x="4749865" y="3835325"/>
            <a:ext cx="1172116" cy="369332"/>
          </a:xfrm>
          <a:prstGeom prst="rect">
            <a:avLst/>
          </a:prstGeom>
          <a:solidFill>
            <a:schemeClr val="accent3">
              <a:lumMod val="20000"/>
              <a:lumOff val="80000"/>
            </a:schemeClr>
          </a:solidFill>
        </p:spPr>
        <p:txBody>
          <a:bodyPr wrap="none" rtlCol="0">
            <a:spAutoFit/>
          </a:bodyPr>
          <a:lstStyle/>
          <a:p>
            <a:r>
              <a:rPr lang="de-CH" sz="900" b="1" dirty="0" smtClean="0"/>
              <a:t>Übernachtungen: </a:t>
            </a:r>
          </a:p>
          <a:p>
            <a:r>
              <a:rPr lang="de-CH" sz="900" b="1" dirty="0" smtClean="0"/>
              <a:t>Davos</a:t>
            </a:r>
            <a:endParaRPr lang="de-CH" sz="900" b="1" dirty="0"/>
          </a:p>
        </p:txBody>
      </p:sp>
      <p:sp>
        <p:nvSpPr>
          <p:cNvPr id="55" name="Textfeld 54"/>
          <p:cNvSpPr txBox="1"/>
          <p:nvPr/>
        </p:nvSpPr>
        <p:spPr>
          <a:xfrm>
            <a:off x="3630177" y="6214723"/>
            <a:ext cx="2494008" cy="200055"/>
          </a:xfrm>
          <a:prstGeom prst="rect">
            <a:avLst/>
          </a:prstGeom>
          <a:noFill/>
        </p:spPr>
        <p:txBody>
          <a:bodyPr wrap="square" rtlCol="0">
            <a:spAutoFit/>
          </a:bodyPr>
          <a:lstStyle/>
          <a:p>
            <a:pPr algn="r"/>
            <a:r>
              <a:rPr lang="de-CH" sz="700" dirty="0" smtClean="0">
                <a:solidFill>
                  <a:srgbClr val="3C584D"/>
                </a:solidFill>
              </a:rPr>
              <a:t>Quelle: BHP – Hanser und Partner AG </a:t>
            </a:r>
            <a:endParaRPr lang="de-CH" sz="700" dirty="0">
              <a:solidFill>
                <a:srgbClr val="3C584D"/>
              </a:solidFill>
            </a:endParaRPr>
          </a:p>
        </p:txBody>
      </p:sp>
    </p:spTree>
    <p:extLst>
      <p:ext uri="{BB962C8B-B14F-4D97-AF65-F5344CB8AC3E}">
        <p14:creationId xmlns:p14="http://schemas.microsoft.com/office/powerpoint/2010/main" val="32234328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Schweiz in zehn Tagen</a:t>
            </a:r>
            <a:endParaRPr lang="de-CH" dirty="0"/>
          </a:p>
        </p:txBody>
      </p:sp>
      <p:sp>
        <p:nvSpPr>
          <p:cNvPr id="3" name="Inhaltsplatzhalter 2"/>
          <p:cNvSpPr>
            <a:spLocks noGrp="1"/>
          </p:cNvSpPr>
          <p:nvPr>
            <p:ph idx="1"/>
          </p:nvPr>
        </p:nvSpPr>
        <p:spPr/>
        <p:txBody>
          <a:bodyPr/>
          <a:lstStyle/>
          <a:p>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46</a:t>
            </a:fld>
            <a:endParaRPr lang="de-CH"/>
          </a:p>
        </p:txBody>
      </p:sp>
      <p:sp>
        <p:nvSpPr>
          <p:cNvPr id="6" name="Textplatzhalter 5"/>
          <p:cNvSpPr>
            <a:spLocks noGrp="1"/>
          </p:cNvSpPr>
          <p:nvPr>
            <p:ph type="body" sz="quarter" idx="12"/>
          </p:nvPr>
        </p:nvSpPr>
        <p:spPr/>
        <p:txBody>
          <a:bodyPr/>
          <a:lstStyle/>
          <a:p>
            <a:r>
              <a:rPr lang="de-CH" dirty="0" smtClean="0"/>
              <a:t>Typische Busreisen in der Schweiz (II)</a:t>
            </a:r>
            <a:endParaRPr lang="de-CH" dirty="0"/>
          </a:p>
        </p:txBody>
      </p:sp>
      <p:sp>
        <p:nvSpPr>
          <p:cNvPr id="7" name="Textplatzhalter 6"/>
          <p:cNvSpPr>
            <a:spLocks noGrp="1"/>
          </p:cNvSpPr>
          <p:nvPr>
            <p:ph type="body" sz="quarter" idx="13"/>
          </p:nvPr>
        </p:nvSpPr>
        <p:spPr>
          <a:xfrm>
            <a:off x="6214894" y="285750"/>
            <a:ext cx="2926930" cy="295200"/>
          </a:xfrm>
        </p:spPr>
        <p:txBody>
          <a:bodyPr/>
          <a:lstStyle/>
          <a:p>
            <a:r>
              <a:rPr lang="de-CH" dirty="0" smtClean="0"/>
              <a:t>5 </a:t>
            </a:r>
            <a:r>
              <a:rPr lang="de-CH" dirty="0"/>
              <a:t>Geschäftsfeld </a:t>
            </a:r>
            <a:r>
              <a:rPr lang="de-CH" dirty="0" smtClean="0"/>
              <a:t>Reisen </a:t>
            </a:r>
            <a:r>
              <a:rPr lang="de-CH" dirty="0"/>
              <a:t>im </a:t>
            </a:r>
            <a:r>
              <a:rPr lang="de-CH" dirty="0" smtClean="0"/>
              <a:t>Sommer</a:t>
            </a:r>
            <a:endParaRPr lang="de-CH" dirty="0"/>
          </a:p>
          <a:p>
            <a:endParaRPr lang="de-CH"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343" y="1568952"/>
            <a:ext cx="6628308" cy="397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reihandform 8"/>
          <p:cNvSpPr/>
          <p:nvPr/>
        </p:nvSpPr>
        <p:spPr bwMode="auto">
          <a:xfrm>
            <a:off x="3204106" y="1567802"/>
            <a:ext cx="774550" cy="1863992"/>
          </a:xfrm>
          <a:custGeom>
            <a:avLst/>
            <a:gdLst>
              <a:gd name="connsiteX0" fmla="*/ 866692 w 866692"/>
              <a:gd name="connsiteY0" fmla="*/ 0 h 2234317"/>
              <a:gd name="connsiteX1" fmla="*/ 795130 w 866692"/>
              <a:gd name="connsiteY1" fmla="*/ 15903 h 2234317"/>
              <a:gd name="connsiteX2" fmla="*/ 763325 w 866692"/>
              <a:gd name="connsiteY2" fmla="*/ 23854 h 2234317"/>
              <a:gd name="connsiteX3" fmla="*/ 739471 w 866692"/>
              <a:gd name="connsiteY3" fmla="*/ 39757 h 2234317"/>
              <a:gd name="connsiteX4" fmla="*/ 731520 w 866692"/>
              <a:gd name="connsiteY4" fmla="*/ 63611 h 2234317"/>
              <a:gd name="connsiteX5" fmla="*/ 707666 w 866692"/>
              <a:gd name="connsiteY5" fmla="*/ 79513 h 2234317"/>
              <a:gd name="connsiteX6" fmla="*/ 691763 w 866692"/>
              <a:gd name="connsiteY6" fmla="*/ 103367 h 2234317"/>
              <a:gd name="connsiteX7" fmla="*/ 699714 w 866692"/>
              <a:gd name="connsiteY7" fmla="*/ 135172 h 2234317"/>
              <a:gd name="connsiteX8" fmla="*/ 707666 w 866692"/>
              <a:gd name="connsiteY8" fmla="*/ 278296 h 2234317"/>
              <a:gd name="connsiteX9" fmla="*/ 771276 w 866692"/>
              <a:gd name="connsiteY9" fmla="*/ 302150 h 2234317"/>
              <a:gd name="connsiteX10" fmla="*/ 747422 w 866692"/>
              <a:gd name="connsiteY10" fmla="*/ 373712 h 2234317"/>
              <a:gd name="connsiteX11" fmla="*/ 731520 w 866692"/>
              <a:gd name="connsiteY11" fmla="*/ 421419 h 2234317"/>
              <a:gd name="connsiteX12" fmla="*/ 723568 w 866692"/>
              <a:gd name="connsiteY12" fmla="*/ 445273 h 2234317"/>
              <a:gd name="connsiteX13" fmla="*/ 739471 w 866692"/>
              <a:gd name="connsiteY13" fmla="*/ 524786 h 2234317"/>
              <a:gd name="connsiteX14" fmla="*/ 771276 w 866692"/>
              <a:gd name="connsiteY14" fmla="*/ 572494 h 2234317"/>
              <a:gd name="connsiteX15" fmla="*/ 787179 w 866692"/>
              <a:gd name="connsiteY15" fmla="*/ 620202 h 2234317"/>
              <a:gd name="connsiteX16" fmla="*/ 795130 w 866692"/>
              <a:gd name="connsiteY16" fmla="*/ 644056 h 2234317"/>
              <a:gd name="connsiteX17" fmla="*/ 811033 w 866692"/>
              <a:gd name="connsiteY17" fmla="*/ 667910 h 2234317"/>
              <a:gd name="connsiteX18" fmla="*/ 779227 w 866692"/>
              <a:gd name="connsiteY18" fmla="*/ 707666 h 2234317"/>
              <a:gd name="connsiteX19" fmla="*/ 747422 w 866692"/>
              <a:gd name="connsiteY19" fmla="*/ 755374 h 2234317"/>
              <a:gd name="connsiteX20" fmla="*/ 723568 w 866692"/>
              <a:gd name="connsiteY20" fmla="*/ 874644 h 2234317"/>
              <a:gd name="connsiteX21" fmla="*/ 715617 w 866692"/>
              <a:gd name="connsiteY21" fmla="*/ 906449 h 2234317"/>
              <a:gd name="connsiteX22" fmla="*/ 691763 w 866692"/>
              <a:gd name="connsiteY22" fmla="*/ 930303 h 2234317"/>
              <a:gd name="connsiteX23" fmla="*/ 644055 w 866692"/>
              <a:gd name="connsiteY23" fmla="*/ 946205 h 2234317"/>
              <a:gd name="connsiteX24" fmla="*/ 628153 w 866692"/>
              <a:gd name="connsiteY24" fmla="*/ 970059 h 2234317"/>
              <a:gd name="connsiteX25" fmla="*/ 620201 w 866692"/>
              <a:gd name="connsiteY25" fmla="*/ 993913 h 2234317"/>
              <a:gd name="connsiteX26" fmla="*/ 596347 w 866692"/>
              <a:gd name="connsiteY26" fmla="*/ 1001865 h 2234317"/>
              <a:gd name="connsiteX27" fmla="*/ 540688 w 866692"/>
              <a:gd name="connsiteY27" fmla="*/ 1025718 h 2234317"/>
              <a:gd name="connsiteX28" fmla="*/ 516834 w 866692"/>
              <a:gd name="connsiteY28" fmla="*/ 1057524 h 2234317"/>
              <a:gd name="connsiteX29" fmla="*/ 492980 w 866692"/>
              <a:gd name="connsiteY29" fmla="*/ 1065475 h 2234317"/>
              <a:gd name="connsiteX30" fmla="*/ 445273 w 866692"/>
              <a:gd name="connsiteY30" fmla="*/ 1097280 h 2234317"/>
              <a:gd name="connsiteX31" fmla="*/ 421419 w 866692"/>
              <a:gd name="connsiteY31" fmla="*/ 1113183 h 2234317"/>
              <a:gd name="connsiteX32" fmla="*/ 429370 w 866692"/>
              <a:gd name="connsiteY32" fmla="*/ 1160891 h 2234317"/>
              <a:gd name="connsiteX33" fmla="*/ 437321 w 866692"/>
              <a:gd name="connsiteY33" fmla="*/ 1192696 h 2234317"/>
              <a:gd name="connsiteX34" fmla="*/ 429370 w 866692"/>
              <a:gd name="connsiteY34" fmla="*/ 1216550 h 2234317"/>
              <a:gd name="connsiteX35" fmla="*/ 421419 w 866692"/>
              <a:gd name="connsiteY35" fmla="*/ 1248355 h 2234317"/>
              <a:gd name="connsiteX36" fmla="*/ 429370 w 866692"/>
              <a:gd name="connsiteY36" fmla="*/ 1296063 h 2234317"/>
              <a:gd name="connsiteX37" fmla="*/ 437321 w 866692"/>
              <a:gd name="connsiteY37" fmla="*/ 1327868 h 2234317"/>
              <a:gd name="connsiteX38" fmla="*/ 453224 w 866692"/>
              <a:gd name="connsiteY38" fmla="*/ 1407381 h 2234317"/>
              <a:gd name="connsiteX39" fmla="*/ 445273 w 866692"/>
              <a:gd name="connsiteY39" fmla="*/ 1447138 h 2234317"/>
              <a:gd name="connsiteX40" fmla="*/ 477078 w 866692"/>
              <a:gd name="connsiteY40" fmla="*/ 1463040 h 2234317"/>
              <a:gd name="connsiteX41" fmla="*/ 453224 w 866692"/>
              <a:gd name="connsiteY41" fmla="*/ 1478943 h 2234317"/>
              <a:gd name="connsiteX42" fmla="*/ 413467 w 866692"/>
              <a:gd name="connsiteY42" fmla="*/ 1486894 h 2234317"/>
              <a:gd name="connsiteX43" fmla="*/ 397565 w 866692"/>
              <a:gd name="connsiteY43" fmla="*/ 1510748 h 2234317"/>
              <a:gd name="connsiteX44" fmla="*/ 389613 w 866692"/>
              <a:gd name="connsiteY44" fmla="*/ 1534602 h 2234317"/>
              <a:gd name="connsiteX45" fmla="*/ 381662 w 866692"/>
              <a:gd name="connsiteY45" fmla="*/ 1566407 h 2234317"/>
              <a:gd name="connsiteX46" fmla="*/ 373711 w 866692"/>
              <a:gd name="connsiteY46" fmla="*/ 1606164 h 2234317"/>
              <a:gd name="connsiteX47" fmla="*/ 357808 w 866692"/>
              <a:gd name="connsiteY47" fmla="*/ 1653872 h 2234317"/>
              <a:gd name="connsiteX48" fmla="*/ 349857 w 866692"/>
              <a:gd name="connsiteY48" fmla="*/ 1677725 h 2234317"/>
              <a:gd name="connsiteX49" fmla="*/ 341906 w 866692"/>
              <a:gd name="connsiteY49" fmla="*/ 1701579 h 2234317"/>
              <a:gd name="connsiteX50" fmla="*/ 294198 w 866692"/>
              <a:gd name="connsiteY50" fmla="*/ 1773141 h 2234317"/>
              <a:gd name="connsiteX51" fmla="*/ 254441 w 866692"/>
              <a:gd name="connsiteY51" fmla="*/ 1820849 h 2234317"/>
              <a:gd name="connsiteX52" fmla="*/ 206733 w 866692"/>
              <a:gd name="connsiteY52" fmla="*/ 1836752 h 2234317"/>
              <a:gd name="connsiteX53" fmla="*/ 198782 w 866692"/>
              <a:gd name="connsiteY53" fmla="*/ 1860605 h 2234317"/>
              <a:gd name="connsiteX54" fmla="*/ 174928 w 866692"/>
              <a:gd name="connsiteY54" fmla="*/ 1916265 h 2234317"/>
              <a:gd name="connsiteX55" fmla="*/ 166977 w 866692"/>
              <a:gd name="connsiteY55" fmla="*/ 1987826 h 2234317"/>
              <a:gd name="connsiteX56" fmla="*/ 151074 w 866692"/>
              <a:gd name="connsiteY56" fmla="*/ 2011680 h 2234317"/>
              <a:gd name="connsiteX57" fmla="*/ 103366 w 866692"/>
              <a:gd name="connsiteY57" fmla="*/ 2051437 h 2234317"/>
              <a:gd name="connsiteX58" fmla="*/ 71561 w 866692"/>
              <a:gd name="connsiteY58" fmla="*/ 2122998 h 2234317"/>
              <a:gd name="connsiteX59" fmla="*/ 47707 w 866692"/>
              <a:gd name="connsiteY59" fmla="*/ 2130950 h 2234317"/>
              <a:gd name="connsiteX60" fmla="*/ 0 w 866692"/>
              <a:gd name="connsiteY60" fmla="*/ 2138901 h 2234317"/>
              <a:gd name="connsiteX61" fmla="*/ 7951 w 866692"/>
              <a:gd name="connsiteY61" fmla="*/ 2162755 h 2234317"/>
              <a:gd name="connsiteX62" fmla="*/ 95415 w 866692"/>
              <a:gd name="connsiteY62" fmla="*/ 2170706 h 2234317"/>
              <a:gd name="connsiteX63" fmla="*/ 119269 w 866692"/>
              <a:gd name="connsiteY63" fmla="*/ 2178658 h 2234317"/>
              <a:gd name="connsiteX64" fmla="*/ 159026 w 866692"/>
              <a:gd name="connsiteY64" fmla="*/ 2210463 h 2234317"/>
              <a:gd name="connsiteX65" fmla="*/ 182880 w 866692"/>
              <a:gd name="connsiteY65" fmla="*/ 2226365 h 2234317"/>
              <a:gd name="connsiteX66" fmla="*/ 222636 w 866692"/>
              <a:gd name="connsiteY66" fmla="*/ 2234317 h 223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66692" h="2234317">
                <a:moveTo>
                  <a:pt x="866692" y="0"/>
                </a:moveTo>
                <a:lnTo>
                  <a:pt x="795130" y="15903"/>
                </a:lnTo>
                <a:cubicBezTo>
                  <a:pt x="784482" y="18360"/>
                  <a:pt x="773369" y="19549"/>
                  <a:pt x="763325" y="23854"/>
                </a:cubicBezTo>
                <a:cubicBezTo>
                  <a:pt x="754541" y="27618"/>
                  <a:pt x="747422" y="34456"/>
                  <a:pt x="739471" y="39757"/>
                </a:cubicBezTo>
                <a:cubicBezTo>
                  <a:pt x="736821" y="47708"/>
                  <a:pt x="736756" y="57066"/>
                  <a:pt x="731520" y="63611"/>
                </a:cubicBezTo>
                <a:cubicBezTo>
                  <a:pt x="725550" y="71073"/>
                  <a:pt x="714423" y="72756"/>
                  <a:pt x="707666" y="79513"/>
                </a:cubicBezTo>
                <a:cubicBezTo>
                  <a:pt x="700909" y="86270"/>
                  <a:pt x="697064" y="95416"/>
                  <a:pt x="691763" y="103367"/>
                </a:cubicBezTo>
                <a:cubicBezTo>
                  <a:pt x="694413" y="113969"/>
                  <a:pt x="698725" y="124289"/>
                  <a:pt x="699714" y="135172"/>
                </a:cubicBezTo>
                <a:cubicBezTo>
                  <a:pt x="704040" y="182757"/>
                  <a:pt x="698295" y="231442"/>
                  <a:pt x="707666" y="278296"/>
                </a:cubicBezTo>
                <a:cubicBezTo>
                  <a:pt x="711078" y="295356"/>
                  <a:pt x="766961" y="301287"/>
                  <a:pt x="771276" y="302150"/>
                </a:cubicBezTo>
                <a:cubicBezTo>
                  <a:pt x="753371" y="409584"/>
                  <a:pt x="777237" y="306628"/>
                  <a:pt x="747422" y="373712"/>
                </a:cubicBezTo>
                <a:cubicBezTo>
                  <a:pt x="740614" y="389030"/>
                  <a:pt x="736821" y="405517"/>
                  <a:pt x="731520" y="421419"/>
                </a:cubicBezTo>
                <a:lnTo>
                  <a:pt x="723568" y="445273"/>
                </a:lnTo>
                <a:cubicBezTo>
                  <a:pt x="725543" y="459097"/>
                  <a:pt x="728797" y="505572"/>
                  <a:pt x="739471" y="524786"/>
                </a:cubicBezTo>
                <a:cubicBezTo>
                  <a:pt x="748753" y="541493"/>
                  <a:pt x="771276" y="572494"/>
                  <a:pt x="771276" y="572494"/>
                </a:cubicBezTo>
                <a:lnTo>
                  <a:pt x="787179" y="620202"/>
                </a:lnTo>
                <a:cubicBezTo>
                  <a:pt x="789829" y="628153"/>
                  <a:pt x="790481" y="637082"/>
                  <a:pt x="795130" y="644056"/>
                </a:cubicBezTo>
                <a:lnTo>
                  <a:pt x="811033" y="667910"/>
                </a:lnTo>
                <a:cubicBezTo>
                  <a:pt x="793125" y="721631"/>
                  <a:pt x="817961" y="663399"/>
                  <a:pt x="779227" y="707666"/>
                </a:cubicBezTo>
                <a:cubicBezTo>
                  <a:pt x="766641" y="722050"/>
                  <a:pt x="747422" y="755374"/>
                  <a:pt x="747422" y="755374"/>
                </a:cubicBezTo>
                <a:cubicBezTo>
                  <a:pt x="730892" y="904153"/>
                  <a:pt x="751760" y="761872"/>
                  <a:pt x="723568" y="874644"/>
                </a:cubicBezTo>
                <a:cubicBezTo>
                  <a:pt x="720918" y="885246"/>
                  <a:pt x="721039" y="896961"/>
                  <a:pt x="715617" y="906449"/>
                </a:cubicBezTo>
                <a:cubicBezTo>
                  <a:pt x="710038" y="916212"/>
                  <a:pt x="701593" y="924842"/>
                  <a:pt x="691763" y="930303"/>
                </a:cubicBezTo>
                <a:cubicBezTo>
                  <a:pt x="677110" y="938444"/>
                  <a:pt x="644055" y="946205"/>
                  <a:pt x="644055" y="946205"/>
                </a:cubicBezTo>
                <a:cubicBezTo>
                  <a:pt x="638754" y="954156"/>
                  <a:pt x="632427" y="961512"/>
                  <a:pt x="628153" y="970059"/>
                </a:cubicBezTo>
                <a:cubicBezTo>
                  <a:pt x="624405" y="977556"/>
                  <a:pt x="626128" y="987986"/>
                  <a:pt x="620201" y="993913"/>
                </a:cubicBezTo>
                <a:cubicBezTo>
                  <a:pt x="614274" y="999840"/>
                  <a:pt x="604051" y="998563"/>
                  <a:pt x="596347" y="1001865"/>
                </a:cubicBezTo>
                <a:cubicBezTo>
                  <a:pt x="527582" y="1031336"/>
                  <a:pt x="596621" y="1007074"/>
                  <a:pt x="540688" y="1025718"/>
                </a:cubicBezTo>
                <a:cubicBezTo>
                  <a:pt x="532737" y="1036320"/>
                  <a:pt x="527015" y="1049040"/>
                  <a:pt x="516834" y="1057524"/>
                </a:cubicBezTo>
                <a:cubicBezTo>
                  <a:pt x="510395" y="1062890"/>
                  <a:pt x="500307" y="1061405"/>
                  <a:pt x="492980" y="1065475"/>
                </a:cubicBezTo>
                <a:cubicBezTo>
                  <a:pt x="476273" y="1074757"/>
                  <a:pt x="461175" y="1086678"/>
                  <a:pt x="445273" y="1097280"/>
                </a:cubicBezTo>
                <a:lnTo>
                  <a:pt x="421419" y="1113183"/>
                </a:lnTo>
                <a:cubicBezTo>
                  <a:pt x="424069" y="1129086"/>
                  <a:pt x="426208" y="1145082"/>
                  <a:pt x="429370" y="1160891"/>
                </a:cubicBezTo>
                <a:cubicBezTo>
                  <a:pt x="431513" y="1171607"/>
                  <a:pt x="437321" y="1181768"/>
                  <a:pt x="437321" y="1192696"/>
                </a:cubicBezTo>
                <a:cubicBezTo>
                  <a:pt x="437321" y="1201077"/>
                  <a:pt x="431672" y="1208491"/>
                  <a:pt x="429370" y="1216550"/>
                </a:cubicBezTo>
                <a:cubicBezTo>
                  <a:pt x="426368" y="1227057"/>
                  <a:pt x="424069" y="1237753"/>
                  <a:pt x="421419" y="1248355"/>
                </a:cubicBezTo>
                <a:cubicBezTo>
                  <a:pt x="424069" y="1264258"/>
                  <a:pt x="426208" y="1280254"/>
                  <a:pt x="429370" y="1296063"/>
                </a:cubicBezTo>
                <a:cubicBezTo>
                  <a:pt x="431513" y="1306779"/>
                  <a:pt x="435366" y="1317116"/>
                  <a:pt x="437321" y="1327868"/>
                </a:cubicBezTo>
                <a:cubicBezTo>
                  <a:pt x="451940" y="1408269"/>
                  <a:pt x="436895" y="1358393"/>
                  <a:pt x="453224" y="1407381"/>
                </a:cubicBezTo>
                <a:cubicBezTo>
                  <a:pt x="450574" y="1420633"/>
                  <a:pt x="439949" y="1434716"/>
                  <a:pt x="445273" y="1447138"/>
                </a:cubicBezTo>
                <a:cubicBezTo>
                  <a:pt x="449942" y="1458033"/>
                  <a:pt x="474203" y="1451541"/>
                  <a:pt x="477078" y="1463040"/>
                </a:cubicBezTo>
                <a:cubicBezTo>
                  <a:pt x="479396" y="1472311"/>
                  <a:pt x="462172" y="1475588"/>
                  <a:pt x="453224" y="1478943"/>
                </a:cubicBezTo>
                <a:cubicBezTo>
                  <a:pt x="440570" y="1483688"/>
                  <a:pt x="426719" y="1484244"/>
                  <a:pt x="413467" y="1486894"/>
                </a:cubicBezTo>
                <a:cubicBezTo>
                  <a:pt x="408166" y="1494845"/>
                  <a:pt x="401839" y="1502201"/>
                  <a:pt x="397565" y="1510748"/>
                </a:cubicBezTo>
                <a:cubicBezTo>
                  <a:pt x="393817" y="1518245"/>
                  <a:pt x="391916" y="1526543"/>
                  <a:pt x="389613" y="1534602"/>
                </a:cubicBezTo>
                <a:cubicBezTo>
                  <a:pt x="386611" y="1545109"/>
                  <a:pt x="384033" y="1555739"/>
                  <a:pt x="381662" y="1566407"/>
                </a:cubicBezTo>
                <a:cubicBezTo>
                  <a:pt x="378730" y="1579600"/>
                  <a:pt x="377267" y="1593125"/>
                  <a:pt x="373711" y="1606164"/>
                </a:cubicBezTo>
                <a:cubicBezTo>
                  <a:pt x="369300" y="1622336"/>
                  <a:pt x="363109" y="1637969"/>
                  <a:pt x="357808" y="1653872"/>
                </a:cubicBezTo>
                <a:lnTo>
                  <a:pt x="349857" y="1677725"/>
                </a:lnTo>
                <a:cubicBezTo>
                  <a:pt x="347207" y="1685676"/>
                  <a:pt x="346555" y="1694605"/>
                  <a:pt x="341906" y="1701579"/>
                </a:cubicBezTo>
                <a:lnTo>
                  <a:pt x="294198" y="1773141"/>
                </a:lnTo>
                <a:cubicBezTo>
                  <a:pt x="284300" y="1787987"/>
                  <a:pt x="270646" y="1811846"/>
                  <a:pt x="254441" y="1820849"/>
                </a:cubicBezTo>
                <a:cubicBezTo>
                  <a:pt x="239788" y="1828990"/>
                  <a:pt x="206733" y="1836752"/>
                  <a:pt x="206733" y="1836752"/>
                </a:cubicBezTo>
                <a:cubicBezTo>
                  <a:pt x="204083" y="1844703"/>
                  <a:pt x="202083" y="1852902"/>
                  <a:pt x="198782" y="1860605"/>
                </a:cubicBezTo>
                <a:cubicBezTo>
                  <a:pt x="169303" y="1929392"/>
                  <a:pt x="193579" y="1860318"/>
                  <a:pt x="174928" y="1916265"/>
                </a:cubicBezTo>
                <a:cubicBezTo>
                  <a:pt x="172278" y="1940119"/>
                  <a:pt x="172798" y="1964542"/>
                  <a:pt x="166977" y="1987826"/>
                </a:cubicBezTo>
                <a:cubicBezTo>
                  <a:pt x="164659" y="1997097"/>
                  <a:pt x="157192" y="2004339"/>
                  <a:pt x="151074" y="2011680"/>
                </a:cubicBezTo>
                <a:cubicBezTo>
                  <a:pt x="131942" y="2034638"/>
                  <a:pt x="126821" y="2035800"/>
                  <a:pt x="103366" y="2051437"/>
                </a:cubicBezTo>
                <a:cubicBezTo>
                  <a:pt x="98506" y="2066018"/>
                  <a:pt x="88745" y="2109251"/>
                  <a:pt x="71561" y="2122998"/>
                </a:cubicBezTo>
                <a:cubicBezTo>
                  <a:pt x="65016" y="2128234"/>
                  <a:pt x="55889" y="2129132"/>
                  <a:pt x="47707" y="2130950"/>
                </a:cubicBezTo>
                <a:cubicBezTo>
                  <a:pt x="31969" y="2134447"/>
                  <a:pt x="15902" y="2136251"/>
                  <a:pt x="0" y="2138901"/>
                </a:cubicBezTo>
                <a:cubicBezTo>
                  <a:pt x="2650" y="2146852"/>
                  <a:pt x="0" y="2160105"/>
                  <a:pt x="7951" y="2162755"/>
                </a:cubicBezTo>
                <a:cubicBezTo>
                  <a:pt x="35724" y="2172013"/>
                  <a:pt x="66434" y="2166566"/>
                  <a:pt x="95415" y="2170706"/>
                </a:cubicBezTo>
                <a:cubicBezTo>
                  <a:pt x="103712" y="2171891"/>
                  <a:pt x="111318" y="2176007"/>
                  <a:pt x="119269" y="2178658"/>
                </a:cubicBezTo>
                <a:cubicBezTo>
                  <a:pt x="146077" y="2218869"/>
                  <a:pt x="120619" y="2191261"/>
                  <a:pt x="159026" y="2210463"/>
                </a:cubicBezTo>
                <a:cubicBezTo>
                  <a:pt x="167573" y="2214737"/>
                  <a:pt x="173932" y="2223010"/>
                  <a:pt x="182880" y="2226365"/>
                </a:cubicBezTo>
                <a:cubicBezTo>
                  <a:pt x="195534" y="2231110"/>
                  <a:pt x="222636" y="2234317"/>
                  <a:pt x="222636" y="2234317"/>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4" name="Freihandform 13"/>
          <p:cNvSpPr/>
          <p:nvPr/>
        </p:nvSpPr>
        <p:spPr bwMode="auto">
          <a:xfrm>
            <a:off x="2770642" y="3358545"/>
            <a:ext cx="575584" cy="351853"/>
          </a:xfrm>
          <a:custGeom>
            <a:avLst/>
            <a:gdLst>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49857 w 644056"/>
              <a:gd name="connsiteY9" fmla="*/ 47708 h 429371"/>
              <a:gd name="connsiteX10" fmla="*/ 294198 w 644056"/>
              <a:gd name="connsiteY10" fmla="*/ 55659 h 429371"/>
              <a:gd name="connsiteX11" fmla="*/ 270344 w 644056"/>
              <a:gd name="connsiteY11" fmla="*/ 79513 h 429371"/>
              <a:gd name="connsiteX12" fmla="*/ 246490 w 644056"/>
              <a:gd name="connsiteY12" fmla="*/ 87464 h 429371"/>
              <a:gd name="connsiteX13" fmla="*/ 182880 w 644056"/>
              <a:gd name="connsiteY13" fmla="*/ 103367 h 429371"/>
              <a:gd name="connsiteX14" fmla="*/ 143123 w 644056"/>
              <a:gd name="connsiteY14" fmla="*/ 143124 h 429371"/>
              <a:gd name="connsiteX15" fmla="*/ 119270 w 644056"/>
              <a:gd name="connsiteY15" fmla="*/ 159026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49857 w 644056"/>
              <a:gd name="connsiteY9" fmla="*/ 47708 h 429371"/>
              <a:gd name="connsiteX10" fmla="*/ 294198 w 644056"/>
              <a:gd name="connsiteY10" fmla="*/ 55659 h 429371"/>
              <a:gd name="connsiteX11" fmla="*/ 270344 w 644056"/>
              <a:gd name="connsiteY11" fmla="*/ 79513 h 429371"/>
              <a:gd name="connsiteX12" fmla="*/ 270344 w 644056"/>
              <a:gd name="connsiteY12" fmla="*/ 103366 h 429371"/>
              <a:gd name="connsiteX13" fmla="*/ 182880 w 644056"/>
              <a:gd name="connsiteY13" fmla="*/ 103367 h 429371"/>
              <a:gd name="connsiteX14" fmla="*/ 143123 w 644056"/>
              <a:gd name="connsiteY14" fmla="*/ 143124 h 429371"/>
              <a:gd name="connsiteX15" fmla="*/ 119270 w 644056"/>
              <a:gd name="connsiteY15" fmla="*/ 159026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49857 w 644056"/>
              <a:gd name="connsiteY9" fmla="*/ 47708 h 429371"/>
              <a:gd name="connsiteX10" fmla="*/ 294198 w 644056"/>
              <a:gd name="connsiteY10" fmla="*/ 55659 h 429371"/>
              <a:gd name="connsiteX11" fmla="*/ 270344 w 644056"/>
              <a:gd name="connsiteY11" fmla="*/ 79513 h 429371"/>
              <a:gd name="connsiteX12" fmla="*/ 270344 w 644056"/>
              <a:gd name="connsiteY12" fmla="*/ 103366 h 429371"/>
              <a:gd name="connsiteX13" fmla="*/ 198783 w 644056"/>
              <a:gd name="connsiteY13" fmla="*/ 159027 h 429371"/>
              <a:gd name="connsiteX14" fmla="*/ 143123 w 644056"/>
              <a:gd name="connsiteY14" fmla="*/ 143124 h 429371"/>
              <a:gd name="connsiteX15" fmla="*/ 119270 w 644056"/>
              <a:gd name="connsiteY15" fmla="*/ 159026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49857 w 644056"/>
              <a:gd name="connsiteY9" fmla="*/ 47708 h 429371"/>
              <a:gd name="connsiteX10" fmla="*/ 294198 w 644056"/>
              <a:gd name="connsiteY10" fmla="*/ 55659 h 429371"/>
              <a:gd name="connsiteX11" fmla="*/ 270344 w 644056"/>
              <a:gd name="connsiteY11" fmla="*/ 79513 h 429371"/>
              <a:gd name="connsiteX12" fmla="*/ 270344 w 644056"/>
              <a:gd name="connsiteY12" fmla="*/ 103366 h 429371"/>
              <a:gd name="connsiteX13" fmla="*/ 198783 w 644056"/>
              <a:gd name="connsiteY13" fmla="*/ 159027 h 429371"/>
              <a:gd name="connsiteX14" fmla="*/ 143123 w 644056"/>
              <a:gd name="connsiteY14" fmla="*/ 143124 h 429371"/>
              <a:gd name="connsiteX15" fmla="*/ 143124 w 644056"/>
              <a:gd name="connsiteY15" fmla="*/ 190831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49857 w 644056"/>
              <a:gd name="connsiteY9" fmla="*/ 47708 h 429371"/>
              <a:gd name="connsiteX10" fmla="*/ 294198 w 644056"/>
              <a:gd name="connsiteY10" fmla="*/ 55659 h 429371"/>
              <a:gd name="connsiteX11" fmla="*/ 270344 w 644056"/>
              <a:gd name="connsiteY11" fmla="*/ 79513 h 429371"/>
              <a:gd name="connsiteX12" fmla="*/ 270344 w 644056"/>
              <a:gd name="connsiteY12" fmla="*/ 103366 h 429371"/>
              <a:gd name="connsiteX13" fmla="*/ 198783 w 644056"/>
              <a:gd name="connsiteY13" fmla="*/ 159027 h 429371"/>
              <a:gd name="connsiteX14" fmla="*/ 190831 w 644056"/>
              <a:gd name="connsiteY14" fmla="*/ 166978 h 429371"/>
              <a:gd name="connsiteX15" fmla="*/ 143124 w 644056"/>
              <a:gd name="connsiteY15" fmla="*/ 190831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49857 w 644056"/>
              <a:gd name="connsiteY9" fmla="*/ 47708 h 429371"/>
              <a:gd name="connsiteX10" fmla="*/ 294198 w 644056"/>
              <a:gd name="connsiteY10" fmla="*/ 55659 h 429371"/>
              <a:gd name="connsiteX11" fmla="*/ 302149 w 644056"/>
              <a:gd name="connsiteY11" fmla="*/ 103367 h 429371"/>
              <a:gd name="connsiteX12" fmla="*/ 270344 w 644056"/>
              <a:gd name="connsiteY12" fmla="*/ 103366 h 429371"/>
              <a:gd name="connsiteX13" fmla="*/ 198783 w 644056"/>
              <a:gd name="connsiteY13" fmla="*/ 159027 h 429371"/>
              <a:gd name="connsiteX14" fmla="*/ 190831 w 644056"/>
              <a:gd name="connsiteY14" fmla="*/ 166978 h 429371"/>
              <a:gd name="connsiteX15" fmla="*/ 143124 w 644056"/>
              <a:gd name="connsiteY15" fmla="*/ 190831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73711 w 644056"/>
              <a:gd name="connsiteY9" fmla="*/ 55659 h 429371"/>
              <a:gd name="connsiteX10" fmla="*/ 294198 w 644056"/>
              <a:gd name="connsiteY10" fmla="*/ 55659 h 429371"/>
              <a:gd name="connsiteX11" fmla="*/ 302149 w 644056"/>
              <a:gd name="connsiteY11" fmla="*/ 103367 h 429371"/>
              <a:gd name="connsiteX12" fmla="*/ 270344 w 644056"/>
              <a:gd name="connsiteY12" fmla="*/ 103366 h 429371"/>
              <a:gd name="connsiteX13" fmla="*/ 198783 w 644056"/>
              <a:gd name="connsiteY13" fmla="*/ 159027 h 429371"/>
              <a:gd name="connsiteX14" fmla="*/ 190831 w 644056"/>
              <a:gd name="connsiteY14" fmla="*/ 166978 h 429371"/>
              <a:gd name="connsiteX15" fmla="*/ 143124 w 644056"/>
              <a:gd name="connsiteY15" fmla="*/ 190831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89614 w 644056"/>
              <a:gd name="connsiteY8" fmla="*/ 7951 h 429371"/>
              <a:gd name="connsiteX9" fmla="*/ 373711 w 644056"/>
              <a:gd name="connsiteY9" fmla="*/ 55659 h 429371"/>
              <a:gd name="connsiteX10" fmla="*/ 310101 w 644056"/>
              <a:gd name="connsiteY10" fmla="*/ 87464 h 429371"/>
              <a:gd name="connsiteX11" fmla="*/ 302149 w 644056"/>
              <a:gd name="connsiteY11" fmla="*/ 103367 h 429371"/>
              <a:gd name="connsiteX12" fmla="*/ 270344 w 644056"/>
              <a:gd name="connsiteY12" fmla="*/ 103366 h 429371"/>
              <a:gd name="connsiteX13" fmla="*/ 198783 w 644056"/>
              <a:gd name="connsiteY13" fmla="*/ 159027 h 429371"/>
              <a:gd name="connsiteX14" fmla="*/ 190831 w 644056"/>
              <a:gd name="connsiteY14" fmla="*/ 166978 h 429371"/>
              <a:gd name="connsiteX15" fmla="*/ 143124 w 644056"/>
              <a:gd name="connsiteY15" fmla="*/ 190831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413468 w 644056"/>
              <a:gd name="connsiteY8" fmla="*/ 47707 h 429371"/>
              <a:gd name="connsiteX9" fmla="*/ 373711 w 644056"/>
              <a:gd name="connsiteY9" fmla="*/ 55659 h 429371"/>
              <a:gd name="connsiteX10" fmla="*/ 310101 w 644056"/>
              <a:gd name="connsiteY10" fmla="*/ 87464 h 429371"/>
              <a:gd name="connsiteX11" fmla="*/ 302149 w 644056"/>
              <a:gd name="connsiteY11" fmla="*/ 103367 h 429371"/>
              <a:gd name="connsiteX12" fmla="*/ 270344 w 644056"/>
              <a:gd name="connsiteY12" fmla="*/ 103366 h 429371"/>
              <a:gd name="connsiteX13" fmla="*/ 198783 w 644056"/>
              <a:gd name="connsiteY13" fmla="*/ 159027 h 429371"/>
              <a:gd name="connsiteX14" fmla="*/ 190831 w 644056"/>
              <a:gd name="connsiteY14" fmla="*/ 166978 h 429371"/>
              <a:gd name="connsiteX15" fmla="*/ 143124 w 644056"/>
              <a:gd name="connsiteY15" fmla="*/ 190831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9270 h 429371"/>
              <a:gd name="connsiteX1" fmla="*/ 612250 w 644056"/>
              <a:gd name="connsiteY1" fmla="*/ 79513 h 429371"/>
              <a:gd name="connsiteX2" fmla="*/ 564543 w 644056"/>
              <a:gd name="connsiteY2" fmla="*/ 63611 h 429371"/>
              <a:gd name="connsiteX3" fmla="*/ 532737 w 644056"/>
              <a:gd name="connsiteY3" fmla="*/ 47708 h 429371"/>
              <a:gd name="connsiteX4" fmla="*/ 500932 w 644056"/>
              <a:gd name="connsiteY4" fmla="*/ 39757 h 429371"/>
              <a:gd name="connsiteX5" fmla="*/ 485030 w 644056"/>
              <a:gd name="connsiteY5" fmla="*/ 15903 h 429371"/>
              <a:gd name="connsiteX6" fmla="*/ 445273 w 644056"/>
              <a:gd name="connsiteY6" fmla="*/ 7951 h 429371"/>
              <a:gd name="connsiteX7" fmla="*/ 413468 w 644056"/>
              <a:gd name="connsiteY7" fmla="*/ 0 h 429371"/>
              <a:gd name="connsiteX8" fmla="*/ 397565 w 644056"/>
              <a:gd name="connsiteY8" fmla="*/ 15901 h 429371"/>
              <a:gd name="connsiteX9" fmla="*/ 373711 w 644056"/>
              <a:gd name="connsiteY9" fmla="*/ 55659 h 429371"/>
              <a:gd name="connsiteX10" fmla="*/ 310101 w 644056"/>
              <a:gd name="connsiteY10" fmla="*/ 87464 h 429371"/>
              <a:gd name="connsiteX11" fmla="*/ 302149 w 644056"/>
              <a:gd name="connsiteY11" fmla="*/ 103367 h 429371"/>
              <a:gd name="connsiteX12" fmla="*/ 270344 w 644056"/>
              <a:gd name="connsiteY12" fmla="*/ 103366 h 429371"/>
              <a:gd name="connsiteX13" fmla="*/ 198783 w 644056"/>
              <a:gd name="connsiteY13" fmla="*/ 159027 h 429371"/>
              <a:gd name="connsiteX14" fmla="*/ 190831 w 644056"/>
              <a:gd name="connsiteY14" fmla="*/ 166978 h 429371"/>
              <a:gd name="connsiteX15" fmla="*/ 143124 w 644056"/>
              <a:gd name="connsiteY15" fmla="*/ 190831 h 429371"/>
              <a:gd name="connsiteX16" fmla="*/ 71562 w 644056"/>
              <a:gd name="connsiteY16" fmla="*/ 190831 h 429371"/>
              <a:gd name="connsiteX17" fmla="*/ 47708 w 644056"/>
              <a:gd name="connsiteY17" fmla="*/ 206734 h 429371"/>
              <a:gd name="connsiteX18" fmla="*/ 0 w 644056"/>
              <a:gd name="connsiteY18" fmla="*/ 222637 h 429371"/>
              <a:gd name="connsiteX19" fmla="*/ 7951 w 644056"/>
              <a:gd name="connsiteY19" fmla="*/ 302150 h 429371"/>
              <a:gd name="connsiteX20" fmla="*/ 23854 w 644056"/>
              <a:gd name="connsiteY20" fmla="*/ 326004 h 429371"/>
              <a:gd name="connsiteX21" fmla="*/ 71562 w 644056"/>
              <a:gd name="connsiteY21" fmla="*/ 365760 h 429371"/>
              <a:gd name="connsiteX22" fmla="*/ 103367 w 644056"/>
              <a:gd name="connsiteY22" fmla="*/ 413468 h 429371"/>
              <a:gd name="connsiteX23" fmla="*/ 151075 w 644056"/>
              <a:gd name="connsiteY23" fmla="*/ 429371 h 429371"/>
              <a:gd name="connsiteX24" fmla="*/ 206734 w 644056"/>
              <a:gd name="connsiteY24" fmla="*/ 421419 h 429371"/>
              <a:gd name="connsiteX25" fmla="*/ 254442 w 644056"/>
              <a:gd name="connsiteY25" fmla="*/ 405517 h 429371"/>
              <a:gd name="connsiteX26" fmla="*/ 278296 w 644056"/>
              <a:gd name="connsiteY26" fmla="*/ 389614 h 429371"/>
              <a:gd name="connsiteX27" fmla="*/ 349857 w 644056"/>
              <a:gd name="connsiteY27" fmla="*/ 381663 h 429371"/>
              <a:gd name="connsiteX0" fmla="*/ 644056 w 644056"/>
              <a:gd name="connsiteY0" fmla="*/ 111656 h 421757"/>
              <a:gd name="connsiteX1" fmla="*/ 612250 w 644056"/>
              <a:gd name="connsiteY1" fmla="*/ 71899 h 421757"/>
              <a:gd name="connsiteX2" fmla="*/ 564543 w 644056"/>
              <a:gd name="connsiteY2" fmla="*/ 55997 h 421757"/>
              <a:gd name="connsiteX3" fmla="*/ 532737 w 644056"/>
              <a:gd name="connsiteY3" fmla="*/ 40094 h 421757"/>
              <a:gd name="connsiteX4" fmla="*/ 500932 w 644056"/>
              <a:gd name="connsiteY4" fmla="*/ 32143 h 421757"/>
              <a:gd name="connsiteX5" fmla="*/ 485030 w 644056"/>
              <a:gd name="connsiteY5" fmla="*/ 8289 h 421757"/>
              <a:gd name="connsiteX6" fmla="*/ 445273 w 644056"/>
              <a:gd name="connsiteY6" fmla="*/ 337 h 421757"/>
              <a:gd name="connsiteX7" fmla="*/ 437322 w 644056"/>
              <a:gd name="connsiteY7" fmla="*/ 16240 h 421757"/>
              <a:gd name="connsiteX8" fmla="*/ 397565 w 644056"/>
              <a:gd name="connsiteY8" fmla="*/ 8287 h 421757"/>
              <a:gd name="connsiteX9" fmla="*/ 373711 w 644056"/>
              <a:gd name="connsiteY9" fmla="*/ 48045 h 421757"/>
              <a:gd name="connsiteX10" fmla="*/ 310101 w 644056"/>
              <a:gd name="connsiteY10" fmla="*/ 79850 h 421757"/>
              <a:gd name="connsiteX11" fmla="*/ 302149 w 644056"/>
              <a:gd name="connsiteY11" fmla="*/ 95753 h 421757"/>
              <a:gd name="connsiteX12" fmla="*/ 270344 w 644056"/>
              <a:gd name="connsiteY12" fmla="*/ 95752 h 421757"/>
              <a:gd name="connsiteX13" fmla="*/ 198783 w 644056"/>
              <a:gd name="connsiteY13" fmla="*/ 151413 h 421757"/>
              <a:gd name="connsiteX14" fmla="*/ 190831 w 644056"/>
              <a:gd name="connsiteY14" fmla="*/ 159364 h 421757"/>
              <a:gd name="connsiteX15" fmla="*/ 143124 w 644056"/>
              <a:gd name="connsiteY15" fmla="*/ 183217 h 421757"/>
              <a:gd name="connsiteX16" fmla="*/ 71562 w 644056"/>
              <a:gd name="connsiteY16" fmla="*/ 183217 h 421757"/>
              <a:gd name="connsiteX17" fmla="*/ 47708 w 644056"/>
              <a:gd name="connsiteY17" fmla="*/ 199120 h 421757"/>
              <a:gd name="connsiteX18" fmla="*/ 0 w 644056"/>
              <a:gd name="connsiteY18" fmla="*/ 215023 h 421757"/>
              <a:gd name="connsiteX19" fmla="*/ 7951 w 644056"/>
              <a:gd name="connsiteY19" fmla="*/ 294536 h 421757"/>
              <a:gd name="connsiteX20" fmla="*/ 23854 w 644056"/>
              <a:gd name="connsiteY20" fmla="*/ 318390 h 421757"/>
              <a:gd name="connsiteX21" fmla="*/ 71562 w 644056"/>
              <a:gd name="connsiteY21" fmla="*/ 358146 h 421757"/>
              <a:gd name="connsiteX22" fmla="*/ 103367 w 644056"/>
              <a:gd name="connsiteY22" fmla="*/ 405854 h 421757"/>
              <a:gd name="connsiteX23" fmla="*/ 151075 w 644056"/>
              <a:gd name="connsiteY23" fmla="*/ 421757 h 421757"/>
              <a:gd name="connsiteX24" fmla="*/ 206734 w 644056"/>
              <a:gd name="connsiteY24" fmla="*/ 413805 h 421757"/>
              <a:gd name="connsiteX25" fmla="*/ 254442 w 644056"/>
              <a:gd name="connsiteY25" fmla="*/ 397903 h 421757"/>
              <a:gd name="connsiteX26" fmla="*/ 278296 w 644056"/>
              <a:gd name="connsiteY26" fmla="*/ 382000 h 421757"/>
              <a:gd name="connsiteX27" fmla="*/ 349857 w 644056"/>
              <a:gd name="connsiteY27" fmla="*/ 374049 h 421757"/>
              <a:gd name="connsiteX0" fmla="*/ 644056 w 644056"/>
              <a:gd name="connsiteY0" fmla="*/ 111656 h 421757"/>
              <a:gd name="connsiteX1" fmla="*/ 612250 w 644056"/>
              <a:gd name="connsiteY1" fmla="*/ 71899 h 421757"/>
              <a:gd name="connsiteX2" fmla="*/ 564543 w 644056"/>
              <a:gd name="connsiteY2" fmla="*/ 55997 h 421757"/>
              <a:gd name="connsiteX3" fmla="*/ 532737 w 644056"/>
              <a:gd name="connsiteY3" fmla="*/ 40094 h 421757"/>
              <a:gd name="connsiteX4" fmla="*/ 500932 w 644056"/>
              <a:gd name="connsiteY4" fmla="*/ 32143 h 421757"/>
              <a:gd name="connsiteX5" fmla="*/ 485030 w 644056"/>
              <a:gd name="connsiteY5" fmla="*/ 8289 h 421757"/>
              <a:gd name="connsiteX6" fmla="*/ 445273 w 644056"/>
              <a:gd name="connsiteY6" fmla="*/ 337 h 421757"/>
              <a:gd name="connsiteX7" fmla="*/ 437322 w 644056"/>
              <a:gd name="connsiteY7" fmla="*/ 16240 h 421757"/>
              <a:gd name="connsiteX8" fmla="*/ 397565 w 644056"/>
              <a:gd name="connsiteY8" fmla="*/ 48044 h 421757"/>
              <a:gd name="connsiteX9" fmla="*/ 373711 w 644056"/>
              <a:gd name="connsiteY9" fmla="*/ 48045 h 421757"/>
              <a:gd name="connsiteX10" fmla="*/ 310101 w 644056"/>
              <a:gd name="connsiteY10" fmla="*/ 79850 h 421757"/>
              <a:gd name="connsiteX11" fmla="*/ 302149 w 644056"/>
              <a:gd name="connsiteY11" fmla="*/ 95753 h 421757"/>
              <a:gd name="connsiteX12" fmla="*/ 270344 w 644056"/>
              <a:gd name="connsiteY12" fmla="*/ 95752 h 421757"/>
              <a:gd name="connsiteX13" fmla="*/ 198783 w 644056"/>
              <a:gd name="connsiteY13" fmla="*/ 151413 h 421757"/>
              <a:gd name="connsiteX14" fmla="*/ 190831 w 644056"/>
              <a:gd name="connsiteY14" fmla="*/ 159364 h 421757"/>
              <a:gd name="connsiteX15" fmla="*/ 143124 w 644056"/>
              <a:gd name="connsiteY15" fmla="*/ 183217 h 421757"/>
              <a:gd name="connsiteX16" fmla="*/ 71562 w 644056"/>
              <a:gd name="connsiteY16" fmla="*/ 183217 h 421757"/>
              <a:gd name="connsiteX17" fmla="*/ 47708 w 644056"/>
              <a:gd name="connsiteY17" fmla="*/ 199120 h 421757"/>
              <a:gd name="connsiteX18" fmla="*/ 0 w 644056"/>
              <a:gd name="connsiteY18" fmla="*/ 215023 h 421757"/>
              <a:gd name="connsiteX19" fmla="*/ 7951 w 644056"/>
              <a:gd name="connsiteY19" fmla="*/ 294536 h 421757"/>
              <a:gd name="connsiteX20" fmla="*/ 23854 w 644056"/>
              <a:gd name="connsiteY20" fmla="*/ 318390 h 421757"/>
              <a:gd name="connsiteX21" fmla="*/ 71562 w 644056"/>
              <a:gd name="connsiteY21" fmla="*/ 358146 h 421757"/>
              <a:gd name="connsiteX22" fmla="*/ 103367 w 644056"/>
              <a:gd name="connsiteY22" fmla="*/ 405854 h 421757"/>
              <a:gd name="connsiteX23" fmla="*/ 151075 w 644056"/>
              <a:gd name="connsiteY23" fmla="*/ 421757 h 421757"/>
              <a:gd name="connsiteX24" fmla="*/ 206734 w 644056"/>
              <a:gd name="connsiteY24" fmla="*/ 413805 h 421757"/>
              <a:gd name="connsiteX25" fmla="*/ 254442 w 644056"/>
              <a:gd name="connsiteY25" fmla="*/ 397903 h 421757"/>
              <a:gd name="connsiteX26" fmla="*/ 278296 w 644056"/>
              <a:gd name="connsiteY26" fmla="*/ 382000 h 421757"/>
              <a:gd name="connsiteX27" fmla="*/ 349857 w 644056"/>
              <a:gd name="connsiteY27" fmla="*/ 374049 h 42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4056" h="421757">
                <a:moveTo>
                  <a:pt x="644056" y="111656"/>
                </a:moveTo>
                <a:cubicBezTo>
                  <a:pt x="633454" y="98404"/>
                  <a:pt x="626153" y="81631"/>
                  <a:pt x="612250" y="71899"/>
                </a:cubicBezTo>
                <a:cubicBezTo>
                  <a:pt x="598518" y="62286"/>
                  <a:pt x="580445" y="61298"/>
                  <a:pt x="564543" y="55997"/>
                </a:cubicBezTo>
                <a:cubicBezTo>
                  <a:pt x="553298" y="52249"/>
                  <a:pt x="543836" y="44256"/>
                  <a:pt x="532737" y="40094"/>
                </a:cubicBezTo>
                <a:cubicBezTo>
                  <a:pt x="522505" y="36257"/>
                  <a:pt x="511534" y="34793"/>
                  <a:pt x="500932" y="32143"/>
                </a:cubicBezTo>
                <a:cubicBezTo>
                  <a:pt x="495631" y="24192"/>
                  <a:pt x="493327" y="13030"/>
                  <a:pt x="485030" y="8289"/>
                </a:cubicBezTo>
                <a:cubicBezTo>
                  <a:pt x="473296" y="1584"/>
                  <a:pt x="453224" y="-988"/>
                  <a:pt x="445273" y="337"/>
                </a:cubicBezTo>
                <a:cubicBezTo>
                  <a:pt x="437322" y="1662"/>
                  <a:pt x="447924" y="18890"/>
                  <a:pt x="437322" y="16240"/>
                </a:cubicBezTo>
                <a:cubicBezTo>
                  <a:pt x="429371" y="18890"/>
                  <a:pt x="408167" y="42743"/>
                  <a:pt x="397565" y="48044"/>
                </a:cubicBezTo>
                <a:cubicBezTo>
                  <a:pt x="386963" y="53345"/>
                  <a:pt x="388288" y="42744"/>
                  <a:pt x="373711" y="48045"/>
                </a:cubicBezTo>
                <a:cubicBezTo>
                  <a:pt x="359134" y="53346"/>
                  <a:pt x="328654" y="77200"/>
                  <a:pt x="310101" y="79850"/>
                </a:cubicBezTo>
                <a:cubicBezTo>
                  <a:pt x="302150" y="87801"/>
                  <a:pt x="308775" y="93103"/>
                  <a:pt x="302149" y="95753"/>
                </a:cubicBezTo>
                <a:cubicBezTo>
                  <a:pt x="295523" y="98403"/>
                  <a:pt x="287572" y="86475"/>
                  <a:pt x="270344" y="95752"/>
                </a:cubicBezTo>
                <a:cubicBezTo>
                  <a:pt x="253116" y="105029"/>
                  <a:pt x="222637" y="132859"/>
                  <a:pt x="198783" y="151413"/>
                </a:cubicBezTo>
                <a:cubicBezTo>
                  <a:pt x="135172" y="193821"/>
                  <a:pt x="200108" y="154063"/>
                  <a:pt x="190831" y="159364"/>
                </a:cubicBezTo>
                <a:cubicBezTo>
                  <a:pt x="181555" y="164665"/>
                  <a:pt x="163002" y="179242"/>
                  <a:pt x="143124" y="183217"/>
                </a:cubicBezTo>
                <a:cubicBezTo>
                  <a:pt x="123246" y="187192"/>
                  <a:pt x="113482" y="169244"/>
                  <a:pt x="71562" y="183217"/>
                </a:cubicBezTo>
                <a:cubicBezTo>
                  <a:pt x="63611" y="188518"/>
                  <a:pt x="56441" y="195239"/>
                  <a:pt x="47708" y="199120"/>
                </a:cubicBezTo>
                <a:cubicBezTo>
                  <a:pt x="32390" y="205928"/>
                  <a:pt x="0" y="215023"/>
                  <a:pt x="0" y="215023"/>
                </a:cubicBezTo>
                <a:cubicBezTo>
                  <a:pt x="2650" y="241527"/>
                  <a:pt x="1962" y="268582"/>
                  <a:pt x="7951" y="294536"/>
                </a:cubicBezTo>
                <a:cubicBezTo>
                  <a:pt x="10100" y="303848"/>
                  <a:pt x="17736" y="311049"/>
                  <a:pt x="23854" y="318390"/>
                </a:cubicBezTo>
                <a:cubicBezTo>
                  <a:pt x="42985" y="341346"/>
                  <a:pt x="48109" y="342510"/>
                  <a:pt x="71562" y="358146"/>
                </a:cubicBezTo>
                <a:cubicBezTo>
                  <a:pt x="79033" y="380561"/>
                  <a:pt x="79001" y="392317"/>
                  <a:pt x="103367" y="405854"/>
                </a:cubicBezTo>
                <a:cubicBezTo>
                  <a:pt x="118020" y="413995"/>
                  <a:pt x="151075" y="421757"/>
                  <a:pt x="151075" y="421757"/>
                </a:cubicBezTo>
                <a:cubicBezTo>
                  <a:pt x="169628" y="419106"/>
                  <a:pt x="188473" y="418019"/>
                  <a:pt x="206734" y="413805"/>
                </a:cubicBezTo>
                <a:cubicBezTo>
                  <a:pt x="223068" y="410036"/>
                  <a:pt x="254442" y="397903"/>
                  <a:pt x="254442" y="397903"/>
                </a:cubicBezTo>
                <a:cubicBezTo>
                  <a:pt x="262393" y="392602"/>
                  <a:pt x="269749" y="386274"/>
                  <a:pt x="278296" y="382000"/>
                </a:cubicBezTo>
                <a:cubicBezTo>
                  <a:pt x="304255" y="369020"/>
                  <a:pt x="318398" y="374049"/>
                  <a:pt x="349857" y="374049"/>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5" name="Freihandform 14"/>
          <p:cNvSpPr/>
          <p:nvPr/>
        </p:nvSpPr>
        <p:spPr bwMode="auto">
          <a:xfrm>
            <a:off x="3275166" y="2781665"/>
            <a:ext cx="369509" cy="610328"/>
          </a:xfrm>
          <a:custGeom>
            <a:avLst/>
            <a:gdLst>
              <a:gd name="connsiteX0" fmla="*/ 119269 w 413467"/>
              <a:gd name="connsiteY0" fmla="*/ 731584 h 731584"/>
              <a:gd name="connsiteX1" fmla="*/ 79513 w 413467"/>
              <a:gd name="connsiteY1" fmla="*/ 699779 h 731584"/>
              <a:gd name="connsiteX2" fmla="*/ 0 w 413467"/>
              <a:gd name="connsiteY2" fmla="*/ 675925 h 731584"/>
              <a:gd name="connsiteX3" fmla="*/ 23853 w 413467"/>
              <a:gd name="connsiteY3" fmla="*/ 652071 h 731584"/>
              <a:gd name="connsiteX4" fmla="*/ 47707 w 413467"/>
              <a:gd name="connsiteY4" fmla="*/ 644120 h 731584"/>
              <a:gd name="connsiteX5" fmla="*/ 63610 w 413467"/>
              <a:gd name="connsiteY5" fmla="*/ 620266 h 731584"/>
              <a:gd name="connsiteX6" fmla="*/ 103367 w 413467"/>
              <a:gd name="connsiteY6" fmla="*/ 564607 h 731584"/>
              <a:gd name="connsiteX7" fmla="*/ 119269 w 413467"/>
              <a:gd name="connsiteY7" fmla="*/ 540753 h 731584"/>
              <a:gd name="connsiteX8" fmla="*/ 135172 w 413467"/>
              <a:gd name="connsiteY8" fmla="*/ 461240 h 731584"/>
              <a:gd name="connsiteX9" fmla="*/ 174928 w 413467"/>
              <a:gd name="connsiteY9" fmla="*/ 421483 h 731584"/>
              <a:gd name="connsiteX10" fmla="*/ 214685 w 413467"/>
              <a:gd name="connsiteY10" fmla="*/ 373775 h 731584"/>
              <a:gd name="connsiteX11" fmla="*/ 222636 w 413467"/>
              <a:gd name="connsiteY11" fmla="*/ 349921 h 731584"/>
              <a:gd name="connsiteX12" fmla="*/ 254441 w 413467"/>
              <a:gd name="connsiteY12" fmla="*/ 302213 h 731584"/>
              <a:gd name="connsiteX13" fmla="*/ 278295 w 413467"/>
              <a:gd name="connsiteY13" fmla="*/ 254506 h 731584"/>
              <a:gd name="connsiteX14" fmla="*/ 286247 w 413467"/>
              <a:gd name="connsiteY14" fmla="*/ 230652 h 731584"/>
              <a:gd name="connsiteX15" fmla="*/ 318052 w 413467"/>
              <a:gd name="connsiteY15" fmla="*/ 182944 h 731584"/>
              <a:gd name="connsiteX16" fmla="*/ 326003 w 413467"/>
              <a:gd name="connsiteY16" fmla="*/ 159090 h 731584"/>
              <a:gd name="connsiteX17" fmla="*/ 341906 w 413467"/>
              <a:gd name="connsiteY17" fmla="*/ 135236 h 731584"/>
              <a:gd name="connsiteX18" fmla="*/ 349857 w 413467"/>
              <a:gd name="connsiteY18" fmla="*/ 63674 h 731584"/>
              <a:gd name="connsiteX19" fmla="*/ 397565 w 413467"/>
              <a:gd name="connsiteY19" fmla="*/ 23918 h 731584"/>
              <a:gd name="connsiteX20" fmla="*/ 413467 w 413467"/>
              <a:gd name="connsiteY20" fmla="*/ 64 h 73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3467" h="731584">
                <a:moveTo>
                  <a:pt x="119269" y="731584"/>
                </a:moveTo>
                <a:cubicBezTo>
                  <a:pt x="106017" y="720982"/>
                  <a:pt x="94412" y="707906"/>
                  <a:pt x="79513" y="699779"/>
                </a:cubicBezTo>
                <a:cubicBezTo>
                  <a:pt x="63131" y="690843"/>
                  <a:pt x="20888" y="681147"/>
                  <a:pt x="0" y="675925"/>
                </a:cubicBezTo>
                <a:cubicBezTo>
                  <a:pt x="7951" y="667974"/>
                  <a:pt x="14497" y="658308"/>
                  <a:pt x="23853" y="652071"/>
                </a:cubicBezTo>
                <a:cubicBezTo>
                  <a:pt x="30827" y="647422"/>
                  <a:pt x="41162" y="649356"/>
                  <a:pt x="47707" y="644120"/>
                </a:cubicBezTo>
                <a:cubicBezTo>
                  <a:pt x="55169" y="638150"/>
                  <a:pt x="58309" y="628217"/>
                  <a:pt x="63610" y="620266"/>
                </a:cubicBezTo>
                <a:cubicBezTo>
                  <a:pt x="82163" y="564607"/>
                  <a:pt x="63610" y="577859"/>
                  <a:pt x="103367" y="564607"/>
                </a:cubicBezTo>
                <a:cubicBezTo>
                  <a:pt x="108668" y="556656"/>
                  <a:pt x="116523" y="549906"/>
                  <a:pt x="119269" y="540753"/>
                </a:cubicBezTo>
                <a:cubicBezTo>
                  <a:pt x="130262" y="504109"/>
                  <a:pt x="120463" y="490658"/>
                  <a:pt x="135172" y="461240"/>
                </a:cubicBezTo>
                <a:cubicBezTo>
                  <a:pt x="151833" y="427919"/>
                  <a:pt x="147665" y="444203"/>
                  <a:pt x="174928" y="421483"/>
                </a:cubicBezTo>
                <a:cubicBezTo>
                  <a:pt x="197886" y="402351"/>
                  <a:pt x="199048" y="397230"/>
                  <a:pt x="214685" y="373775"/>
                </a:cubicBezTo>
                <a:cubicBezTo>
                  <a:pt x="217335" y="365824"/>
                  <a:pt x="218566" y="357248"/>
                  <a:pt x="222636" y="349921"/>
                </a:cubicBezTo>
                <a:cubicBezTo>
                  <a:pt x="231918" y="333214"/>
                  <a:pt x="248396" y="320345"/>
                  <a:pt x="254441" y="302213"/>
                </a:cubicBezTo>
                <a:cubicBezTo>
                  <a:pt x="274430" y="242255"/>
                  <a:pt x="247466" y="316164"/>
                  <a:pt x="278295" y="254506"/>
                </a:cubicBezTo>
                <a:cubicBezTo>
                  <a:pt x="282043" y="247009"/>
                  <a:pt x="282177" y="237979"/>
                  <a:pt x="286247" y="230652"/>
                </a:cubicBezTo>
                <a:cubicBezTo>
                  <a:pt x="295529" y="213945"/>
                  <a:pt x="318052" y="182944"/>
                  <a:pt x="318052" y="182944"/>
                </a:cubicBezTo>
                <a:cubicBezTo>
                  <a:pt x="320702" y="174993"/>
                  <a:pt x="322255" y="166587"/>
                  <a:pt x="326003" y="159090"/>
                </a:cubicBezTo>
                <a:cubicBezTo>
                  <a:pt x="330277" y="150543"/>
                  <a:pt x="339588" y="144507"/>
                  <a:pt x="341906" y="135236"/>
                </a:cubicBezTo>
                <a:cubicBezTo>
                  <a:pt x="347727" y="111952"/>
                  <a:pt x="342267" y="86443"/>
                  <a:pt x="349857" y="63674"/>
                </a:cubicBezTo>
                <a:cubicBezTo>
                  <a:pt x="354230" y="50554"/>
                  <a:pt x="386652" y="31193"/>
                  <a:pt x="397565" y="23918"/>
                </a:cubicBezTo>
                <a:cubicBezTo>
                  <a:pt x="406354" y="-2450"/>
                  <a:pt x="397135" y="64"/>
                  <a:pt x="413467" y="64"/>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6" name="Freihandform 15"/>
          <p:cNvSpPr/>
          <p:nvPr/>
        </p:nvSpPr>
        <p:spPr bwMode="auto">
          <a:xfrm>
            <a:off x="3602040" y="2582716"/>
            <a:ext cx="36350" cy="172469"/>
          </a:xfrm>
          <a:custGeom>
            <a:avLst/>
            <a:gdLst>
              <a:gd name="connsiteX0" fmla="*/ 31805 w 40674"/>
              <a:gd name="connsiteY0" fmla="*/ 206734 h 206734"/>
              <a:gd name="connsiteX1" fmla="*/ 31805 w 40674"/>
              <a:gd name="connsiteY1" fmla="*/ 95415 h 206734"/>
              <a:gd name="connsiteX2" fmla="*/ 0 w 40674"/>
              <a:gd name="connsiteY2" fmla="*/ 47708 h 206734"/>
              <a:gd name="connsiteX3" fmla="*/ 15902 w 40674"/>
              <a:gd name="connsiteY3" fmla="*/ 0 h 206734"/>
            </a:gdLst>
            <a:ahLst/>
            <a:cxnLst>
              <a:cxn ang="0">
                <a:pos x="connsiteX0" y="connsiteY0"/>
              </a:cxn>
              <a:cxn ang="0">
                <a:pos x="connsiteX1" y="connsiteY1"/>
              </a:cxn>
              <a:cxn ang="0">
                <a:pos x="connsiteX2" y="connsiteY2"/>
              </a:cxn>
              <a:cxn ang="0">
                <a:pos x="connsiteX3" y="connsiteY3"/>
              </a:cxn>
            </a:cxnLst>
            <a:rect l="l" t="t" r="r" b="b"/>
            <a:pathLst>
              <a:path w="40674" h="206734">
                <a:moveTo>
                  <a:pt x="31805" y="206734"/>
                </a:moveTo>
                <a:cubicBezTo>
                  <a:pt x="38832" y="164567"/>
                  <a:pt x="47636" y="139741"/>
                  <a:pt x="31805" y="95415"/>
                </a:cubicBezTo>
                <a:cubicBezTo>
                  <a:pt x="25377" y="77416"/>
                  <a:pt x="0" y="47708"/>
                  <a:pt x="0" y="47708"/>
                </a:cubicBezTo>
                <a:cubicBezTo>
                  <a:pt x="9388" y="10153"/>
                  <a:pt x="3064" y="25677"/>
                  <a:pt x="15902" y="0"/>
                </a:cubicBezTo>
              </a:path>
            </a:pathLst>
          </a:cu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7" name="Freihandform 16"/>
          <p:cNvSpPr/>
          <p:nvPr/>
        </p:nvSpPr>
        <p:spPr bwMode="auto">
          <a:xfrm>
            <a:off x="3623357" y="2496481"/>
            <a:ext cx="313445" cy="165835"/>
          </a:xfrm>
          <a:custGeom>
            <a:avLst/>
            <a:gdLst>
              <a:gd name="connsiteX0" fmla="*/ 0 w 350733"/>
              <a:gd name="connsiteY0" fmla="*/ 87464 h 198782"/>
              <a:gd name="connsiteX1" fmla="*/ 39757 w 350733"/>
              <a:gd name="connsiteY1" fmla="*/ 71562 h 198782"/>
              <a:gd name="connsiteX2" fmla="*/ 103367 w 350733"/>
              <a:gd name="connsiteY2" fmla="*/ 95415 h 198782"/>
              <a:gd name="connsiteX3" fmla="*/ 111319 w 350733"/>
              <a:gd name="connsiteY3" fmla="*/ 127221 h 198782"/>
              <a:gd name="connsiteX4" fmla="*/ 143124 w 350733"/>
              <a:gd name="connsiteY4" fmla="*/ 79513 h 198782"/>
              <a:gd name="connsiteX5" fmla="*/ 190832 w 350733"/>
              <a:gd name="connsiteY5" fmla="*/ 47708 h 198782"/>
              <a:gd name="connsiteX6" fmla="*/ 214686 w 350733"/>
              <a:gd name="connsiteY6" fmla="*/ 31805 h 198782"/>
              <a:gd name="connsiteX7" fmla="*/ 238540 w 350733"/>
              <a:gd name="connsiteY7" fmla="*/ 7951 h 198782"/>
              <a:gd name="connsiteX8" fmla="*/ 262394 w 350733"/>
              <a:gd name="connsiteY8" fmla="*/ 0 h 198782"/>
              <a:gd name="connsiteX9" fmla="*/ 270345 w 350733"/>
              <a:gd name="connsiteY9" fmla="*/ 23854 h 198782"/>
              <a:gd name="connsiteX10" fmla="*/ 262394 w 350733"/>
              <a:gd name="connsiteY10" fmla="*/ 63610 h 198782"/>
              <a:gd name="connsiteX11" fmla="*/ 238540 w 350733"/>
              <a:gd name="connsiteY11" fmla="*/ 79513 h 198782"/>
              <a:gd name="connsiteX12" fmla="*/ 214686 w 350733"/>
              <a:gd name="connsiteY12" fmla="*/ 103367 h 198782"/>
              <a:gd name="connsiteX13" fmla="*/ 206734 w 350733"/>
              <a:gd name="connsiteY13" fmla="*/ 127221 h 198782"/>
              <a:gd name="connsiteX14" fmla="*/ 230588 w 350733"/>
              <a:gd name="connsiteY14" fmla="*/ 143123 h 198782"/>
              <a:gd name="connsiteX15" fmla="*/ 302150 w 350733"/>
              <a:gd name="connsiteY15" fmla="*/ 151075 h 198782"/>
              <a:gd name="connsiteX16" fmla="*/ 349858 w 350733"/>
              <a:gd name="connsiteY16" fmla="*/ 182880 h 198782"/>
              <a:gd name="connsiteX17" fmla="*/ 349858 w 350733"/>
              <a:gd name="connsiteY17" fmla="*/ 198782 h 19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0733" h="198782">
                <a:moveTo>
                  <a:pt x="0" y="87464"/>
                </a:moveTo>
                <a:cubicBezTo>
                  <a:pt x="13252" y="82163"/>
                  <a:pt x="25555" y="72982"/>
                  <a:pt x="39757" y="71562"/>
                </a:cubicBezTo>
                <a:cubicBezTo>
                  <a:pt x="69661" y="68572"/>
                  <a:pt x="81861" y="81078"/>
                  <a:pt x="103367" y="95415"/>
                </a:cubicBezTo>
                <a:cubicBezTo>
                  <a:pt x="106018" y="106017"/>
                  <a:pt x="101172" y="131280"/>
                  <a:pt x="111319" y="127221"/>
                </a:cubicBezTo>
                <a:cubicBezTo>
                  <a:pt x="129065" y="120123"/>
                  <a:pt x="132522" y="95416"/>
                  <a:pt x="143124" y="79513"/>
                </a:cubicBezTo>
                <a:cubicBezTo>
                  <a:pt x="153726" y="63610"/>
                  <a:pt x="174929" y="58310"/>
                  <a:pt x="190832" y="47708"/>
                </a:cubicBezTo>
                <a:lnTo>
                  <a:pt x="214686" y="31805"/>
                </a:lnTo>
                <a:cubicBezTo>
                  <a:pt x="224042" y="25567"/>
                  <a:pt x="229184" y="14188"/>
                  <a:pt x="238540" y="7951"/>
                </a:cubicBezTo>
                <a:cubicBezTo>
                  <a:pt x="245514" y="3302"/>
                  <a:pt x="254443" y="2650"/>
                  <a:pt x="262394" y="0"/>
                </a:cubicBezTo>
                <a:cubicBezTo>
                  <a:pt x="265044" y="7951"/>
                  <a:pt x="270345" y="15473"/>
                  <a:pt x="270345" y="23854"/>
                </a:cubicBezTo>
                <a:cubicBezTo>
                  <a:pt x="270345" y="37368"/>
                  <a:pt x="269099" y="51876"/>
                  <a:pt x="262394" y="63610"/>
                </a:cubicBezTo>
                <a:cubicBezTo>
                  <a:pt x="257653" y="71907"/>
                  <a:pt x="245881" y="73395"/>
                  <a:pt x="238540" y="79513"/>
                </a:cubicBezTo>
                <a:cubicBezTo>
                  <a:pt x="229901" y="86712"/>
                  <a:pt x="222637" y="95416"/>
                  <a:pt x="214686" y="103367"/>
                </a:cubicBezTo>
                <a:cubicBezTo>
                  <a:pt x="212035" y="111318"/>
                  <a:pt x="203621" y="119439"/>
                  <a:pt x="206734" y="127221"/>
                </a:cubicBezTo>
                <a:cubicBezTo>
                  <a:pt x="210283" y="136094"/>
                  <a:pt x="221317" y="140805"/>
                  <a:pt x="230588" y="143123"/>
                </a:cubicBezTo>
                <a:cubicBezTo>
                  <a:pt x="253872" y="148944"/>
                  <a:pt x="278296" y="148424"/>
                  <a:pt x="302150" y="151075"/>
                </a:cubicBezTo>
                <a:cubicBezTo>
                  <a:pt x="332063" y="158553"/>
                  <a:pt x="337655" y="152374"/>
                  <a:pt x="349858" y="182880"/>
                </a:cubicBezTo>
                <a:cubicBezTo>
                  <a:pt x="351827" y="187802"/>
                  <a:pt x="349858" y="193481"/>
                  <a:pt x="349858" y="198782"/>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8" name="Freihandform 17"/>
          <p:cNvSpPr/>
          <p:nvPr/>
        </p:nvSpPr>
        <p:spPr bwMode="auto">
          <a:xfrm>
            <a:off x="3900490" y="2549548"/>
            <a:ext cx="42636" cy="99502"/>
          </a:xfrm>
          <a:custGeom>
            <a:avLst/>
            <a:gdLst>
              <a:gd name="connsiteX0" fmla="*/ 47708 w 47708"/>
              <a:gd name="connsiteY0" fmla="*/ 119270 h 119270"/>
              <a:gd name="connsiteX1" fmla="*/ 7952 w 47708"/>
              <a:gd name="connsiteY1" fmla="*/ 0 h 119270"/>
              <a:gd name="connsiteX2" fmla="*/ 0 w 47708"/>
              <a:gd name="connsiteY2" fmla="*/ 0 h 119270"/>
            </a:gdLst>
            <a:ahLst/>
            <a:cxnLst>
              <a:cxn ang="0">
                <a:pos x="connsiteX0" y="connsiteY0"/>
              </a:cxn>
              <a:cxn ang="0">
                <a:pos x="connsiteX1" y="connsiteY1"/>
              </a:cxn>
              <a:cxn ang="0">
                <a:pos x="connsiteX2" y="connsiteY2"/>
              </a:cxn>
            </a:cxnLst>
            <a:rect l="l" t="t" r="r" b="b"/>
            <a:pathLst>
              <a:path w="47708" h="119270">
                <a:moveTo>
                  <a:pt x="47708" y="119270"/>
                </a:moveTo>
                <a:cubicBezTo>
                  <a:pt x="47089" y="113700"/>
                  <a:pt x="45551" y="0"/>
                  <a:pt x="7952" y="0"/>
                </a:cubicBezTo>
                <a:lnTo>
                  <a:pt x="0" y="0"/>
                </a:lnTo>
              </a:path>
            </a:pathLst>
          </a:cu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19" name="Freihandform 18"/>
          <p:cNvSpPr/>
          <p:nvPr/>
        </p:nvSpPr>
        <p:spPr bwMode="auto">
          <a:xfrm>
            <a:off x="3005139" y="3438427"/>
            <a:ext cx="696413" cy="1034832"/>
          </a:xfrm>
          <a:custGeom>
            <a:avLst/>
            <a:gdLst>
              <a:gd name="connsiteX0" fmla="*/ 413468 w 779260"/>
              <a:gd name="connsiteY0" fmla="*/ 0 h 1240425"/>
              <a:gd name="connsiteX1" fmla="*/ 453224 w 779260"/>
              <a:gd name="connsiteY1" fmla="*/ 7951 h 1240425"/>
              <a:gd name="connsiteX2" fmla="*/ 500932 w 779260"/>
              <a:gd name="connsiteY2" fmla="*/ 15903 h 1240425"/>
              <a:gd name="connsiteX3" fmla="*/ 524786 w 779260"/>
              <a:gd name="connsiteY3" fmla="*/ 39757 h 1240425"/>
              <a:gd name="connsiteX4" fmla="*/ 532737 w 779260"/>
              <a:gd name="connsiteY4" fmla="*/ 63610 h 1240425"/>
              <a:gd name="connsiteX5" fmla="*/ 540689 w 779260"/>
              <a:gd name="connsiteY5" fmla="*/ 103367 h 1240425"/>
              <a:gd name="connsiteX6" fmla="*/ 564543 w 779260"/>
              <a:gd name="connsiteY6" fmla="*/ 119270 h 1240425"/>
              <a:gd name="connsiteX7" fmla="*/ 612250 w 779260"/>
              <a:gd name="connsiteY7" fmla="*/ 166977 h 1240425"/>
              <a:gd name="connsiteX8" fmla="*/ 636104 w 779260"/>
              <a:gd name="connsiteY8" fmla="*/ 214685 h 1240425"/>
              <a:gd name="connsiteX9" fmla="*/ 659958 w 779260"/>
              <a:gd name="connsiteY9" fmla="*/ 230588 h 1240425"/>
              <a:gd name="connsiteX10" fmla="*/ 667910 w 779260"/>
              <a:gd name="connsiteY10" fmla="*/ 254442 h 1240425"/>
              <a:gd name="connsiteX11" fmla="*/ 691763 w 779260"/>
              <a:gd name="connsiteY11" fmla="*/ 270344 h 1240425"/>
              <a:gd name="connsiteX12" fmla="*/ 699715 w 779260"/>
              <a:gd name="connsiteY12" fmla="*/ 326004 h 1240425"/>
              <a:gd name="connsiteX13" fmla="*/ 715617 w 779260"/>
              <a:gd name="connsiteY13" fmla="*/ 349857 h 1240425"/>
              <a:gd name="connsiteX14" fmla="*/ 731520 w 779260"/>
              <a:gd name="connsiteY14" fmla="*/ 397565 h 1240425"/>
              <a:gd name="connsiteX15" fmla="*/ 739471 w 779260"/>
              <a:gd name="connsiteY15" fmla="*/ 421419 h 1240425"/>
              <a:gd name="connsiteX16" fmla="*/ 755374 w 779260"/>
              <a:gd name="connsiteY16" fmla="*/ 453224 h 1240425"/>
              <a:gd name="connsiteX17" fmla="*/ 779228 w 779260"/>
              <a:gd name="connsiteY17" fmla="*/ 477078 h 1240425"/>
              <a:gd name="connsiteX18" fmla="*/ 771277 w 779260"/>
              <a:gd name="connsiteY18" fmla="*/ 508884 h 1240425"/>
              <a:gd name="connsiteX19" fmla="*/ 771277 w 779260"/>
              <a:gd name="connsiteY19" fmla="*/ 588397 h 1240425"/>
              <a:gd name="connsiteX20" fmla="*/ 699715 w 779260"/>
              <a:gd name="connsiteY20" fmla="*/ 636104 h 1240425"/>
              <a:gd name="connsiteX21" fmla="*/ 659958 w 779260"/>
              <a:gd name="connsiteY21" fmla="*/ 683812 h 1240425"/>
              <a:gd name="connsiteX22" fmla="*/ 604299 w 779260"/>
              <a:gd name="connsiteY22" fmla="*/ 699715 h 1240425"/>
              <a:gd name="connsiteX23" fmla="*/ 580445 w 779260"/>
              <a:gd name="connsiteY23" fmla="*/ 715617 h 1240425"/>
              <a:gd name="connsiteX24" fmla="*/ 524786 w 779260"/>
              <a:gd name="connsiteY24" fmla="*/ 779228 h 1240425"/>
              <a:gd name="connsiteX25" fmla="*/ 516835 w 779260"/>
              <a:gd name="connsiteY25" fmla="*/ 803082 h 1240425"/>
              <a:gd name="connsiteX26" fmla="*/ 469127 w 779260"/>
              <a:gd name="connsiteY26" fmla="*/ 818984 h 1240425"/>
              <a:gd name="connsiteX27" fmla="*/ 413468 w 779260"/>
              <a:gd name="connsiteY27" fmla="*/ 858741 h 1240425"/>
              <a:gd name="connsiteX28" fmla="*/ 389614 w 779260"/>
              <a:gd name="connsiteY28" fmla="*/ 866692 h 1240425"/>
              <a:gd name="connsiteX29" fmla="*/ 381663 w 779260"/>
              <a:gd name="connsiteY29" fmla="*/ 890546 h 1240425"/>
              <a:gd name="connsiteX30" fmla="*/ 357809 w 779260"/>
              <a:gd name="connsiteY30" fmla="*/ 906449 h 1240425"/>
              <a:gd name="connsiteX31" fmla="*/ 333955 w 779260"/>
              <a:gd name="connsiteY31" fmla="*/ 930303 h 1240425"/>
              <a:gd name="connsiteX32" fmla="*/ 310101 w 779260"/>
              <a:gd name="connsiteY32" fmla="*/ 978010 h 1240425"/>
              <a:gd name="connsiteX33" fmla="*/ 262393 w 779260"/>
              <a:gd name="connsiteY33" fmla="*/ 1009816 h 1240425"/>
              <a:gd name="connsiteX34" fmla="*/ 222637 w 779260"/>
              <a:gd name="connsiteY34" fmla="*/ 1041621 h 1240425"/>
              <a:gd name="connsiteX35" fmla="*/ 174929 w 779260"/>
              <a:gd name="connsiteY35" fmla="*/ 1073426 h 1240425"/>
              <a:gd name="connsiteX36" fmla="*/ 151075 w 779260"/>
              <a:gd name="connsiteY36" fmla="*/ 1089329 h 1240425"/>
              <a:gd name="connsiteX37" fmla="*/ 127221 w 779260"/>
              <a:gd name="connsiteY37" fmla="*/ 1097280 h 1240425"/>
              <a:gd name="connsiteX38" fmla="*/ 71562 w 779260"/>
              <a:gd name="connsiteY38" fmla="*/ 1152939 h 1240425"/>
              <a:gd name="connsiteX39" fmla="*/ 47708 w 779260"/>
              <a:gd name="connsiteY39" fmla="*/ 1168842 h 1240425"/>
              <a:gd name="connsiteX40" fmla="*/ 31805 w 779260"/>
              <a:gd name="connsiteY40" fmla="*/ 1232452 h 1240425"/>
              <a:gd name="connsiteX41" fmla="*/ 0 w 779260"/>
              <a:gd name="connsiteY41" fmla="*/ 1240404 h 12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79260" h="1240425">
                <a:moveTo>
                  <a:pt x="413468" y="0"/>
                </a:moveTo>
                <a:lnTo>
                  <a:pt x="453224" y="7951"/>
                </a:lnTo>
                <a:cubicBezTo>
                  <a:pt x="469086" y="10835"/>
                  <a:pt x="486200" y="9355"/>
                  <a:pt x="500932" y="15903"/>
                </a:cubicBezTo>
                <a:cubicBezTo>
                  <a:pt x="511208" y="20470"/>
                  <a:pt x="516835" y="31806"/>
                  <a:pt x="524786" y="39757"/>
                </a:cubicBezTo>
                <a:cubicBezTo>
                  <a:pt x="527436" y="47708"/>
                  <a:pt x="530704" y="55479"/>
                  <a:pt x="532737" y="63610"/>
                </a:cubicBezTo>
                <a:cubicBezTo>
                  <a:pt x="536015" y="76721"/>
                  <a:pt x="533984" y="91633"/>
                  <a:pt x="540689" y="103367"/>
                </a:cubicBezTo>
                <a:cubicBezTo>
                  <a:pt x="545430" y="111664"/>
                  <a:pt x="557400" y="112921"/>
                  <a:pt x="564543" y="119270"/>
                </a:cubicBezTo>
                <a:cubicBezTo>
                  <a:pt x="581352" y="134211"/>
                  <a:pt x="612250" y="166977"/>
                  <a:pt x="612250" y="166977"/>
                </a:cubicBezTo>
                <a:cubicBezTo>
                  <a:pt x="618717" y="186376"/>
                  <a:pt x="620692" y="199272"/>
                  <a:pt x="636104" y="214685"/>
                </a:cubicBezTo>
                <a:cubicBezTo>
                  <a:pt x="642861" y="221442"/>
                  <a:pt x="652007" y="225287"/>
                  <a:pt x="659958" y="230588"/>
                </a:cubicBezTo>
                <a:cubicBezTo>
                  <a:pt x="662609" y="238539"/>
                  <a:pt x="662674" y="247897"/>
                  <a:pt x="667910" y="254442"/>
                </a:cubicBezTo>
                <a:cubicBezTo>
                  <a:pt x="673880" y="261904"/>
                  <a:pt x="687882" y="261612"/>
                  <a:pt x="691763" y="270344"/>
                </a:cubicBezTo>
                <a:cubicBezTo>
                  <a:pt x="699375" y="287470"/>
                  <a:pt x="694330" y="308053"/>
                  <a:pt x="699715" y="326004"/>
                </a:cubicBezTo>
                <a:cubicBezTo>
                  <a:pt x="702461" y="335157"/>
                  <a:pt x="711736" y="341125"/>
                  <a:pt x="715617" y="349857"/>
                </a:cubicBezTo>
                <a:cubicBezTo>
                  <a:pt x="722425" y="365175"/>
                  <a:pt x="726219" y="381662"/>
                  <a:pt x="731520" y="397565"/>
                </a:cubicBezTo>
                <a:cubicBezTo>
                  <a:pt x="734170" y="405516"/>
                  <a:pt x="735723" y="413922"/>
                  <a:pt x="739471" y="421419"/>
                </a:cubicBezTo>
                <a:cubicBezTo>
                  <a:pt x="744772" y="432021"/>
                  <a:pt x="748484" y="443579"/>
                  <a:pt x="755374" y="453224"/>
                </a:cubicBezTo>
                <a:cubicBezTo>
                  <a:pt x="761910" y="462374"/>
                  <a:pt x="771277" y="469127"/>
                  <a:pt x="779228" y="477078"/>
                </a:cubicBezTo>
                <a:cubicBezTo>
                  <a:pt x="776578" y="487680"/>
                  <a:pt x="771277" y="497956"/>
                  <a:pt x="771277" y="508884"/>
                </a:cubicBezTo>
                <a:cubicBezTo>
                  <a:pt x="771277" y="519911"/>
                  <a:pt x="789240" y="570434"/>
                  <a:pt x="771277" y="588397"/>
                </a:cubicBezTo>
                <a:cubicBezTo>
                  <a:pt x="771274" y="588400"/>
                  <a:pt x="711644" y="628152"/>
                  <a:pt x="699715" y="636104"/>
                </a:cubicBezTo>
                <a:cubicBezTo>
                  <a:pt x="608887" y="696653"/>
                  <a:pt x="733273" y="625159"/>
                  <a:pt x="659958" y="683812"/>
                </a:cubicBezTo>
                <a:cubicBezTo>
                  <a:pt x="654771" y="687962"/>
                  <a:pt x="606380" y="699195"/>
                  <a:pt x="604299" y="699715"/>
                </a:cubicBezTo>
                <a:cubicBezTo>
                  <a:pt x="596348" y="705016"/>
                  <a:pt x="586738" y="708425"/>
                  <a:pt x="580445" y="715617"/>
                </a:cubicBezTo>
                <a:cubicBezTo>
                  <a:pt x="515507" y="789832"/>
                  <a:pt x="578459" y="743445"/>
                  <a:pt x="524786" y="779228"/>
                </a:cubicBezTo>
                <a:cubicBezTo>
                  <a:pt x="522136" y="787179"/>
                  <a:pt x="523655" y="798210"/>
                  <a:pt x="516835" y="803082"/>
                </a:cubicBezTo>
                <a:cubicBezTo>
                  <a:pt x="503194" y="812825"/>
                  <a:pt x="469127" y="818984"/>
                  <a:pt x="469127" y="818984"/>
                </a:cubicBezTo>
                <a:cubicBezTo>
                  <a:pt x="455875" y="858741"/>
                  <a:pt x="469127" y="840188"/>
                  <a:pt x="413468" y="858741"/>
                </a:cubicBezTo>
                <a:lnTo>
                  <a:pt x="389614" y="866692"/>
                </a:lnTo>
                <a:cubicBezTo>
                  <a:pt x="386964" y="874643"/>
                  <a:pt x="386899" y="884001"/>
                  <a:pt x="381663" y="890546"/>
                </a:cubicBezTo>
                <a:cubicBezTo>
                  <a:pt x="375693" y="898008"/>
                  <a:pt x="365150" y="900331"/>
                  <a:pt x="357809" y="906449"/>
                </a:cubicBezTo>
                <a:cubicBezTo>
                  <a:pt x="349170" y="913648"/>
                  <a:pt x="341906" y="922352"/>
                  <a:pt x="333955" y="930303"/>
                </a:cubicBezTo>
                <a:cubicBezTo>
                  <a:pt x="328283" y="947317"/>
                  <a:pt x="324607" y="965317"/>
                  <a:pt x="310101" y="978010"/>
                </a:cubicBezTo>
                <a:cubicBezTo>
                  <a:pt x="295717" y="990596"/>
                  <a:pt x="262393" y="1009816"/>
                  <a:pt x="262393" y="1009816"/>
                </a:cubicBezTo>
                <a:cubicBezTo>
                  <a:pt x="233009" y="1053891"/>
                  <a:pt x="263302" y="1019030"/>
                  <a:pt x="222637" y="1041621"/>
                </a:cubicBezTo>
                <a:cubicBezTo>
                  <a:pt x="205930" y="1050903"/>
                  <a:pt x="190832" y="1062824"/>
                  <a:pt x="174929" y="1073426"/>
                </a:cubicBezTo>
                <a:cubicBezTo>
                  <a:pt x="166978" y="1078727"/>
                  <a:pt x="160141" y="1086307"/>
                  <a:pt x="151075" y="1089329"/>
                </a:cubicBezTo>
                <a:lnTo>
                  <a:pt x="127221" y="1097280"/>
                </a:lnTo>
                <a:cubicBezTo>
                  <a:pt x="90767" y="1151962"/>
                  <a:pt x="113548" y="1138944"/>
                  <a:pt x="71562" y="1152939"/>
                </a:cubicBezTo>
                <a:cubicBezTo>
                  <a:pt x="63611" y="1158240"/>
                  <a:pt x="53678" y="1161380"/>
                  <a:pt x="47708" y="1168842"/>
                </a:cubicBezTo>
                <a:cubicBezTo>
                  <a:pt x="37755" y="1181283"/>
                  <a:pt x="37738" y="1223553"/>
                  <a:pt x="31805" y="1232452"/>
                </a:cubicBezTo>
                <a:cubicBezTo>
                  <a:pt x="25945" y="1241242"/>
                  <a:pt x="9848" y="1240404"/>
                  <a:pt x="0" y="1240404"/>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0" name="Freihandform 19"/>
          <p:cNvSpPr/>
          <p:nvPr/>
        </p:nvSpPr>
        <p:spPr bwMode="auto">
          <a:xfrm>
            <a:off x="2550357" y="4499775"/>
            <a:ext cx="454781" cy="763081"/>
          </a:xfrm>
          <a:custGeom>
            <a:avLst/>
            <a:gdLst>
              <a:gd name="connsiteX0" fmla="*/ 508883 w 508883"/>
              <a:gd name="connsiteY0" fmla="*/ 0 h 914685"/>
              <a:gd name="connsiteX1" fmla="*/ 405516 w 508883"/>
              <a:gd name="connsiteY1" fmla="*/ 23854 h 914685"/>
              <a:gd name="connsiteX2" fmla="*/ 381662 w 508883"/>
              <a:gd name="connsiteY2" fmla="*/ 31805 h 914685"/>
              <a:gd name="connsiteX3" fmla="*/ 333954 w 508883"/>
              <a:gd name="connsiteY3" fmla="*/ 39756 h 914685"/>
              <a:gd name="connsiteX4" fmla="*/ 310100 w 508883"/>
              <a:gd name="connsiteY4" fmla="*/ 87464 h 914685"/>
              <a:gd name="connsiteX5" fmla="*/ 286246 w 508883"/>
              <a:gd name="connsiteY5" fmla="*/ 135172 h 914685"/>
              <a:gd name="connsiteX6" fmla="*/ 278295 w 508883"/>
              <a:gd name="connsiteY6" fmla="*/ 166977 h 914685"/>
              <a:gd name="connsiteX7" fmla="*/ 262393 w 508883"/>
              <a:gd name="connsiteY7" fmla="*/ 238539 h 914685"/>
              <a:gd name="connsiteX8" fmla="*/ 246490 w 508883"/>
              <a:gd name="connsiteY8" fmla="*/ 262393 h 914685"/>
              <a:gd name="connsiteX9" fmla="*/ 214685 w 508883"/>
              <a:gd name="connsiteY9" fmla="*/ 294198 h 914685"/>
              <a:gd name="connsiteX10" fmla="*/ 198782 w 508883"/>
              <a:gd name="connsiteY10" fmla="*/ 318052 h 914685"/>
              <a:gd name="connsiteX11" fmla="*/ 174928 w 508883"/>
              <a:gd name="connsiteY11" fmla="*/ 333955 h 914685"/>
              <a:gd name="connsiteX12" fmla="*/ 143123 w 508883"/>
              <a:gd name="connsiteY12" fmla="*/ 381662 h 914685"/>
              <a:gd name="connsiteX13" fmla="*/ 127220 w 508883"/>
              <a:gd name="connsiteY13" fmla="*/ 405516 h 914685"/>
              <a:gd name="connsiteX14" fmla="*/ 111318 w 508883"/>
              <a:gd name="connsiteY14" fmla="*/ 453224 h 914685"/>
              <a:gd name="connsiteX15" fmla="*/ 79513 w 508883"/>
              <a:gd name="connsiteY15" fmla="*/ 500932 h 914685"/>
              <a:gd name="connsiteX16" fmla="*/ 71561 w 508883"/>
              <a:gd name="connsiteY16" fmla="*/ 524786 h 914685"/>
              <a:gd name="connsiteX17" fmla="*/ 63610 w 508883"/>
              <a:gd name="connsiteY17" fmla="*/ 572494 h 914685"/>
              <a:gd name="connsiteX18" fmla="*/ 55659 w 508883"/>
              <a:gd name="connsiteY18" fmla="*/ 644055 h 914685"/>
              <a:gd name="connsiteX19" fmla="*/ 39756 w 508883"/>
              <a:gd name="connsiteY19" fmla="*/ 667909 h 914685"/>
              <a:gd name="connsiteX20" fmla="*/ 23853 w 508883"/>
              <a:gd name="connsiteY20" fmla="*/ 715617 h 914685"/>
              <a:gd name="connsiteX21" fmla="*/ 15902 w 508883"/>
              <a:gd name="connsiteY21" fmla="*/ 739471 h 914685"/>
              <a:gd name="connsiteX22" fmla="*/ 23853 w 508883"/>
              <a:gd name="connsiteY22" fmla="*/ 826935 h 914685"/>
              <a:gd name="connsiteX23" fmla="*/ 39756 w 508883"/>
              <a:gd name="connsiteY23" fmla="*/ 882595 h 914685"/>
              <a:gd name="connsiteX24" fmla="*/ 7951 w 508883"/>
              <a:gd name="connsiteY24" fmla="*/ 914400 h 914685"/>
              <a:gd name="connsiteX25" fmla="*/ 0 w 508883"/>
              <a:gd name="connsiteY25" fmla="*/ 914400 h 91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8883" h="914685">
                <a:moveTo>
                  <a:pt x="508883" y="0"/>
                </a:moveTo>
                <a:cubicBezTo>
                  <a:pt x="415699" y="31060"/>
                  <a:pt x="508735" y="3210"/>
                  <a:pt x="405516" y="23854"/>
                </a:cubicBezTo>
                <a:cubicBezTo>
                  <a:pt x="397297" y="25498"/>
                  <a:pt x="389844" y="29987"/>
                  <a:pt x="381662" y="31805"/>
                </a:cubicBezTo>
                <a:cubicBezTo>
                  <a:pt x="365924" y="35302"/>
                  <a:pt x="349857" y="37106"/>
                  <a:pt x="333954" y="39756"/>
                </a:cubicBezTo>
                <a:cubicBezTo>
                  <a:pt x="288382" y="108117"/>
                  <a:pt x="343020" y="21625"/>
                  <a:pt x="310100" y="87464"/>
                </a:cubicBezTo>
                <a:cubicBezTo>
                  <a:pt x="286871" y="133921"/>
                  <a:pt x="299569" y="88544"/>
                  <a:pt x="286246" y="135172"/>
                </a:cubicBezTo>
                <a:cubicBezTo>
                  <a:pt x="283244" y="145679"/>
                  <a:pt x="280438" y="156261"/>
                  <a:pt x="278295" y="166977"/>
                </a:cubicBezTo>
                <a:cubicBezTo>
                  <a:pt x="274224" y="187333"/>
                  <a:pt x="272709" y="217908"/>
                  <a:pt x="262393" y="238539"/>
                </a:cubicBezTo>
                <a:cubicBezTo>
                  <a:pt x="258119" y="247086"/>
                  <a:pt x="251791" y="254442"/>
                  <a:pt x="246490" y="262393"/>
                </a:cubicBezTo>
                <a:cubicBezTo>
                  <a:pt x="229143" y="314438"/>
                  <a:pt x="253236" y="263357"/>
                  <a:pt x="214685" y="294198"/>
                </a:cubicBezTo>
                <a:cubicBezTo>
                  <a:pt x="207223" y="300168"/>
                  <a:pt x="205539" y="311295"/>
                  <a:pt x="198782" y="318052"/>
                </a:cubicBezTo>
                <a:cubicBezTo>
                  <a:pt x="192025" y="324809"/>
                  <a:pt x="182879" y="328654"/>
                  <a:pt x="174928" y="333955"/>
                </a:cubicBezTo>
                <a:lnTo>
                  <a:pt x="143123" y="381662"/>
                </a:lnTo>
                <a:lnTo>
                  <a:pt x="127220" y="405516"/>
                </a:lnTo>
                <a:lnTo>
                  <a:pt x="111318" y="453224"/>
                </a:lnTo>
                <a:cubicBezTo>
                  <a:pt x="105274" y="471356"/>
                  <a:pt x="85557" y="482800"/>
                  <a:pt x="79513" y="500932"/>
                </a:cubicBezTo>
                <a:lnTo>
                  <a:pt x="71561" y="524786"/>
                </a:lnTo>
                <a:cubicBezTo>
                  <a:pt x="68911" y="540689"/>
                  <a:pt x="65741" y="556513"/>
                  <a:pt x="63610" y="572494"/>
                </a:cubicBezTo>
                <a:cubicBezTo>
                  <a:pt x="60438" y="596284"/>
                  <a:pt x="61480" y="620771"/>
                  <a:pt x="55659" y="644055"/>
                </a:cubicBezTo>
                <a:cubicBezTo>
                  <a:pt x="53341" y="653326"/>
                  <a:pt x="45057" y="659958"/>
                  <a:pt x="39756" y="667909"/>
                </a:cubicBezTo>
                <a:lnTo>
                  <a:pt x="23853" y="715617"/>
                </a:lnTo>
                <a:lnTo>
                  <a:pt x="15902" y="739471"/>
                </a:lnTo>
                <a:cubicBezTo>
                  <a:pt x="18552" y="768626"/>
                  <a:pt x="19984" y="797917"/>
                  <a:pt x="23853" y="826935"/>
                </a:cubicBezTo>
                <a:cubicBezTo>
                  <a:pt x="26071" y="843571"/>
                  <a:pt x="34306" y="866244"/>
                  <a:pt x="39756" y="882595"/>
                </a:cubicBezTo>
                <a:cubicBezTo>
                  <a:pt x="30118" y="911508"/>
                  <a:pt x="38792" y="906689"/>
                  <a:pt x="7951" y="914400"/>
                </a:cubicBezTo>
                <a:cubicBezTo>
                  <a:pt x="5380" y="915043"/>
                  <a:pt x="2650" y="914400"/>
                  <a:pt x="0" y="914400"/>
                </a:cubicBezTo>
              </a:path>
            </a:pathLst>
          </a:cu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1" name="Freihandform 20"/>
          <p:cNvSpPr/>
          <p:nvPr/>
        </p:nvSpPr>
        <p:spPr bwMode="auto">
          <a:xfrm>
            <a:off x="3388861" y="3053688"/>
            <a:ext cx="2516510" cy="815911"/>
          </a:xfrm>
          <a:custGeom>
            <a:avLst/>
            <a:gdLst>
              <a:gd name="connsiteX0" fmla="*/ 0 w 2815879"/>
              <a:gd name="connsiteY0" fmla="*/ 437322 h 978011"/>
              <a:gd name="connsiteX1" fmla="*/ 39757 w 2815879"/>
              <a:gd name="connsiteY1" fmla="*/ 453225 h 978011"/>
              <a:gd name="connsiteX2" fmla="*/ 63611 w 2815879"/>
              <a:gd name="connsiteY2" fmla="*/ 461176 h 978011"/>
              <a:gd name="connsiteX3" fmla="*/ 135173 w 2815879"/>
              <a:gd name="connsiteY3" fmla="*/ 516835 h 978011"/>
              <a:gd name="connsiteX4" fmla="*/ 166978 w 2815879"/>
              <a:gd name="connsiteY4" fmla="*/ 564543 h 978011"/>
              <a:gd name="connsiteX5" fmla="*/ 198783 w 2815879"/>
              <a:gd name="connsiteY5" fmla="*/ 612251 h 978011"/>
              <a:gd name="connsiteX6" fmla="*/ 214686 w 2815879"/>
              <a:gd name="connsiteY6" fmla="*/ 636105 h 978011"/>
              <a:gd name="connsiteX7" fmla="*/ 238540 w 2815879"/>
              <a:gd name="connsiteY7" fmla="*/ 683813 h 978011"/>
              <a:gd name="connsiteX8" fmla="*/ 270345 w 2815879"/>
              <a:gd name="connsiteY8" fmla="*/ 731520 h 978011"/>
              <a:gd name="connsiteX9" fmla="*/ 302150 w 2815879"/>
              <a:gd name="connsiteY9" fmla="*/ 771277 h 978011"/>
              <a:gd name="connsiteX10" fmla="*/ 310101 w 2815879"/>
              <a:gd name="connsiteY10" fmla="*/ 795131 h 978011"/>
              <a:gd name="connsiteX11" fmla="*/ 326004 w 2815879"/>
              <a:gd name="connsiteY11" fmla="*/ 818985 h 978011"/>
              <a:gd name="connsiteX12" fmla="*/ 341907 w 2815879"/>
              <a:gd name="connsiteY12" fmla="*/ 882595 h 978011"/>
              <a:gd name="connsiteX13" fmla="*/ 357809 w 2815879"/>
              <a:gd name="connsiteY13" fmla="*/ 930303 h 978011"/>
              <a:gd name="connsiteX14" fmla="*/ 365760 w 2815879"/>
              <a:gd name="connsiteY14" fmla="*/ 954157 h 978011"/>
              <a:gd name="connsiteX15" fmla="*/ 373712 w 2815879"/>
              <a:gd name="connsiteY15" fmla="*/ 978011 h 978011"/>
              <a:gd name="connsiteX16" fmla="*/ 413468 w 2815879"/>
              <a:gd name="connsiteY16" fmla="*/ 938254 h 978011"/>
              <a:gd name="connsiteX17" fmla="*/ 453225 w 2815879"/>
              <a:gd name="connsiteY17" fmla="*/ 898498 h 978011"/>
              <a:gd name="connsiteX18" fmla="*/ 500933 w 2815879"/>
              <a:gd name="connsiteY18" fmla="*/ 890546 h 978011"/>
              <a:gd name="connsiteX19" fmla="*/ 524787 w 2815879"/>
              <a:gd name="connsiteY19" fmla="*/ 874644 h 978011"/>
              <a:gd name="connsiteX20" fmla="*/ 548640 w 2815879"/>
              <a:gd name="connsiteY20" fmla="*/ 866693 h 978011"/>
              <a:gd name="connsiteX21" fmla="*/ 564543 w 2815879"/>
              <a:gd name="connsiteY21" fmla="*/ 842839 h 978011"/>
              <a:gd name="connsiteX22" fmla="*/ 612251 w 2815879"/>
              <a:gd name="connsiteY22" fmla="*/ 850790 h 978011"/>
              <a:gd name="connsiteX23" fmla="*/ 636105 w 2815879"/>
              <a:gd name="connsiteY23" fmla="*/ 858741 h 978011"/>
              <a:gd name="connsiteX24" fmla="*/ 659959 w 2815879"/>
              <a:gd name="connsiteY24" fmla="*/ 850790 h 978011"/>
              <a:gd name="connsiteX25" fmla="*/ 683813 w 2815879"/>
              <a:gd name="connsiteY25" fmla="*/ 834887 h 978011"/>
              <a:gd name="connsiteX26" fmla="*/ 707667 w 2815879"/>
              <a:gd name="connsiteY26" fmla="*/ 811033 h 978011"/>
              <a:gd name="connsiteX27" fmla="*/ 763326 w 2815879"/>
              <a:gd name="connsiteY27" fmla="*/ 803082 h 978011"/>
              <a:gd name="connsiteX28" fmla="*/ 787180 w 2815879"/>
              <a:gd name="connsiteY28" fmla="*/ 795131 h 978011"/>
              <a:gd name="connsiteX29" fmla="*/ 795131 w 2815879"/>
              <a:gd name="connsiteY29" fmla="*/ 771277 h 978011"/>
              <a:gd name="connsiteX30" fmla="*/ 834887 w 2815879"/>
              <a:gd name="connsiteY30" fmla="*/ 739472 h 978011"/>
              <a:gd name="connsiteX31" fmla="*/ 914400 w 2815879"/>
              <a:gd name="connsiteY31" fmla="*/ 699715 h 978011"/>
              <a:gd name="connsiteX32" fmla="*/ 930303 w 2815879"/>
              <a:gd name="connsiteY32" fmla="*/ 675861 h 978011"/>
              <a:gd name="connsiteX33" fmla="*/ 962108 w 2815879"/>
              <a:gd name="connsiteY33" fmla="*/ 659959 h 978011"/>
              <a:gd name="connsiteX34" fmla="*/ 1017767 w 2815879"/>
              <a:gd name="connsiteY34" fmla="*/ 644056 h 978011"/>
              <a:gd name="connsiteX35" fmla="*/ 1121134 w 2815879"/>
              <a:gd name="connsiteY35" fmla="*/ 652007 h 978011"/>
              <a:gd name="connsiteX36" fmla="*/ 1160891 w 2815879"/>
              <a:gd name="connsiteY36" fmla="*/ 620202 h 978011"/>
              <a:gd name="connsiteX37" fmla="*/ 1184745 w 2815879"/>
              <a:gd name="connsiteY37" fmla="*/ 612251 h 978011"/>
              <a:gd name="connsiteX38" fmla="*/ 1208599 w 2815879"/>
              <a:gd name="connsiteY38" fmla="*/ 588397 h 978011"/>
              <a:gd name="connsiteX39" fmla="*/ 1232453 w 2815879"/>
              <a:gd name="connsiteY39" fmla="*/ 580446 h 978011"/>
              <a:gd name="connsiteX40" fmla="*/ 1343771 w 2815879"/>
              <a:gd name="connsiteY40" fmla="*/ 564543 h 978011"/>
              <a:gd name="connsiteX41" fmla="*/ 1391479 w 2815879"/>
              <a:gd name="connsiteY41" fmla="*/ 548640 h 978011"/>
              <a:gd name="connsiteX42" fmla="*/ 1415333 w 2815879"/>
              <a:gd name="connsiteY42" fmla="*/ 540689 h 978011"/>
              <a:gd name="connsiteX43" fmla="*/ 1463040 w 2815879"/>
              <a:gd name="connsiteY43" fmla="*/ 508884 h 978011"/>
              <a:gd name="connsiteX44" fmla="*/ 1478943 w 2815879"/>
              <a:gd name="connsiteY44" fmla="*/ 461176 h 978011"/>
              <a:gd name="connsiteX45" fmla="*/ 1590261 w 2815879"/>
              <a:gd name="connsiteY45" fmla="*/ 437322 h 978011"/>
              <a:gd name="connsiteX46" fmla="*/ 1606164 w 2815879"/>
              <a:gd name="connsiteY46" fmla="*/ 413468 h 978011"/>
              <a:gd name="connsiteX47" fmla="*/ 1701580 w 2815879"/>
              <a:gd name="connsiteY47" fmla="*/ 381663 h 978011"/>
              <a:gd name="connsiteX48" fmla="*/ 1796995 w 2815879"/>
              <a:gd name="connsiteY48" fmla="*/ 365760 h 978011"/>
              <a:gd name="connsiteX49" fmla="*/ 1820849 w 2815879"/>
              <a:gd name="connsiteY49" fmla="*/ 357809 h 978011"/>
              <a:gd name="connsiteX50" fmla="*/ 1844703 w 2815879"/>
              <a:gd name="connsiteY50" fmla="*/ 341906 h 978011"/>
              <a:gd name="connsiteX51" fmla="*/ 1924216 w 2815879"/>
              <a:gd name="connsiteY51" fmla="*/ 326004 h 978011"/>
              <a:gd name="connsiteX52" fmla="*/ 1971924 w 2815879"/>
              <a:gd name="connsiteY52" fmla="*/ 286247 h 978011"/>
              <a:gd name="connsiteX53" fmla="*/ 2146853 w 2815879"/>
              <a:gd name="connsiteY53" fmla="*/ 270345 h 978011"/>
              <a:gd name="connsiteX54" fmla="*/ 2194560 w 2815879"/>
              <a:gd name="connsiteY54" fmla="*/ 254442 h 978011"/>
              <a:gd name="connsiteX55" fmla="*/ 2234317 w 2815879"/>
              <a:gd name="connsiteY55" fmla="*/ 214686 h 978011"/>
              <a:gd name="connsiteX56" fmla="*/ 2266122 w 2815879"/>
              <a:gd name="connsiteY56" fmla="*/ 174929 h 978011"/>
              <a:gd name="connsiteX57" fmla="*/ 2274073 w 2815879"/>
              <a:gd name="connsiteY57" fmla="*/ 151075 h 978011"/>
              <a:gd name="connsiteX58" fmla="*/ 2289976 w 2815879"/>
              <a:gd name="connsiteY58" fmla="*/ 127221 h 978011"/>
              <a:gd name="connsiteX59" fmla="*/ 2337684 w 2815879"/>
              <a:gd name="connsiteY59" fmla="*/ 103367 h 978011"/>
              <a:gd name="connsiteX60" fmla="*/ 2361538 w 2815879"/>
              <a:gd name="connsiteY60" fmla="*/ 111319 h 978011"/>
              <a:gd name="connsiteX61" fmla="*/ 2647785 w 2815879"/>
              <a:gd name="connsiteY61" fmla="*/ 111319 h 978011"/>
              <a:gd name="connsiteX62" fmla="*/ 2671639 w 2815879"/>
              <a:gd name="connsiteY62" fmla="*/ 95416 h 978011"/>
              <a:gd name="connsiteX63" fmla="*/ 2719347 w 2815879"/>
              <a:gd name="connsiteY63" fmla="*/ 79513 h 978011"/>
              <a:gd name="connsiteX64" fmla="*/ 2775006 w 2815879"/>
              <a:gd name="connsiteY64" fmla="*/ 63611 h 978011"/>
              <a:gd name="connsiteX65" fmla="*/ 2814762 w 2815879"/>
              <a:gd name="connsiteY65" fmla="*/ 23854 h 978011"/>
              <a:gd name="connsiteX66" fmla="*/ 2814762 w 2815879"/>
              <a:gd name="connsiteY66" fmla="*/ 0 h 978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815879" h="978011">
                <a:moveTo>
                  <a:pt x="0" y="437322"/>
                </a:moveTo>
                <a:cubicBezTo>
                  <a:pt x="13252" y="442623"/>
                  <a:pt x="26393" y="448213"/>
                  <a:pt x="39757" y="453225"/>
                </a:cubicBezTo>
                <a:cubicBezTo>
                  <a:pt x="47605" y="456168"/>
                  <a:pt x="56284" y="457106"/>
                  <a:pt x="63611" y="461176"/>
                </a:cubicBezTo>
                <a:cubicBezTo>
                  <a:pt x="87138" y="474246"/>
                  <a:pt x="117536" y="494159"/>
                  <a:pt x="135173" y="516835"/>
                </a:cubicBezTo>
                <a:cubicBezTo>
                  <a:pt x="146907" y="531922"/>
                  <a:pt x="156376" y="548640"/>
                  <a:pt x="166978" y="564543"/>
                </a:cubicBezTo>
                <a:lnTo>
                  <a:pt x="198783" y="612251"/>
                </a:lnTo>
                <a:lnTo>
                  <a:pt x="214686" y="636105"/>
                </a:lnTo>
                <a:cubicBezTo>
                  <a:pt x="234670" y="696059"/>
                  <a:pt x="207714" y="622161"/>
                  <a:pt x="238540" y="683813"/>
                </a:cubicBezTo>
                <a:cubicBezTo>
                  <a:pt x="261555" y="729842"/>
                  <a:pt x="225125" y="686300"/>
                  <a:pt x="270345" y="731520"/>
                </a:cubicBezTo>
                <a:cubicBezTo>
                  <a:pt x="290330" y="791477"/>
                  <a:pt x="261047" y="719897"/>
                  <a:pt x="302150" y="771277"/>
                </a:cubicBezTo>
                <a:cubicBezTo>
                  <a:pt x="307386" y="777822"/>
                  <a:pt x="306353" y="787634"/>
                  <a:pt x="310101" y="795131"/>
                </a:cubicBezTo>
                <a:cubicBezTo>
                  <a:pt x="314375" y="803678"/>
                  <a:pt x="320703" y="811034"/>
                  <a:pt x="326004" y="818985"/>
                </a:cubicBezTo>
                <a:cubicBezTo>
                  <a:pt x="350129" y="891364"/>
                  <a:pt x="313122" y="777050"/>
                  <a:pt x="341907" y="882595"/>
                </a:cubicBezTo>
                <a:cubicBezTo>
                  <a:pt x="346318" y="898767"/>
                  <a:pt x="352508" y="914400"/>
                  <a:pt x="357809" y="930303"/>
                </a:cubicBezTo>
                <a:lnTo>
                  <a:pt x="365760" y="954157"/>
                </a:lnTo>
                <a:lnTo>
                  <a:pt x="373712" y="978011"/>
                </a:lnTo>
                <a:cubicBezTo>
                  <a:pt x="416114" y="914405"/>
                  <a:pt x="360463" y="991259"/>
                  <a:pt x="413468" y="938254"/>
                </a:cubicBezTo>
                <a:cubicBezTo>
                  <a:pt x="434672" y="917050"/>
                  <a:pt x="421419" y="909100"/>
                  <a:pt x="453225" y="898498"/>
                </a:cubicBezTo>
                <a:cubicBezTo>
                  <a:pt x="468520" y="893400"/>
                  <a:pt x="485030" y="893197"/>
                  <a:pt x="500933" y="890546"/>
                </a:cubicBezTo>
                <a:cubicBezTo>
                  <a:pt x="508884" y="885245"/>
                  <a:pt x="516240" y="878918"/>
                  <a:pt x="524787" y="874644"/>
                </a:cubicBezTo>
                <a:cubicBezTo>
                  <a:pt x="532283" y="870896"/>
                  <a:pt x="542095" y="871929"/>
                  <a:pt x="548640" y="866693"/>
                </a:cubicBezTo>
                <a:cubicBezTo>
                  <a:pt x="556102" y="860723"/>
                  <a:pt x="559242" y="850790"/>
                  <a:pt x="564543" y="842839"/>
                </a:cubicBezTo>
                <a:cubicBezTo>
                  <a:pt x="580446" y="845489"/>
                  <a:pt x="596513" y="847293"/>
                  <a:pt x="612251" y="850790"/>
                </a:cubicBezTo>
                <a:cubicBezTo>
                  <a:pt x="620433" y="852608"/>
                  <a:pt x="627724" y="858741"/>
                  <a:pt x="636105" y="858741"/>
                </a:cubicBezTo>
                <a:cubicBezTo>
                  <a:pt x="644486" y="858741"/>
                  <a:pt x="652008" y="853440"/>
                  <a:pt x="659959" y="850790"/>
                </a:cubicBezTo>
                <a:cubicBezTo>
                  <a:pt x="667910" y="845489"/>
                  <a:pt x="676472" y="841005"/>
                  <a:pt x="683813" y="834887"/>
                </a:cubicBezTo>
                <a:cubicBezTo>
                  <a:pt x="692452" y="827688"/>
                  <a:pt x="697226" y="815209"/>
                  <a:pt x="707667" y="811033"/>
                </a:cubicBezTo>
                <a:cubicBezTo>
                  <a:pt x="725068" y="804073"/>
                  <a:pt x="744773" y="805732"/>
                  <a:pt x="763326" y="803082"/>
                </a:cubicBezTo>
                <a:cubicBezTo>
                  <a:pt x="771277" y="800432"/>
                  <a:pt x="781253" y="801058"/>
                  <a:pt x="787180" y="795131"/>
                </a:cubicBezTo>
                <a:cubicBezTo>
                  <a:pt x="793107" y="789204"/>
                  <a:pt x="791383" y="778774"/>
                  <a:pt x="795131" y="771277"/>
                </a:cubicBezTo>
                <a:cubicBezTo>
                  <a:pt x="809517" y="742504"/>
                  <a:pt x="807374" y="748642"/>
                  <a:pt x="834887" y="739472"/>
                </a:cubicBezTo>
                <a:cubicBezTo>
                  <a:pt x="891688" y="701604"/>
                  <a:pt x="864053" y="712301"/>
                  <a:pt x="914400" y="699715"/>
                </a:cubicBezTo>
                <a:cubicBezTo>
                  <a:pt x="919701" y="691764"/>
                  <a:pt x="922962" y="681979"/>
                  <a:pt x="930303" y="675861"/>
                </a:cubicBezTo>
                <a:cubicBezTo>
                  <a:pt x="939409" y="668273"/>
                  <a:pt x="951213" y="664628"/>
                  <a:pt x="962108" y="659959"/>
                </a:cubicBezTo>
                <a:cubicBezTo>
                  <a:pt x="978084" y="653112"/>
                  <a:pt x="1001619" y="648093"/>
                  <a:pt x="1017767" y="644056"/>
                </a:cubicBezTo>
                <a:cubicBezTo>
                  <a:pt x="1083255" y="665886"/>
                  <a:pt x="1048881" y="662330"/>
                  <a:pt x="1121134" y="652007"/>
                </a:cubicBezTo>
                <a:cubicBezTo>
                  <a:pt x="1181091" y="632022"/>
                  <a:pt x="1109511" y="661305"/>
                  <a:pt x="1160891" y="620202"/>
                </a:cubicBezTo>
                <a:cubicBezTo>
                  <a:pt x="1167436" y="614966"/>
                  <a:pt x="1176794" y="614901"/>
                  <a:pt x="1184745" y="612251"/>
                </a:cubicBezTo>
                <a:cubicBezTo>
                  <a:pt x="1192696" y="604300"/>
                  <a:pt x="1199243" y="594634"/>
                  <a:pt x="1208599" y="588397"/>
                </a:cubicBezTo>
                <a:cubicBezTo>
                  <a:pt x="1215573" y="583748"/>
                  <a:pt x="1224207" y="581945"/>
                  <a:pt x="1232453" y="580446"/>
                </a:cubicBezTo>
                <a:cubicBezTo>
                  <a:pt x="1266950" y="574174"/>
                  <a:pt x="1309020" y="573231"/>
                  <a:pt x="1343771" y="564543"/>
                </a:cubicBezTo>
                <a:cubicBezTo>
                  <a:pt x="1360033" y="560477"/>
                  <a:pt x="1375576" y="553941"/>
                  <a:pt x="1391479" y="548640"/>
                </a:cubicBezTo>
                <a:lnTo>
                  <a:pt x="1415333" y="540689"/>
                </a:lnTo>
                <a:cubicBezTo>
                  <a:pt x="1431235" y="530087"/>
                  <a:pt x="1456996" y="527015"/>
                  <a:pt x="1463040" y="508884"/>
                </a:cubicBezTo>
                <a:cubicBezTo>
                  <a:pt x="1468341" y="492981"/>
                  <a:pt x="1463040" y="466477"/>
                  <a:pt x="1478943" y="461176"/>
                </a:cubicBezTo>
                <a:cubicBezTo>
                  <a:pt x="1546923" y="438516"/>
                  <a:pt x="1510018" y="447352"/>
                  <a:pt x="1590261" y="437322"/>
                </a:cubicBezTo>
                <a:cubicBezTo>
                  <a:pt x="1595562" y="429371"/>
                  <a:pt x="1599407" y="420225"/>
                  <a:pt x="1606164" y="413468"/>
                </a:cubicBezTo>
                <a:cubicBezTo>
                  <a:pt x="1631219" y="388413"/>
                  <a:pt x="1669488" y="387498"/>
                  <a:pt x="1701580" y="381663"/>
                </a:cubicBezTo>
                <a:cubicBezTo>
                  <a:pt x="1786858" y="366159"/>
                  <a:pt x="1690315" y="381001"/>
                  <a:pt x="1796995" y="365760"/>
                </a:cubicBezTo>
                <a:cubicBezTo>
                  <a:pt x="1804946" y="363110"/>
                  <a:pt x="1813352" y="361557"/>
                  <a:pt x="1820849" y="357809"/>
                </a:cubicBezTo>
                <a:cubicBezTo>
                  <a:pt x="1829396" y="353535"/>
                  <a:pt x="1835569" y="344716"/>
                  <a:pt x="1844703" y="341906"/>
                </a:cubicBezTo>
                <a:cubicBezTo>
                  <a:pt x="1870537" y="333957"/>
                  <a:pt x="1924216" y="326004"/>
                  <a:pt x="1924216" y="326004"/>
                </a:cubicBezTo>
                <a:cubicBezTo>
                  <a:pt x="1933659" y="316561"/>
                  <a:pt x="1956703" y="290398"/>
                  <a:pt x="1971924" y="286247"/>
                </a:cubicBezTo>
                <a:cubicBezTo>
                  <a:pt x="1998675" y="278951"/>
                  <a:pt x="2142653" y="270645"/>
                  <a:pt x="2146853" y="270345"/>
                </a:cubicBezTo>
                <a:cubicBezTo>
                  <a:pt x="2162755" y="265044"/>
                  <a:pt x="2185262" y="268389"/>
                  <a:pt x="2194560" y="254442"/>
                </a:cubicBezTo>
                <a:cubicBezTo>
                  <a:pt x="2215764" y="222637"/>
                  <a:pt x="2202512" y="235889"/>
                  <a:pt x="2234317" y="214686"/>
                </a:cubicBezTo>
                <a:cubicBezTo>
                  <a:pt x="2254302" y="154729"/>
                  <a:pt x="2225019" y="226309"/>
                  <a:pt x="2266122" y="174929"/>
                </a:cubicBezTo>
                <a:cubicBezTo>
                  <a:pt x="2271358" y="168384"/>
                  <a:pt x="2270325" y="158572"/>
                  <a:pt x="2274073" y="151075"/>
                </a:cubicBezTo>
                <a:cubicBezTo>
                  <a:pt x="2278347" y="142528"/>
                  <a:pt x="2283219" y="133978"/>
                  <a:pt x="2289976" y="127221"/>
                </a:cubicBezTo>
                <a:cubicBezTo>
                  <a:pt x="2305389" y="111809"/>
                  <a:pt x="2318285" y="109834"/>
                  <a:pt x="2337684" y="103367"/>
                </a:cubicBezTo>
                <a:cubicBezTo>
                  <a:pt x="2345635" y="106018"/>
                  <a:pt x="2353208" y="110393"/>
                  <a:pt x="2361538" y="111319"/>
                </a:cubicBezTo>
                <a:cubicBezTo>
                  <a:pt x="2487437" y="125308"/>
                  <a:pt x="2509490" y="117904"/>
                  <a:pt x="2647785" y="111319"/>
                </a:cubicBezTo>
                <a:cubicBezTo>
                  <a:pt x="2655736" y="106018"/>
                  <a:pt x="2662906" y="99297"/>
                  <a:pt x="2671639" y="95416"/>
                </a:cubicBezTo>
                <a:cubicBezTo>
                  <a:pt x="2686957" y="88608"/>
                  <a:pt x="2703444" y="84814"/>
                  <a:pt x="2719347" y="79513"/>
                </a:cubicBezTo>
                <a:cubicBezTo>
                  <a:pt x="2753566" y="68107"/>
                  <a:pt x="2735072" y="73594"/>
                  <a:pt x="2775006" y="63611"/>
                </a:cubicBezTo>
                <a:cubicBezTo>
                  <a:pt x="2793181" y="51494"/>
                  <a:pt x="2807190" y="46572"/>
                  <a:pt x="2814762" y="23854"/>
                </a:cubicBezTo>
                <a:cubicBezTo>
                  <a:pt x="2817276" y="16311"/>
                  <a:pt x="2814762" y="7951"/>
                  <a:pt x="2814762" y="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2" name="Freihandform 21"/>
          <p:cNvSpPr/>
          <p:nvPr/>
        </p:nvSpPr>
        <p:spPr bwMode="auto">
          <a:xfrm>
            <a:off x="5732514" y="3053688"/>
            <a:ext cx="207389" cy="676609"/>
          </a:xfrm>
          <a:custGeom>
            <a:avLst/>
            <a:gdLst>
              <a:gd name="connsiteX0" fmla="*/ 232060 w 232060"/>
              <a:gd name="connsiteY0" fmla="*/ 0 h 811033"/>
              <a:gd name="connsiteX1" fmla="*/ 200254 w 232060"/>
              <a:gd name="connsiteY1" fmla="*/ 39757 h 811033"/>
              <a:gd name="connsiteX2" fmla="*/ 184352 w 232060"/>
              <a:gd name="connsiteY2" fmla="*/ 63611 h 811033"/>
              <a:gd name="connsiteX3" fmla="*/ 160498 w 232060"/>
              <a:gd name="connsiteY3" fmla="*/ 71562 h 811033"/>
              <a:gd name="connsiteX4" fmla="*/ 136644 w 232060"/>
              <a:gd name="connsiteY4" fmla="*/ 87465 h 811033"/>
              <a:gd name="connsiteX5" fmla="*/ 88936 w 232060"/>
              <a:gd name="connsiteY5" fmla="*/ 103367 h 811033"/>
              <a:gd name="connsiteX6" fmla="*/ 65082 w 232060"/>
              <a:gd name="connsiteY6" fmla="*/ 111319 h 811033"/>
              <a:gd name="connsiteX7" fmla="*/ 9423 w 232060"/>
              <a:gd name="connsiteY7" fmla="*/ 127221 h 811033"/>
              <a:gd name="connsiteX8" fmla="*/ 9423 w 232060"/>
              <a:gd name="connsiteY8" fmla="*/ 174929 h 811033"/>
              <a:gd name="connsiteX9" fmla="*/ 1472 w 232060"/>
              <a:gd name="connsiteY9" fmla="*/ 214686 h 811033"/>
              <a:gd name="connsiteX10" fmla="*/ 17374 w 232060"/>
              <a:gd name="connsiteY10" fmla="*/ 326004 h 811033"/>
              <a:gd name="connsiteX11" fmla="*/ 25326 w 232060"/>
              <a:gd name="connsiteY11" fmla="*/ 349858 h 811033"/>
              <a:gd name="connsiteX12" fmla="*/ 41228 w 232060"/>
              <a:gd name="connsiteY12" fmla="*/ 373712 h 811033"/>
              <a:gd name="connsiteX13" fmla="*/ 49180 w 232060"/>
              <a:gd name="connsiteY13" fmla="*/ 429371 h 811033"/>
              <a:gd name="connsiteX14" fmla="*/ 57131 w 232060"/>
              <a:gd name="connsiteY14" fmla="*/ 469127 h 811033"/>
              <a:gd name="connsiteX15" fmla="*/ 49180 w 232060"/>
              <a:gd name="connsiteY15" fmla="*/ 532738 h 811033"/>
              <a:gd name="connsiteX16" fmla="*/ 33277 w 232060"/>
              <a:gd name="connsiteY16" fmla="*/ 580446 h 811033"/>
              <a:gd name="connsiteX17" fmla="*/ 41228 w 232060"/>
              <a:gd name="connsiteY17" fmla="*/ 604300 h 811033"/>
              <a:gd name="connsiteX18" fmla="*/ 57131 w 232060"/>
              <a:gd name="connsiteY18" fmla="*/ 628153 h 811033"/>
              <a:gd name="connsiteX19" fmla="*/ 49180 w 232060"/>
              <a:gd name="connsiteY19" fmla="*/ 707666 h 811033"/>
              <a:gd name="connsiteX20" fmla="*/ 9423 w 232060"/>
              <a:gd name="connsiteY20" fmla="*/ 779228 h 811033"/>
              <a:gd name="connsiteX21" fmla="*/ 9423 w 232060"/>
              <a:gd name="connsiteY21" fmla="*/ 811033 h 81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32060" h="811033">
                <a:moveTo>
                  <a:pt x="232060" y="0"/>
                </a:moveTo>
                <a:cubicBezTo>
                  <a:pt x="221458" y="13252"/>
                  <a:pt x="210437" y="26180"/>
                  <a:pt x="200254" y="39757"/>
                </a:cubicBezTo>
                <a:cubicBezTo>
                  <a:pt x="194520" y="47402"/>
                  <a:pt x="191814" y="57641"/>
                  <a:pt x="184352" y="63611"/>
                </a:cubicBezTo>
                <a:cubicBezTo>
                  <a:pt x="177807" y="68847"/>
                  <a:pt x="168449" y="68912"/>
                  <a:pt x="160498" y="71562"/>
                </a:cubicBezTo>
                <a:cubicBezTo>
                  <a:pt x="152547" y="76863"/>
                  <a:pt x="145377" y="83584"/>
                  <a:pt x="136644" y="87465"/>
                </a:cubicBezTo>
                <a:cubicBezTo>
                  <a:pt x="121326" y="94273"/>
                  <a:pt x="104839" y="98066"/>
                  <a:pt x="88936" y="103367"/>
                </a:cubicBezTo>
                <a:cubicBezTo>
                  <a:pt x="80985" y="106017"/>
                  <a:pt x="73213" y="109286"/>
                  <a:pt x="65082" y="111319"/>
                </a:cubicBezTo>
                <a:cubicBezTo>
                  <a:pt x="25146" y="121303"/>
                  <a:pt x="43644" y="115814"/>
                  <a:pt x="9423" y="127221"/>
                </a:cubicBezTo>
                <a:cubicBezTo>
                  <a:pt x="-11780" y="190832"/>
                  <a:pt x="9423" y="111318"/>
                  <a:pt x="9423" y="174929"/>
                </a:cubicBezTo>
                <a:cubicBezTo>
                  <a:pt x="9423" y="188444"/>
                  <a:pt x="4122" y="201434"/>
                  <a:pt x="1472" y="214686"/>
                </a:cubicBezTo>
                <a:cubicBezTo>
                  <a:pt x="6419" y="259207"/>
                  <a:pt x="7249" y="285503"/>
                  <a:pt x="17374" y="326004"/>
                </a:cubicBezTo>
                <a:cubicBezTo>
                  <a:pt x="19407" y="334135"/>
                  <a:pt x="21578" y="342361"/>
                  <a:pt x="25326" y="349858"/>
                </a:cubicBezTo>
                <a:cubicBezTo>
                  <a:pt x="29600" y="358405"/>
                  <a:pt x="35927" y="365761"/>
                  <a:pt x="41228" y="373712"/>
                </a:cubicBezTo>
                <a:cubicBezTo>
                  <a:pt x="43879" y="392265"/>
                  <a:pt x="46099" y="410885"/>
                  <a:pt x="49180" y="429371"/>
                </a:cubicBezTo>
                <a:cubicBezTo>
                  <a:pt x="51402" y="442702"/>
                  <a:pt x="57131" y="455613"/>
                  <a:pt x="57131" y="469127"/>
                </a:cubicBezTo>
                <a:cubicBezTo>
                  <a:pt x="57131" y="490496"/>
                  <a:pt x="53657" y="511844"/>
                  <a:pt x="49180" y="532738"/>
                </a:cubicBezTo>
                <a:cubicBezTo>
                  <a:pt x="45668" y="549129"/>
                  <a:pt x="33277" y="580446"/>
                  <a:pt x="33277" y="580446"/>
                </a:cubicBezTo>
                <a:cubicBezTo>
                  <a:pt x="35927" y="588397"/>
                  <a:pt x="37480" y="596803"/>
                  <a:pt x="41228" y="604300"/>
                </a:cubicBezTo>
                <a:cubicBezTo>
                  <a:pt x="45502" y="612847"/>
                  <a:pt x="56398" y="618625"/>
                  <a:pt x="57131" y="628153"/>
                </a:cubicBezTo>
                <a:cubicBezTo>
                  <a:pt x="59174" y="654711"/>
                  <a:pt x="53230" y="681339"/>
                  <a:pt x="49180" y="707666"/>
                </a:cubicBezTo>
                <a:cubicBezTo>
                  <a:pt x="44982" y="734954"/>
                  <a:pt x="23534" y="758061"/>
                  <a:pt x="9423" y="779228"/>
                </a:cubicBezTo>
                <a:cubicBezTo>
                  <a:pt x="3542" y="788049"/>
                  <a:pt x="9423" y="800431"/>
                  <a:pt x="9423" y="811033"/>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3" name="Freihandform 22"/>
          <p:cNvSpPr/>
          <p:nvPr/>
        </p:nvSpPr>
        <p:spPr bwMode="auto">
          <a:xfrm>
            <a:off x="5932796" y="3093489"/>
            <a:ext cx="746126" cy="1022207"/>
          </a:xfrm>
          <a:custGeom>
            <a:avLst/>
            <a:gdLst>
              <a:gd name="connsiteX0" fmla="*/ 0 w 834887"/>
              <a:gd name="connsiteY0" fmla="*/ 0 h 1225292"/>
              <a:gd name="connsiteX1" fmla="*/ 7952 w 834887"/>
              <a:gd name="connsiteY1" fmla="*/ 39757 h 1225292"/>
              <a:gd name="connsiteX2" fmla="*/ 15903 w 834887"/>
              <a:gd name="connsiteY2" fmla="*/ 111318 h 1225292"/>
              <a:gd name="connsiteX3" fmla="*/ 31806 w 834887"/>
              <a:gd name="connsiteY3" fmla="*/ 159026 h 1225292"/>
              <a:gd name="connsiteX4" fmla="*/ 39757 w 834887"/>
              <a:gd name="connsiteY4" fmla="*/ 198783 h 1225292"/>
              <a:gd name="connsiteX5" fmla="*/ 55660 w 834887"/>
              <a:gd name="connsiteY5" fmla="*/ 246491 h 1225292"/>
              <a:gd name="connsiteX6" fmla="*/ 63611 w 834887"/>
              <a:gd name="connsiteY6" fmla="*/ 270345 h 1225292"/>
              <a:gd name="connsiteX7" fmla="*/ 71562 w 834887"/>
              <a:gd name="connsiteY7" fmla="*/ 429371 h 1225292"/>
              <a:gd name="connsiteX8" fmla="*/ 87465 w 834887"/>
              <a:gd name="connsiteY8" fmla="*/ 492981 h 1225292"/>
              <a:gd name="connsiteX9" fmla="*/ 95416 w 834887"/>
              <a:gd name="connsiteY9" fmla="*/ 532738 h 1225292"/>
              <a:gd name="connsiteX10" fmla="*/ 103367 w 834887"/>
              <a:gd name="connsiteY10" fmla="*/ 588397 h 1225292"/>
              <a:gd name="connsiteX11" fmla="*/ 151075 w 834887"/>
              <a:gd name="connsiteY11" fmla="*/ 604299 h 1225292"/>
              <a:gd name="connsiteX12" fmla="*/ 143124 w 834887"/>
              <a:gd name="connsiteY12" fmla="*/ 636105 h 1225292"/>
              <a:gd name="connsiteX13" fmla="*/ 135173 w 834887"/>
              <a:gd name="connsiteY13" fmla="*/ 659958 h 1225292"/>
              <a:gd name="connsiteX14" fmla="*/ 159026 w 834887"/>
              <a:gd name="connsiteY14" fmla="*/ 787179 h 1225292"/>
              <a:gd name="connsiteX15" fmla="*/ 182880 w 834887"/>
              <a:gd name="connsiteY15" fmla="*/ 811033 h 1225292"/>
              <a:gd name="connsiteX16" fmla="*/ 222637 w 834887"/>
              <a:gd name="connsiteY16" fmla="*/ 850790 h 1225292"/>
              <a:gd name="connsiteX17" fmla="*/ 238540 w 834887"/>
              <a:gd name="connsiteY17" fmla="*/ 898498 h 1225292"/>
              <a:gd name="connsiteX18" fmla="*/ 246491 w 834887"/>
              <a:gd name="connsiteY18" fmla="*/ 922352 h 1225292"/>
              <a:gd name="connsiteX19" fmla="*/ 246491 w 834887"/>
              <a:gd name="connsiteY19" fmla="*/ 1105232 h 1225292"/>
              <a:gd name="connsiteX20" fmla="*/ 262393 w 834887"/>
              <a:gd name="connsiteY20" fmla="*/ 1152939 h 1225292"/>
              <a:gd name="connsiteX21" fmla="*/ 548640 w 834887"/>
              <a:gd name="connsiteY21" fmla="*/ 1208598 h 1225292"/>
              <a:gd name="connsiteX22" fmla="*/ 572494 w 834887"/>
              <a:gd name="connsiteY22" fmla="*/ 1224501 h 1225292"/>
              <a:gd name="connsiteX23" fmla="*/ 644056 w 834887"/>
              <a:gd name="connsiteY23" fmla="*/ 1168842 h 1225292"/>
              <a:gd name="connsiteX24" fmla="*/ 691764 w 834887"/>
              <a:gd name="connsiteY24" fmla="*/ 1097280 h 1225292"/>
              <a:gd name="connsiteX25" fmla="*/ 715618 w 834887"/>
              <a:gd name="connsiteY25" fmla="*/ 1089329 h 1225292"/>
              <a:gd name="connsiteX26" fmla="*/ 739472 w 834887"/>
              <a:gd name="connsiteY26" fmla="*/ 1073426 h 1225292"/>
              <a:gd name="connsiteX27" fmla="*/ 763326 w 834887"/>
              <a:gd name="connsiteY27" fmla="*/ 1065475 h 1225292"/>
              <a:gd name="connsiteX28" fmla="*/ 779228 w 834887"/>
              <a:gd name="connsiteY28" fmla="*/ 1089329 h 1225292"/>
              <a:gd name="connsiteX29" fmla="*/ 795131 w 834887"/>
              <a:gd name="connsiteY29" fmla="*/ 1137037 h 1225292"/>
              <a:gd name="connsiteX30" fmla="*/ 834887 w 834887"/>
              <a:gd name="connsiteY30" fmla="*/ 1144988 h 122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4887" h="1225292">
                <a:moveTo>
                  <a:pt x="0" y="0"/>
                </a:moveTo>
                <a:cubicBezTo>
                  <a:pt x="2651" y="13252"/>
                  <a:pt x="6041" y="26378"/>
                  <a:pt x="7952" y="39757"/>
                </a:cubicBezTo>
                <a:cubicBezTo>
                  <a:pt x="11346" y="63516"/>
                  <a:pt x="11196" y="87784"/>
                  <a:pt x="15903" y="111318"/>
                </a:cubicBezTo>
                <a:cubicBezTo>
                  <a:pt x="19191" y="127755"/>
                  <a:pt x="26505" y="143123"/>
                  <a:pt x="31806" y="159026"/>
                </a:cubicBezTo>
                <a:cubicBezTo>
                  <a:pt x="36080" y="171847"/>
                  <a:pt x="36201" y="185744"/>
                  <a:pt x="39757" y="198783"/>
                </a:cubicBezTo>
                <a:cubicBezTo>
                  <a:pt x="44168" y="214955"/>
                  <a:pt x="50359" y="230588"/>
                  <a:pt x="55660" y="246491"/>
                </a:cubicBezTo>
                <a:lnTo>
                  <a:pt x="63611" y="270345"/>
                </a:lnTo>
                <a:cubicBezTo>
                  <a:pt x="66261" y="323354"/>
                  <a:pt x="67330" y="376465"/>
                  <a:pt x="71562" y="429371"/>
                </a:cubicBezTo>
                <a:cubicBezTo>
                  <a:pt x="75010" y="472478"/>
                  <a:pt x="79051" y="459325"/>
                  <a:pt x="87465" y="492981"/>
                </a:cubicBezTo>
                <a:cubicBezTo>
                  <a:pt x="90743" y="506092"/>
                  <a:pt x="93194" y="519407"/>
                  <a:pt x="95416" y="532738"/>
                </a:cubicBezTo>
                <a:cubicBezTo>
                  <a:pt x="98497" y="551224"/>
                  <a:pt x="91861" y="573604"/>
                  <a:pt x="103367" y="588397"/>
                </a:cubicBezTo>
                <a:cubicBezTo>
                  <a:pt x="113658" y="601629"/>
                  <a:pt x="151075" y="604299"/>
                  <a:pt x="151075" y="604299"/>
                </a:cubicBezTo>
                <a:cubicBezTo>
                  <a:pt x="148425" y="614901"/>
                  <a:pt x="146126" y="625597"/>
                  <a:pt x="143124" y="636105"/>
                </a:cubicBezTo>
                <a:cubicBezTo>
                  <a:pt x="140822" y="644164"/>
                  <a:pt x="135173" y="651577"/>
                  <a:pt x="135173" y="659958"/>
                </a:cubicBezTo>
                <a:cubicBezTo>
                  <a:pt x="135173" y="727294"/>
                  <a:pt x="140754" y="732362"/>
                  <a:pt x="159026" y="787179"/>
                </a:cubicBezTo>
                <a:cubicBezTo>
                  <a:pt x="162582" y="797847"/>
                  <a:pt x="175681" y="802394"/>
                  <a:pt x="182880" y="811033"/>
                </a:cubicBezTo>
                <a:cubicBezTo>
                  <a:pt x="216011" y="850790"/>
                  <a:pt x="178905" y="821635"/>
                  <a:pt x="222637" y="850790"/>
                </a:cubicBezTo>
                <a:lnTo>
                  <a:pt x="238540" y="898498"/>
                </a:lnTo>
                <a:lnTo>
                  <a:pt x="246491" y="922352"/>
                </a:lnTo>
                <a:cubicBezTo>
                  <a:pt x="227908" y="996688"/>
                  <a:pt x="230592" y="972738"/>
                  <a:pt x="246491" y="1105232"/>
                </a:cubicBezTo>
                <a:cubicBezTo>
                  <a:pt x="248488" y="1121875"/>
                  <a:pt x="257092" y="1137037"/>
                  <a:pt x="262393" y="1152939"/>
                </a:cubicBezTo>
                <a:cubicBezTo>
                  <a:pt x="301414" y="1270005"/>
                  <a:pt x="452039" y="1205579"/>
                  <a:pt x="548640" y="1208598"/>
                </a:cubicBezTo>
                <a:cubicBezTo>
                  <a:pt x="556591" y="1213899"/>
                  <a:pt x="563011" y="1223316"/>
                  <a:pt x="572494" y="1224501"/>
                </a:cubicBezTo>
                <a:cubicBezTo>
                  <a:pt x="619293" y="1230351"/>
                  <a:pt x="621300" y="1202977"/>
                  <a:pt x="644056" y="1168842"/>
                </a:cubicBezTo>
                <a:lnTo>
                  <a:pt x="691764" y="1097280"/>
                </a:lnTo>
                <a:cubicBezTo>
                  <a:pt x="696413" y="1090306"/>
                  <a:pt x="707667" y="1091979"/>
                  <a:pt x="715618" y="1089329"/>
                </a:cubicBezTo>
                <a:cubicBezTo>
                  <a:pt x="723569" y="1084028"/>
                  <a:pt x="730925" y="1077700"/>
                  <a:pt x="739472" y="1073426"/>
                </a:cubicBezTo>
                <a:cubicBezTo>
                  <a:pt x="746969" y="1069678"/>
                  <a:pt x="755544" y="1062362"/>
                  <a:pt x="763326" y="1065475"/>
                </a:cubicBezTo>
                <a:cubicBezTo>
                  <a:pt x="772199" y="1069024"/>
                  <a:pt x="775347" y="1080596"/>
                  <a:pt x="779228" y="1089329"/>
                </a:cubicBezTo>
                <a:cubicBezTo>
                  <a:pt x="786036" y="1104647"/>
                  <a:pt x="778694" y="1133750"/>
                  <a:pt x="795131" y="1137037"/>
                </a:cubicBezTo>
                <a:lnTo>
                  <a:pt x="834887" y="1144988"/>
                </a:ln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4" name="Freihandform 23"/>
          <p:cNvSpPr/>
          <p:nvPr/>
        </p:nvSpPr>
        <p:spPr bwMode="auto">
          <a:xfrm>
            <a:off x="6650499" y="4022168"/>
            <a:ext cx="490312" cy="716410"/>
          </a:xfrm>
          <a:custGeom>
            <a:avLst/>
            <a:gdLst>
              <a:gd name="connsiteX0" fmla="*/ 0 w 548640"/>
              <a:gd name="connsiteY0" fmla="*/ 0 h 858741"/>
              <a:gd name="connsiteX1" fmla="*/ 39757 w 548640"/>
              <a:gd name="connsiteY1" fmla="*/ 23854 h 858741"/>
              <a:gd name="connsiteX2" fmla="*/ 71562 w 548640"/>
              <a:gd name="connsiteY2" fmla="*/ 31805 h 858741"/>
              <a:gd name="connsiteX3" fmla="*/ 95416 w 548640"/>
              <a:gd name="connsiteY3" fmla="*/ 39756 h 858741"/>
              <a:gd name="connsiteX4" fmla="*/ 119270 w 548640"/>
              <a:gd name="connsiteY4" fmla="*/ 87464 h 858741"/>
              <a:gd name="connsiteX5" fmla="*/ 127221 w 548640"/>
              <a:gd name="connsiteY5" fmla="*/ 119269 h 858741"/>
              <a:gd name="connsiteX6" fmla="*/ 174929 w 548640"/>
              <a:gd name="connsiteY6" fmla="*/ 166977 h 858741"/>
              <a:gd name="connsiteX7" fmla="*/ 222637 w 548640"/>
              <a:gd name="connsiteY7" fmla="*/ 182880 h 858741"/>
              <a:gd name="connsiteX8" fmla="*/ 246491 w 548640"/>
              <a:gd name="connsiteY8" fmla="*/ 190831 h 858741"/>
              <a:gd name="connsiteX9" fmla="*/ 254442 w 548640"/>
              <a:gd name="connsiteY9" fmla="*/ 214685 h 858741"/>
              <a:gd name="connsiteX10" fmla="*/ 278296 w 548640"/>
              <a:gd name="connsiteY10" fmla="*/ 206734 h 858741"/>
              <a:gd name="connsiteX11" fmla="*/ 318052 w 548640"/>
              <a:gd name="connsiteY11" fmla="*/ 214685 h 858741"/>
              <a:gd name="connsiteX12" fmla="*/ 365760 w 548640"/>
              <a:gd name="connsiteY12" fmla="*/ 246490 h 858741"/>
              <a:gd name="connsiteX13" fmla="*/ 389614 w 548640"/>
              <a:gd name="connsiteY13" fmla="*/ 262393 h 858741"/>
              <a:gd name="connsiteX14" fmla="*/ 397565 w 548640"/>
              <a:gd name="connsiteY14" fmla="*/ 286247 h 858741"/>
              <a:gd name="connsiteX15" fmla="*/ 373711 w 548640"/>
              <a:gd name="connsiteY15" fmla="*/ 365760 h 858741"/>
              <a:gd name="connsiteX16" fmla="*/ 365760 w 548640"/>
              <a:gd name="connsiteY16" fmla="*/ 389614 h 858741"/>
              <a:gd name="connsiteX17" fmla="*/ 373711 w 548640"/>
              <a:gd name="connsiteY17" fmla="*/ 437322 h 858741"/>
              <a:gd name="connsiteX18" fmla="*/ 381663 w 548640"/>
              <a:gd name="connsiteY18" fmla="*/ 461175 h 858741"/>
              <a:gd name="connsiteX19" fmla="*/ 373711 w 548640"/>
              <a:gd name="connsiteY19" fmla="*/ 500932 h 858741"/>
              <a:gd name="connsiteX20" fmla="*/ 357809 w 548640"/>
              <a:gd name="connsiteY20" fmla="*/ 548640 h 858741"/>
              <a:gd name="connsiteX21" fmla="*/ 373711 w 548640"/>
              <a:gd name="connsiteY21" fmla="*/ 596348 h 858741"/>
              <a:gd name="connsiteX22" fmla="*/ 397565 w 548640"/>
              <a:gd name="connsiteY22" fmla="*/ 644055 h 858741"/>
              <a:gd name="connsiteX23" fmla="*/ 421419 w 548640"/>
              <a:gd name="connsiteY23" fmla="*/ 652007 h 858741"/>
              <a:gd name="connsiteX24" fmla="*/ 437322 w 548640"/>
              <a:gd name="connsiteY24" fmla="*/ 699715 h 858741"/>
              <a:gd name="connsiteX25" fmla="*/ 461176 w 548640"/>
              <a:gd name="connsiteY25" fmla="*/ 723569 h 858741"/>
              <a:gd name="connsiteX26" fmla="*/ 500932 w 548640"/>
              <a:gd name="connsiteY26" fmla="*/ 771276 h 858741"/>
              <a:gd name="connsiteX27" fmla="*/ 508884 w 548640"/>
              <a:gd name="connsiteY27" fmla="*/ 795130 h 858741"/>
              <a:gd name="connsiteX28" fmla="*/ 524786 w 548640"/>
              <a:gd name="connsiteY28" fmla="*/ 818984 h 858741"/>
              <a:gd name="connsiteX29" fmla="*/ 508884 w 548640"/>
              <a:gd name="connsiteY29" fmla="*/ 842838 h 858741"/>
              <a:gd name="connsiteX30" fmla="*/ 548640 w 548640"/>
              <a:gd name="connsiteY30" fmla="*/ 858741 h 858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8640" h="858741">
                <a:moveTo>
                  <a:pt x="0" y="0"/>
                </a:moveTo>
                <a:cubicBezTo>
                  <a:pt x="13252" y="7951"/>
                  <a:pt x="25634" y="17577"/>
                  <a:pt x="39757" y="23854"/>
                </a:cubicBezTo>
                <a:cubicBezTo>
                  <a:pt x="49743" y="28292"/>
                  <a:pt x="61055" y="28803"/>
                  <a:pt x="71562" y="31805"/>
                </a:cubicBezTo>
                <a:cubicBezTo>
                  <a:pt x="79621" y="34107"/>
                  <a:pt x="87465" y="37106"/>
                  <a:pt x="95416" y="39756"/>
                </a:cubicBezTo>
                <a:cubicBezTo>
                  <a:pt x="112838" y="65890"/>
                  <a:pt x="111040" y="58661"/>
                  <a:pt x="119270" y="87464"/>
                </a:cubicBezTo>
                <a:cubicBezTo>
                  <a:pt x="122272" y="97971"/>
                  <a:pt x="120954" y="110316"/>
                  <a:pt x="127221" y="119269"/>
                </a:cubicBezTo>
                <a:cubicBezTo>
                  <a:pt x="140118" y="137693"/>
                  <a:pt x="159026" y="151074"/>
                  <a:pt x="174929" y="166977"/>
                </a:cubicBezTo>
                <a:cubicBezTo>
                  <a:pt x="186782" y="178830"/>
                  <a:pt x="206734" y="177579"/>
                  <a:pt x="222637" y="182880"/>
                </a:cubicBezTo>
                <a:lnTo>
                  <a:pt x="246491" y="190831"/>
                </a:lnTo>
                <a:cubicBezTo>
                  <a:pt x="249141" y="198782"/>
                  <a:pt x="246945" y="210937"/>
                  <a:pt x="254442" y="214685"/>
                </a:cubicBezTo>
                <a:cubicBezTo>
                  <a:pt x="261939" y="218433"/>
                  <a:pt x="269915" y="206734"/>
                  <a:pt x="278296" y="206734"/>
                </a:cubicBezTo>
                <a:cubicBezTo>
                  <a:pt x="291810" y="206734"/>
                  <a:pt x="304800" y="212035"/>
                  <a:pt x="318052" y="214685"/>
                </a:cubicBezTo>
                <a:lnTo>
                  <a:pt x="365760" y="246490"/>
                </a:lnTo>
                <a:lnTo>
                  <a:pt x="389614" y="262393"/>
                </a:lnTo>
                <a:cubicBezTo>
                  <a:pt x="392264" y="270344"/>
                  <a:pt x="397565" y="277866"/>
                  <a:pt x="397565" y="286247"/>
                </a:cubicBezTo>
                <a:cubicBezTo>
                  <a:pt x="397565" y="298266"/>
                  <a:pt x="374637" y="362982"/>
                  <a:pt x="373711" y="365760"/>
                </a:cubicBezTo>
                <a:lnTo>
                  <a:pt x="365760" y="389614"/>
                </a:lnTo>
                <a:cubicBezTo>
                  <a:pt x="368410" y="405517"/>
                  <a:pt x="370214" y="421584"/>
                  <a:pt x="373711" y="437322"/>
                </a:cubicBezTo>
                <a:cubicBezTo>
                  <a:pt x="375529" y="445504"/>
                  <a:pt x="381663" y="452794"/>
                  <a:pt x="381663" y="461175"/>
                </a:cubicBezTo>
                <a:cubicBezTo>
                  <a:pt x="381663" y="474690"/>
                  <a:pt x="377267" y="487893"/>
                  <a:pt x="373711" y="500932"/>
                </a:cubicBezTo>
                <a:cubicBezTo>
                  <a:pt x="369300" y="517104"/>
                  <a:pt x="357809" y="548640"/>
                  <a:pt x="357809" y="548640"/>
                </a:cubicBezTo>
                <a:lnTo>
                  <a:pt x="373711" y="596348"/>
                </a:lnTo>
                <a:cubicBezTo>
                  <a:pt x="378948" y="612060"/>
                  <a:pt x="383554" y="632846"/>
                  <a:pt x="397565" y="644055"/>
                </a:cubicBezTo>
                <a:cubicBezTo>
                  <a:pt x="404110" y="649291"/>
                  <a:pt x="413468" y="649356"/>
                  <a:pt x="421419" y="652007"/>
                </a:cubicBezTo>
                <a:lnTo>
                  <a:pt x="437322" y="699715"/>
                </a:lnTo>
                <a:cubicBezTo>
                  <a:pt x="440878" y="710383"/>
                  <a:pt x="453977" y="714930"/>
                  <a:pt x="461176" y="723569"/>
                </a:cubicBezTo>
                <a:cubicBezTo>
                  <a:pt x="516526" y="789989"/>
                  <a:pt x="431240" y="701584"/>
                  <a:pt x="500932" y="771276"/>
                </a:cubicBezTo>
                <a:cubicBezTo>
                  <a:pt x="503583" y="779227"/>
                  <a:pt x="505136" y="787633"/>
                  <a:pt x="508884" y="795130"/>
                </a:cubicBezTo>
                <a:cubicBezTo>
                  <a:pt x="513158" y="803677"/>
                  <a:pt x="524786" y="809428"/>
                  <a:pt x="524786" y="818984"/>
                </a:cubicBezTo>
                <a:cubicBezTo>
                  <a:pt x="524786" y="828540"/>
                  <a:pt x="514185" y="834887"/>
                  <a:pt x="508884" y="842838"/>
                </a:cubicBezTo>
                <a:cubicBezTo>
                  <a:pt x="538360" y="852663"/>
                  <a:pt x="525242" y="847040"/>
                  <a:pt x="548640" y="858741"/>
                </a:cubicBezTo>
              </a:path>
            </a:pathLst>
          </a:cu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5" name="Freihandform 24"/>
          <p:cNvSpPr/>
          <p:nvPr/>
        </p:nvSpPr>
        <p:spPr bwMode="auto">
          <a:xfrm>
            <a:off x="5556180" y="3126657"/>
            <a:ext cx="1584630" cy="1817557"/>
          </a:xfrm>
          <a:custGeom>
            <a:avLst/>
            <a:gdLst>
              <a:gd name="connsiteX0" fmla="*/ 1773141 w 1773141"/>
              <a:gd name="connsiteY0" fmla="*/ 1924215 h 2178657"/>
              <a:gd name="connsiteX1" fmla="*/ 1733385 w 1773141"/>
              <a:gd name="connsiteY1" fmla="*/ 1956021 h 2178657"/>
              <a:gd name="connsiteX2" fmla="*/ 1693628 w 1773141"/>
              <a:gd name="connsiteY2" fmla="*/ 2027582 h 2178657"/>
              <a:gd name="connsiteX3" fmla="*/ 1669774 w 1773141"/>
              <a:gd name="connsiteY3" fmla="*/ 2035534 h 2178657"/>
              <a:gd name="connsiteX4" fmla="*/ 1637969 w 1773141"/>
              <a:gd name="connsiteY4" fmla="*/ 2051436 h 2178657"/>
              <a:gd name="connsiteX5" fmla="*/ 1614115 w 1773141"/>
              <a:gd name="connsiteY5" fmla="*/ 2075290 h 2178657"/>
              <a:gd name="connsiteX6" fmla="*/ 1590261 w 1773141"/>
              <a:gd name="connsiteY6" fmla="*/ 2083241 h 2178657"/>
              <a:gd name="connsiteX7" fmla="*/ 1566407 w 1773141"/>
              <a:gd name="connsiteY7" fmla="*/ 2099144 h 2178657"/>
              <a:gd name="connsiteX8" fmla="*/ 1399430 w 1773141"/>
              <a:gd name="connsiteY8" fmla="*/ 2091193 h 2178657"/>
              <a:gd name="connsiteX9" fmla="*/ 1351722 w 1773141"/>
              <a:gd name="connsiteY9" fmla="*/ 2083241 h 2178657"/>
              <a:gd name="connsiteX10" fmla="*/ 1296063 w 1773141"/>
              <a:gd name="connsiteY10" fmla="*/ 2067339 h 2178657"/>
              <a:gd name="connsiteX11" fmla="*/ 1089329 w 1773141"/>
              <a:gd name="connsiteY11" fmla="*/ 2075290 h 2178657"/>
              <a:gd name="connsiteX12" fmla="*/ 1065475 w 1773141"/>
              <a:gd name="connsiteY12" fmla="*/ 2083241 h 2178657"/>
              <a:gd name="connsiteX13" fmla="*/ 1033670 w 1773141"/>
              <a:gd name="connsiteY13" fmla="*/ 2091193 h 2178657"/>
              <a:gd name="connsiteX14" fmla="*/ 803082 w 1773141"/>
              <a:gd name="connsiteY14" fmla="*/ 2083241 h 2178657"/>
              <a:gd name="connsiteX15" fmla="*/ 755374 w 1773141"/>
              <a:gd name="connsiteY15" fmla="*/ 2067339 h 2178657"/>
              <a:gd name="connsiteX16" fmla="*/ 683812 w 1773141"/>
              <a:gd name="connsiteY16" fmla="*/ 2075290 h 2178657"/>
              <a:gd name="connsiteX17" fmla="*/ 659959 w 1773141"/>
              <a:gd name="connsiteY17" fmla="*/ 2083241 h 2178657"/>
              <a:gd name="connsiteX18" fmla="*/ 604299 w 1773141"/>
              <a:gd name="connsiteY18" fmla="*/ 2099144 h 2178657"/>
              <a:gd name="connsiteX19" fmla="*/ 556592 w 1773141"/>
              <a:gd name="connsiteY19" fmla="*/ 2130949 h 2178657"/>
              <a:gd name="connsiteX20" fmla="*/ 508884 w 1773141"/>
              <a:gd name="connsiteY20" fmla="*/ 2170706 h 2178657"/>
              <a:gd name="connsiteX21" fmla="*/ 469127 w 1773141"/>
              <a:gd name="connsiteY21" fmla="*/ 2178657 h 2178657"/>
              <a:gd name="connsiteX22" fmla="*/ 373712 w 1773141"/>
              <a:gd name="connsiteY22" fmla="*/ 2162755 h 2178657"/>
              <a:gd name="connsiteX23" fmla="*/ 341906 w 1773141"/>
              <a:gd name="connsiteY23" fmla="*/ 2154803 h 2178657"/>
              <a:gd name="connsiteX24" fmla="*/ 214685 w 1773141"/>
              <a:gd name="connsiteY24" fmla="*/ 2146852 h 2178657"/>
              <a:gd name="connsiteX25" fmla="*/ 214685 w 1773141"/>
              <a:gd name="connsiteY25" fmla="*/ 2051436 h 2178657"/>
              <a:gd name="connsiteX26" fmla="*/ 238539 w 1773141"/>
              <a:gd name="connsiteY26" fmla="*/ 2035534 h 2178657"/>
              <a:gd name="connsiteX27" fmla="*/ 254442 w 1773141"/>
              <a:gd name="connsiteY27" fmla="*/ 2011680 h 2178657"/>
              <a:gd name="connsiteX28" fmla="*/ 270345 w 1773141"/>
              <a:gd name="connsiteY28" fmla="*/ 1963972 h 2178657"/>
              <a:gd name="connsiteX29" fmla="*/ 254442 w 1773141"/>
              <a:gd name="connsiteY29" fmla="*/ 1868556 h 2178657"/>
              <a:gd name="connsiteX30" fmla="*/ 206734 w 1773141"/>
              <a:gd name="connsiteY30" fmla="*/ 1796995 h 2178657"/>
              <a:gd name="connsiteX31" fmla="*/ 190832 w 1773141"/>
              <a:gd name="connsiteY31" fmla="*/ 1773141 h 2178657"/>
              <a:gd name="connsiteX32" fmla="*/ 166978 w 1773141"/>
              <a:gd name="connsiteY32" fmla="*/ 1725433 h 2178657"/>
              <a:gd name="connsiteX33" fmla="*/ 166978 w 1773141"/>
              <a:gd name="connsiteY33" fmla="*/ 1606163 h 2178657"/>
              <a:gd name="connsiteX34" fmla="*/ 159026 w 1773141"/>
              <a:gd name="connsiteY34" fmla="*/ 1582309 h 2178657"/>
              <a:gd name="connsiteX35" fmla="*/ 127221 w 1773141"/>
              <a:gd name="connsiteY35" fmla="*/ 1566407 h 2178657"/>
              <a:gd name="connsiteX36" fmla="*/ 119270 w 1773141"/>
              <a:gd name="connsiteY36" fmla="*/ 1542553 h 2178657"/>
              <a:gd name="connsiteX37" fmla="*/ 95416 w 1773141"/>
              <a:gd name="connsiteY37" fmla="*/ 1518699 h 2178657"/>
              <a:gd name="connsiteX38" fmla="*/ 79513 w 1773141"/>
              <a:gd name="connsiteY38" fmla="*/ 1494845 h 2178657"/>
              <a:gd name="connsiteX39" fmla="*/ 63611 w 1773141"/>
              <a:gd name="connsiteY39" fmla="*/ 1447137 h 2178657"/>
              <a:gd name="connsiteX40" fmla="*/ 55659 w 1773141"/>
              <a:gd name="connsiteY40" fmla="*/ 1335819 h 2178657"/>
              <a:gd name="connsiteX41" fmla="*/ 47708 w 1773141"/>
              <a:gd name="connsiteY41" fmla="*/ 1288111 h 2178657"/>
              <a:gd name="connsiteX42" fmla="*/ 55659 w 1773141"/>
              <a:gd name="connsiteY42" fmla="*/ 1144988 h 2178657"/>
              <a:gd name="connsiteX43" fmla="*/ 31805 w 1773141"/>
              <a:gd name="connsiteY43" fmla="*/ 1057523 h 2178657"/>
              <a:gd name="connsiteX44" fmla="*/ 23854 w 1773141"/>
              <a:gd name="connsiteY44" fmla="*/ 1033669 h 2178657"/>
              <a:gd name="connsiteX45" fmla="*/ 15903 w 1773141"/>
              <a:gd name="connsiteY45" fmla="*/ 1009815 h 2178657"/>
              <a:gd name="connsiteX46" fmla="*/ 0 w 1773141"/>
              <a:gd name="connsiteY46" fmla="*/ 985961 h 2178657"/>
              <a:gd name="connsiteX47" fmla="*/ 7952 w 1773141"/>
              <a:gd name="connsiteY47" fmla="*/ 890546 h 2178657"/>
              <a:gd name="connsiteX48" fmla="*/ 23854 w 1773141"/>
              <a:gd name="connsiteY48" fmla="*/ 866692 h 2178657"/>
              <a:gd name="connsiteX49" fmla="*/ 119270 w 1773141"/>
              <a:gd name="connsiteY49" fmla="*/ 842838 h 2178657"/>
              <a:gd name="connsiteX50" fmla="*/ 182880 w 1773141"/>
              <a:gd name="connsiteY50" fmla="*/ 834887 h 2178657"/>
              <a:gd name="connsiteX51" fmla="*/ 214685 w 1773141"/>
              <a:gd name="connsiteY51" fmla="*/ 826935 h 2178657"/>
              <a:gd name="connsiteX52" fmla="*/ 246491 w 1773141"/>
              <a:gd name="connsiteY52" fmla="*/ 667909 h 2178657"/>
              <a:gd name="connsiteX53" fmla="*/ 262393 w 1773141"/>
              <a:gd name="connsiteY53" fmla="*/ 620201 h 2178657"/>
              <a:gd name="connsiteX54" fmla="*/ 270345 w 1773141"/>
              <a:gd name="connsiteY54" fmla="*/ 596348 h 2178657"/>
              <a:gd name="connsiteX55" fmla="*/ 262393 w 1773141"/>
              <a:gd name="connsiteY55" fmla="*/ 294198 h 2178657"/>
              <a:gd name="connsiteX56" fmla="*/ 246491 w 1773141"/>
              <a:gd name="connsiteY56" fmla="*/ 214685 h 2178657"/>
              <a:gd name="connsiteX57" fmla="*/ 238539 w 1773141"/>
              <a:gd name="connsiteY57" fmla="*/ 190831 h 2178657"/>
              <a:gd name="connsiteX58" fmla="*/ 222637 w 1773141"/>
              <a:gd name="connsiteY58" fmla="*/ 166977 h 2178657"/>
              <a:gd name="connsiteX59" fmla="*/ 230588 w 1773141"/>
              <a:gd name="connsiteY59" fmla="*/ 103367 h 2178657"/>
              <a:gd name="connsiteX60" fmla="*/ 238539 w 1773141"/>
              <a:gd name="connsiteY60" fmla="*/ 79513 h 2178657"/>
              <a:gd name="connsiteX61" fmla="*/ 254442 w 1773141"/>
              <a:gd name="connsiteY61" fmla="*/ 55659 h 2178657"/>
              <a:gd name="connsiteX62" fmla="*/ 302150 w 1773141"/>
              <a:gd name="connsiteY62" fmla="*/ 23854 h 2178657"/>
              <a:gd name="connsiteX63" fmla="*/ 365760 w 1773141"/>
              <a:gd name="connsiteY63" fmla="*/ 7951 h 2178657"/>
              <a:gd name="connsiteX64" fmla="*/ 381663 w 1773141"/>
              <a:gd name="connsiteY64" fmla="*/ 0 h 217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3141" h="2178657">
                <a:moveTo>
                  <a:pt x="1773141" y="1924215"/>
                </a:moveTo>
                <a:cubicBezTo>
                  <a:pt x="1759889" y="1934817"/>
                  <a:pt x="1743117" y="1942118"/>
                  <a:pt x="1733385" y="1956021"/>
                </a:cubicBezTo>
                <a:cubicBezTo>
                  <a:pt x="1697081" y="2007884"/>
                  <a:pt x="1740635" y="1996243"/>
                  <a:pt x="1693628" y="2027582"/>
                </a:cubicBezTo>
                <a:cubicBezTo>
                  <a:pt x="1686654" y="2032231"/>
                  <a:pt x="1677478" y="2032232"/>
                  <a:pt x="1669774" y="2035534"/>
                </a:cubicBezTo>
                <a:cubicBezTo>
                  <a:pt x="1658879" y="2040203"/>
                  <a:pt x="1648571" y="2046135"/>
                  <a:pt x="1637969" y="2051436"/>
                </a:cubicBezTo>
                <a:cubicBezTo>
                  <a:pt x="1630018" y="2059387"/>
                  <a:pt x="1623471" y="2069053"/>
                  <a:pt x="1614115" y="2075290"/>
                </a:cubicBezTo>
                <a:cubicBezTo>
                  <a:pt x="1607141" y="2079939"/>
                  <a:pt x="1597758" y="2079493"/>
                  <a:pt x="1590261" y="2083241"/>
                </a:cubicBezTo>
                <a:cubicBezTo>
                  <a:pt x="1581714" y="2087515"/>
                  <a:pt x="1574358" y="2093843"/>
                  <a:pt x="1566407" y="2099144"/>
                </a:cubicBezTo>
                <a:cubicBezTo>
                  <a:pt x="1510748" y="2096494"/>
                  <a:pt x="1455000" y="2095309"/>
                  <a:pt x="1399430" y="2091193"/>
                </a:cubicBezTo>
                <a:cubicBezTo>
                  <a:pt x="1383352" y="2090002"/>
                  <a:pt x="1367531" y="2086403"/>
                  <a:pt x="1351722" y="2083241"/>
                </a:cubicBezTo>
                <a:cubicBezTo>
                  <a:pt x="1326760" y="2078249"/>
                  <a:pt x="1318799" y="2074917"/>
                  <a:pt x="1296063" y="2067339"/>
                </a:cubicBezTo>
                <a:cubicBezTo>
                  <a:pt x="1227152" y="2069989"/>
                  <a:pt x="1158128" y="2070545"/>
                  <a:pt x="1089329" y="2075290"/>
                </a:cubicBezTo>
                <a:cubicBezTo>
                  <a:pt x="1080967" y="2075867"/>
                  <a:pt x="1073534" y="2080938"/>
                  <a:pt x="1065475" y="2083241"/>
                </a:cubicBezTo>
                <a:cubicBezTo>
                  <a:pt x="1054967" y="2086243"/>
                  <a:pt x="1044272" y="2088542"/>
                  <a:pt x="1033670" y="2091193"/>
                </a:cubicBezTo>
                <a:cubicBezTo>
                  <a:pt x="956807" y="2088542"/>
                  <a:pt x="879709" y="2089809"/>
                  <a:pt x="803082" y="2083241"/>
                </a:cubicBezTo>
                <a:cubicBezTo>
                  <a:pt x="786380" y="2081809"/>
                  <a:pt x="755374" y="2067339"/>
                  <a:pt x="755374" y="2067339"/>
                </a:cubicBezTo>
                <a:cubicBezTo>
                  <a:pt x="731520" y="2069989"/>
                  <a:pt x="707486" y="2071344"/>
                  <a:pt x="683812" y="2075290"/>
                </a:cubicBezTo>
                <a:cubicBezTo>
                  <a:pt x="675545" y="2076668"/>
                  <a:pt x="668018" y="2080938"/>
                  <a:pt x="659959" y="2083241"/>
                </a:cubicBezTo>
                <a:cubicBezTo>
                  <a:pt x="590062" y="2103212"/>
                  <a:pt x="661498" y="2080078"/>
                  <a:pt x="604299" y="2099144"/>
                </a:cubicBezTo>
                <a:lnTo>
                  <a:pt x="556592" y="2130949"/>
                </a:lnTo>
                <a:cubicBezTo>
                  <a:pt x="530077" y="2148626"/>
                  <a:pt x="538613" y="2159558"/>
                  <a:pt x="508884" y="2170706"/>
                </a:cubicBezTo>
                <a:cubicBezTo>
                  <a:pt x="496230" y="2175451"/>
                  <a:pt x="482379" y="2176007"/>
                  <a:pt x="469127" y="2178657"/>
                </a:cubicBezTo>
                <a:cubicBezTo>
                  <a:pt x="422669" y="2172020"/>
                  <a:pt x="415563" y="2172055"/>
                  <a:pt x="373712" y="2162755"/>
                </a:cubicBezTo>
                <a:cubicBezTo>
                  <a:pt x="363044" y="2160384"/>
                  <a:pt x="352780" y="2155890"/>
                  <a:pt x="341906" y="2154803"/>
                </a:cubicBezTo>
                <a:cubicBezTo>
                  <a:pt x="299627" y="2150575"/>
                  <a:pt x="257092" y="2149502"/>
                  <a:pt x="214685" y="2146852"/>
                </a:cubicBezTo>
                <a:cubicBezTo>
                  <a:pt x="206975" y="2123722"/>
                  <a:pt x="179989" y="2074566"/>
                  <a:pt x="214685" y="2051436"/>
                </a:cubicBezTo>
                <a:lnTo>
                  <a:pt x="238539" y="2035534"/>
                </a:lnTo>
                <a:cubicBezTo>
                  <a:pt x="243840" y="2027583"/>
                  <a:pt x="250561" y="2020413"/>
                  <a:pt x="254442" y="2011680"/>
                </a:cubicBezTo>
                <a:cubicBezTo>
                  <a:pt x="261250" y="1996362"/>
                  <a:pt x="270345" y="1963972"/>
                  <a:pt x="270345" y="1963972"/>
                </a:cubicBezTo>
                <a:cubicBezTo>
                  <a:pt x="268886" y="1950839"/>
                  <a:pt x="267392" y="1891866"/>
                  <a:pt x="254442" y="1868556"/>
                </a:cubicBezTo>
                <a:cubicBezTo>
                  <a:pt x="254424" y="1868524"/>
                  <a:pt x="214696" y="1808937"/>
                  <a:pt x="206734" y="1796995"/>
                </a:cubicBezTo>
                <a:cubicBezTo>
                  <a:pt x="201433" y="1789044"/>
                  <a:pt x="193854" y="1782207"/>
                  <a:pt x="190832" y="1773141"/>
                </a:cubicBezTo>
                <a:cubicBezTo>
                  <a:pt x="179858" y="1740221"/>
                  <a:pt x="187529" y="1756261"/>
                  <a:pt x="166978" y="1725433"/>
                </a:cubicBezTo>
                <a:cubicBezTo>
                  <a:pt x="176148" y="1661240"/>
                  <a:pt x="179309" y="1673982"/>
                  <a:pt x="166978" y="1606163"/>
                </a:cubicBezTo>
                <a:cubicBezTo>
                  <a:pt x="165479" y="1597917"/>
                  <a:pt x="164953" y="1588236"/>
                  <a:pt x="159026" y="1582309"/>
                </a:cubicBezTo>
                <a:cubicBezTo>
                  <a:pt x="150645" y="1573928"/>
                  <a:pt x="137823" y="1571708"/>
                  <a:pt x="127221" y="1566407"/>
                </a:cubicBezTo>
                <a:cubicBezTo>
                  <a:pt x="124571" y="1558456"/>
                  <a:pt x="123919" y="1549527"/>
                  <a:pt x="119270" y="1542553"/>
                </a:cubicBezTo>
                <a:cubicBezTo>
                  <a:pt x="113033" y="1533197"/>
                  <a:pt x="102615" y="1527338"/>
                  <a:pt x="95416" y="1518699"/>
                </a:cubicBezTo>
                <a:cubicBezTo>
                  <a:pt x="89298" y="1511358"/>
                  <a:pt x="84814" y="1502796"/>
                  <a:pt x="79513" y="1494845"/>
                </a:cubicBezTo>
                <a:lnTo>
                  <a:pt x="63611" y="1447137"/>
                </a:lnTo>
                <a:cubicBezTo>
                  <a:pt x="51848" y="1411845"/>
                  <a:pt x="59361" y="1372835"/>
                  <a:pt x="55659" y="1335819"/>
                </a:cubicBezTo>
                <a:cubicBezTo>
                  <a:pt x="54055" y="1319777"/>
                  <a:pt x="50358" y="1304014"/>
                  <a:pt x="47708" y="1288111"/>
                </a:cubicBezTo>
                <a:cubicBezTo>
                  <a:pt x="50358" y="1240403"/>
                  <a:pt x="55659" y="1192769"/>
                  <a:pt x="55659" y="1144988"/>
                </a:cubicBezTo>
                <a:cubicBezTo>
                  <a:pt x="55659" y="1122508"/>
                  <a:pt x="38042" y="1076235"/>
                  <a:pt x="31805" y="1057523"/>
                </a:cubicBezTo>
                <a:lnTo>
                  <a:pt x="23854" y="1033669"/>
                </a:lnTo>
                <a:cubicBezTo>
                  <a:pt x="21204" y="1025718"/>
                  <a:pt x="20552" y="1016789"/>
                  <a:pt x="15903" y="1009815"/>
                </a:cubicBezTo>
                <a:lnTo>
                  <a:pt x="0" y="985961"/>
                </a:lnTo>
                <a:cubicBezTo>
                  <a:pt x="2651" y="954156"/>
                  <a:pt x="1693" y="921841"/>
                  <a:pt x="7952" y="890546"/>
                </a:cubicBezTo>
                <a:cubicBezTo>
                  <a:pt x="9826" y="881175"/>
                  <a:pt x="17097" y="873449"/>
                  <a:pt x="23854" y="866692"/>
                </a:cubicBezTo>
                <a:cubicBezTo>
                  <a:pt x="51361" y="839184"/>
                  <a:pt x="79189" y="847553"/>
                  <a:pt x="119270" y="842838"/>
                </a:cubicBezTo>
                <a:lnTo>
                  <a:pt x="182880" y="834887"/>
                </a:lnTo>
                <a:cubicBezTo>
                  <a:pt x="193482" y="832236"/>
                  <a:pt x="205197" y="832357"/>
                  <a:pt x="214685" y="826935"/>
                </a:cubicBezTo>
                <a:cubicBezTo>
                  <a:pt x="269908" y="795378"/>
                  <a:pt x="240072" y="717121"/>
                  <a:pt x="246491" y="667909"/>
                </a:cubicBezTo>
                <a:cubicBezTo>
                  <a:pt x="248659" y="651287"/>
                  <a:pt x="257092" y="636104"/>
                  <a:pt x="262393" y="620201"/>
                </a:cubicBezTo>
                <a:lnTo>
                  <a:pt x="270345" y="596348"/>
                </a:lnTo>
                <a:cubicBezTo>
                  <a:pt x="267694" y="495631"/>
                  <a:pt x="266968" y="394846"/>
                  <a:pt x="262393" y="294198"/>
                </a:cubicBezTo>
                <a:cubicBezTo>
                  <a:pt x="261549" y="275624"/>
                  <a:pt x="252317" y="235076"/>
                  <a:pt x="246491" y="214685"/>
                </a:cubicBezTo>
                <a:cubicBezTo>
                  <a:pt x="244188" y="206626"/>
                  <a:pt x="242287" y="198328"/>
                  <a:pt x="238539" y="190831"/>
                </a:cubicBezTo>
                <a:cubicBezTo>
                  <a:pt x="234265" y="182284"/>
                  <a:pt x="227938" y="174928"/>
                  <a:pt x="222637" y="166977"/>
                </a:cubicBezTo>
                <a:cubicBezTo>
                  <a:pt x="225287" y="145774"/>
                  <a:pt x="226766" y="124391"/>
                  <a:pt x="230588" y="103367"/>
                </a:cubicBezTo>
                <a:cubicBezTo>
                  <a:pt x="232087" y="95121"/>
                  <a:pt x="234791" y="87010"/>
                  <a:pt x="238539" y="79513"/>
                </a:cubicBezTo>
                <a:cubicBezTo>
                  <a:pt x="242813" y="70966"/>
                  <a:pt x="247250" y="61952"/>
                  <a:pt x="254442" y="55659"/>
                </a:cubicBezTo>
                <a:cubicBezTo>
                  <a:pt x="268826" y="43073"/>
                  <a:pt x="286247" y="34456"/>
                  <a:pt x="302150" y="23854"/>
                </a:cubicBezTo>
                <a:cubicBezTo>
                  <a:pt x="313432" y="16333"/>
                  <a:pt x="358729" y="9960"/>
                  <a:pt x="365760" y="7951"/>
                </a:cubicBezTo>
                <a:cubicBezTo>
                  <a:pt x="371459" y="6323"/>
                  <a:pt x="376362" y="2650"/>
                  <a:pt x="381663" y="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6" name="Freihandform 25"/>
          <p:cNvSpPr/>
          <p:nvPr/>
        </p:nvSpPr>
        <p:spPr bwMode="auto">
          <a:xfrm>
            <a:off x="4522953" y="3086857"/>
            <a:ext cx="1381420" cy="1783032"/>
          </a:xfrm>
          <a:custGeom>
            <a:avLst/>
            <a:gdLst>
              <a:gd name="connsiteX0" fmla="*/ 1558740 w 1558740"/>
              <a:gd name="connsiteY0" fmla="*/ 0 h 2115303"/>
              <a:gd name="connsiteX1" fmla="*/ 1518984 w 1558740"/>
              <a:gd name="connsiteY1" fmla="*/ 15903 h 2115303"/>
              <a:gd name="connsiteX2" fmla="*/ 1471276 w 1558740"/>
              <a:gd name="connsiteY2" fmla="*/ 31805 h 2115303"/>
              <a:gd name="connsiteX3" fmla="*/ 1447422 w 1558740"/>
              <a:gd name="connsiteY3" fmla="*/ 47708 h 2115303"/>
              <a:gd name="connsiteX4" fmla="*/ 1423568 w 1558740"/>
              <a:gd name="connsiteY4" fmla="*/ 55659 h 2115303"/>
              <a:gd name="connsiteX5" fmla="*/ 1375860 w 1558740"/>
              <a:gd name="connsiteY5" fmla="*/ 87464 h 2115303"/>
              <a:gd name="connsiteX6" fmla="*/ 1352006 w 1558740"/>
              <a:gd name="connsiteY6" fmla="*/ 135172 h 2115303"/>
              <a:gd name="connsiteX7" fmla="*/ 1359958 w 1558740"/>
              <a:gd name="connsiteY7" fmla="*/ 182880 h 2115303"/>
              <a:gd name="connsiteX8" fmla="*/ 1375860 w 1558740"/>
              <a:gd name="connsiteY8" fmla="*/ 214685 h 2115303"/>
              <a:gd name="connsiteX9" fmla="*/ 1383811 w 1558740"/>
              <a:gd name="connsiteY9" fmla="*/ 238539 h 2115303"/>
              <a:gd name="connsiteX10" fmla="*/ 1399714 w 1558740"/>
              <a:gd name="connsiteY10" fmla="*/ 302149 h 2115303"/>
              <a:gd name="connsiteX11" fmla="*/ 1415617 w 1558740"/>
              <a:gd name="connsiteY11" fmla="*/ 349857 h 2115303"/>
              <a:gd name="connsiteX12" fmla="*/ 1423568 w 1558740"/>
              <a:gd name="connsiteY12" fmla="*/ 429370 h 2115303"/>
              <a:gd name="connsiteX13" fmla="*/ 1431519 w 1558740"/>
              <a:gd name="connsiteY13" fmla="*/ 492981 h 2115303"/>
              <a:gd name="connsiteX14" fmla="*/ 1415617 w 1558740"/>
              <a:gd name="connsiteY14" fmla="*/ 540689 h 2115303"/>
              <a:gd name="connsiteX15" fmla="*/ 1407665 w 1558740"/>
              <a:gd name="connsiteY15" fmla="*/ 564543 h 2115303"/>
              <a:gd name="connsiteX16" fmla="*/ 1399714 w 1558740"/>
              <a:gd name="connsiteY16" fmla="*/ 659958 h 2115303"/>
              <a:gd name="connsiteX17" fmla="*/ 1391763 w 1558740"/>
              <a:gd name="connsiteY17" fmla="*/ 699715 h 2115303"/>
              <a:gd name="connsiteX18" fmla="*/ 1375860 w 1558740"/>
              <a:gd name="connsiteY18" fmla="*/ 850789 h 2115303"/>
              <a:gd name="connsiteX19" fmla="*/ 1359958 w 1558740"/>
              <a:gd name="connsiteY19" fmla="*/ 874643 h 2115303"/>
              <a:gd name="connsiteX20" fmla="*/ 1336104 w 1558740"/>
              <a:gd name="connsiteY20" fmla="*/ 882595 h 2115303"/>
              <a:gd name="connsiteX21" fmla="*/ 1169126 w 1558740"/>
              <a:gd name="connsiteY21" fmla="*/ 890546 h 2115303"/>
              <a:gd name="connsiteX22" fmla="*/ 1145272 w 1558740"/>
              <a:gd name="connsiteY22" fmla="*/ 898497 h 2115303"/>
              <a:gd name="connsiteX23" fmla="*/ 1073711 w 1558740"/>
              <a:gd name="connsiteY23" fmla="*/ 954156 h 2115303"/>
              <a:gd name="connsiteX24" fmla="*/ 1026003 w 1558740"/>
              <a:gd name="connsiteY24" fmla="*/ 978010 h 2115303"/>
              <a:gd name="connsiteX25" fmla="*/ 954441 w 1558740"/>
              <a:gd name="connsiteY25" fmla="*/ 1001864 h 2115303"/>
              <a:gd name="connsiteX26" fmla="*/ 874928 w 1558740"/>
              <a:gd name="connsiteY26" fmla="*/ 1009816 h 2115303"/>
              <a:gd name="connsiteX27" fmla="*/ 882879 w 1558740"/>
              <a:gd name="connsiteY27" fmla="*/ 1073426 h 2115303"/>
              <a:gd name="connsiteX28" fmla="*/ 874928 w 1558740"/>
              <a:gd name="connsiteY28" fmla="*/ 1152939 h 2115303"/>
              <a:gd name="connsiteX29" fmla="*/ 866977 w 1558740"/>
              <a:gd name="connsiteY29" fmla="*/ 1208598 h 2115303"/>
              <a:gd name="connsiteX30" fmla="*/ 874928 w 1558740"/>
              <a:gd name="connsiteY30" fmla="*/ 1296063 h 2115303"/>
              <a:gd name="connsiteX31" fmla="*/ 914685 w 1558740"/>
              <a:gd name="connsiteY31" fmla="*/ 1304014 h 2115303"/>
              <a:gd name="connsiteX32" fmla="*/ 930587 w 1558740"/>
              <a:gd name="connsiteY32" fmla="*/ 1327868 h 2115303"/>
              <a:gd name="connsiteX33" fmla="*/ 954441 w 1558740"/>
              <a:gd name="connsiteY33" fmla="*/ 1351722 h 2115303"/>
              <a:gd name="connsiteX34" fmla="*/ 962392 w 1558740"/>
              <a:gd name="connsiteY34" fmla="*/ 1375576 h 2115303"/>
              <a:gd name="connsiteX35" fmla="*/ 938538 w 1558740"/>
              <a:gd name="connsiteY35" fmla="*/ 1558456 h 2115303"/>
              <a:gd name="connsiteX36" fmla="*/ 914685 w 1558740"/>
              <a:gd name="connsiteY36" fmla="*/ 1574358 h 2115303"/>
              <a:gd name="connsiteX37" fmla="*/ 898782 w 1558740"/>
              <a:gd name="connsiteY37" fmla="*/ 1637969 h 2115303"/>
              <a:gd name="connsiteX38" fmla="*/ 882879 w 1558740"/>
              <a:gd name="connsiteY38" fmla="*/ 1685676 h 2115303"/>
              <a:gd name="connsiteX39" fmla="*/ 859025 w 1558740"/>
              <a:gd name="connsiteY39" fmla="*/ 1709530 h 2115303"/>
              <a:gd name="connsiteX40" fmla="*/ 843123 w 1558740"/>
              <a:gd name="connsiteY40" fmla="*/ 1773141 h 2115303"/>
              <a:gd name="connsiteX41" fmla="*/ 827220 w 1558740"/>
              <a:gd name="connsiteY41" fmla="*/ 1796995 h 2115303"/>
              <a:gd name="connsiteX42" fmla="*/ 787464 w 1558740"/>
              <a:gd name="connsiteY42" fmla="*/ 1860605 h 2115303"/>
              <a:gd name="connsiteX43" fmla="*/ 731805 w 1558740"/>
              <a:gd name="connsiteY43" fmla="*/ 1924216 h 2115303"/>
              <a:gd name="connsiteX44" fmla="*/ 699999 w 1558740"/>
              <a:gd name="connsiteY44" fmla="*/ 1940118 h 2115303"/>
              <a:gd name="connsiteX45" fmla="*/ 620486 w 1558740"/>
              <a:gd name="connsiteY45" fmla="*/ 1948069 h 2115303"/>
              <a:gd name="connsiteX46" fmla="*/ 572778 w 1558740"/>
              <a:gd name="connsiteY46" fmla="*/ 1963972 h 2115303"/>
              <a:gd name="connsiteX47" fmla="*/ 556876 w 1558740"/>
              <a:gd name="connsiteY47" fmla="*/ 1987826 h 2115303"/>
              <a:gd name="connsiteX48" fmla="*/ 533022 w 1558740"/>
              <a:gd name="connsiteY48" fmla="*/ 2003729 h 2115303"/>
              <a:gd name="connsiteX49" fmla="*/ 493265 w 1558740"/>
              <a:gd name="connsiteY49" fmla="*/ 2035534 h 2115303"/>
              <a:gd name="connsiteX50" fmla="*/ 445558 w 1558740"/>
              <a:gd name="connsiteY50" fmla="*/ 2067339 h 2115303"/>
              <a:gd name="connsiteX51" fmla="*/ 270629 w 1558740"/>
              <a:gd name="connsiteY51" fmla="*/ 2091193 h 2115303"/>
              <a:gd name="connsiteX52" fmla="*/ 230872 w 1558740"/>
              <a:gd name="connsiteY52" fmla="*/ 2099144 h 2115303"/>
              <a:gd name="connsiteX53" fmla="*/ 207018 w 1558740"/>
              <a:gd name="connsiteY53" fmla="*/ 2115047 h 2115303"/>
              <a:gd name="connsiteX54" fmla="*/ 167262 w 1558740"/>
              <a:gd name="connsiteY54" fmla="*/ 2107096 h 2115303"/>
              <a:gd name="connsiteX55" fmla="*/ 135457 w 1558740"/>
              <a:gd name="connsiteY55" fmla="*/ 2067339 h 2115303"/>
              <a:gd name="connsiteX56" fmla="*/ 87749 w 1558740"/>
              <a:gd name="connsiteY56" fmla="*/ 2051436 h 2115303"/>
              <a:gd name="connsiteX57" fmla="*/ 32090 w 1558740"/>
              <a:gd name="connsiteY57" fmla="*/ 2059388 h 2115303"/>
              <a:gd name="connsiteX58" fmla="*/ 285 w 1558740"/>
              <a:gd name="connsiteY58" fmla="*/ 2107096 h 2115303"/>
              <a:gd name="connsiteX59" fmla="*/ 285 w 1558740"/>
              <a:gd name="connsiteY59" fmla="*/ 2115047 h 2115303"/>
              <a:gd name="connsiteX0" fmla="*/ 1562222 w 1562222"/>
              <a:gd name="connsiteY0" fmla="*/ 0 h 2115303"/>
              <a:gd name="connsiteX1" fmla="*/ 1522466 w 1562222"/>
              <a:gd name="connsiteY1" fmla="*/ 15903 h 2115303"/>
              <a:gd name="connsiteX2" fmla="*/ 1474758 w 1562222"/>
              <a:gd name="connsiteY2" fmla="*/ 31805 h 2115303"/>
              <a:gd name="connsiteX3" fmla="*/ 1450904 w 1562222"/>
              <a:gd name="connsiteY3" fmla="*/ 47708 h 2115303"/>
              <a:gd name="connsiteX4" fmla="*/ 1427050 w 1562222"/>
              <a:gd name="connsiteY4" fmla="*/ 55659 h 2115303"/>
              <a:gd name="connsiteX5" fmla="*/ 1379342 w 1562222"/>
              <a:gd name="connsiteY5" fmla="*/ 87464 h 2115303"/>
              <a:gd name="connsiteX6" fmla="*/ 1355488 w 1562222"/>
              <a:gd name="connsiteY6" fmla="*/ 135172 h 2115303"/>
              <a:gd name="connsiteX7" fmla="*/ 1363440 w 1562222"/>
              <a:gd name="connsiteY7" fmla="*/ 182880 h 2115303"/>
              <a:gd name="connsiteX8" fmla="*/ 1379342 w 1562222"/>
              <a:gd name="connsiteY8" fmla="*/ 214685 h 2115303"/>
              <a:gd name="connsiteX9" fmla="*/ 1387293 w 1562222"/>
              <a:gd name="connsiteY9" fmla="*/ 238539 h 2115303"/>
              <a:gd name="connsiteX10" fmla="*/ 1403196 w 1562222"/>
              <a:gd name="connsiteY10" fmla="*/ 302149 h 2115303"/>
              <a:gd name="connsiteX11" fmla="*/ 1419099 w 1562222"/>
              <a:gd name="connsiteY11" fmla="*/ 349857 h 2115303"/>
              <a:gd name="connsiteX12" fmla="*/ 1427050 w 1562222"/>
              <a:gd name="connsiteY12" fmla="*/ 429370 h 2115303"/>
              <a:gd name="connsiteX13" fmla="*/ 1435001 w 1562222"/>
              <a:gd name="connsiteY13" fmla="*/ 492981 h 2115303"/>
              <a:gd name="connsiteX14" fmla="*/ 1419099 w 1562222"/>
              <a:gd name="connsiteY14" fmla="*/ 540689 h 2115303"/>
              <a:gd name="connsiteX15" fmla="*/ 1411147 w 1562222"/>
              <a:gd name="connsiteY15" fmla="*/ 564543 h 2115303"/>
              <a:gd name="connsiteX16" fmla="*/ 1403196 w 1562222"/>
              <a:gd name="connsiteY16" fmla="*/ 659958 h 2115303"/>
              <a:gd name="connsiteX17" fmla="*/ 1395245 w 1562222"/>
              <a:gd name="connsiteY17" fmla="*/ 699715 h 2115303"/>
              <a:gd name="connsiteX18" fmla="*/ 1379342 w 1562222"/>
              <a:gd name="connsiteY18" fmla="*/ 850789 h 2115303"/>
              <a:gd name="connsiteX19" fmla="*/ 1363440 w 1562222"/>
              <a:gd name="connsiteY19" fmla="*/ 874643 h 2115303"/>
              <a:gd name="connsiteX20" fmla="*/ 1339586 w 1562222"/>
              <a:gd name="connsiteY20" fmla="*/ 882595 h 2115303"/>
              <a:gd name="connsiteX21" fmla="*/ 1172608 w 1562222"/>
              <a:gd name="connsiteY21" fmla="*/ 890546 h 2115303"/>
              <a:gd name="connsiteX22" fmla="*/ 1148754 w 1562222"/>
              <a:gd name="connsiteY22" fmla="*/ 898497 h 2115303"/>
              <a:gd name="connsiteX23" fmla="*/ 1077193 w 1562222"/>
              <a:gd name="connsiteY23" fmla="*/ 954156 h 2115303"/>
              <a:gd name="connsiteX24" fmla="*/ 1029485 w 1562222"/>
              <a:gd name="connsiteY24" fmla="*/ 978010 h 2115303"/>
              <a:gd name="connsiteX25" fmla="*/ 957923 w 1562222"/>
              <a:gd name="connsiteY25" fmla="*/ 1001864 h 2115303"/>
              <a:gd name="connsiteX26" fmla="*/ 878410 w 1562222"/>
              <a:gd name="connsiteY26" fmla="*/ 1009816 h 2115303"/>
              <a:gd name="connsiteX27" fmla="*/ 886361 w 1562222"/>
              <a:gd name="connsiteY27" fmla="*/ 1073426 h 2115303"/>
              <a:gd name="connsiteX28" fmla="*/ 878410 w 1562222"/>
              <a:gd name="connsiteY28" fmla="*/ 1152939 h 2115303"/>
              <a:gd name="connsiteX29" fmla="*/ 870459 w 1562222"/>
              <a:gd name="connsiteY29" fmla="*/ 1208598 h 2115303"/>
              <a:gd name="connsiteX30" fmla="*/ 878410 w 1562222"/>
              <a:gd name="connsiteY30" fmla="*/ 1296063 h 2115303"/>
              <a:gd name="connsiteX31" fmla="*/ 918167 w 1562222"/>
              <a:gd name="connsiteY31" fmla="*/ 1304014 h 2115303"/>
              <a:gd name="connsiteX32" fmla="*/ 934069 w 1562222"/>
              <a:gd name="connsiteY32" fmla="*/ 1327868 h 2115303"/>
              <a:gd name="connsiteX33" fmla="*/ 957923 w 1562222"/>
              <a:gd name="connsiteY33" fmla="*/ 1351722 h 2115303"/>
              <a:gd name="connsiteX34" fmla="*/ 965874 w 1562222"/>
              <a:gd name="connsiteY34" fmla="*/ 1375576 h 2115303"/>
              <a:gd name="connsiteX35" fmla="*/ 942020 w 1562222"/>
              <a:gd name="connsiteY35" fmla="*/ 1558456 h 2115303"/>
              <a:gd name="connsiteX36" fmla="*/ 918167 w 1562222"/>
              <a:gd name="connsiteY36" fmla="*/ 1574358 h 2115303"/>
              <a:gd name="connsiteX37" fmla="*/ 902264 w 1562222"/>
              <a:gd name="connsiteY37" fmla="*/ 1637969 h 2115303"/>
              <a:gd name="connsiteX38" fmla="*/ 886361 w 1562222"/>
              <a:gd name="connsiteY38" fmla="*/ 1685676 h 2115303"/>
              <a:gd name="connsiteX39" fmla="*/ 862507 w 1562222"/>
              <a:gd name="connsiteY39" fmla="*/ 1709530 h 2115303"/>
              <a:gd name="connsiteX40" fmla="*/ 846605 w 1562222"/>
              <a:gd name="connsiteY40" fmla="*/ 1773141 h 2115303"/>
              <a:gd name="connsiteX41" fmla="*/ 830702 w 1562222"/>
              <a:gd name="connsiteY41" fmla="*/ 1796995 h 2115303"/>
              <a:gd name="connsiteX42" fmla="*/ 790946 w 1562222"/>
              <a:gd name="connsiteY42" fmla="*/ 1860605 h 2115303"/>
              <a:gd name="connsiteX43" fmla="*/ 735287 w 1562222"/>
              <a:gd name="connsiteY43" fmla="*/ 1924216 h 2115303"/>
              <a:gd name="connsiteX44" fmla="*/ 703481 w 1562222"/>
              <a:gd name="connsiteY44" fmla="*/ 1940118 h 2115303"/>
              <a:gd name="connsiteX45" fmla="*/ 623968 w 1562222"/>
              <a:gd name="connsiteY45" fmla="*/ 1948069 h 2115303"/>
              <a:gd name="connsiteX46" fmla="*/ 576260 w 1562222"/>
              <a:gd name="connsiteY46" fmla="*/ 1963972 h 2115303"/>
              <a:gd name="connsiteX47" fmla="*/ 560358 w 1562222"/>
              <a:gd name="connsiteY47" fmla="*/ 1987826 h 2115303"/>
              <a:gd name="connsiteX48" fmla="*/ 536504 w 1562222"/>
              <a:gd name="connsiteY48" fmla="*/ 2003729 h 2115303"/>
              <a:gd name="connsiteX49" fmla="*/ 496747 w 1562222"/>
              <a:gd name="connsiteY49" fmla="*/ 2035534 h 2115303"/>
              <a:gd name="connsiteX50" fmla="*/ 449040 w 1562222"/>
              <a:gd name="connsiteY50" fmla="*/ 2067339 h 2115303"/>
              <a:gd name="connsiteX51" fmla="*/ 274111 w 1562222"/>
              <a:gd name="connsiteY51" fmla="*/ 2091193 h 2115303"/>
              <a:gd name="connsiteX52" fmla="*/ 234354 w 1562222"/>
              <a:gd name="connsiteY52" fmla="*/ 2099144 h 2115303"/>
              <a:gd name="connsiteX53" fmla="*/ 210500 w 1562222"/>
              <a:gd name="connsiteY53" fmla="*/ 2115047 h 2115303"/>
              <a:gd name="connsiteX54" fmla="*/ 170744 w 1562222"/>
              <a:gd name="connsiteY54" fmla="*/ 2107096 h 2115303"/>
              <a:gd name="connsiteX55" fmla="*/ 138939 w 1562222"/>
              <a:gd name="connsiteY55" fmla="*/ 2067339 h 2115303"/>
              <a:gd name="connsiteX56" fmla="*/ 91231 w 1562222"/>
              <a:gd name="connsiteY56" fmla="*/ 2051436 h 2115303"/>
              <a:gd name="connsiteX57" fmla="*/ 54622 w 1562222"/>
              <a:gd name="connsiteY57" fmla="*/ 2100663 h 2115303"/>
              <a:gd name="connsiteX58" fmla="*/ 3767 w 1562222"/>
              <a:gd name="connsiteY58" fmla="*/ 2107096 h 2115303"/>
              <a:gd name="connsiteX59" fmla="*/ 3767 w 1562222"/>
              <a:gd name="connsiteY59" fmla="*/ 2115047 h 2115303"/>
              <a:gd name="connsiteX0" fmla="*/ 1559754 w 1559754"/>
              <a:gd name="connsiteY0" fmla="*/ 0 h 2137272"/>
              <a:gd name="connsiteX1" fmla="*/ 1519998 w 1559754"/>
              <a:gd name="connsiteY1" fmla="*/ 15903 h 2137272"/>
              <a:gd name="connsiteX2" fmla="*/ 1472290 w 1559754"/>
              <a:gd name="connsiteY2" fmla="*/ 31805 h 2137272"/>
              <a:gd name="connsiteX3" fmla="*/ 1448436 w 1559754"/>
              <a:gd name="connsiteY3" fmla="*/ 47708 h 2137272"/>
              <a:gd name="connsiteX4" fmla="*/ 1424582 w 1559754"/>
              <a:gd name="connsiteY4" fmla="*/ 55659 h 2137272"/>
              <a:gd name="connsiteX5" fmla="*/ 1376874 w 1559754"/>
              <a:gd name="connsiteY5" fmla="*/ 87464 h 2137272"/>
              <a:gd name="connsiteX6" fmla="*/ 1353020 w 1559754"/>
              <a:gd name="connsiteY6" fmla="*/ 135172 h 2137272"/>
              <a:gd name="connsiteX7" fmla="*/ 1360972 w 1559754"/>
              <a:gd name="connsiteY7" fmla="*/ 182880 h 2137272"/>
              <a:gd name="connsiteX8" fmla="*/ 1376874 w 1559754"/>
              <a:gd name="connsiteY8" fmla="*/ 214685 h 2137272"/>
              <a:gd name="connsiteX9" fmla="*/ 1384825 w 1559754"/>
              <a:gd name="connsiteY9" fmla="*/ 238539 h 2137272"/>
              <a:gd name="connsiteX10" fmla="*/ 1400728 w 1559754"/>
              <a:gd name="connsiteY10" fmla="*/ 302149 h 2137272"/>
              <a:gd name="connsiteX11" fmla="*/ 1416631 w 1559754"/>
              <a:gd name="connsiteY11" fmla="*/ 349857 h 2137272"/>
              <a:gd name="connsiteX12" fmla="*/ 1424582 w 1559754"/>
              <a:gd name="connsiteY12" fmla="*/ 429370 h 2137272"/>
              <a:gd name="connsiteX13" fmla="*/ 1432533 w 1559754"/>
              <a:gd name="connsiteY13" fmla="*/ 492981 h 2137272"/>
              <a:gd name="connsiteX14" fmla="*/ 1416631 w 1559754"/>
              <a:gd name="connsiteY14" fmla="*/ 540689 h 2137272"/>
              <a:gd name="connsiteX15" fmla="*/ 1408679 w 1559754"/>
              <a:gd name="connsiteY15" fmla="*/ 564543 h 2137272"/>
              <a:gd name="connsiteX16" fmla="*/ 1400728 w 1559754"/>
              <a:gd name="connsiteY16" fmla="*/ 659958 h 2137272"/>
              <a:gd name="connsiteX17" fmla="*/ 1392777 w 1559754"/>
              <a:gd name="connsiteY17" fmla="*/ 699715 h 2137272"/>
              <a:gd name="connsiteX18" fmla="*/ 1376874 w 1559754"/>
              <a:gd name="connsiteY18" fmla="*/ 850789 h 2137272"/>
              <a:gd name="connsiteX19" fmla="*/ 1360972 w 1559754"/>
              <a:gd name="connsiteY19" fmla="*/ 874643 h 2137272"/>
              <a:gd name="connsiteX20" fmla="*/ 1337118 w 1559754"/>
              <a:gd name="connsiteY20" fmla="*/ 882595 h 2137272"/>
              <a:gd name="connsiteX21" fmla="*/ 1170140 w 1559754"/>
              <a:gd name="connsiteY21" fmla="*/ 890546 h 2137272"/>
              <a:gd name="connsiteX22" fmla="*/ 1146286 w 1559754"/>
              <a:gd name="connsiteY22" fmla="*/ 898497 h 2137272"/>
              <a:gd name="connsiteX23" fmla="*/ 1074725 w 1559754"/>
              <a:gd name="connsiteY23" fmla="*/ 954156 h 2137272"/>
              <a:gd name="connsiteX24" fmla="*/ 1027017 w 1559754"/>
              <a:gd name="connsiteY24" fmla="*/ 978010 h 2137272"/>
              <a:gd name="connsiteX25" fmla="*/ 955455 w 1559754"/>
              <a:gd name="connsiteY25" fmla="*/ 1001864 h 2137272"/>
              <a:gd name="connsiteX26" fmla="*/ 875942 w 1559754"/>
              <a:gd name="connsiteY26" fmla="*/ 1009816 h 2137272"/>
              <a:gd name="connsiteX27" fmla="*/ 883893 w 1559754"/>
              <a:gd name="connsiteY27" fmla="*/ 1073426 h 2137272"/>
              <a:gd name="connsiteX28" fmla="*/ 875942 w 1559754"/>
              <a:gd name="connsiteY28" fmla="*/ 1152939 h 2137272"/>
              <a:gd name="connsiteX29" fmla="*/ 867991 w 1559754"/>
              <a:gd name="connsiteY29" fmla="*/ 1208598 h 2137272"/>
              <a:gd name="connsiteX30" fmla="*/ 875942 w 1559754"/>
              <a:gd name="connsiteY30" fmla="*/ 1296063 h 2137272"/>
              <a:gd name="connsiteX31" fmla="*/ 915699 w 1559754"/>
              <a:gd name="connsiteY31" fmla="*/ 1304014 h 2137272"/>
              <a:gd name="connsiteX32" fmla="*/ 931601 w 1559754"/>
              <a:gd name="connsiteY32" fmla="*/ 1327868 h 2137272"/>
              <a:gd name="connsiteX33" fmla="*/ 955455 w 1559754"/>
              <a:gd name="connsiteY33" fmla="*/ 1351722 h 2137272"/>
              <a:gd name="connsiteX34" fmla="*/ 963406 w 1559754"/>
              <a:gd name="connsiteY34" fmla="*/ 1375576 h 2137272"/>
              <a:gd name="connsiteX35" fmla="*/ 939552 w 1559754"/>
              <a:gd name="connsiteY35" fmla="*/ 1558456 h 2137272"/>
              <a:gd name="connsiteX36" fmla="*/ 915699 w 1559754"/>
              <a:gd name="connsiteY36" fmla="*/ 1574358 h 2137272"/>
              <a:gd name="connsiteX37" fmla="*/ 899796 w 1559754"/>
              <a:gd name="connsiteY37" fmla="*/ 1637969 h 2137272"/>
              <a:gd name="connsiteX38" fmla="*/ 883893 w 1559754"/>
              <a:gd name="connsiteY38" fmla="*/ 1685676 h 2137272"/>
              <a:gd name="connsiteX39" fmla="*/ 860039 w 1559754"/>
              <a:gd name="connsiteY39" fmla="*/ 1709530 h 2137272"/>
              <a:gd name="connsiteX40" fmla="*/ 844137 w 1559754"/>
              <a:gd name="connsiteY40" fmla="*/ 1773141 h 2137272"/>
              <a:gd name="connsiteX41" fmla="*/ 828234 w 1559754"/>
              <a:gd name="connsiteY41" fmla="*/ 1796995 h 2137272"/>
              <a:gd name="connsiteX42" fmla="*/ 788478 w 1559754"/>
              <a:gd name="connsiteY42" fmla="*/ 1860605 h 2137272"/>
              <a:gd name="connsiteX43" fmla="*/ 732819 w 1559754"/>
              <a:gd name="connsiteY43" fmla="*/ 1924216 h 2137272"/>
              <a:gd name="connsiteX44" fmla="*/ 701013 w 1559754"/>
              <a:gd name="connsiteY44" fmla="*/ 1940118 h 2137272"/>
              <a:gd name="connsiteX45" fmla="*/ 621500 w 1559754"/>
              <a:gd name="connsiteY45" fmla="*/ 1948069 h 2137272"/>
              <a:gd name="connsiteX46" fmla="*/ 573792 w 1559754"/>
              <a:gd name="connsiteY46" fmla="*/ 1963972 h 2137272"/>
              <a:gd name="connsiteX47" fmla="*/ 557890 w 1559754"/>
              <a:gd name="connsiteY47" fmla="*/ 1987826 h 2137272"/>
              <a:gd name="connsiteX48" fmla="*/ 534036 w 1559754"/>
              <a:gd name="connsiteY48" fmla="*/ 2003729 h 2137272"/>
              <a:gd name="connsiteX49" fmla="*/ 494279 w 1559754"/>
              <a:gd name="connsiteY49" fmla="*/ 2035534 h 2137272"/>
              <a:gd name="connsiteX50" fmla="*/ 446572 w 1559754"/>
              <a:gd name="connsiteY50" fmla="*/ 2067339 h 2137272"/>
              <a:gd name="connsiteX51" fmla="*/ 271643 w 1559754"/>
              <a:gd name="connsiteY51" fmla="*/ 2091193 h 2137272"/>
              <a:gd name="connsiteX52" fmla="*/ 231886 w 1559754"/>
              <a:gd name="connsiteY52" fmla="*/ 2099144 h 2137272"/>
              <a:gd name="connsiteX53" fmla="*/ 208032 w 1559754"/>
              <a:gd name="connsiteY53" fmla="*/ 2115047 h 2137272"/>
              <a:gd name="connsiteX54" fmla="*/ 168276 w 1559754"/>
              <a:gd name="connsiteY54" fmla="*/ 2107096 h 2137272"/>
              <a:gd name="connsiteX55" fmla="*/ 136471 w 1559754"/>
              <a:gd name="connsiteY55" fmla="*/ 2067339 h 2137272"/>
              <a:gd name="connsiteX56" fmla="*/ 88763 w 1559754"/>
              <a:gd name="connsiteY56" fmla="*/ 2051436 h 2137272"/>
              <a:gd name="connsiteX57" fmla="*/ 52154 w 1559754"/>
              <a:gd name="connsiteY57" fmla="*/ 2100663 h 2137272"/>
              <a:gd name="connsiteX58" fmla="*/ 1299 w 1559754"/>
              <a:gd name="connsiteY58" fmla="*/ 2107096 h 2137272"/>
              <a:gd name="connsiteX59" fmla="*/ 13999 w 1559754"/>
              <a:gd name="connsiteY59" fmla="*/ 2137272 h 2137272"/>
              <a:gd name="connsiteX0" fmla="*/ 1559754 w 1559754"/>
              <a:gd name="connsiteY0" fmla="*/ 0 h 2137272"/>
              <a:gd name="connsiteX1" fmla="*/ 1519998 w 1559754"/>
              <a:gd name="connsiteY1" fmla="*/ 15903 h 2137272"/>
              <a:gd name="connsiteX2" fmla="*/ 1472290 w 1559754"/>
              <a:gd name="connsiteY2" fmla="*/ 31805 h 2137272"/>
              <a:gd name="connsiteX3" fmla="*/ 1448436 w 1559754"/>
              <a:gd name="connsiteY3" fmla="*/ 47708 h 2137272"/>
              <a:gd name="connsiteX4" fmla="*/ 1424582 w 1559754"/>
              <a:gd name="connsiteY4" fmla="*/ 55659 h 2137272"/>
              <a:gd name="connsiteX5" fmla="*/ 1376874 w 1559754"/>
              <a:gd name="connsiteY5" fmla="*/ 87464 h 2137272"/>
              <a:gd name="connsiteX6" fmla="*/ 1353020 w 1559754"/>
              <a:gd name="connsiteY6" fmla="*/ 135172 h 2137272"/>
              <a:gd name="connsiteX7" fmla="*/ 1360972 w 1559754"/>
              <a:gd name="connsiteY7" fmla="*/ 182880 h 2137272"/>
              <a:gd name="connsiteX8" fmla="*/ 1376874 w 1559754"/>
              <a:gd name="connsiteY8" fmla="*/ 214685 h 2137272"/>
              <a:gd name="connsiteX9" fmla="*/ 1384825 w 1559754"/>
              <a:gd name="connsiteY9" fmla="*/ 238539 h 2137272"/>
              <a:gd name="connsiteX10" fmla="*/ 1400728 w 1559754"/>
              <a:gd name="connsiteY10" fmla="*/ 302149 h 2137272"/>
              <a:gd name="connsiteX11" fmla="*/ 1416631 w 1559754"/>
              <a:gd name="connsiteY11" fmla="*/ 349857 h 2137272"/>
              <a:gd name="connsiteX12" fmla="*/ 1424582 w 1559754"/>
              <a:gd name="connsiteY12" fmla="*/ 429370 h 2137272"/>
              <a:gd name="connsiteX13" fmla="*/ 1432533 w 1559754"/>
              <a:gd name="connsiteY13" fmla="*/ 492981 h 2137272"/>
              <a:gd name="connsiteX14" fmla="*/ 1416631 w 1559754"/>
              <a:gd name="connsiteY14" fmla="*/ 540689 h 2137272"/>
              <a:gd name="connsiteX15" fmla="*/ 1408679 w 1559754"/>
              <a:gd name="connsiteY15" fmla="*/ 564543 h 2137272"/>
              <a:gd name="connsiteX16" fmla="*/ 1400728 w 1559754"/>
              <a:gd name="connsiteY16" fmla="*/ 659958 h 2137272"/>
              <a:gd name="connsiteX17" fmla="*/ 1392777 w 1559754"/>
              <a:gd name="connsiteY17" fmla="*/ 699715 h 2137272"/>
              <a:gd name="connsiteX18" fmla="*/ 1376874 w 1559754"/>
              <a:gd name="connsiteY18" fmla="*/ 850789 h 2137272"/>
              <a:gd name="connsiteX19" fmla="*/ 1360972 w 1559754"/>
              <a:gd name="connsiteY19" fmla="*/ 874643 h 2137272"/>
              <a:gd name="connsiteX20" fmla="*/ 1337118 w 1559754"/>
              <a:gd name="connsiteY20" fmla="*/ 882595 h 2137272"/>
              <a:gd name="connsiteX21" fmla="*/ 1170140 w 1559754"/>
              <a:gd name="connsiteY21" fmla="*/ 890546 h 2137272"/>
              <a:gd name="connsiteX22" fmla="*/ 1146286 w 1559754"/>
              <a:gd name="connsiteY22" fmla="*/ 898497 h 2137272"/>
              <a:gd name="connsiteX23" fmla="*/ 1074725 w 1559754"/>
              <a:gd name="connsiteY23" fmla="*/ 954156 h 2137272"/>
              <a:gd name="connsiteX24" fmla="*/ 1027017 w 1559754"/>
              <a:gd name="connsiteY24" fmla="*/ 978010 h 2137272"/>
              <a:gd name="connsiteX25" fmla="*/ 955455 w 1559754"/>
              <a:gd name="connsiteY25" fmla="*/ 1001864 h 2137272"/>
              <a:gd name="connsiteX26" fmla="*/ 875942 w 1559754"/>
              <a:gd name="connsiteY26" fmla="*/ 1009816 h 2137272"/>
              <a:gd name="connsiteX27" fmla="*/ 883893 w 1559754"/>
              <a:gd name="connsiteY27" fmla="*/ 1073426 h 2137272"/>
              <a:gd name="connsiteX28" fmla="*/ 875942 w 1559754"/>
              <a:gd name="connsiteY28" fmla="*/ 1152939 h 2137272"/>
              <a:gd name="connsiteX29" fmla="*/ 867991 w 1559754"/>
              <a:gd name="connsiteY29" fmla="*/ 1208598 h 2137272"/>
              <a:gd name="connsiteX30" fmla="*/ 875942 w 1559754"/>
              <a:gd name="connsiteY30" fmla="*/ 1296063 h 2137272"/>
              <a:gd name="connsiteX31" fmla="*/ 915699 w 1559754"/>
              <a:gd name="connsiteY31" fmla="*/ 1304014 h 2137272"/>
              <a:gd name="connsiteX32" fmla="*/ 931601 w 1559754"/>
              <a:gd name="connsiteY32" fmla="*/ 1327868 h 2137272"/>
              <a:gd name="connsiteX33" fmla="*/ 955455 w 1559754"/>
              <a:gd name="connsiteY33" fmla="*/ 1351722 h 2137272"/>
              <a:gd name="connsiteX34" fmla="*/ 963406 w 1559754"/>
              <a:gd name="connsiteY34" fmla="*/ 1375576 h 2137272"/>
              <a:gd name="connsiteX35" fmla="*/ 939552 w 1559754"/>
              <a:gd name="connsiteY35" fmla="*/ 1558456 h 2137272"/>
              <a:gd name="connsiteX36" fmla="*/ 915699 w 1559754"/>
              <a:gd name="connsiteY36" fmla="*/ 1574358 h 2137272"/>
              <a:gd name="connsiteX37" fmla="*/ 899796 w 1559754"/>
              <a:gd name="connsiteY37" fmla="*/ 1637969 h 2137272"/>
              <a:gd name="connsiteX38" fmla="*/ 883893 w 1559754"/>
              <a:gd name="connsiteY38" fmla="*/ 1685676 h 2137272"/>
              <a:gd name="connsiteX39" fmla="*/ 860039 w 1559754"/>
              <a:gd name="connsiteY39" fmla="*/ 1709530 h 2137272"/>
              <a:gd name="connsiteX40" fmla="*/ 844137 w 1559754"/>
              <a:gd name="connsiteY40" fmla="*/ 1773141 h 2137272"/>
              <a:gd name="connsiteX41" fmla="*/ 828234 w 1559754"/>
              <a:gd name="connsiteY41" fmla="*/ 1796995 h 2137272"/>
              <a:gd name="connsiteX42" fmla="*/ 788478 w 1559754"/>
              <a:gd name="connsiteY42" fmla="*/ 1860605 h 2137272"/>
              <a:gd name="connsiteX43" fmla="*/ 732819 w 1559754"/>
              <a:gd name="connsiteY43" fmla="*/ 1924216 h 2137272"/>
              <a:gd name="connsiteX44" fmla="*/ 701013 w 1559754"/>
              <a:gd name="connsiteY44" fmla="*/ 1940118 h 2137272"/>
              <a:gd name="connsiteX45" fmla="*/ 621500 w 1559754"/>
              <a:gd name="connsiteY45" fmla="*/ 1948069 h 2137272"/>
              <a:gd name="connsiteX46" fmla="*/ 573792 w 1559754"/>
              <a:gd name="connsiteY46" fmla="*/ 1963972 h 2137272"/>
              <a:gd name="connsiteX47" fmla="*/ 557890 w 1559754"/>
              <a:gd name="connsiteY47" fmla="*/ 1987826 h 2137272"/>
              <a:gd name="connsiteX48" fmla="*/ 534036 w 1559754"/>
              <a:gd name="connsiteY48" fmla="*/ 2003729 h 2137272"/>
              <a:gd name="connsiteX49" fmla="*/ 494279 w 1559754"/>
              <a:gd name="connsiteY49" fmla="*/ 2035534 h 2137272"/>
              <a:gd name="connsiteX50" fmla="*/ 446572 w 1559754"/>
              <a:gd name="connsiteY50" fmla="*/ 2067339 h 2137272"/>
              <a:gd name="connsiteX51" fmla="*/ 271643 w 1559754"/>
              <a:gd name="connsiteY51" fmla="*/ 2091193 h 2137272"/>
              <a:gd name="connsiteX52" fmla="*/ 231886 w 1559754"/>
              <a:gd name="connsiteY52" fmla="*/ 2099144 h 2137272"/>
              <a:gd name="connsiteX53" fmla="*/ 208032 w 1559754"/>
              <a:gd name="connsiteY53" fmla="*/ 2115047 h 2137272"/>
              <a:gd name="connsiteX54" fmla="*/ 168276 w 1559754"/>
              <a:gd name="connsiteY54" fmla="*/ 2107096 h 2137272"/>
              <a:gd name="connsiteX55" fmla="*/ 136471 w 1559754"/>
              <a:gd name="connsiteY55" fmla="*/ 2067339 h 2137272"/>
              <a:gd name="connsiteX56" fmla="*/ 91938 w 1559754"/>
              <a:gd name="connsiteY56" fmla="*/ 2086361 h 2137272"/>
              <a:gd name="connsiteX57" fmla="*/ 52154 w 1559754"/>
              <a:gd name="connsiteY57" fmla="*/ 2100663 h 2137272"/>
              <a:gd name="connsiteX58" fmla="*/ 1299 w 1559754"/>
              <a:gd name="connsiteY58" fmla="*/ 2107096 h 2137272"/>
              <a:gd name="connsiteX59" fmla="*/ 13999 w 1559754"/>
              <a:gd name="connsiteY59" fmla="*/ 2137272 h 2137272"/>
              <a:gd name="connsiteX0" fmla="*/ 1545756 w 1545756"/>
              <a:gd name="connsiteY0" fmla="*/ 0 h 2137272"/>
              <a:gd name="connsiteX1" fmla="*/ 1506000 w 1545756"/>
              <a:gd name="connsiteY1" fmla="*/ 15903 h 2137272"/>
              <a:gd name="connsiteX2" fmla="*/ 1458292 w 1545756"/>
              <a:gd name="connsiteY2" fmla="*/ 31805 h 2137272"/>
              <a:gd name="connsiteX3" fmla="*/ 1434438 w 1545756"/>
              <a:gd name="connsiteY3" fmla="*/ 47708 h 2137272"/>
              <a:gd name="connsiteX4" fmla="*/ 1410584 w 1545756"/>
              <a:gd name="connsiteY4" fmla="*/ 55659 h 2137272"/>
              <a:gd name="connsiteX5" fmla="*/ 1362876 w 1545756"/>
              <a:gd name="connsiteY5" fmla="*/ 87464 h 2137272"/>
              <a:gd name="connsiteX6" fmla="*/ 1339022 w 1545756"/>
              <a:gd name="connsiteY6" fmla="*/ 135172 h 2137272"/>
              <a:gd name="connsiteX7" fmla="*/ 1346974 w 1545756"/>
              <a:gd name="connsiteY7" fmla="*/ 182880 h 2137272"/>
              <a:gd name="connsiteX8" fmla="*/ 1362876 w 1545756"/>
              <a:gd name="connsiteY8" fmla="*/ 214685 h 2137272"/>
              <a:gd name="connsiteX9" fmla="*/ 1370827 w 1545756"/>
              <a:gd name="connsiteY9" fmla="*/ 238539 h 2137272"/>
              <a:gd name="connsiteX10" fmla="*/ 1386730 w 1545756"/>
              <a:gd name="connsiteY10" fmla="*/ 302149 h 2137272"/>
              <a:gd name="connsiteX11" fmla="*/ 1402633 w 1545756"/>
              <a:gd name="connsiteY11" fmla="*/ 349857 h 2137272"/>
              <a:gd name="connsiteX12" fmla="*/ 1410584 w 1545756"/>
              <a:gd name="connsiteY12" fmla="*/ 429370 h 2137272"/>
              <a:gd name="connsiteX13" fmla="*/ 1418535 w 1545756"/>
              <a:gd name="connsiteY13" fmla="*/ 492981 h 2137272"/>
              <a:gd name="connsiteX14" fmla="*/ 1402633 w 1545756"/>
              <a:gd name="connsiteY14" fmla="*/ 540689 h 2137272"/>
              <a:gd name="connsiteX15" fmla="*/ 1394681 w 1545756"/>
              <a:gd name="connsiteY15" fmla="*/ 564543 h 2137272"/>
              <a:gd name="connsiteX16" fmla="*/ 1386730 w 1545756"/>
              <a:gd name="connsiteY16" fmla="*/ 659958 h 2137272"/>
              <a:gd name="connsiteX17" fmla="*/ 1378779 w 1545756"/>
              <a:gd name="connsiteY17" fmla="*/ 699715 h 2137272"/>
              <a:gd name="connsiteX18" fmla="*/ 1362876 w 1545756"/>
              <a:gd name="connsiteY18" fmla="*/ 850789 h 2137272"/>
              <a:gd name="connsiteX19" fmla="*/ 1346974 w 1545756"/>
              <a:gd name="connsiteY19" fmla="*/ 874643 h 2137272"/>
              <a:gd name="connsiteX20" fmla="*/ 1323120 w 1545756"/>
              <a:gd name="connsiteY20" fmla="*/ 882595 h 2137272"/>
              <a:gd name="connsiteX21" fmla="*/ 1156142 w 1545756"/>
              <a:gd name="connsiteY21" fmla="*/ 890546 h 2137272"/>
              <a:gd name="connsiteX22" fmla="*/ 1132288 w 1545756"/>
              <a:gd name="connsiteY22" fmla="*/ 898497 h 2137272"/>
              <a:gd name="connsiteX23" fmla="*/ 1060727 w 1545756"/>
              <a:gd name="connsiteY23" fmla="*/ 954156 h 2137272"/>
              <a:gd name="connsiteX24" fmla="*/ 1013019 w 1545756"/>
              <a:gd name="connsiteY24" fmla="*/ 978010 h 2137272"/>
              <a:gd name="connsiteX25" fmla="*/ 941457 w 1545756"/>
              <a:gd name="connsiteY25" fmla="*/ 1001864 h 2137272"/>
              <a:gd name="connsiteX26" fmla="*/ 861944 w 1545756"/>
              <a:gd name="connsiteY26" fmla="*/ 1009816 h 2137272"/>
              <a:gd name="connsiteX27" fmla="*/ 869895 w 1545756"/>
              <a:gd name="connsiteY27" fmla="*/ 1073426 h 2137272"/>
              <a:gd name="connsiteX28" fmla="*/ 861944 w 1545756"/>
              <a:gd name="connsiteY28" fmla="*/ 1152939 h 2137272"/>
              <a:gd name="connsiteX29" fmla="*/ 853993 w 1545756"/>
              <a:gd name="connsiteY29" fmla="*/ 1208598 h 2137272"/>
              <a:gd name="connsiteX30" fmla="*/ 861944 w 1545756"/>
              <a:gd name="connsiteY30" fmla="*/ 1296063 h 2137272"/>
              <a:gd name="connsiteX31" fmla="*/ 901701 w 1545756"/>
              <a:gd name="connsiteY31" fmla="*/ 1304014 h 2137272"/>
              <a:gd name="connsiteX32" fmla="*/ 917603 w 1545756"/>
              <a:gd name="connsiteY32" fmla="*/ 1327868 h 2137272"/>
              <a:gd name="connsiteX33" fmla="*/ 941457 w 1545756"/>
              <a:gd name="connsiteY33" fmla="*/ 1351722 h 2137272"/>
              <a:gd name="connsiteX34" fmla="*/ 949408 w 1545756"/>
              <a:gd name="connsiteY34" fmla="*/ 1375576 h 2137272"/>
              <a:gd name="connsiteX35" fmla="*/ 925554 w 1545756"/>
              <a:gd name="connsiteY35" fmla="*/ 1558456 h 2137272"/>
              <a:gd name="connsiteX36" fmla="*/ 901701 w 1545756"/>
              <a:gd name="connsiteY36" fmla="*/ 1574358 h 2137272"/>
              <a:gd name="connsiteX37" fmla="*/ 885798 w 1545756"/>
              <a:gd name="connsiteY37" fmla="*/ 1637969 h 2137272"/>
              <a:gd name="connsiteX38" fmla="*/ 869895 w 1545756"/>
              <a:gd name="connsiteY38" fmla="*/ 1685676 h 2137272"/>
              <a:gd name="connsiteX39" fmla="*/ 846041 w 1545756"/>
              <a:gd name="connsiteY39" fmla="*/ 1709530 h 2137272"/>
              <a:gd name="connsiteX40" fmla="*/ 830139 w 1545756"/>
              <a:gd name="connsiteY40" fmla="*/ 1773141 h 2137272"/>
              <a:gd name="connsiteX41" fmla="*/ 814236 w 1545756"/>
              <a:gd name="connsiteY41" fmla="*/ 1796995 h 2137272"/>
              <a:gd name="connsiteX42" fmla="*/ 774480 w 1545756"/>
              <a:gd name="connsiteY42" fmla="*/ 1860605 h 2137272"/>
              <a:gd name="connsiteX43" fmla="*/ 718821 w 1545756"/>
              <a:gd name="connsiteY43" fmla="*/ 1924216 h 2137272"/>
              <a:gd name="connsiteX44" fmla="*/ 687015 w 1545756"/>
              <a:gd name="connsiteY44" fmla="*/ 1940118 h 2137272"/>
              <a:gd name="connsiteX45" fmla="*/ 607502 w 1545756"/>
              <a:gd name="connsiteY45" fmla="*/ 1948069 h 2137272"/>
              <a:gd name="connsiteX46" fmla="*/ 559794 w 1545756"/>
              <a:gd name="connsiteY46" fmla="*/ 1963972 h 2137272"/>
              <a:gd name="connsiteX47" fmla="*/ 543892 w 1545756"/>
              <a:gd name="connsiteY47" fmla="*/ 1987826 h 2137272"/>
              <a:gd name="connsiteX48" fmla="*/ 520038 w 1545756"/>
              <a:gd name="connsiteY48" fmla="*/ 2003729 h 2137272"/>
              <a:gd name="connsiteX49" fmla="*/ 480281 w 1545756"/>
              <a:gd name="connsiteY49" fmla="*/ 2035534 h 2137272"/>
              <a:gd name="connsiteX50" fmla="*/ 432574 w 1545756"/>
              <a:gd name="connsiteY50" fmla="*/ 2067339 h 2137272"/>
              <a:gd name="connsiteX51" fmla="*/ 257645 w 1545756"/>
              <a:gd name="connsiteY51" fmla="*/ 2091193 h 2137272"/>
              <a:gd name="connsiteX52" fmla="*/ 217888 w 1545756"/>
              <a:gd name="connsiteY52" fmla="*/ 2099144 h 2137272"/>
              <a:gd name="connsiteX53" fmla="*/ 194034 w 1545756"/>
              <a:gd name="connsiteY53" fmla="*/ 2115047 h 2137272"/>
              <a:gd name="connsiteX54" fmla="*/ 154278 w 1545756"/>
              <a:gd name="connsiteY54" fmla="*/ 2107096 h 2137272"/>
              <a:gd name="connsiteX55" fmla="*/ 122473 w 1545756"/>
              <a:gd name="connsiteY55" fmla="*/ 2067339 h 2137272"/>
              <a:gd name="connsiteX56" fmla="*/ 77940 w 1545756"/>
              <a:gd name="connsiteY56" fmla="*/ 2086361 h 2137272"/>
              <a:gd name="connsiteX57" fmla="*/ 38156 w 1545756"/>
              <a:gd name="connsiteY57" fmla="*/ 2100663 h 2137272"/>
              <a:gd name="connsiteX58" fmla="*/ 6351 w 1545756"/>
              <a:gd name="connsiteY58" fmla="*/ 2129321 h 2137272"/>
              <a:gd name="connsiteX59" fmla="*/ 1 w 1545756"/>
              <a:gd name="connsiteY59" fmla="*/ 2137272 h 2137272"/>
              <a:gd name="connsiteX0" fmla="*/ 1545756 w 1545756"/>
              <a:gd name="connsiteY0" fmla="*/ 0 h 2137272"/>
              <a:gd name="connsiteX1" fmla="*/ 1506000 w 1545756"/>
              <a:gd name="connsiteY1" fmla="*/ 15903 h 2137272"/>
              <a:gd name="connsiteX2" fmla="*/ 1458292 w 1545756"/>
              <a:gd name="connsiteY2" fmla="*/ 31805 h 2137272"/>
              <a:gd name="connsiteX3" fmla="*/ 1434438 w 1545756"/>
              <a:gd name="connsiteY3" fmla="*/ 47708 h 2137272"/>
              <a:gd name="connsiteX4" fmla="*/ 1410584 w 1545756"/>
              <a:gd name="connsiteY4" fmla="*/ 55659 h 2137272"/>
              <a:gd name="connsiteX5" fmla="*/ 1362876 w 1545756"/>
              <a:gd name="connsiteY5" fmla="*/ 87464 h 2137272"/>
              <a:gd name="connsiteX6" fmla="*/ 1339022 w 1545756"/>
              <a:gd name="connsiteY6" fmla="*/ 135172 h 2137272"/>
              <a:gd name="connsiteX7" fmla="*/ 1346974 w 1545756"/>
              <a:gd name="connsiteY7" fmla="*/ 182880 h 2137272"/>
              <a:gd name="connsiteX8" fmla="*/ 1362876 w 1545756"/>
              <a:gd name="connsiteY8" fmla="*/ 214685 h 2137272"/>
              <a:gd name="connsiteX9" fmla="*/ 1370827 w 1545756"/>
              <a:gd name="connsiteY9" fmla="*/ 238539 h 2137272"/>
              <a:gd name="connsiteX10" fmla="*/ 1386730 w 1545756"/>
              <a:gd name="connsiteY10" fmla="*/ 302149 h 2137272"/>
              <a:gd name="connsiteX11" fmla="*/ 1402633 w 1545756"/>
              <a:gd name="connsiteY11" fmla="*/ 349857 h 2137272"/>
              <a:gd name="connsiteX12" fmla="*/ 1410584 w 1545756"/>
              <a:gd name="connsiteY12" fmla="*/ 429370 h 2137272"/>
              <a:gd name="connsiteX13" fmla="*/ 1418535 w 1545756"/>
              <a:gd name="connsiteY13" fmla="*/ 492981 h 2137272"/>
              <a:gd name="connsiteX14" fmla="*/ 1402633 w 1545756"/>
              <a:gd name="connsiteY14" fmla="*/ 540689 h 2137272"/>
              <a:gd name="connsiteX15" fmla="*/ 1394681 w 1545756"/>
              <a:gd name="connsiteY15" fmla="*/ 564543 h 2137272"/>
              <a:gd name="connsiteX16" fmla="*/ 1386730 w 1545756"/>
              <a:gd name="connsiteY16" fmla="*/ 659958 h 2137272"/>
              <a:gd name="connsiteX17" fmla="*/ 1378779 w 1545756"/>
              <a:gd name="connsiteY17" fmla="*/ 699715 h 2137272"/>
              <a:gd name="connsiteX18" fmla="*/ 1362876 w 1545756"/>
              <a:gd name="connsiteY18" fmla="*/ 850789 h 2137272"/>
              <a:gd name="connsiteX19" fmla="*/ 1346974 w 1545756"/>
              <a:gd name="connsiteY19" fmla="*/ 874643 h 2137272"/>
              <a:gd name="connsiteX20" fmla="*/ 1323120 w 1545756"/>
              <a:gd name="connsiteY20" fmla="*/ 882595 h 2137272"/>
              <a:gd name="connsiteX21" fmla="*/ 1156142 w 1545756"/>
              <a:gd name="connsiteY21" fmla="*/ 890546 h 2137272"/>
              <a:gd name="connsiteX22" fmla="*/ 1132288 w 1545756"/>
              <a:gd name="connsiteY22" fmla="*/ 898497 h 2137272"/>
              <a:gd name="connsiteX23" fmla="*/ 1060727 w 1545756"/>
              <a:gd name="connsiteY23" fmla="*/ 954156 h 2137272"/>
              <a:gd name="connsiteX24" fmla="*/ 1013019 w 1545756"/>
              <a:gd name="connsiteY24" fmla="*/ 978010 h 2137272"/>
              <a:gd name="connsiteX25" fmla="*/ 941457 w 1545756"/>
              <a:gd name="connsiteY25" fmla="*/ 1001864 h 2137272"/>
              <a:gd name="connsiteX26" fmla="*/ 861944 w 1545756"/>
              <a:gd name="connsiteY26" fmla="*/ 1009816 h 2137272"/>
              <a:gd name="connsiteX27" fmla="*/ 869895 w 1545756"/>
              <a:gd name="connsiteY27" fmla="*/ 1073426 h 2137272"/>
              <a:gd name="connsiteX28" fmla="*/ 861944 w 1545756"/>
              <a:gd name="connsiteY28" fmla="*/ 1152939 h 2137272"/>
              <a:gd name="connsiteX29" fmla="*/ 853993 w 1545756"/>
              <a:gd name="connsiteY29" fmla="*/ 1208598 h 2137272"/>
              <a:gd name="connsiteX30" fmla="*/ 861944 w 1545756"/>
              <a:gd name="connsiteY30" fmla="*/ 1296063 h 2137272"/>
              <a:gd name="connsiteX31" fmla="*/ 901701 w 1545756"/>
              <a:gd name="connsiteY31" fmla="*/ 1304014 h 2137272"/>
              <a:gd name="connsiteX32" fmla="*/ 917603 w 1545756"/>
              <a:gd name="connsiteY32" fmla="*/ 1327868 h 2137272"/>
              <a:gd name="connsiteX33" fmla="*/ 941457 w 1545756"/>
              <a:gd name="connsiteY33" fmla="*/ 1351722 h 2137272"/>
              <a:gd name="connsiteX34" fmla="*/ 949408 w 1545756"/>
              <a:gd name="connsiteY34" fmla="*/ 1375576 h 2137272"/>
              <a:gd name="connsiteX35" fmla="*/ 925554 w 1545756"/>
              <a:gd name="connsiteY35" fmla="*/ 1558456 h 2137272"/>
              <a:gd name="connsiteX36" fmla="*/ 901701 w 1545756"/>
              <a:gd name="connsiteY36" fmla="*/ 1574358 h 2137272"/>
              <a:gd name="connsiteX37" fmla="*/ 885798 w 1545756"/>
              <a:gd name="connsiteY37" fmla="*/ 1637969 h 2137272"/>
              <a:gd name="connsiteX38" fmla="*/ 869895 w 1545756"/>
              <a:gd name="connsiteY38" fmla="*/ 1685676 h 2137272"/>
              <a:gd name="connsiteX39" fmla="*/ 846041 w 1545756"/>
              <a:gd name="connsiteY39" fmla="*/ 1709530 h 2137272"/>
              <a:gd name="connsiteX40" fmla="*/ 830139 w 1545756"/>
              <a:gd name="connsiteY40" fmla="*/ 1773141 h 2137272"/>
              <a:gd name="connsiteX41" fmla="*/ 814236 w 1545756"/>
              <a:gd name="connsiteY41" fmla="*/ 1796995 h 2137272"/>
              <a:gd name="connsiteX42" fmla="*/ 774480 w 1545756"/>
              <a:gd name="connsiteY42" fmla="*/ 1860605 h 2137272"/>
              <a:gd name="connsiteX43" fmla="*/ 718821 w 1545756"/>
              <a:gd name="connsiteY43" fmla="*/ 1924216 h 2137272"/>
              <a:gd name="connsiteX44" fmla="*/ 687015 w 1545756"/>
              <a:gd name="connsiteY44" fmla="*/ 1940118 h 2137272"/>
              <a:gd name="connsiteX45" fmla="*/ 607502 w 1545756"/>
              <a:gd name="connsiteY45" fmla="*/ 1948069 h 2137272"/>
              <a:gd name="connsiteX46" fmla="*/ 559794 w 1545756"/>
              <a:gd name="connsiteY46" fmla="*/ 1963972 h 2137272"/>
              <a:gd name="connsiteX47" fmla="*/ 543892 w 1545756"/>
              <a:gd name="connsiteY47" fmla="*/ 1987826 h 2137272"/>
              <a:gd name="connsiteX48" fmla="*/ 520038 w 1545756"/>
              <a:gd name="connsiteY48" fmla="*/ 2003729 h 2137272"/>
              <a:gd name="connsiteX49" fmla="*/ 480281 w 1545756"/>
              <a:gd name="connsiteY49" fmla="*/ 2035534 h 2137272"/>
              <a:gd name="connsiteX50" fmla="*/ 432574 w 1545756"/>
              <a:gd name="connsiteY50" fmla="*/ 2067339 h 2137272"/>
              <a:gd name="connsiteX51" fmla="*/ 257645 w 1545756"/>
              <a:gd name="connsiteY51" fmla="*/ 2091193 h 2137272"/>
              <a:gd name="connsiteX52" fmla="*/ 221063 w 1545756"/>
              <a:gd name="connsiteY52" fmla="*/ 2115019 h 2137272"/>
              <a:gd name="connsiteX53" fmla="*/ 194034 w 1545756"/>
              <a:gd name="connsiteY53" fmla="*/ 2115047 h 2137272"/>
              <a:gd name="connsiteX54" fmla="*/ 154278 w 1545756"/>
              <a:gd name="connsiteY54" fmla="*/ 2107096 h 2137272"/>
              <a:gd name="connsiteX55" fmla="*/ 122473 w 1545756"/>
              <a:gd name="connsiteY55" fmla="*/ 2067339 h 2137272"/>
              <a:gd name="connsiteX56" fmla="*/ 77940 w 1545756"/>
              <a:gd name="connsiteY56" fmla="*/ 2086361 h 2137272"/>
              <a:gd name="connsiteX57" fmla="*/ 38156 w 1545756"/>
              <a:gd name="connsiteY57" fmla="*/ 2100663 h 2137272"/>
              <a:gd name="connsiteX58" fmla="*/ 6351 w 1545756"/>
              <a:gd name="connsiteY58" fmla="*/ 2129321 h 2137272"/>
              <a:gd name="connsiteX59" fmla="*/ 1 w 1545756"/>
              <a:gd name="connsiteY59" fmla="*/ 2137272 h 2137272"/>
              <a:gd name="connsiteX0" fmla="*/ 1545756 w 1545756"/>
              <a:gd name="connsiteY0" fmla="*/ 0 h 2137272"/>
              <a:gd name="connsiteX1" fmla="*/ 1506000 w 1545756"/>
              <a:gd name="connsiteY1" fmla="*/ 15903 h 2137272"/>
              <a:gd name="connsiteX2" fmla="*/ 1458292 w 1545756"/>
              <a:gd name="connsiteY2" fmla="*/ 31805 h 2137272"/>
              <a:gd name="connsiteX3" fmla="*/ 1434438 w 1545756"/>
              <a:gd name="connsiteY3" fmla="*/ 47708 h 2137272"/>
              <a:gd name="connsiteX4" fmla="*/ 1410584 w 1545756"/>
              <a:gd name="connsiteY4" fmla="*/ 55659 h 2137272"/>
              <a:gd name="connsiteX5" fmla="*/ 1362876 w 1545756"/>
              <a:gd name="connsiteY5" fmla="*/ 87464 h 2137272"/>
              <a:gd name="connsiteX6" fmla="*/ 1339022 w 1545756"/>
              <a:gd name="connsiteY6" fmla="*/ 135172 h 2137272"/>
              <a:gd name="connsiteX7" fmla="*/ 1346974 w 1545756"/>
              <a:gd name="connsiteY7" fmla="*/ 182880 h 2137272"/>
              <a:gd name="connsiteX8" fmla="*/ 1362876 w 1545756"/>
              <a:gd name="connsiteY8" fmla="*/ 214685 h 2137272"/>
              <a:gd name="connsiteX9" fmla="*/ 1370827 w 1545756"/>
              <a:gd name="connsiteY9" fmla="*/ 238539 h 2137272"/>
              <a:gd name="connsiteX10" fmla="*/ 1386730 w 1545756"/>
              <a:gd name="connsiteY10" fmla="*/ 302149 h 2137272"/>
              <a:gd name="connsiteX11" fmla="*/ 1402633 w 1545756"/>
              <a:gd name="connsiteY11" fmla="*/ 349857 h 2137272"/>
              <a:gd name="connsiteX12" fmla="*/ 1410584 w 1545756"/>
              <a:gd name="connsiteY12" fmla="*/ 429370 h 2137272"/>
              <a:gd name="connsiteX13" fmla="*/ 1418535 w 1545756"/>
              <a:gd name="connsiteY13" fmla="*/ 492981 h 2137272"/>
              <a:gd name="connsiteX14" fmla="*/ 1402633 w 1545756"/>
              <a:gd name="connsiteY14" fmla="*/ 540689 h 2137272"/>
              <a:gd name="connsiteX15" fmla="*/ 1394681 w 1545756"/>
              <a:gd name="connsiteY15" fmla="*/ 564543 h 2137272"/>
              <a:gd name="connsiteX16" fmla="*/ 1386730 w 1545756"/>
              <a:gd name="connsiteY16" fmla="*/ 659958 h 2137272"/>
              <a:gd name="connsiteX17" fmla="*/ 1378779 w 1545756"/>
              <a:gd name="connsiteY17" fmla="*/ 699715 h 2137272"/>
              <a:gd name="connsiteX18" fmla="*/ 1362876 w 1545756"/>
              <a:gd name="connsiteY18" fmla="*/ 850789 h 2137272"/>
              <a:gd name="connsiteX19" fmla="*/ 1346974 w 1545756"/>
              <a:gd name="connsiteY19" fmla="*/ 874643 h 2137272"/>
              <a:gd name="connsiteX20" fmla="*/ 1323120 w 1545756"/>
              <a:gd name="connsiteY20" fmla="*/ 882595 h 2137272"/>
              <a:gd name="connsiteX21" fmla="*/ 1156142 w 1545756"/>
              <a:gd name="connsiteY21" fmla="*/ 890546 h 2137272"/>
              <a:gd name="connsiteX22" fmla="*/ 1132288 w 1545756"/>
              <a:gd name="connsiteY22" fmla="*/ 898497 h 2137272"/>
              <a:gd name="connsiteX23" fmla="*/ 1060727 w 1545756"/>
              <a:gd name="connsiteY23" fmla="*/ 954156 h 2137272"/>
              <a:gd name="connsiteX24" fmla="*/ 1013019 w 1545756"/>
              <a:gd name="connsiteY24" fmla="*/ 978010 h 2137272"/>
              <a:gd name="connsiteX25" fmla="*/ 941457 w 1545756"/>
              <a:gd name="connsiteY25" fmla="*/ 1001864 h 2137272"/>
              <a:gd name="connsiteX26" fmla="*/ 861944 w 1545756"/>
              <a:gd name="connsiteY26" fmla="*/ 1009816 h 2137272"/>
              <a:gd name="connsiteX27" fmla="*/ 869895 w 1545756"/>
              <a:gd name="connsiteY27" fmla="*/ 1073426 h 2137272"/>
              <a:gd name="connsiteX28" fmla="*/ 861944 w 1545756"/>
              <a:gd name="connsiteY28" fmla="*/ 1152939 h 2137272"/>
              <a:gd name="connsiteX29" fmla="*/ 853993 w 1545756"/>
              <a:gd name="connsiteY29" fmla="*/ 1208598 h 2137272"/>
              <a:gd name="connsiteX30" fmla="*/ 861944 w 1545756"/>
              <a:gd name="connsiteY30" fmla="*/ 1296063 h 2137272"/>
              <a:gd name="connsiteX31" fmla="*/ 901701 w 1545756"/>
              <a:gd name="connsiteY31" fmla="*/ 1304014 h 2137272"/>
              <a:gd name="connsiteX32" fmla="*/ 917603 w 1545756"/>
              <a:gd name="connsiteY32" fmla="*/ 1327868 h 2137272"/>
              <a:gd name="connsiteX33" fmla="*/ 941457 w 1545756"/>
              <a:gd name="connsiteY33" fmla="*/ 1351722 h 2137272"/>
              <a:gd name="connsiteX34" fmla="*/ 949408 w 1545756"/>
              <a:gd name="connsiteY34" fmla="*/ 1375576 h 2137272"/>
              <a:gd name="connsiteX35" fmla="*/ 925554 w 1545756"/>
              <a:gd name="connsiteY35" fmla="*/ 1558456 h 2137272"/>
              <a:gd name="connsiteX36" fmla="*/ 901701 w 1545756"/>
              <a:gd name="connsiteY36" fmla="*/ 1574358 h 2137272"/>
              <a:gd name="connsiteX37" fmla="*/ 885798 w 1545756"/>
              <a:gd name="connsiteY37" fmla="*/ 1637969 h 2137272"/>
              <a:gd name="connsiteX38" fmla="*/ 869895 w 1545756"/>
              <a:gd name="connsiteY38" fmla="*/ 1685676 h 2137272"/>
              <a:gd name="connsiteX39" fmla="*/ 846041 w 1545756"/>
              <a:gd name="connsiteY39" fmla="*/ 1709530 h 2137272"/>
              <a:gd name="connsiteX40" fmla="*/ 830139 w 1545756"/>
              <a:gd name="connsiteY40" fmla="*/ 1773141 h 2137272"/>
              <a:gd name="connsiteX41" fmla="*/ 814236 w 1545756"/>
              <a:gd name="connsiteY41" fmla="*/ 1796995 h 2137272"/>
              <a:gd name="connsiteX42" fmla="*/ 774480 w 1545756"/>
              <a:gd name="connsiteY42" fmla="*/ 1860605 h 2137272"/>
              <a:gd name="connsiteX43" fmla="*/ 718821 w 1545756"/>
              <a:gd name="connsiteY43" fmla="*/ 1924216 h 2137272"/>
              <a:gd name="connsiteX44" fmla="*/ 687015 w 1545756"/>
              <a:gd name="connsiteY44" fmla="*/ 1940118 h 2137272"/>
              <a:gd name="connsiteX45" fmla="*/ 607502 w 1545756"/>
              <a:gd name="connsiteY45" fmla="*/ 1948069 h 2137272"/>
              <a:gd name="connsiteX46" fmla="*/ 559794 w 1545756"/>
              <a:gd name="connsiteY46" fmla="*/ 1963972 h 2137272"/>
              <a:gd name="connsiteX47" fmla="*/ 543892 w 1545756"/>
              <a:gd name="connsiteY47" fmla="*/ 1987826 h 2137272"/>
              <a:gd name="connsiteX48" fmla="*/ 520038 w 1545756"/>
              <a:gd name="connsiteY48" fmla="*/ 2003729 h 2137272"/>
              <a:gd name="connsiteX49" fmla="*/ 480281 w 1545756"/>
              <a:gd name="connsiteY49" fmla="*/ 2035534 h 2137272"/>
              <a:gd name="connsiteX50" fmla="*/ 432574 w 1545756"/>
              <a:gd name="connsiteY50" fmla="*/ 2067339 h 2137272"/>
              <a:gd name="connsiteX51" fmla="*/ 263995 w 1545756"/>
              <a:gd name="connsiteY51" fmla="*/ 2107068 h 2137272"/>
              <a:gd name="connsiteX52" fmla="*/ 221063 w 1545756"/>
              <a:gd name="connsiteY52" fmla="*/ 2115019 h 2137272"/>
              <a:gd name="connsiteX53" fmla="*/ 194034 w 1545756"/>
              <a:gd name="connsiteY53" fmla="*/ 2115047 h 2137272"/>
              <a:gd name="connsiteX54" fmla="*/ 154278 w 1545756"/>
              <a:gd name="connsiteY54" fmla="*/ 2107096 h 2137272"/>
              <a:gd name="connsiteX55" fmla="*/ 122473 w 1545756"/>
              <a:gd name="connsiteY55" fmla="*/ 2067339 h 2137272"/>
              <a:gd name="connsiteX56" fmla="*/ 77940 w 1545756"/>
              <a:gd name="connsiteY56" fmla="*/ 2086361 h 2137272"/>
              <a:gd name="connsiteX57" fmla="*/ 38156 w 1545756"/>
              <a:gd name="connsiteY57" fmla="*/ 2100663 h 2137272"/>
              <a:gd name="connsiteX58" fmla="*/ 6351 w 1545756"/>
              <a:gd name="connsiteY58" fmla="*/ 2129321 h 2137272"/>
              <a:gd name="connsiteX59" fmla="*/ 1 w 1545756"/>
              <a:gd name="connsiteY59" fmla="*/ 2137272 h 213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45756" h="2137272">
                <a:moveTo>
                  <a:pt x="1545756" y="0"/>
                </a:moveTo>
                <a:cubicBezTo>
                  <a:pt x="1532504" y="5301"/>
                  <a:pt x="1519414" y="11025"/>
                  <a:pt x="1506000" y="15903"/>
                </a:cubicBezTo>
                <a:cubicBezTo>
                  <a:pt x="1490246" y="21632"/>
                  <a:pt x="1458292" y="31805"/>
                  <a:pt x="1458292" y="31805"/>
                </a:cubicBezTo>
                <a:cubicBezTo>
                  <a:pt x="1450341" y="37106"/>
                  <a:pt x="1442985" y="43434"/>
                  <a:pt x="1434438" y="47708"/>
                </a:cubicBezTo>
                <a:cubicBezTo>
                  <a:pt x="1426941" y="51456"/>
                  <a:pt x="1417911" y="51589"/>
                  <a:pt x="1410584" y="55659"/>
                </a:cubicBezTo>
                <a:cubicBezTo>
                  <a:pt x="1393877" y="64941"/>
                  <a:pt x="1362876" y="87464"/>
                  <a:pt x="1362876" y="87464"/>
                </a:cubicBezTo>
                <a:cubicBezTo>
                  <a:pt x="1354837" y="99523"/>
                  <a:pt x="1339022" y="118714"/>
                  <a:pt x="1339022" y="135172"/>
                </a:cubicBezTo>
                <a:cubicBezTo>
                  <a:pt x="1339022" y="151294"/>
                  <a:pt x="1342341" y="167438"/>
                  <a:pt x="1346974" y="182880"/>
                </a:cubicBezTo>
                <a:cubicBezTo>
                  <a:pt x="1350380" y="194233"/>
                  <a:pt x="1358207" y="203790"/>
                  <a:pt x="1362876" y="214685"/>
                </a:cubicBezTo>
                <a:cubicBezTo>
                  <a:pt x="1366177" y="222389"/>
                  <a:pt x="1368622" y="230453"/>
                  <a:pt x="1370827" y="238539"/>
                </a:cubicBezTo>
                <a:cubicBezTo>
                  <a:pt x="1376578" y="259625"/>
                  <a:pt x="1381429" y="280946"/>
                  <a:pt x="1386730" y="302149"/>
                </a:cubicBezTo>
                <a:cubicBezTo>
                  <a:pt x="1390796" y="318411"/>
                  <a:pt x="1402633" y="349857"/>
                  <a:pt x="1402633" y="349857"/>
                </a:cubicBezTo>
                <a:cubicBezTo>
                  <a:pt x="1405283" y="376361"/>
                  <a:pt x="1404595" y="403416"/>
                  <a:pt x="1410584" y="429370"/>
                </a:cubicBezTo>
                <a:cubicBezTo>
                  <a:pt x="1424539" y="489840"/>
                  <a:pt x="1441719" y="407973"/>
                  <a:pt x="1418535" y="492981"/>
                </a:cubicBezTo>
                <a:cubicBezTo>
                  <a:pt x="1414124" y="509153"/>
                  <a:pt x="1407934" y="524786"/>
                  <a:pt x="1402633" y="540689"/>
                </a:cubicBezTo>
                <a:lnTo>
                  <a:pt x="1394681" y="564543"/>
                </a:lnTo>
                <a:cubicBezTo>
                  <a:pt x="1392031" y="596348"/>
                  <a:pt x="1390459" y="628261"/>
                  <a:pt x="1386730" y="659958"/>
                </a:cubicBezTo>
                <a:cubicBezTo>
                  <a:pt x="1385151" y="673380"/>
                  <a:pt x="1380060" y="686261"/>
                  <a:pt x="1378779" y="699715"/>
                </a:cubicBezTo>
                <a:cubicBezTo>
                  <a:pt x="1377578" y="712330"/>
                  <a:pt x="1382829" y="810883"/>
                  <a:pt x="1362876" y="850789"/>
                </a:cubicBezTo>
                <a:cubicBezTo>
                  <a:pt x="1358602" y="859336"/>
                  <a:pt x="1354436" y="868673"/>
                  <a:pt x="1346974" y="874643"/>
                </a:cubicBezTo>
                <a:cubicBezTo>
                  <a:pt x="1340429" y="879879"/>
                  <a:pt x="1331473" y="881899"/>
                  <a:pt x="1323120" y="882595"/>
                </a:cubicBezTo>
                <a:cubicBezTo>
                  <a:pt x="1267590" y="887223"/>
                  <a:pt x="1211801" y="887896"/>
                  <a:pt x="1156142" y="890546"/>
                </a:cubicBezTo>
                <a:cubicBezTo>
                  <a:pt x="1148191" y="893196"/>
                  <a:pt x="1139262" y="893848"/>
                  <a:pt x="1132288" y="898497"/>
                </a:cubicBezTo>
                <a:cubicBezTo>
                  <a:pt x="1091122" y="925941"/>
                  <a:pt x="1124246" y="932981"/>
                  <a:pt x="1060727" y="954156"/>
                </a:cubicBezTo>
                <a:cubicBezTo>
                  <a:pt x="973720" y="983161"/>
                  <a:pt x="1105514" y="936901"/>
                  <a:pt x="1013019" y="978010"/>
                </a:cubicBezTo>
                <a:cubicBezTo>
                  <a:pt x="1013009" y="978015"/>
                  <a:pt x="953390" y="997887"/>
                  <a:pt x="941457" y="1001864"/>
                </a:cubicBezTo>
                <a:cubicBezTo>
                  <a:pt x="916187" y="1010287"/>
                  <a:pt x="888448" y="1007165"/>
                  <a:pt x="861944" y="1009816"/>
                </a:cubicBezTo>
                <a:cubicBezTo>
                  <a:pt x="843019" y="1066589"/>
                  <a:pt x="832094" y="1048225"/>
                  <a:pt x="869895" y="1073426"/>
                </a:cubicBezTo>
                <a:cubicBezTo>
                  <a:pt x="867245" y="1099930"/>
                  <a:pt x="865056" y="1126485"/>
                  <a:pt x="861944" y="1152939"/>
                </a:cubicBezTo>
                <a:cubicBezTo>
                  <a:pt x="859754" y="1171552"/>
                  <a:pt x="853993" y="1189857"/>
                  <a:pt x="853993" y="1208598"/>
                </a:cubicBezTo>
                <a:cubicBezTo>
                  <a:pt x="853993" y="1237873"/>
                  <a:pt x="848852" y="1269878"/>
                  <a:pt x="861944" y="1296063"/>
                </a:cubicBezTo>
                <a:cubicBezTo>
                  <a:pt x="867988" y="1308151"/>
                  <a:pt x="888449" y="1301364"/>
                  <a:pt x="901701" y="1304014"/>
                </a:cubicBezTo>
                <a:cubicBezTo>
                  <a:pt x="907002" y="1311965"/>
                  <a:pt x="911485" y="1320527"/>
                  <a:pt x="917603" y="1327868"/>
                </a:cubicBezTo>
                <a:cubicBezTo>
                  <a:pt x="924802" y="1336507"/>
                  <a:pt x="935220" y="1342366"/>
                  <a:pt x="941457" y="1351722"/>
                </a:cubicBezTo>
                <a:cubicBezTo>
                  <a:pt x="946106" y="1358696"/>
                  <a:pt x="946758" y="1367625"/>
                  <a:pt x="949408" y="1375576"/>
                </a:cubicBezTo>
                <a:cubicBezTo>
                  <a:pt x="940473" y="1527482"/>
                  <a:pt x="955730" y="1467929"/>
                  <a:pt x="925554" y="1558456"/>
                </a:cubicBezTo>
                <a:cubicBezTo>
                  <a:pt x="922532" y="1567522"/>
                  <a:pt x="909652" y="1569057"/>
                  <a:pt x="901701" y="1574358"/>
                </a:cubicBezTo>
                <a:cubicBezTo>
                  <a:pt x="877576" y="1646728"/>
                  <a:pt x="914580" y="1532437"/>
                  <a:pt x="885798" y="1637969"/>
                </a:cubicBezTo>
                <a:cubicBezTo>
                  <a:pt x="881387" y="1654141"/>
                  <a:pt x="881748" y="1673823"/>
                  <a:pt x="869895" y="1685676"/>
                </a:cubicBezTo>
                <a:lnTo>
                  <a:pt x="846041" y="1709530"/>
                </a:lnTo>
                <a:cubicBezTo>
                  <a:pt x="843017" y="1724650"/>
                  <a:pt x="838289" y="1756842"/>
                  <a:pt x="830139" y="1773141"/>
                </a:cubicBezTo>
                <a:cubicBezTo>
                  <a:pt x="825865" y="1781688"/>
                  <a:pt x="819537" y="1789044"/>
                  <a:pt x="814236" y="1796995"/>
                </a:cubicBezTo>
                <a:cubicBezTo>
                  <a:pt x="795312" y="1853769"/>
                  <a:pt x="812282" y="1835405"/>
                  <a:pt x="774480" y="1860605"/>
                </a:cubicBezTo>
                <a:cubicBezTo>
                  <a:pt x="745532" y="1904025"/>
                  <a:pt x="754497" y="1903830"/>
                  <a:pt x="718821" y="1924216"/>
                </a:cubicBezTo>
                <a:cubicBezTo>
                  <a:pt x="708529" y="1930097"/>
                  <a:pt x="698605" y="1937635"/>
                  <a:pt x="687015" y="1940118"/>
                </a:cubicBezTo>
                <a:cubicBezTo>
                  <a:pt x="660970" y="1945699"/>
                  <a:pt x="634006" y="1945419"/>
                  <a:pt x="607502" y="1948069"/>
                </a:cubicBezTo>
                <a:lnTo>
                  <a:pt x="559794" y="1963972"/>
                </a:lnTo>
                <a:cubicBezTo>
                  <a:pt x="550728" y="1966994"/>
                  <a:pt x="550649" y="1981069"/>
                  <a:pt x="543892" y="1987826"/>
                </a:cubicBezTo>
                <a:cubicBezTo>
                  <a:pt x="537135" y="1994583"/>
                  <a:pt x="527989" y="1998428"/>
                  <a:pt x="520038" y="2003729"/>
                </a:cubicBezTo>
                <a:cubicBezTo>
                  <a:pt x="490653" y="2047805"/>
                  <a:pt x="520948" y="2012942"/>
                  <a:pt x="480281" y="2035534"/>
                </a:cubicBezTo>
                <a:cubicBezTo>
                  <a:pt x="463574" y="2044816"/>
                  <a:pt x="468622" y="2055417"/>
                  <a:pt x="432574" y="2067339"/>
                </a:cubicBezTo>
                <a:cubicBezTo>
                  <a:pt x="396526" y="2079261"/>
                  <a:pt x="407946" y="2098071"/>
                  <a:pt x="263995" y="2107068"/>
                </a:cubicBezTo>
                <a:cubicBezTo>
                  <a:pt x="250743" y="2109718"/>
                  <a:pt x="232723" y="2113689"/>
                  <a:pt x="221063" y="2115019"/>
                </a:cubicBezTo>
                <a:cubicBezTo>
                  <a:pt x="209403" y="2116349"/>
                  <a:pt x="205165" y="2116367"/>
                  <a:pt x="194034" y="2115047"/>
                </a:cubicBezTo>
                <a:cubicBezTo>
                  <a:pt x="182903" y="2113727"/>
                  <a:pt x="167530" y="2109746"/>
                  <a:pt x="154278" y="2107096"/>
                </a:cubicBezTo>
                <a:cubicBezTo>
                  <a:pt x="145656" y="2081229"/>
                  <a:pt x="135196" y="2070795"/>
                  <a:pt x="122473" y="2067339"/>
                </a:cubicBezTo>
                <a:cubicBezTo>
                  <a:pt x="109750" y="2063883"/>
                  <a:pt x="91993" y="2080807"/>
                  <a:pt x="77940" y="2086361"/>
                </a:cubicBezTo>
                <a:cubicBezTo>
                  <a:pt x="63887" y="2091915"/>
                  <a:pt x="50087" y="2093503"/>
                  <a:pt x="38156" y="2100663"/>
                </a:cubicBezTo>
                <a:cubicBezTo>
                  <a:pt x="26225" y="2107823"/>
                  <a:pt x="12710" y="2123220"/>
                  <a:pt x="6351" y="2129321"/>
                </a:cubicBezTo>
                <a:cubicBezTo>
                  <a:pt x="-8" y="2135422"/>
                  <a:pt x="1" y="2134622"/>
                  <a:pt x="1" y="2137272"/>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7" name="Freihandform 26"/>
          <p:cNvSpPr/>
          <p:nvPr/>
        </p:nvSpPr>
        <p:spPr bwMode="auto">
          <a:xfrm>
            <a:off x="4528850" y="3071194"/>
            <a:ext cx="1384676" cy="1793212"/>
          </a:xfrm>
          <a:custGeom>
            <a:avLst/>
            <a:gdLst>
              <a:gd name="connsiteX0" fmla="*/ 0 w 1549400"/>
              <a:gd name="connsiteY0" fmla="*/ 2149475 h 2149475"/>
              <a:gd name="connsiteX1" fmla="*/ 9525 w 1549400"/>
              <a:gd name="connsiteY1" fmla="*/ 2133600 h 2149475"/>
              <a:gd name="connsiteX2" fmla="*/ 15875 w 1549400"/>
              <a:gd name="connsiteY2" fmla="*/ 2124075 h 2149475"/>
              <a:gd name="connsiteX3" fmla="*/ 25400 w 1549400"/>
              <a:gd name="connsiteY3" fmla="*/ 2120900 h 2149475"/>
              <a:gd name="connsiteX4" fmla="*/ 38100 w 1549400"/>
              <a:gd name="connsiteY4" fmla="*/ 2114550 h 2149475"/>
              <a:gd name="connsiteX5" fmla="*/ 60325 w 1549400"/>
              <a:gd name="connsiteY5" fmla="*/ 2111375 h 2149475"/>
              <a:gd name="connsiteX6" fmla="*/ 73025 w 1549400"/>
              <a:gd name="connsiteY6" fmla="*/ 2108200 h 2149475"/>
              <a:gd name="connsiteX7" fmla="*/ 196850 w 1549400"/>
              <a:gd name="connsiteY7" fmla="*/ 2111375 h 2149475"/>
              <a:gd name="connsiteX8" fmla="*/ 225425 w 1549400"/>
              <a:gd name="connsiteY8" fmla="*/ 2127250 h 2149475"/>
              <a:gd name="connsiteX9" fmla="*/ 241300 w 1549400"/>
              <a:gd name="connsiteY9" fmla="*/ 2130425 h 2149475"/>
              <a:gd name="connsiteX10" fmla="*/ 327025 w 1549400"/>
              <a:gd name="connsiteY10" fmla="*/ 2124075 h 2149475"/>
              <a:gd name="connsiteX11" fmla="*/ 336550 w 1549400"/>
              <a:gd name="connsiteY11" fmla="*/ 2120900 h 2149475"/>
              <a:gd name="connsiteX12" fmla="*/ 374650 w 1549400"/>
              <a:gd name="connsiteY12" fmla="*/ 2114550 h 2149475"/>
              <a:gd name="connsiteX13" fmla="*/ 387350 w 1549400"/>
              <a:gd name="connsiteY13" fmla="*/ 2108200 h 2149475"/>
              <a:gd name="connsiteX14" fmla="*/ 403225 w 1549400"/>
              <a:gd name="connsiteY14" fmla="*/ 2105025 h 2149475"/>
              <a:gd name="connsiteX15" fmla="*/ 425450 w 1549400"/>
              <a:gd name="connsiteY15" fmla="*/ 2098675 h 2149475"/>
              <a:gd name="connsiteX16" fmla="*/ 463550 w 1549400"/>
              <a:gd name="connsiteY16" fmla="*/ 2079625 h 2149475"/>
              <a:gd name="connsiteX17" fmla="*/ 473075 w 1549400"/>
              <a:gd name="connsiteY17" fmla="*/ 2076450 h 2149475"/>
              <a:gd name="connsiteX18" fmla="*/ 485775 w 1549400"/>
              <a:gd name="connsiteY18" fmla="*/ 2057400 h 2149475"/>
              <a:gd name="connsiteX19" fmla="*/ 492125 w 1549400"/>
              <a:gd name="connsiteY19" fmla="*/ 2047875 h 2149475"/>
              <a:gd name="connsiteX20" fmla="*/ 495300 w 1549400"/>
              <a:gd name="connsiteY20" fmla="*/ 2038350 h 2149475"/>
              <a:gd name="connsiteX21" fmla="*/ 504825 w 1549400"/>
              <a:gd name="connsiteY21" fmla="*/ 2032000 h 2149475"/>
              <a:gd name="connsiteX22" fmla="*/ 523875 w 1549400"/>
              <a:gd name="connsiteY22" fmla="*/ 2019300 h 2149475"/>
              <a:gd name="connsiteX23" fmla="*/ 539750 w 1549400"/>
              <a:gd name="connsiteY23" fmla="*/ 1990725 h 2149475"/>
              <a:gd name="connsiteX24" fmla="*/ 523875 w 1549400"/>
              <a:gd name="connsiteY24" fmla="*/ 1949450 h 2149475"/>
              <a:gd name="connsiteX25" fmla="*/ 508000 w 1549400"/>
              <a:gd name="connsiteY25" fmla="*/ 1924050 h 2149475"/>
              <a:gd name="connsiteX26" fmla="*/ 501650 w 1549400"/>
              <a:gd name="connsiteY26" fmla="*/ 1914525 h 2149475"/>
              <a:gd name="connsiteX27" fmla="*/ 495300 w 1549400"/>
              <a:gd name="connsiteY27" fmla="*/ 1895475 h 2149475"/>
              <a:gd name="connsiteX28" fmla="*/ 485775 w 1549400"/>
              <a:gd name="connsiteY28" fmla="*/ 1885950 h 2149475"/>
              <a:gd name="connsiteX29" fmla="*/ 482600 w 1549400"/>
              <a:gd name="connsiteY29" fmla="*/ 1876425 h 2149475"/>
              <a:gd name="connsiteX30" fmla="*/ 479425 w 1549400"/>
              <a:gd name="connsiteY30" fmla="*/ 1863725 h 2149475"/>
              <a:gd name="connsiteX31" fmla="*/ 469900 w 1549400"/>
              <a:gd name="connsiteY31" fmla="*/ 1844675 h 2149475"/>
              <a:gd name="connsiteX32" fmla="*/ 460375 w 1549400"/>
              <a:gd name="connsiteY32" fmla="*/ 1812925 h 2149475"/>
              <a:gd name="connsiteX33" fmla="*/ 454025 w 1549400"/>
              <a:gd name="connsiteY33" fmla="*/ 1803400 h 2149475"/>
              <a:gd name="connsiteX34" fmla="*/ 447675 w 1549400"/>
              <a:gd name="connsiteY34" fmla="*/ 1784350 h 2149475"/>
              <a:gd name="connsiteX35" fmla="*/ 444500 w 1549400"/>
              <a:gd name="connsiteY35" fmla="*/ 1774825 h 2149475"/>
              <a:gd name="connsiteX36" fmla="*/ 441325 w 1549400"/>
              <a:gd name="connsiteY36" fmla="*/ 1765300 h 2149475"/>
              <a:gd name="connsiteX37" fmla="*/ 434975 w 1549400"/>
              <a:gd name="connsiteY37" fmla="*/ 1736725 h 2149475"/>
              <a:gd name="connsiteX38" fmla="*/ 422275 w 1549400"/>
              <a:gd name="connsiteY38" fmla="*/ 1717675 h 2149475"/>
              <a:gd name="connsiteX39" fmla="*/ 419100 w 1549400"/>
              <a:gd name="connsiteY39" fmla="*/ 1660525 h 2149475"/>
              <a:gd name="connsiteX40" fmla="*/ 406400 w 1549400"/>
              <a:gd name="connsiteY40" fmla="*/ 1631950 h 2149475"/>
              <a:gd name="connsiteX41" fmla="*/ 400050 w 1549400"/>
              <a:gd name="connsiteY41" fmla="*/ 1619250 h 2149475"/>
              <a:gd name="connsiteX42" fmla="*/ 390525 w 1549400"/>
              <a:gd name="connsiteY42" fmla="*/ 1609725 h 2149475"/>
              <a:gd name="connsiteX43" fmla="*/ 384175 w 1549400"/>
              <a:gd name="connsiteY43" fmla="*/ 1597025 h 2149475"/>
              <a:gd name="connsiteX44" fmla="*/ 377825 w 1549400"/>
              <a:gd name="connsiteY44" fmla="*/ 1587500 h 2149475"/>
              <a:gd name="connsiteX45" fmla="*/ 381000 w 1549400"/>
              <a:gd name="connsiteY45" fmla="*/ 1524000 h 2149475"/>
              <a:gd name="connsiteX46" fmla="*/ 390525 w 1549400"/>
              <a:gd name="connsiteY46" fmla="*/ 1504950 h 2149475"/>
              <a:gd name="connsiteX47" fmla="*/ 393700 w 1549400"/>
              <a:gd name="connsiteY47" fmla="*/ 1495425 h 2149475"/>
              <a:gd name="connsiteX48" fmla="*/ 409575 w 1549400"/>
              <a:gd name="connsiteY48" fmla="*/ 1476375 h 2149475"/>
              <a:gd name="connsiteX49" fmla="*/ 425450 w 1549400"/>
              <a:gd name="connsiteY49" fmla="*/ 1447800 h 2149475"/>
              <a:gd name="connsiteX50" fmla="*/ 422275 w 1549400"/>
              <a:gd name="connsiteY50" fmla="*/ 1416050 h 2149475"/>
              <a:gd name="connsiteX51" fmla="*/ 409575 w 1549400"/>
              <a:gd name="connsiteY51" fmla="*/ 1384300 h 2149475"/>
              <a:gd name="connsiteX52" fmla="*/ 400050 w 1549400"/>
              <a:gd name="connsiteY52" fmla="*/ 1365250 h 2149475"/>
              <a:gd name="connsiteX53" fmla="*/ 396875 w 1549400"/>
              <a:gd name="connsiteY53" fmla="*/ 1333500 h 2149475"/>
              <a:gd name="connsiteX54" fmla="*/ 387350 w 1549400"/>
              <a:gd name="connsiteY54" fmla="*/ 1320800 h 2149475"/>
              <a:gd name="connsiteX55" fmla="*/ 381000 w 1549400"/>
              <a:gd name="connsiteY55" fmla="*/ 1311275 h 2149475"/>
              <a:gd name="connsiteX56" fmla="*/ 371475 w 1549400"/>
              <a:gd name="connsiteY56" fmla="*/ 1308100 h 2149475"/>
              <a:gd name="connsiteX57" fmla="*/ 361950 w 1549400"/>
              <a:gd name="connsiteY57" fmla="*/ 1298575 h 2149475"/>
              <a:gd name="connsiteX58" fmla="*/ 358775 w 1549400"/>
              <a:gd name="connsiteY58" fmla="*/ 1285875 h 2149475"/>
              <a:gd name="connsiteX59" fmla="*/ 349250 w 1549400"/>
              <a:gd name="connsiteY59" fmla="*/ 1266825 h 2149475"/>
              <a:gd name="connsiteX60" fmla="*/ 342900 w 1549400"/>
              <a:gd name="connsiteY60" fmla="*/ 1244600 h 2149475"/>
              <a:gd name="connsiteX61" fmla="*/ 339725 w 1549400"/>
              <a:gd name="connsiteY61" fmla="*/ 1235075 h 2149475"/>
              <a:gd name="connsiteX62" fmla="*/ 333375 w 1549400"/>
              <a:gd name="connsiteY62" fmla="*/ 1225550 h 2149475"/>
              <a:gd name="connsiteX63" fmla="*/ 342900 w 1549400"/>
              <a:gd name="connsiteY63" fmla="*/ 1165225 h 2149475"/>
              <a:gd name="connsiteX64" fmla="*/ 346075 w 1549400"/>
              <a:gd name="connsiteY64" fmla="*/ 1155700 h 2149475"/>
              <a:gd name="connsiteX65" fmla="*/ 349250 w 1549400"/>
              <a:gd name="connsiteY65" fmla="*/ 1146175 h 2149475"/>
              <a:gd name="connsiteX66" fmla="*/ 346075 w 1549400"/>
              <a:gd name="connsiteY66" fmla="*/ 1079500 h 2149475"/>
              <a:gd name="connsiteX67" fmla="*/ 342900 w 1549400"/>
              <a:gd name="connsiteY67" fmla="*/ 1069975 h 2149475"/>
              <a:gd name="connsiteX68" fmla="*/ 339725 w 1549400"/>
              <a:gd name="connsiteY68" fmla="*/ 1054100 h 2149475"/>
              <a:gd name="connsiteX69" fmla="*/ 336550 w 1549400"/>
              <a:gd name="connsiteY69" fmla="*/ 1044575 h 2149475"/>
              <a:gd name="connsiteX70" fmla="*/ 327025 w 1549400"/>
              <a:gd name="connsiteY70" fmla="*/ 1038225 h 2149475"/>
              <a:gd name="connsiteX71" fmla="*/ 307975 w 1549400"/>
              <a:gd name="connsiteY71" fmla="*/ 1025525 h 2149475"/>
              <a:gd name="connsiteX72" fmla="*/ 288925 w 1549400"/>
              <a:gd name="connsiteY72" fmla="*/ 1031875 h 2149475"/>
              <a:gd name="connsiteX73" fmla="*/ 279400 w 1549400"/>
              <a:gd name="connsiteY73" fmla="*/ 1038225 h 2149475"/>
              <a:gd name="connsiteX74" fmla="*/ 250825 w 1549400"/>
              <a:gd name="connsiteY74" fmla="*/ 1047750 h 2149475"/>
              <a:gd name="connsiteX75" fmla="*/ 209550 w 1549400"/>
              <a:gd name="connsiteY75" fmla="*/ 1050925 h 2149475"/>
              <a:gd name="connsiteX76" fmla="*/ 184150 w 1549400"/>
              <a:gd name="connsiteY76" fmla="*/ 1057275 h 2149475"/>
              <a:gd name="connsiteX77" fmla="*/ 158750 w 1549400"/>
              <a:gd name="connsiteY77" fmla="*/ 1054100 h 2149475"/>
              <a:gd name="connsiteX78" fmla="*/ 149225 w 1549400"/>
              <a:gd name="connsiteY78" fmla="*/ 1044575 h 2149475"/>
              <a:gd name="connsiteX79" fmla="*/ 142875 w 1549400"/>
              <a:gd name="connsiteY79" fmla="*/ 1035050 h 2149475"/>
              <a:gd name="connsiteX80" fmla="*/ 133350 w 1549400"/>
              <a:gd name="connsiteY80" fmla="*/ 1028700 h 2149475"/>
              <a:gd name="connsiteX81" fmla="*/ 120650 w 1549400"/>
              <a:gd name="connsiteY81" fmla="*/ 1009650 h 2149475"/>
              <a:gd name="connsiteX82" fmla="*/ 114300 w 1549400"/>
              <a:gd name="connsiteY82" fmla="*/ 1000125 h 2149475"/>
              <a:gd name="connsiteX83" fmla="*/ 95250 w 1549400"/>
              <a:gd name="connsiteY83" fmla="*/ 987425 h 2149475"/>
              <a:gd name="connsiteX84" fmla="*/ 79375 w 1549400"/>
              <a:gd name="connsiteY84" fmla="*/ 968375 h 2149475"/>
              <a:gd name="connsiteX85" fmla="*/ 63500 w 1549400"/>
              <a:gd name="connsiteY85" fmla="*/ 952500 h 2149475"/>
              <a:gd name="connsiteX86" fmla="*/ 57150 w 1549400"/>
              <a:gd name="connsiteY86" fmla="*/ 942975 h 2149475"/>
              <a:gd name="connsiteX87" fmla="*/ 41275 w 1549400"/>
              <a:gd name="connsiteY87" fmla="*/ 927100 h 2149475"/>
              <a:gd name="connsiteX88" fmla="*/ 34925 w 1549400"/>
              <a:gd name="connsiteY88" fmla="*/ 908050 h 2149475"/>
              <a:gd name="connsiteX89" fmla="*/ 38100 w 1549400"/>
              <a:gd name="connsiteY89" fmla="*/ 822325 h 2149475"/>
              <a:gd name="connsiteX90" fmla="*/ 41275 w 1549400"/>
              <a:gd name="connsiteY90" fmla="*/ 812800 h 2149475"/>
              <a:gd name="connsiteX91" fmla="*/ 69850 w 1549400"/>
              <a:gd name="connsiteY91" fmla="*/ 796925 h 2149475"/>
              <a:gd name="connsiteX92" fmla="*/ 79375 w 1549400"/>
              <a:gd name="connsiteY92" fmla="*/ 790575 h 2149475"/>
              <a:gd name="connsiteX93" fmla="*/ 92075 w 1549400"/>
              <a:gd name="connsiteY93" fmla="*/ 762000 h 2149475"/>
              <a:gd name="connsiteX94" fmla="*/ 98425 w 1549400"/>
              <a:gd name="connsiteY94" fmla="*/ 752475 h 2149475"/>
              <a:gd name="connsiteX95" fmla="*/ 104775 w 1549400"/>
              <a:gd name="connsiteY95" fmla="*/ 733425 h 2149475"/>
              <a:gd name="connsiteX96" fmla="*/ 114300 w 1549400"/>
              <a:gd name="connsiteY96" fmla="*/ 714375 h 2149475"/>
              <a:gd name="connsiteX97" fmla="*/ 120650 w 1549400"/>
              <a:gd name="connsiteY97" fmla="*/ 704850 h 2149475"/>
              <a:gd name="connsiteX98" fmla="*/ 127000 w 1549400"/>
              <a:gd name="connsiteY98" fmla="*/ 685800 h 2149475"/>
              <a:gd name="connsiteX99" fmla="*/ 133350 w 1549400"/>
              <a:gd name="connsiteY99" fmla="*/ 666750 h 2149475"/>
              <a:gd name="connsiteX100" fmla="*/ 142875 w 1549400"/>
              <a:gd name="connsiteY100" fmla="*/ 647700 h 2149475"/>
              <a:gd name="connsiteX101" fmla="*/ 149225 w 1549400"/>
              <a:gd name="connsiteY101" fmla="*/ 628650 h 2149475"/>
              <a:gd name="connsiteX102" fmla="*/ 152400 w 1549400"/>
              <a:gd name="connsiteY102" fmla="*/ 619125 h 2149475"/>
              <a:gd name="connsiteX103" fmla="*/ 155575 w 1549400"/>
              <a:gd name="connsiteY103" fmla="*/ 609600 h 2149475"/>
              <a:gd name="connsiteX104" fmla="*/ 158750 w 1549400"/>
              <a:gd name="connsiteY104" fmla="*/ 539750 h 2149475"/>
              <a:gd name="connsiteX105" fmla="*/ 161925 w 1549400"/>
              <a:gd name="connsiteY105" fmla="*/ 479425 h 2149475"/>
              <a:gd name="connsiteX106" fmla="*/ 168275 w 1549400"/>
              <a:gd name="connsiteY106" fmla="*/ 469900 h 2149475"/>
              <a:gd name="connsiteX107" fmla="*/ 177800 w 1549400"/>
              <a:gd name="connsiteY107" fmla="*/ 466725 h 2149475"/>
              <a:gd name="connsiteX108" fmla="*/ 187325 w 1549400"/>
              <a:gd name="connsiteY108" fmla="*/ 457200 h 2149475"/>
              <a:gd name="connsiteX109" fmla="*/ 196850 w 1549400"/>
              <a:gd name="connsiteY109" fmla="*/ 454025 h 2149475"/>
              <a:gd name="connsiteX110" fmla="*/ 212725 w 1549400"/>
              <a:gd name="connsiteY110" fmla="*/ 441325 h 2149475"/>
              <a:gd name="connsiteX111" fmla="*/ 238125 w 1549400"/>
              <a:gd name="connsiteY111" fmla="*/ 431800 h 2149475"/>
              <a:gd name="connsiteX112" fmla="*/ 247650 w 1549400"/>
              <a:gd name="connsiteY112" fmla="*/ 428625 h 2149475"/>
              <a:gd name="connsiteX113" fmla="*/ 263525 w 1549400"/>
              <a:gd name="connsiteY113" fmla="*/ 422275 h 2149475"/>
              <a:gd name="connsiteX114" fmla="*/ 292100 w 1549400"/>
              <a:gd name="connsiteY114" fmla="*/ 419100 h 2149475"/>
              <a:gd name="connsiteX115" fmla="*/ 336550 w 1549400"/>
              <a:gd name="connsiteY115" fmla="*/ 412750 h 2149475"/>
              <a:gd name="connsiteX116" fmla="*/ 346075 w 1549400"/>
              <a:gd name="connsiteY116" fmla="*/ 409575 h 2149475"/>
              <a:gd name="connsiteX117" fmla="*/ 361950 w 1549400"/>
              <a:gd name="connsiteY117" fmla="*/ 406400 h 2149475"/>
              <a:gd name="connsiteX118" fmla="*/ 390525 w 1549400"/>
              <a:gd name="connsiteY118" fmla="*/ 396875 h 2149475"/>
              <a:gd name="connsiteX119" fmla="*/ 400050 w 1549400"/>
              <a:gd name="connsiteY119" fmla="*/ 393700 h 2149475"/>
              <a:gd name="connsiteX120" fmla="*/ 419100 w 1549400"/>
              <a:gd name="connsiteY120" fmla="*/ 381000 h 2149475"/>
              <a:gd name="connsiteX121" fmla="*/ 428625 w 1549400"/>
              <a:gd name="connsiteY121" fmla="*/ 377825 h 2149475"/>
              <a:gd name="connsiteX122" fmla="*/ 454025 w 1549400"/>
              <a:gd name="connsiteY122" fmla="*/ 371475 h 2149475"/>
              <a:gd name="connsiteX123" fmla="*/ 488950 w 1549400"/>
              <a:gd name="connsiteY123" fmla="*/ 361950 h 2149475"/>
              <a:gd name="connsiteX124" fmla="*/ 517525 w 1549400"/>
              <a:gd name="connsiteY124" fmla="*/ 358775 h 2149475"/>
              <a:gd name="connsiteX125" fmla="*/ 555625 w 1549400"/>
              <a:gd name="connsiteY125" fmla="*/ 352425 h 2149475"/>
              <a:gd name="connsiteX126" fmla="*/ 571500 w 1549400"/>
              <a:gd name="connsiteY126" fmla="*/ 349250 h 2149475"/>
              <a:gd name="connsiteX127" fmla="*/ 590550 w 1549400"/>
              <a:gd name="connsiteY127" fmla="*/ 342900 h 2149475"/>
              <a:gd name="connsiteX128" fmla="*/ 609600 w 1549400"/>
              <a:gd name="connsiteY128" fmla="*/ 330200 h 2149475"/>
              <a:gd name="connsiteX129" fmla="*/ 619125 w 1549400"/>
              <a:gd name="connsiteY129" fmla="*/ 327025 h 2149475"/>
              <a:gd name="connsiteX130" fmla="*/ 631825 w 1549400"/>
              <a:gd name="connsiteY130" fmla="*/ 320675 h 2149475"/>
              <a:gd name="connsiteX131" fmla="*/ 666750 w 1549400"/>
              <a:gd name="connsiteY131" fmla="*/ 311150 h 2149475"/>
              <a:gd name="connsiteX132" fmla="*/ 679450 w 1549400"/>
              <a:gd name="connsiteY132" fmla="*/ 307975 h 2149475"/>
              <a:gd name="connsiteX133" fmla="*/ 708025 w 1549400"/>
              <a:gd name="connsiteY133" fmla="*/ 304800 h 2149475"/>
              <a:gd name="connsiteX134" fmla="*/ 739775 w 1549400"/>
              <a:gd name="connsiteY134" fmla="*/ 295275 h 2149475"/>
              <a:gd name="connsiteX135" fmla="*/ 749300 w 1549400"/>
              <a:gd name="connsiteY135" fmla="*/ 292100 h 2149475"/>
              <a:gd name="connsiteX136" fmla="*/ 758825 w 1549400"/>
              <a:gd name="connsiteY136" fmla="*/ 288925 h 2149475"/>
              <a:gd name="connsiteX137" fmla="*/ 771525 w 1549400"/>
              <a:gd name="connsiteY137" fmla="*/ 285750 h 2149475"/>
              <a:gd name="connsiteX138" fmla="*/ 787400 w 1549400"/>
              <a:gd name="connsiteY138" fmla="*/ 282575 h 2149475"/>
              <a:gd name="connsiteX139" fmla="*/ 825500 w 1549400"/>
              <a:gd name="connsiteY139" fmla="*/ 273050 h 2149475"/>
              <a:gd name="connsiteX140" fmla="*/ 835025 w 1549400"/>
              <a:gd name="connsiteY140" fmla="*/ 269875 h 2149475"/>
              <a:gd name="connsiteX141" fmla="*/ 860425 w 1549400"/>
              <a:gd name="connsiteY141" fmla="*/ 263525 h 2149475"/>
              <a:gd name="connsiteX142" fmla="*/ 873125 w 1549400"/>
              <a:gd name="connsiteY142" fmla="*/ 257175 h 2149475"/>
              <a:gd name="connsiteX143" fmla="*/ 930275 w 1549400"/>
              <a:gd name="connsiteY143" fmla="*/ 254000 h 2149475"/>
              <a:gd name="connsiteX144" fmla="*/ 949325 w 1549400"/>
              <a:gd name="connsiteY144" fmla="*/ 247650 h 2149475"/>
              <a:gd name="connsiteX145" fmla="*/ 955675 w 1549400"/>
              <a:gd name="connsiteY145" fmla="*/ 238125 h 2149475"/>
              <a:gd name="connsiteX146" fmla="*/ 965200 w 1549400"/>
              <a:gd name="connsiteY146" fmla="*/ 234950 h 2149475"/>
              <a:gd name="connsiteX147" fmla="*/ 1009650 w 1549400"/>
              <a:gd name="connsiteY147" fmla="*/ 168275 h 2149475"/>
              <a:gd name="connsiteX148" fmla="*/ 1016000 w 1549400"/>
              <a:gd name="connsiteY148" fmla="*/ 158750 h 2149475"/>
              <a:gd name="connsiteX149" fmla="*/ 1031875 w 1549400"/>
              <a:gd name="connsiteY149" fmla="*/ 139700 h 2149475"/>
              <a:gd name="connsiteX150" fmla="*/ 1041400 w 1549400"/>
              <a:gd name="connsiteY150" fmla="*/ 136525 h 2149475"/>
              <a:gd name="connsiteX151" fmla="*/ 1069975 w 1549400"/>
              <a:gd name="connsiteY151" fmla="*/ 111125 h 2149475"/>
              <a:gd name="connsiteX152" fmla="*/ 1076325 w 1549400"/>
              <a:gd name="connsiteY152" fmla="*/ 101600 h 2149475"/>
              <a:gd name="connsiteX153" fmla="*/ 1104900 w 1549400"/>
              <a:gd name="connsiteY153" fmla="*/ 85725 h 2149475"/>
              <a:gd name="connsiteX154" fmla="*/ 1127125 w 1549400"/>
              <a:gd name="connsiteY154" fmla="*/ 88900 h 2149475"/>
              <a:gd name="connsiteX155" fmla="*/ 1193800 w 1549400"/>
              <a:gd name="connsiteY155" fmla="*/ 82550 h 2149475"/>
              <a:gd name="connsiteX156" fmla="*/ 1228725 w 1549400"/>
              <a:gd name="connsiteY156" fmla="*/ 79375 h 2149475"/>
              <a:gd name="connsiteX157" fmla="*/ 1279525 w 1549400"/>
              <a:gd name="connsiteY157" fmla="*/ 73025 h 2149475"/>
              <a:gd name="connsiteX158" fmla="*/ 1323975 w 1549400"/>
              <a:gd name="connsiteY158" fmla="*/ 66675 h 2149475"/>
              <a:gd name="connsiteX159" fmla="*/ 1346200 w 1549400"/>
              <a:gd name="connsiteY159" fmla="*/ 63500 h 2149475"/>
              <a:gd name="connsiteX160" fmla="*/ 1355725 w 1549400"/>
              <a:gd name="connsiteY160" fmla="*/ 60325 h 2149475"/>
              <a:gd name="connsiteX161" fmla="*/ 1397000 w 1549400"/>
              <a:gd name="connsiteY161" fmla="*/ 53975 h 2149475"/>
              <a:gd name="connsiteX162" fmla="*/ 1409700 w 1549400"/>
              <a:gd name="connsiteY162" fmla="*/ 50800 h 2149475"/>
              <a:gd name="connsiteX163" fmla="*/ 1431925 w 1549400"/>
              <a:gd name="connsiteY163" fmla="*/ 47625 h 2149475"/>
              <a:gd name="connsiteX164" fmla="*/ 1450975 w 1549400"/>
              <a:gd name="connsiteY164" fmla="*/ 41275 h 2149475"/>
              <a:gd name="connsiteX165" fmla="*/ 1460500 w 1549400"/>
              <a:gd name="connsiteY165" fmla="*/ 38100 h 2149475"/>
              <a:gd name="connsiteX166" fmla="*/ 1473200 w 1549400"/>
              <a:gd name="connsiteY166" fmla="*/ 34925 h 2149475"/>
              <a:gd name="connsiteX167" fmla="*/ 1504950 w 1549400"/>
              <a:gd name="connsiteY167" fmla="*/ 25400 h 2149475"/>
              <a:gd name="connsiteX168" fmla="*/ 1514475 w 1549400"/>
              <a:gd name="connsiteY168" fmla="*/ 19050 h 2149475"/>
              <a:gd name="connsiteX169" fmla="*/ 1527175 w 1549400"/>
              <a:gd name="connsiteY169" fmla="*/ 15875 h 2149475"/>
              <a:gd name="connsiteX170" fmla="*/ 1549400 w 1549400"/>
              <a:gd name="connsiteY170" fmla="*/ 0 h 21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549400" h="2149475">
                <a:moveTo>
                  <a:pt x="0" y="2149475"/>
                </a:moveTo>
                <a:cubicBezTo>
                  <a:pt x="3175" y="2144183"/>
                  <a:pt x="6254" y="2138833"/>
                  <a:pt x="9525" y="2133600"/>
                </a:cubicBezTo>
                <a:cubicBezTo>
                  <a:pt x="11547" y="2130364"/>
                  <a:pt x="12895" y="2126459"/>
                  <a:pt x="15875" y="2124075"/>
                </a:cubicBezTo>
                <a:cubicBezTo>
                  <a:pt x="18488" y="2121984"/>
                  <a:pt x="22324" y="2122218"/>
                  <a:pt x="25400" y="2120900"/>
                </a:cubicBezTo>
                <a:cubicBezTo>
                  <a:pt x="29750" y="2119036"/>
                  <a:pt x="33534" y="2115795"/>
                  <a:pt x="38100" y="2114550"/>
                </a:cubicBezTo>
                <a:cubicBezTo>
                  <a:pt x="45320" y="2112581"/>
                  <a:pt x="52962" y="2112714"/>
                  <a:pt x="60325" y="2111375"/>
                </a:cubicBezTo>
                <a:cubicBezTo>
                  <a:pt x="64618" y="2110594"/>
                  <a:pt x="68792" y="2109258"/>
                  <a:pt x="73025" y="2108200"/>
                </a:cubicBezTo>
                <a:cubicBezTo>
                  <a:pt x="114300" y="2109258"/>
                  <a:pt x="155608" y="2109411"/>
                  <a:pt x="196850" y="2111375"/>
                </a:cubicBezTo>
                <a:cubicBezTo>
                  <a:pt x="205877" y="2111805"/>
                  <a:pt x="221235" y="2124457"/>
                  <a:pt x="225425" y="2127250"/>
                </a:cubicBezTo>
                <a:cubicBezTo>
                  <a:pt x="229915" y="2130243"/>
                  <a:pt x="236008" y="2129367"/>
                  <a:pt x="241300" y="2130425"/>
                </a:cubicBezTo>
                <a:cubicBezTo>
                  <a:pt x="255144" y="2129560"/>
                  <a:pt x="308704" y="2126692"/>
                  <a:pt x="327025" y="2124075"/>
                </a:cubicBezTo>
                <a:cubicBezTo>
                  <a:pt x="330338" y="2123602"/>
                  <a:pt x="333303" y="2121712"/>
                  <a:pt x="336550" y="2120900"/>
                </a:cubicBezTo>
                <a:cubicBezTo>
                  <a:pt x="348930" y="2117805"/>
                  <a:pt x="362105" y="2116342"/>
                  <a:pt x="374650" y="2114550"/>
                </a:cubicBezTo>
                <a:cubicBezTo>
                  <a:pt x="378883" y="2112433"/>
                  <a:pt x="382860" y="2109697"/>
                  <a:pt x="387350" y="2108200"/>
                </a:cubicBezTo>
                <a:cubicBezTo>
                  <a:pt x="392470" y="2106493"/>
                  <a:pt x="397957" y="2106196"/>
                  <a:pt x="403225" y="2105025"/>
                </a:cubicBezTo>
                <a:cubicBezTo>
                  <a:pt x="415185" y="2102367"/>
                  <a:pt x="414843" y="2102211"/>
                  <a:pt x="425450" y="2098675"/>
                </a:cubicBezTo>
                <a:cubicBezTo>
                  <a:pt x="450069" y="2082262"/>
                  <a:pt x="437260" y="2088388"/>
                  <a:pt x="463550" y="2079625"/>
                </a:cubicBezTo>
                <a:lnTo>
                  <a:pt x="473075" y="2076450"/>
                </a:lnTo>
                <a:lnTo>
                  <a:pt x="485775" y="2057400"/>
                </a:lnTo>
                <a:cubicBezTo>
                  <a:pt x="487892" y="2054225"/>
                  <a:pt x="490918" y="2051495"/>
                  <a:pt x="492125" y="2047875"/>
                </a:cubicBezTo>
                <a:cubicBezTo>
                  <a:pt x="493183" y="2044700"/>
                  <a:pt x="493209" y="2040963"/>
                  <a:pt x="495300" y="2038350"/>
                </a:cubicBezTo>
                <a:cubicBezTo>
                  <a:pt x="497684" y="2035370"/>
                  <a:pt x="501894" y="2034443"/>
                  <a:pt x="504825" y="2032000"/>
                </a:cubicBezTo>
                <a:cubicBezTo>
                  <a:pt x="520680" y="2018787"/>
                  <a:pt x="507136" y="2024880"/>
                  <a:pt x="523875" y="2019300"/>
                </a:cubicBezTo>
                <a:cubicBezTo>
                  <a:pt x="538431" y="1997465"/>
                  <a:pt x="534162" y="2007490"/>
                  <a:pt x="539750" y="1990725"/>
                </a:cubicBezTo>
                <a:cubicBezTo>
                  <a:pt x="535496" y="1960945"/>
                  <a:pt x="540726" y="1974727"/>
                  <a:pt x="523875" y="1949450"/>
                </a:cubicBezTo>
                <a:cubicBezTo>
                  <a:pt x="502716" y="1917712"/>
                  <a:pt x="530849" y="1939282"/>
                  <a:pt x="508000" y="1924050"/>
                </a:cubicBezTo>
                <a:cubicBezTo>
                  <a:pt x="505883" y="1920875"/>
                  <a:pt x="503200" y="1918012"/>
                  <a:pt x="501650" y="1914525"/>
                </a:cubicBezTo>
                <a:cubicBezTo>
                  <a:pt x="498932" y="1908408"/>
                  <a:pt x="500033" y="1900208"/>
                  <a:pt x="495300" y="1895475"/>
                </a:cubicBezTo>
                <a:lnTo>
                  <a:pt x="485775" y="1885950"/>
                </a:lnTo>
                <a:cubicBezTo>
                  <a:pt x="484717" y="1882775"/>
                  <a:pt x="483519" y="1879643"/>
                  <a:pt x="482600" y="1876425"/>
                </a:cubicBezTo>
                <a:cubicBezTo>
                  <a:pt x="481401" y="1872229"/>
                  <a:pt x="481144" y="1867736"/>
                  <a:pt x="479425" y="1863725"/>
                </a:cubicBezTo>
                <a:cubicBezTo>
                  <a:pt x="467498" y="1835895"/>
                  <a:pt x="477545" y="1871432"/>
                  <a:pt x="469900" y="1844675"/>
                </a:cubicBezTo>
                <a:cubicBezTo>
                  <a:pt x="467681" y="1836910"/>
                  <a:pt x="464148" y="1818584"/>
                  <a:pt x="460375" y="1812925"/>
                </a:cubicBezTo>
                <a:cubicBezTo>
                  <a:pt x="458258" y="1809750"/>
                  <a:pt x="455575" y="1806887"/>
                  <a:pt x="454025" y="1803400"/>
                </a:cubicBezTo>
                <a:cubicBezTo>
                  <a:pt x="451307" y="1797283"/>
                  <a:pt x="449792" y="1790700"/>
                  <a:pt x="447675" y="1784350"/>
                </a:cubicBezTo>
                <a:lnTo>
                  <a:pt x="444500" y="1774825"/>
                </a:lnTo>
                <a:cubicBezTo>
                  <a:pt x="443442" y="1771650"/>
                  <a:pt x="441875" y="1768601"/>
                  <a:pt x="441325" y="1765300"/>
                </a:cubicBezTo>
                <a:cubicBezTo>
                  <a:pt x="440464" y="1760131"/>
                  <a:pt x="438697" y="1743425"/>
                  <a:pt x="434975" y="1736725"/>
                </a:cubicBezTo>
                <a:cubicBezTo>
                  <a:pt x="431269" y="1730054"/>
                  <a:pt x="422275" y="1717675"/>
                  <a:pt x="422275" y="1717675"/>
                </a:cubicBezTo>
                <a:cubicBezTo>
                  <a:pt x="421217" y="1698625"/>
                  <a:pt x="421467" y="1679457"/>
                  <a:pt x="419100" y="1660525"/>
                </a:cubicBezTo>
                <a:cubicBezTo>
                  <a:pt x="416883" y="1642786"/>
                  <a:pt x="413419" y="1644233"/>
                  <a:pt x="406400" y="1631950"/>
                </a:cubicBezTo>
                <a:cubicBezTo>
                  <a:pt x="404052" y="1627841"/>
                  <a:pt x="402801" y="1623101"/>
                  <a:pt x="400050" y="1619250"/>
                </a:cubicBezTo>
                <a:cubicBezTo>
                  <a:pt x="397440" y="1615596"/>
                  <a:pt x="393135" y="1613379"/>
                  <a:pt x="390525" y="1609725"/>
                </a:cubicBezTo>
                <a:cubicBezTo>
                  <a:pt x="387774" y="1605874"/>
                  <a:pt x="386523" y="1601134"/>
                  <a:pt x="384175" y="1597025"/>
                </a:cubicBezTo>
                <a:cubicBezTo>
                  <a:pt x="382282" y="1593712"/>
                  <a:pt x="379942" y="1590675"/>
                  <a:pt x="377825" y="1587500"/>
                </a:cubicBezTo>
                <a:cubicBezTo>
                  <a:pt x="378883" y="1566333"/>
                  <a:pt x="379164" y="1545113"/>
                  <a:pt x="381000" y="1524000"/>
                </a:cubicBezTo>
                <a:cubicBezTo>
                  <a:pt x="381840" y="1514339"/>
                  <a:pt x="386357" y="1513287"/>
                  <a:pt x="390525" y="1504950"/>
                </a:cubicBezTo>
                <a:cubicBezTo>
                  <a:pt x="392022" y="1501957"/>
                  <a:pt x="391844" y="1498210"/>
                  <a:pt x="393700" y="1495425"/>
                </a:cubicBezTo>
                <a:cubicBezTo>
                  <a:pt x="403669" y="1480471"/>
                  <a:pt x="402650" y="1491957"/>
                  <a:pt x="409575" y="1476375"/>
                </a:cubicBezTo>
                <a:cubicBezTo>
                  <a:pt x="422007" y="1448403"/>
                  <a:pt x="408065" y="1465185"/>
                  <a:pt x="425450" y="1447800"/>
                </a:cubicBezTo>
                <a:cubicBezTo>
                  <a:pt x="424392" y="1437217"/>
                  <a:pt x="424235" y="1426504"/>
                  <a:pt x="422275" y="1416050"/>
                </a:cubicBezTo>
                <a:cubicBezTo>
                  <a:pt x="419063" y="1398920"/>
                  <a:pt x="415641" y="1398454"/>
                  <a:pt x="409575" y="1384300"/>
                </a:cubicBezTo>
                <a:cubicBezTo>
                  <a:pt x="401688" y="1365897"/>
                  <a:pt x="412253" y="1383555"/>
                  <a:pt x="400050" y="1365250"/>
                </a:cubicBezTo>
                <a:cubicBezTo>
                  <a:pt x="398992" y="1354667"/>
                  <a:pt x="399797" y="1343727"/>
                  <a:pt x="396875" y="1333500"/>
                </a:cubicBezTo>
                <a:cubicBezTo>
                  <a:pt x="395421" y="1328412"/>
                  <a:pt x="390426" y="1325106"/>
                  <a:pt x="387350" y="1320800"/>
                </a:cubicBezTo>
                <a:cubicBezTo>
                  <a:pt x="385132" y="1317695"/>
                  <a:pt x="383980" y="1313659"/>
                  <a:pt x="381000" y="1311275"/>
                </a:cubicBezTo>
                <a:cubicBezTo>
                  <a:pt x="378387" y="1309184"/>
                  <a:pt x="374650" y="1309158"/>
                  <a:pt x="371475" y="1308100"/>
                </a:cubicBezTo>
                <a:cubicBezTo>
                  <a:pt x="368300" y="1304925"/>
                  <a:pt x="364178" y="1302474"/>
                  <a:pt x="361950" y="1298575"/>
                </a:cubicBezTo>
                <a:cubicBezTo>
                  <a:pt x="359785" y="1294786"/>
                  <a:pt x="359974" y="1290071"/>
                  <a:pt x="358775" y="1285875"/>
                </a:cubicBezTo>
                <a:cubicBezTo>
                  <a:pt x="355489" y="1274373"/>
                  <a:pt x="356207" y="1277261"/>
                  <a:pt x="349250" y="1266825"/>
                </a:cubicBezTo>
                <a:cubicBezTo>
                  <a:pt x="347133" y="1259417"/>
                  <a:pt x="345114" y="1251980"/>
                  <a:pt x="342900" y="1244600"/>
                </a:cubicBezTo>
                <a:cubicBezTo>
                  <a:pt x="341938" y="1241394"/>
                  <a:pt x="341222" y="1238068"/>
                  <a:pt x="339725" y="1235075"/>
                </a:cubicBezTo>
                <a:cubicBezTo>
                  <a:pt x="338018" y="1231662"/>
                  <a:pt x="335492" y="1228725"/>
                  <a:pt x="333375" y="1225550"/>
                </a:cubicBezTo>
                <a:cubicBezTo>
                  <a:pt x="337063" y="1177601"/>
                  <a:pt x="332186" y="1197366"/>
                  <a:pt x="342900" y="1165225"/>
                </a:cubicBezTo>
                <a:lnTo>
                  <a:pt x="346075" y="1155700"/>
                </a:lnTo>
                <a:lnTo>
                  <a:pt x="349250" y="1146175"/>
                </a:lnTo>
                <a:cubicBezTo>
                  <a:pt x="348192" y="1123950"/>
                  <a:pt x="347923" y="1101673"/>
                  <a:pt x="346075" y="1079500"/>
                </a:cubicBezTo>
                <a:cubicBezTo>
                  <a:pt x="345797" y="1076165"/>
                  <a:pt x="343712" y="1073222"/>
                  <a:pt x="342900" y="1069975"/>
                </a:cubicBezTo>
                <a:cubicBezTo>
                  <a:pt x="341591" y="1064740"/>
                  <a:pt x="341034" y="1059335"/>
                  <a:pt x="339725" y="1054100"/>
                </a:cubicBezTo>
                <a:cubicBezTo>
                  <a:pt x="338913" y="1050853"/>
                  <a:pt x="338641" y="1047188"/>
                  <a:pt x="336550" y="1044575"/>
                </a:cubicBezTo>
                <a:cubicBezTo>
                  <a:pt x="334166" y="1041595"/>
                  <a:pt x="329956" y="1040668"/>
                  <a:pt x="327025" y="1038225"/>
                </a:cubicBezTo>
                <a:cubicBezTo>
                  <a:pt x="311170" y="1025012"/>
                  <a:pt x="324714" y="1031105"/>
                  <a:pt x="307975" y="1025525"/>
                </a:cubicBezTo>
                <a:cubicBezTo>
                  <a:pt x="301625" y="1027642"/>
                  <a:pt x="294494" y="1028162"/>
                  <a:pt x="288925" y="1031875"/>
                </a:cubicBezTo>
                <a:cubicBezTo>
                  <a:pt x="285750" y="1033992"/>
                  <a:pt x="282887" y="1036675"/>
                  <a:pt x="279400" y="1038225"/>
                </a:cubicBezTo>
                <a:lnTo>
                  <a:pt x="250825" y="1047750"/>
                </a:lnTo>
                <a:cubicBezTo>
                  <a:pt x="237734" y="1052114"/>
                  <a:pt x="223308" y="1049867"/>
                  <a:pt x="209550" y="1050925"/>
                </a:cubicBezTo>
                <a:cubicBezTo>
                  <a:pt x="202034" y="1053430"/>
                  <a:pt x="191813" y="1057275"/>
                  <a:pt x="184150" y="1057275"/>
                </a:cubicBezTo>
                <a:cubicBezTo>
                  <a:pt x="175617" y="1057275"/>
                  <a:pt x="167217" y="1055158"/>
                  <a:pt x="158750" y="1054100"/>
                </a:cubicBezTo>
                <a:cubicBezTo>
                  <a:pt x="155575" y="1050925"/>
                  <a:pt x="152100" y="1048024"/>
                  <a:pt x="149225" y="1044575"/>
                </a:cubicBezTo>
                <a:cubicBezTo>
                  <a:pt x="146782" y="1041644"/>
                  <a:pt x="145573" y="1037748"/>
                  <a:pt x="142875" y="1035050"/>
                </a:cubicBezTo>
                <a:cubicBezTo>
                  <a:pt x="140177" y="1032352"/>
                  <a:pt x="136525" y="1030817"/>
                  <a:pt x="133350" y="1028700"/>
                </a:cubicBezTo>
                <a:lnTo>
                  <a:pt x="120650" y="1009650"/>
                </a:lnTo>
                <a:cubicBezTo>
                  <a:pt x="118533" y="1006475"/>
                  <a:pt x="117475" y="1002242"/>
                  <a:pt x="114300" y="1000125"/>
                </a:cubicBezTo>
                <a:lnTo>
                  <a:pt x="95250" y="987425"/>
                </a:lnTo>
                <a:cubicBezTo>
                  <a:pt x="79484" y="963776"/>
                  <a:pt x="99747" y="992821"/>
                  <a:pt x="79375" y="968375"/>
                </a:cubicBezTo>
                <a:cubicBezTo>
                  <a:pt x="66146" y="952500"/>
                  <a:pt x="80963" y="964142"/>
                  <a:pt x="63500" y="952500"/>
                </a:cubicBezTo>
                <a:cubicBezTo>
                  <a:pt x="61383" y="949325"/>
                  <a:pt x="60130" y="945359"/>
                  <a:pt x="57150" y="942975"/>
                </a:cubicBezTo>
                <a:cubicBezTo>
                  <a:pt x="40919" y="929991"/>
                  <a:pt x="52255" y="954549"/>
                  <a:pt x="41275" y="927100"/>
                </a:cubicBezTo>
                <a:cubicBezTo>
                  <a:pt x="38789" y="920885"/>
                  <a:pt x="34925" y="908050"/>
                  <a:pt x="34925" y="908050"/>
                </a:cubicBezTo>
                <a:cubicBezTo>
                  <a:pt x="35983" y="879475"/>
                  <a:pt x="36198" y="850856"/>
                  <a:pt x="38100" y="822325"/>
                </a:cubicBezTo>
                <a:cubicBezTo>
                  <a:pt x="38323" y="818986"/>
                  <a:pt x="38908" y="815167"/>
                  <a:pt x="41275" y="812800"/>
                </a:cubicBezTo>
                <a:cubicBezTo>
                  <a:pt x="52192" y="801883"/>
                  <a:pt x="57872" y="800918"/>
                  <a:pt x="69850" y="796925"/>
                </a:cubicBezTo>
                <a:cubicBezTo>
                  <a:pt x="73025" y="794808"/>
                  <a:pt x="76677" y="793273"/>
                  <a:pt x="79375" y="790575"/>
                </a:cubicBezTo>
                <a:cubicBezTo>
                  <a:pt x="86922" y="783028"/>
                  <a:pt x="88931" y="771431"/>
                  <a:pt x="92075" y="762000"/>
                </a:cubicBezTo>
                <a:cubicBezTo>
                  <a:pt x="93282" y="758380"/>
                  <a:pt x="96875" y="755962"/>
                  <a:pt x="98425" y="752475"/>
                </a:cubicBezTo>
                <a:cubicBezTo>
                  <a:pt x="101143" y="746358"/>
                  <a:pt x="101062" y="738994"/>
                  <a:pt x="104775" y="733425"/>
                </a:cubicBezTo>
                <a:cubicBezTo>
                  <a:pt x="122973" y="706128"/>
                  <a:pt x="101155" y="740665"/>
                  <a:pt x="114300" y="714375"/>
                </a:cubicBezTo>
                <a:cubicBezTo>
                  <a:pt x="116007" y="710962"/>
                  <a:pt x="119100" y="708337"/>
                  <a:pt x="120650" y="704850"/>
                </a:cubicBezTo>
                <a:cubicBezTo>
                  <a:pt x="123368" y="698733"/>
                  <a:pt x="124883" y="692150"/>
                  <a:pt x="127000" y="685800"/>
                </a:cubicBezTo>
                <a:lnTo>
                  <a:pt x="133350" y="666750"/>
                </a:lnTo>
                <a:cubicBezTo>
                  <a:pt x="144929" y="632012"/>
                  <a:pt x="126462" y="684629"/>
                  <a:pt x="142875" y="647700"/>
                </a:cubicBezTo>
                <a:cubicBezTo>
                  <a:pt x="145593" y="641583"/>
                  <a:pt x="147108" y="635000"/>
                  <a:pt x="149225" y="628650"/>
                </a:cubicBezTo>
                <a:lnTo>
                  <a:pt x="152400" y="619125"/>
                </a:lnTo>
                <a:lnTo>
                  <a:pt x="155575" y="609600"/>
                </a:lnTo>
                <a:cubicBezTo>
                  <a:pt x="156633" y="586317"/>
                  <a:pt x="157614" y="563030"/>
                  <a:pt x="158750" y="539750"/>
                </a:cubicBezTo>
                <a:cubicBezTo>
                  <a:pt x="159731" y="519638"/>
                  <a:pt x="159204" y="499377"/>
                  <a:pt x="161925" y="479425"/>
                </a:cubicBezTo>
                <a:cubicBezTo>
                  <a:pt x="162441" y="475644"/>
                  <a:pt x="165295" y="472284"/>
                  <a:pt x="168275" y="469900"/>
                </a:cubicBezTo>
                <a:cubicBezTo>
                  <a:pt x="170888" y="467809"/>
                  <a:pt x="174625" y="467783"/>
                  <a:pt x="177800" y="466725"/>
                </a:cubicBezTo>
                <a:cubicBezTo>
                  <a:pt x="180975" y="463550"/>
                  <a:pt x="183589" y="459691"/>
                  <a:pt x="187325" y="457200"/>
                </a:cubicBezTo>
                <a:cubicBezTo>
                  <a:pt x="190110" y="455344"/>
                  <a:pt x="194237" y="456116"/>
                  <a:pt x="196850" y="454025"/>
                </a:cubicBezTo>
                <a:cubicBezTo>
                  <a:pt x="217366" y="437612"/>
                  <a:pt x="188784" y="449305"/>
                  <a:pt x="212725" y="441325"/>
                </a:cubicBezTo>
                <a:cubicBezTo>
                  <a:pt x="228405" y="430872"/>
                  <a:pt x="216154" y="437293"/>
                  <a:pt x="238125" y="431800"/>
                </a:cubicBezTo>
                <a:cubicBezTo>
                  <a:pt x="241372" y="430988"/>
                  <a:pt x="244516" y="429800"/>
                  <a:pt x="247650" y="428625"/>
                </a:cubicBezTo>
                <a:cubicBezTo>
                  <a:pt x="252986" y="426624"/>
                  <a:pt x="257952" y="423469"/>
                  <a:pt x="263525" y="422275"/>
                </a:cubicBezTo>
                <a:cubicBezTo>
                  <a:pt x="272896" y="420267"/>
                  <a:pt x="282575" y="420158"/>
                  <a:pt x="292100" y="419100"/>
                </a:cubicBezTo>
                <a:cubicBezTo>
                  <a:pt x="315702" y="411233"/>
                  <a:pt x="287858" y="419706"/>
                  <a:pt x="336550" y="412750"/>
                </a:cubicBezTo>
                <a:cubicBezTo>
                  <a:pt x="339863" y="412277"/>
                  <a:pt x="342828" y="410387"/>
                  <a:pt x="346075" y="409575"/>
                </a:cubicBezTo>
                <a:cubicBezTo>
                  <a:pt x="351310" y="408266"/>
                  <a:pt x="356744" y="407820"/>
                  <a:pt x="361950" y="406400"/>
                </a:cubicBezTo>
                <a:lnTo>
                  <a:pt x="390525" y="396875"/>
                </a:lnTo>
                <a:lnTo>
                  <a:pt x="400050" y="393700"/>
                </a:lnTo>
                <a:cubicBezTo>
                  <a:pt x="406400" y="389467"/>
                  <a:pt x="411860" y="383413"/>
                  <a:pt x="419100" y="381000"/>
                </a:cubicBezTo>
                <a:cubicBezTo>
                  <a:pt x="422275" y="379942"/>
                  <a:pt x="425396" y="378706"/>
                  <a:pt x="428625" y="377825"/>
                </a:cubicBezTo>
                <a:cubicBezTo>
                  <a:pt x="437045" y="375529"/>
                  <a:pt x="445746" y="374235"/>
                  <a:pt x="454025" y="371475"/>
                </a:cubicBezTo>
                <a:cubicBezTo>
                  <a:pt x="471829" y="365540"/>
                  <a:pt x="460303" y="369112"/>
                  <a:pt x="488950" y="361950"/>
                </a:cubicBezTo>
                <a:cubicBezTo>
                  <a:pt x="498247" y="359626"/>
                  <a:pt x="508038" y="360130"/>
                  <a:pt x="517525" y="358775"/>
                </a:cubicBezTo>
                <a:cubicBezTo>
                  <a:pt x="530271" y="356954"/>
                  <a:pt x="543000" y="354950"/>
                  <a:pt x="555625" y="352425"/>
                </a:cubicBezTo>
                <a:cubicBezTo>
                  <a:pt x="560917" y="351367"/>
                  <a:pt x="566294" y="350670"/>
                  <a:pt x="571500" y="349250"/>
                </a:cubicBezTo>
                <a:cubicBezTo>
                  <a:pt x="577958" y="347489"/>
                  <a:pt x="590550" y="342900"/>
                  <a:pt x="590550" y="342900"/>
                </a:cubicBezTo>
                <a:lnTo>
                  <a:pt x="609600" y="330200"/>
                </a:lnTo>
                <a:cubicBezTo>
                  <a:pt x="612385" y="328344"/>
                  <a:pt x="616049" y="328343"/>
                  <a:pt x="619125" y="327025"/>
                </a:cubicBezTo>
                <a:cubicBezTo>
                  <a:pt x="623475" y="325161"/>
                  <a:pt x="627431" y="322433"/>
                  <a:pt x="631825" y="320675"/>
                </a:cubicBezTo>
                <a:cubicBezTo>
                  <a:pt x="650410" y="313241"/>
                  <a:pt x="648814" y="315136"/>
                  <a:pt x="666750" y="311150"/>
                </a:cubicBezTo>
                <a:cubicBezTo>
                  <a:pt x="671010" y="310203"/>
                  <a:pt x="675137" y="308639"/>
                  <a:pt x="679450" y="307975"/>
                </a:cubicBezTo>
                <a:cubicBezTo>
                  <a:pt x="688922" y="306518"/>
                  <a:pt x="698500" y="305858"/>
                  <a:pt x="708025" y="304800"/>
                </a:cubicBezTo>
                <a:cubicBezTo>
                  <a:pt x="727219" y="300002"/>
                  <a:pt x="716585" y="303005"/>
                  <a:pt x="739775" y="295275"/>
                </a:cubicBezTo>
                <a:lnTo>
                  <a:pt x="749300" y="292100"/>
                </a:lnTo>
                <a:cubicBezTo>
                  <a:pt x="752475" y="291042"/>
                  <a:pt x="755578" y="289737"/>
                  <a:pt x="758825" y="288925"/>
                </a:cubicBezTo>
                <a:cubicBezTo>
                  <a:pt x="763058" y="287867"/>
                  <a:pt x="767265" y="286697"/>
                  <a:pt x="771525" y="285750"/>
                </a:cubicBezTo>
                <a:cubicBezTo>
                  <a:pt x="776793" y="284579"/>
                  <a:pt x="782194" y="283995"/>
                  <a:pt x="787400" y="282575"/>
                </a:cubicBezTo>
                <a:cubicBezTo>
                  <a:pt x="826933" y="271793"/>
                  <a:pt x="786022" y="279630"/>
                  <a:pt x="825500" y="273050"/>
                </a:cubicBezTo>
                <a:cubicBezTo>
                  <a:pt x="828675" y="271992"/>
                  <a:pt x="831796" y="270756"/>
                  <a:pt x="835025" y="269875"/>
                </a:cubicBezTo>
                <a:cubicBezTo>
                  <a:pt x="843445" y="267579"/>
                  <a:pt x="852619" y="267428"/>
                  <a:pt x="860425" y="263525"/>
                </a:cubicBezTo>
                <a:cubicBezTo>
                  <a:pt x="864658" y="261408"/>
                  <a:pt x="868435" y="257814"/>
                  <a:pt x="873125" y="257175"/>
                </a:cubicBezTo>
                <a:cubicBezTo>
                  <a:pt x="892029" y="254597"/>
                  <a:pt x="911225" y="255058"/>
                  <a:pt x="930275" y="254000"/>
                </a:cubicBezTo>
                <a:lnTo>
                  <a:pt x="949325" y="247650"/>
                </a:lnTo>
                <a:cubicBezTo>
                  <a:pt x="952945" y="246443"/>
                  <a:pt x="952695" y="240509"/>
                  <a:pt x="955675" y="238125"/>
                </a:cubicBezTo>
                <a:cubicBezTo>
                  <a:pt x="958288" y="236034"/>
                  <a:pt x="962025" y="236008"/>
                  <a:pt x="965200" y="234950"/>
                </a:cubicBezTo>
                <a:lnTo>
                  <a:pt x="1009650" y="168275"/>
                </a:lnTo>
                <a:lnTo>
                  <a:pt x="1016000" y="158750"/>
                </a:lnTo>
                <a:cubicBezTo>
                  <a:pt x="1020686" y="151722"/>
                  <a:pt x="1024541" y="144589"/>
                  <a:pt x="1031875" y="139700"/>
                </a:cubicBezTo>
                <a:cubicBezTo>
                  <a:pt x="1034660" y="137844"/>
                  <a:pt x="1038225" y="137583"/>
                  <a:pt x="1041400" y="136525"/>
                </a:cubicBezTo>
                <a:cubicBezTo>
                  <a:pt x="1063148" y="114777"/>
                  <a:pt x="1052978" y="122456"/>
                  <a:pt x="1069975" y="111125"/>
                </a:cubicBezTo>
                <a:cubicBezTo>
                  <a:pt x="1072092" y="107950"/>
                  <a:pt x="1073453" y="104113"/>
                  <a:pt x="1076325" y="101600"/>
                </a:cubicBezTo>
                <a:cubicBezTo>
                  <a:pt x="1089762" y="89843"/>
                  <a:pt x="1091818" y="90086"/>
                  <a:pt x="1104900" y="85725"/>
                </a:cubicBezTo>
                <a:cubicBezTo>
                  <a:pt x="1112308" y="86783"/>
                  <a:pt x="1119641" y="88900"/>
                  <a:pt x="1127125" y="88900"/>
                </a:cubicBezTo>
                <a:cubicBezTo>
                  <a:pt x="1216548" y="88900"/>
                  <a:pt x="1150716" y="87935"/>
                  <a:pt x="1193800" y="82550"/>
                </a:cubicBezTo>
                <a:cubicBezTo>
                  <a:pt x="1205399" y="81100"/>
                  <a:pt x="1217093" y="80538"/>
                  <a:pt x="1228725" y="79375"/>
                </a:cubicBezTo>
                <a:cubicBezTo>
                  <a:pt x="1255401" y="76707"/>
                  <a:pt x="1255103" y="76514"/>
                  <a:pt x="1279525" y="73025"/>
                </a:cubicBezTo>
                <a:cubicBezTo>
                  <a:pt x="1301136" y="65821"/>
                  <a:pt x="1282239" y="71312"/>
                  <a:pt x="1323975" y="66675"/>
                </a:cubicBezTo>
                <a:cubicBezTo>
                  <a:pt x="1331413" y="65849"/>
                  <a:pt x="1338792" y="64558"/>
                  <a:pt x="1346200" y="63500"/>
                </a:cubicBezTo>
                <a:cubicBezTo>
                  <a:pt x="1349375" y="62442"/>
                  <a:pt x="1352458" y="61051"/>
                  <a:pt x="1355725" y="60325"/>
                </a:cubicBezTo>
                <a:cubicBezTo>
                  <a:pt x="1369535" y="57256"/>
                  <a:pt x="1383074" y="56507"/>
                  <a:pt x="1397000" y="53975"/>
                </a:cubicBezTo>
                <a:cubicBezTo>
                  <a:pt x="1401293" y="53194"/>
                  <a:pt x="1405407" y="51581"/>
                  <a:pt x="1409700" y="50800"/>
                </a:cubicBezTo>
                <a:cubicBezTo>
                  <a:pt x="1417063" y="49461"/>
                  <a:pt x="1424517" y="48683"/>
                  <a:pt x="1431925" y="47625"/>
                </a:cubicBezTo>
                <a:lnTo>
                  <a:pt x="1450975" y="41275"/>
                </a:lnTo>
                <a:cubicBezTo>
                  <a:pt x="1454150" y="40217"/>
                  <a:pt x="1457253" y="38912"/>
                  <a:pt x="1460500" y="38100"/>
                </a:cubicBezTo>
                <a:cubicBezTo>
                  <a:pt x="1464733" y="37042"/>
                  <a:pt x="1469020" y="36179"/>
                  <a:pt x="1473200" y="34925"/>
                </a:cubicBezTo>
                <a:cubicBezTo>
                  <a:pt x="1511849" y="23330"/>
                  <a:pt x="1475678" y="32718"/>
                  <a:pt x="1504950" y="25400"/>
                </a:cubicBezTo>
                <a:cubicBezTo>
                  <a:pt x="1508125" y="23283"/>
                  <a:pt x="1510968" y="20553"/>
                  <a:pt x="1514475" y="19050"/>
                </a:cubicBezTo>
                <a:cubicBezTo>
                  <a:pt x="1518486" y="17331"/>
                  <a:pt x="1523272" y="17826"/>
                  <a:pt x="1527175" y="15875"/>
                </a:cubicBezTo>
                <a:cubicBezTo>
                  <a:pt x="1540705" y="9110"/>
                  <a:pt x="1542155" y="7245"/>
                  <a:pt x="1549400" y="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8" name="Freihandform 27"/>
          <p:cNvSpPr/>
          <p:nvPr/>
        </p:nvSpPr>
        <p:spPr bwMode="auto">
          <a:xfrm>
            <a:off x="4134445" y="2305701"/>
            <a:ext cx="346169" cy="1374708"/>
          </a:xfrm>
          <a:custGeom>
            <a:avLst/>
            <a:gdLst>
              <a:gd name="connsiteX0" fmla="*/ 9525 w 387350"/>
              <a:gd name="connsiteY0" fmla="*/ 1647825 h 1647825"/>
              <a:gd name="connsiteX1" fmla="*/ 0 w 387350"/>
              <a:gd name="connsiteY1" fmla="*/ 1581150 h 1647825"/>
              <a:gd name="connsiteX2" fmla="*/ 9525 w 387350"/>
              <a:gd name="connsiteY2" fmla="*/ 1543050 h 1647825"/>
              <a:gd name="connsiteX3" fmla="*/ 15875 w 387350"/>
              <a:gd name="connsiteY3" fmla="*/ 1533525 h 1647825"/>
              <a:gd name="connsiteX4" fmla="*/ 22225 w 387350"/>
              <a:gd name="connsiteY4" fmla="*/ 1514475 h 1647825"/>
              <a:gd name="connsiteX5" fmla="*/ 25400 w 387350"/>
              <a:gd name="connsiteY5" fmla="*/ 1504950 h 1647825"/>
              <a:gd name="connsiteX6" fmla="*/ 31750 w 387350"/>
              <a:gd name="connsiteY6" fmla="*/ 1479550 h 1647825"/>
              <a:gd name="connsiteX7" fmla="*/ 38100 w 387350"/>
              <a:gd name="connsiteY7" fmla="*/ 1419225 h 1647825"/>
              <a:gd name="connsiteX8" fmla="*/ 41275 w 387350"/>
              <a:gd name="connsiteY8" fmla="*/ 1406525 h 1647825"/>
              <a:gd name="connsiteX9" fmla="*/ 50800 w 387350"/>
              <a:gd name="connsiteY9" fmla="*/ 1397000 h 1647825"/>
              <a:gd name="connsiteX10" fmla="*/ 57150 w 387350"/>
              <a:gd name="connsiteY10" fmla="*/ 1387475 h 1647825"/>
              <a:gd name="connsiteX11" fmla="*/ 60325 w 387350"/>
              <a:gd name="connsiteY11" fmla="*/ 1377950 h 1647825"/>
              <a:gd name="connsiteX12" fmla="*/ 66675 w 387350"/>
              <a:gd name="connsiteY12" fmla="*/ 1368425 h 1647825"/>
              <a:gd name="connsiteX13" fmla="*/ 69850 w 387350"/>
              <a:gd name="connsiteY13" fmla="*/ 1358900 h 1647825"/>
              <a:gd name="connsiteX14" fmla="*/ 82550 w 387350"/>
              <a:gd name="connsiteY14" fmla="*/ 1339850 h 1647825"/>
              <a:gd name="connsiteX15" fmla="*/ 85725 w 387350"/>
              <a:gd name="connsiteY15" fmla="*/ 1330325 h 1647825"/>
              <a:gd name="connsiteX16" fmla="*/ 101600 w 387350"/>
              <a:gd name="connsiteY16" fmla="*/ 1311275 h 1647825"/>
              <a:gd name="connsiteX17" fmla="*/ 120650 w 387350"/>
              <a:gd name="connsiteY17" fmla="*/ 1298575 h 1647825"/>
              <a:gd name="connsiteX18" fmla="*/ 136525 w 387350"/>
              <a:gd name="connsiteY18" fmla="*/ 1282700 h 1647825"/>
              <a:gd name="connsiteX19" fmla="*/ 142875 w 387350"/>
              <a:gd name="connsiteY19" fmla="*/ 1273175 h 1647825"/>
              <a:gd name="connsiteX20" fmla="*/ 152400 w 387350"/>
              <a:gd name="connsiteY20" fmla="*/ 1263650 h 1647825"/>
              <a:gd name="connsiteX21" fmla="*/ 158750 w 387350"/>
              <a:gd name="connsiteY21" fmla="*/ 1250950 h 1647825"/>
              <a:gd name="connsiteX22" fmla="*/ 174625 w 387350"/>
              <a:gd name="connsiteY22" fmla="*/ 1231900 h 1647825"/>
              <a:gd name="connsiteX23" fmla="*/ 180975 w 387350"/>
              <a:gd name="connsiteY23" fmla="*/ 1212850 h 1647825"/>
              <a:gd name="connsiteX24" fmla="*/ 184150 w 387350"/>
              <a:gd name="connsiteY24" fmla="*/ 1203325 h 1647825"/>
              <a:gd name="connsiteX25" fmla="*/ 187325 w 387350"/>
              <a:gd name="connsiteY25" fmla="*/ 1184275 h 1647825"/>
              <a:gd name="connsiteX26" fmla="*/ 190500 w 387350"/>
              <a:gd name="connsiteY26" fmla="*/ 1174750 h 1647825"/>
              <a:gd name="connsiteX27" fmla="*/ 193675 w 387350"/>
              <a:gd name="connsiteY27" fmla="*/ 1158875 h 1647825"/>
              <a:gd name="connsiteX28" fmla="*/ 190500 w 387350"/>
              <a:gd name="connsiteY28" fmla="*/ 1111250 h 1647825"/>
              <a:gd name="connsiteX29" fmla="*/ 187325 w 387350"/>
              <a:gd name="connsiteY29" fmla="*/ 1101725 h 1647825"/>
              <a:gd name="connsiteX30" fmla="*/ 177800 w 387350"/>
              <a:gd name="connsiteY30" fmla="*/ 1095375 h 1647825"/>
              <a:gd name="connsiteX31" fmla="*/ 187325 w 387350"/>
              <a:gd name="connsiteY31" fmla="*/ 1098550 h 1647825"/>
              <a:gd name="connsiteX32" fmla="*/ 165100 w 387350"/>
              <a:gd name="connsiteY32" fmla="*/ 1069975 h 1647825"/>
              <a:gd name="connsiteX33" fmla="*/ 158750 w 387350"/>
              <a:gd name="connsiteY33" fmla="*/ 1060450 h 1647825"/>
              <a:gd name="connsiteX34" fmla="*/ 139700 w 387350"/>
              <a:gd name="connsiteY34" fmla="*/ 1044575 h 1647825"/>
              <a:gd name="connsiteX35" fmla="*/ 117475 w 387350"/>
              <a:gd name="connsiteY35" fmla="*/ 1019175 h 1647825"/>
              <a:gd name="connsiteX36" fmla="*/ 114300 w 387350"/>
              <a:gd name="connsiteY36" fmla="*/ 1006475 h 1647825"/>
              <a:gd name="connsiteX37" fmla="*/ 107950 w 387350"/>
              <a:gd name="connsiteY37" fmla="*/ 968375 h 1647825"/>
              <a:gd name="connsiteX38" fmla="*/ 101600 w 387350"/>
              <a:gd name="connsiteY38" fmla="*/ 904875 h 1647825"/>
              <a:gd name="connsiteX39" fmla="*/ 92075 w 387350"/>
              <a:gd name="connsiteY39" fmla="*/ 885825 h 1647825"/>
              <a:gd name="connsiteX40" fmla="*/ 85725 w 387350"/>
              <a:gd name="connsiteY40" fmla="*/ 866775 h 1647825"/>
              <a:gd name="connsiteX41" fmla="*/ 92075 w 387350"/>
              <a:gd name="connsiteY41" fmla="*/ 815975 h 1647825"/>
              <a:gd name="connsiteX42" fmla="*/ 95250 w 387350"/>
              <a:gd name="connsiteY42" fmla="*/ 790575 h 1647825"/>
              <a:gd name="connsiteX43" fmla="*/ 101600 w 387350"/>
              <a:gd name="connsiteY43" fmla="*/ 771525 h 1647825"/>
              <a:gd name="connsiteX44" fmla="*/ 104775 w 387350"/>
              <a:gd name="connsiteY44" fmla="*/ 762000 h 1647825"/>
              <a:gd name="connsiteX45" fmla="*/ 101600 w 387350"/>
              <a:gd name="connsiteY45" fmla="*/ 736600 h 1647825"/>
              <a:gd name="connsiteX46" fmla="*/ 95250 w 387350"/>
              <a:gd name="connsiteY46" fmla="*/ 717550 h 1647825"/>
              <a:gd name="connsiteX47" fmla="*/ 88900 w 387350"/>
              <a:gd name="connsiteY47" fmla="*/ 698500 h 1647825"/>
              <a:gd name="connsiteX48" fmla="*/ 82550 w 387350"/>
              <a:gd name="connsiteY48" fmla="*/ 688975 h 1647825"/>
              <a:gd name="connsiteX49" fmla="*/ 73025 w 387350"/>
              <a:gd name="connsiteY49" fmla="*/ 669925 h 1647825"/>
              <a:gd name="connsiteX50" fmla="*/ 82550 w 387350"/>
              <a:gd name="connsiteY50" fmla="*/ 638175 h 1647825"/>
              <a:gd name="connsiteX51" fmla="*/ 85725 w 387350"/>
              <a:gd name="connsiteY51" fmla="*/ 628650 h 1647825"/>
              <a:gd name="connsiteX52" fmla="*/ 88900 w 387350"/>
              <a:gd name="connsiteY52" fmla="*/ 619125 h 1647825"/>
              <a:gd name="connsiteX53" fmla="*/ 85725 w 387350"/>
              <a:gd name="connsiteY53" fmla="*/ 574675 h 1647825"/>
              <a:gd name="connsiteX54" fmla="*/ 82550 w 387350"/>
              <a:gd name="connsiteY54" fmla="*/ 565150 h 1647825"/>
              <a:gd name="connsiteX55" fmla="*/ 79375 w 387350"/>
              <a:gd name="connsiteY55" fmla="*/ 549275 h 1647825"/>
              <a:gd name="connsiteX56" fmla="*/ 76200 w 387350"/>
              <a:gd name="connsiteY56" fmla="*/ 539750 h 1647825"/>
              <a:gd name="connsiteX57" fmla="*/ 69850 w 387350"/>
              <a:gd name="connsiteY57" fmla="*/ 517525 h 1647825"/>
              <a:gd name="connsiteX58" fmla="*/ 82550 w 387350"/>
              <a:gd name="connsiteY58" fmla="*/ 473075 h 1647825"/>
              <a:gd name="connsiteX59" fmla="*/ 92075 w 387350"/>
              <a:gd name="connsiteY59" fmla="*/ 469900 h 1647825"/>
              <a:gd name="connsiteX60" fmla="*/ 120650 w 387350"/>
              <a:gd name="connsiteY60" fmla="*/ 447675 h 1647825"/>
              <a:gd name="connsiteX61" fmla="*/ 130175 w 387350"/>
              <a:gd name="connsiteY61" fmla="*/ 441325 h 1647825"/>
              <a:gd name="connsiteX62" fmla="*/ 130175 w 387350"/>
              <a:gd name="connsiteY62" fmla="*/ 390525 h 1647825"/>
              <a:gd name="connsiteX63" fmla="*/ 127000 w 387350"/>
              <a:gd name="connsiteY63" fmla="*/ 371475 h 1647825"/>
              <a:gd name="connsiteX64" fmla="*/ 123825 w 387350"/>
              <a:gd name="connsiteY64" fmla="*/ 349250 h 1647825"/>
              <a:gd name="connsiteX65" fmla="*/ 114300 w 387350"/>
              <a:gd name="connsiteY65" fmla="*/ 311150 h 1647825"/>
              <a:gd name="connsiteX66" fmla="*/ 111125 w 387350"/>
              <a:gd name="connsiteY66" fmla="*/ 301625 h 1647825"/>
              <a:gd name="connsiteX67" fmla="*/ 114300 w 387350"/>
              <a:gd name="connsiteY67" fmla="*/ 231775 h 1647825"/>
              <a:gd name="connsiteX68" fmla="*/ 120650 w 387350"/>
              <a:gd name="connsiteY68" fmla="*/ 222250 h 1647825"/>
              <a:gd name="connsiteX69" fmla="*/ 130175 w 387350"/>
              <a:gd name="connsiteY69" fmla="*/ 219075 h 1647825"/>
              <a:gd name="connsiteX70" fmla="*/ 149225 w 387350"/>
              <a:gd name="connsiteY70" fmla="*/ 209550 h 1647825"/>
              <a:gd name="connsiteX71" fmla="*/ 168275 w 387350"/>
              <a:gd name="connsiteY71" fmla="*/ 200025 h 1647825"/>
              <a:gd name="connsiteX72" fmla="*/ 177800 w 387350"/>
              <a:gd name="connsiteY72" fmla="*/ 193675 h 1647825"/>
              <a:gd name="connsiteX73" fmla="*/ 184150 w 387350"/>
              <a:gd name="connsiteY73" fmla="*/ 184150 h 1647825"/>
              <a:gd name="connsiteX74" fmla="*/ 193675 w 387350"/>
              <a:gd name="connsiteY74" fmla="*/ 174625 h 1647825"/>
              <a:gd name="connsiteX75" fmla="*/ 206375 w 387350"/>
              <a:gd name="connsiteY75" fmla="*/ 155575 h 1647825"/>
              <a:gd name="connsiteX76" fmla="*/ 219075 w 387350"/>
              <a:gd name="connsiteY76" fmla="*/ 136525 h 1647825"/>
              <a:gd name="connsiteX77" fmla="*/ 225425 w 387350"/>
              <a:gd name="connsiteY77" fmla="*/ 127000 h 1647825"/>
              <a:gd name="connsiteX78" fmla="*/ 231775 w 387350"/>
              <a:gd name="connsiteY78" fmla="*/ 117475 h 1647825"/>
              <a:gd name="connsiteX79" fmla="*/ 238125 w 387350"/>
              <a:gd name="connsiteY79" fmla="*/ 98425 h 1647825"/>
              <a:gd name="connsiteX80" fmla="*/ 244475 w 387350"/>
              <a:gd name="connsiteY80" fmla="*/ 88900 h 1647825"/>
              <a:gd name="connsiteX81" fmla="*/ 247650 w 387350"/>
              <a:gd name="connsiteY81" fmla="*/ 79375 h 1647825"/>
              <a:gd name="connsiteX82" fmla="*/ 250825 w 387350"/>
              <a:gd name="connsiteY82" fmla="*/ 66675 h 1647825"/>
              <a:gd name="connsiteX83" fmla="*/ 260350 w 387350"/>
              <a:gd name="connsiteY83" fmla="*/ 38100 h 1647825"/>
              <a:gd name="connsiteX84" fmla="*/ 266700 w 387350"/>
              <a:gd name="connsiteY84" fmla="*/ 28575 h 1647825"/>
              <a:gd name="connsiteX85" fmla="*/ 269875 w 387350"/>
              <a:gd name="connsiteY85" fmla="*/ 19050 h 1647825"/>
              <a:gd name="connsiteX86" fmla="*/ 288925 w 387350"/>
              <a:gd name="connsiteY86" fmla="*/ 6350 h 1647825"/>
              <a:gd name="connsiteX87" fmla="*/ 314325 w 387350"/>
              <a:gd name="connsiteY87" fmla="*/ 0 h 1647825"/>
              <a:gd name="connsiteX88" fmla="*/ 336550 w 387350"/>
              <a:gd name="connsiteY88" fmla="*/ 6350 h 1647825"/>
              <a:gd name="connsiteX89" fmla="*/ 342900 w 387350"/>
              <a:gd name="connsiteY89" fmla="*/ 15875 h 1647825"/>
              <a:gd name="connsiteX90" fmla="*/ 352425 w 387350"/>
              <a:gd name="connsiteY90" fmla="*/ 25400 h 1647825"/>
              <a:gd name="connsiteX91" fmla="*/ 358775 w 387350"/>
              <a:gd name="connsiteY91" fmla="*/ 34925 h 1647825"/>
              <a:gd name="connsiteX92" fmla="*/ 368300 w 387350"/>
              <a:gd name="connsiteY92" fmla="*/ 38100 h 1647825"/>
              <a:gd name="connsiteX93" fmla="*/ 377825 w 387350"/>
              <a:gd name="connsiteY93" fmla="*/ 44450 h 1647825"/>
              <a:gd name="connsiteX94" fmla="*/ 384175 w 387350"/>
              <a:gd name="connsiteY94" fmla="*/ 53975 h 1647825"/>
              <a:gd name="connsiteX95" fmla="*/ 387350 w 387350"/>
              <a:gd name="connsiteY95" fmla="*/ 57150 h 164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87350" h="1647825">
                <a:moveTo>
                  <a:pt x="9525" y="1647825"/>
                </a:moveTo>
                <a:cubicBezTo>
                  <a:pt x="882" y="1604612"/>
                  <a:pt x="4152" y="1626824"/>
                  <a:pt x="0" y="1581150"/>
                </a:cubicBezTo>
                <a:cubicBezTo>
                  <a:pt x="4275" y="1555498"/>
                  <a:pt x="1139" y="1568207"/>
                  <a:pt x="9525" y="1543050"/>
                </a:cubicBezTo>
                <a:cubicBezTo>
                  <a:pt x="10732" y="1539430"/>
                  <a:pt x="14325" y="1537012"/>
                  <a:pt x="15875" y="1533525"/>
                </a:cubicBezTo>
                <a:cubicBezTo>
                  <a:pt x="18593" y="1527408"/>
                  <a:pt x="20108" y="1520825"/>
                  <a:pt x="22225" y="1514475"/>
                </a:cubicBezTo>
                <a:cubicBezTo>
                  <a:pt x="23283" y="1511300"/>
                  <a:pt x="24588" y="1508197"/>
                  <a:pt x="25400" y="1504950"/>
                </a:cubicBezTo>
                <a:lnTo>
                  <a:pt x="31750" y="1479550"/>
                </a:lnTo>
                <a:cubicBezTo>
                  <a:pt x="36866" y="1397701"/>
                  <a:pt x="29218" y="1450311"/>
                  <a:pt x="38100" y="1419225"/>
                </a:cubicBezTo>
                <a:cubicBezTo>
                  <a:pt x="39299" y="1415029"/>
                  <a:pt x="39110" y="1410314"/>
                  <a:pt x="41275" y="1406525"/>
                </a:cubicBezTo>
                <a:cubicBezTo>
                  <a:pt x="43503" y="1402626"/>
                  <a:pt x="47925" y="1400449"/>
                  <a:pt x="50800" y="1397000"/>
                </a:cubicBezTo>
                <a:cubicBezTo>
                  <a:pt x="53243" y="1394069"/>
                  <a:pt x="55443" y="1390888"/>
                  <a:pt x="57150" y="1387475"/>
                </a:cubicBezTo>
                <a:cubicBezTo>
                  <a:pt x="58647" y="1384482"/>
                  <a:pt x="58828" y="1380943"/>
                  <a:pt x="60325" y="1377950"/>
                </a:cubicBezTo>
                <a:cubicBezTo>
                  <a:pt x="62032" y="1374537"/>
                  <a:pt x="64968" y="1371838"/>
                  <a:pt x="66675" y="1368425"/>
                </a:cubicBezTo>
                <a:cubicBezTo>
                  <a:pt x="68172" y="1365432"/>
                  <a:pt x="68225" y="1361826"/>
                  <a:pt x="69850" y="1358900"/>
                </a:cubicBezTo>
                <a:cubicBezTo>
                  <a:pt x="73556" y="1352229"/>
                  <a:pt x="80137" y="1347090"/>
                  <a:pt x="82550" y="1339850"/>
                </a:cubicBezTo>
                <a:cubicBezTo>
                  <a:pt x="83608" y="1336675"/>
                  <a:pt x="84228" y="1333318"/>
                  <a:pt x="85725" y="1330325"/>
                </a:cubicBezTo>
                <a:cubicBezTo>
                  <a:pt x="89060" y="1323654"/>
                  <a:pt x="95855" y="1315743"/>
                  <a:pt x="101600" y="1311275"/>
                </a:cubicBezTo>
                <a:cubicBezTo>
                  <a:pt x="107624" y="1306590"/>
                  <a:pt x="120650" y="1298575"/>
                  <a:pt x="120650" y="1298575"/>
                </a:cubicBezTo>
                <a:cubicBezTo>
                  <a:pt x="137583" y="1273175"/>
                  <a:pt x="115358" y="1303867"/>
                  <a:pt x="136525" y="1282700"/>
                </a:cubicBezTo>
                <a:cubicBezTo>
                  <a:pt x="139223" y="1280002"/>
                  <a:pt x="140432" y="1276106"/>
                  <a:pt x="142875" y="1273175"/>
                </a:cubicBezTo>
                <a:cubicBezTo>
                  <a:pt x="145750" y="1269726"/>
                  <a:pt x="149790" y="1267304"/>
                  <a:pt x="152400" y="1263650"/>
                </a:cubicBezTo>
                <a:cubicBezTo>
                  <a:pt x="155151" y="1259799"/>
                  <a:pt x="155999" y="1254801"/>
                  <a:pt x="158750" y="1250950"/>
                </a:cubicBezTo>
                <a:cubicBezTo>
                  <a:pt x="167546" y="1238635"/>
                  <a:pt x="168697" y="1245239"/>
                  <a:pt x="174625" y="1231900"/>
                </a:cubicBezTo>
                <a:cubicBezTo>
                  <a:pt x="177343" y="1225783"/>
                  <a:pt x="178858" y="1219200"/>
                  <a:pt x="180975" y="1212850"/>
                </a:cubicBezTo>
                <a:cubicBezTo>
                  <a:pt x="182033" y="1209675"/>
                  <a:pt x="183600" y="1206626"/>
                  <a:pt x="184150" y="1203325"/>
                </a:cubicBezTo>
                <a:cubicBezTo>
                  <a:pt x="185208" y="1196975"/>
                  <a:pt x="185928" y="1190559"/>
                  <a:pt x="187325" y="1184275"/>
                </a:cubicBezTo>
                <a:cubicBezTo>
                  <a:pt x="188051" y="1181008"/>
                  <a:pt x="189688" y="1177997"/>
                  <a:pt x="190500" y="1174750"/>
                </a:cubicBezTo>
                <a:cubicBezTo>
                  <a:pt x="191809" y="1169515"/>
                  <a:pt x="192617" y="1164167"/>
                  <a:pt x="193675" y="1158875"/>
                </a:cubicBezTo>
                <a:cubicBezTo>
                  <a:pt x="192617" y="1143000"/>
                  <a:pt x="192257" y="1127063"/>
                  <a:pt x="190500" y="1111250"/>
                </a:cubicBezTo>
                <a:cubicBezTo>
                  <a:pt x="190130" y="1107924"/>
                  <a:pt x="189416" y="1104338"/>
                  <a:pt x="187325" y="1101725"/>
                </a:cubicBezTo>
                <a:cubicBezTo>
                  <a:pt x="184941" y="1098745"/>
                  <a:pt x="177800" y="1099191"/>
                  <a:pt x="177800" y="1095375"/>
                </a:cubicBezTo>
                <a:cubicBezTo>
                  <a:pt x="177800" y="1092028"/>
                  <a:pt x="184150" y="1097492"/>
                  <a:pt x="187325" y="1098550"/>
                </a:cubicBezTo>
                <a:cubicBezTo>
                  <a:pt x="155227" y="1050402"/>
                  <a:pt x="189969" y="1099818"/>
                  <a:pt x="165100" y="1069975"/>
                </a:cubicBezTo>
                <a:cubicBezTo>
                  <a:pt x="162657" y="1067044"/>
                  <a:pt x="161193" y="1063381"/>
                  <a:pt x="158750" y="1060450"/>
                </a:cubicBezTo>
                <a:cubicBezTo>
                  <a:pt x="151110" y="1051283"/>
                  <a:pt x="149066" y="1050819"/>
                  <a:pt x="139700" y="1044575"/>
                </a:cubicBezTo>
                <a:cubicBezTo>
                  <a:pt x="124883" y="1022350"/>
                  <a:pt x="133350" y="1029758"/>
                  <a:pt x="117475" y="1019175"/>
                </a:cubicBezTo>
                <a:cubicBezTo>
                  <a:pt x="116417" y="1014942"/>
                  <a:pt x="114964" y="1010788"/>
                  <a:pt x="114300" y="1006475"/>
                </a:cubicBezTo>
                <a:cubicBezTo>
                  <a:pt x="108224" y="966978"/>
                  <a:pt x="115040" y="989644"/>
                  <a:pt x="107950" y="968375"/>
                </a:cubicBezTo>
                <a:lnTo>
                  <a:pt x="101600" y="904875"/>
                </a:lnTo>
                <a:cubicBezTo>
                  <a:pt x="100479" y="893669"/>
                  <a:pt x="96563" y="895923"/>
                  <a:pt x="92075" y="885825"/>
                </a:cubicBezTo>
                <a:cubicBezTo>
                  <a:pt x="89357" y="879708"/>
                  <a:pt x="85725" y="866775"/>
                  <a:pt x="85725" y="866775"/>
                </a:cubicBezTo>
                <a:cubicBezTo>
                  <a:pt x="92252" y="801504"/>
                  <a:pt x="85510" y="861928"/>
                  <a:pt x="92075" y="815975"/>
                </a:cubicBezTo>
                <a:cubicBezTo>
                  <a:pt x="93282" y="807528"/>
                  <a:pt x="93462" y="798918"/>
                  <a:pt x="95250" y="790575"/>
                </a:cubicBezTo>
                <a:cubicBezTo>
                  <a:pt x="96652" y="784030"/>
                  <a:pt x="99483" y="777875"/>
                  <a:pt x="101600" y="771525"/>
                </a:cubicBezTo>
                <a:lnTo>
                  <a:pt x="104775" y="762000"/>
                </a:lnTo>
                <a:cubicBezTo>
                  <a:pt x="103717" y="753533"/>
                  <a:pt x="103388" y="744943"/>
                  <a:pt x="101600" y="736600"/>
                </a:cubicBezTo>
                <a:cubicBezTo>
                  <a:pt x="100198" y="730055"/>
                  <a:pt x="97367" y="723900"/>
                  <a:pt x="95250" y="717550"/>
                </a:cubicBezTo>
                <a:lnTo>
                  <a:pt x="88900" y="698500"/>
                </a:lnTo>
                <a:cubicBezTo>
                  <a:pt x="87693" y="694880"/>
                  <a:pt x="84257" y="692388"/>
                  <a:pt x="82550" y="688975"/>
                </a:cubicBezTo>
                <a:cubicBezTo>
                  <a:pt x="69405" y="662685"/>
                  <a:pt x="91223" y="697222"/>
                  <a:pt x="73025" y="669925"/>
                </a:cubicBezTo>
                <a:cubicBezTo>
                  <a:pt x="77823" y="650731"/>
                  <a:pt x="74820" y="661365"/>
                  <a:pt x="82550" y="638175"/>
                </a:cubicBezTo>
                <a:lnTo>
                  <a:pt x="85725" y="628650"/>
                </a:lnTo>
                <a:lnTo>
                  <a:pt x="88900" y="619125"/>
                </a:lnTo>
                <a:cubicBezTo>
                  <a:pt x="87842" y="604308"/>
                  <a:pt x="87461" y="589428"/>
                  <a:pt x="85725" y="574675"/>
                </a:cubicBezTo>
                <a:cubicBezTo>
                  <a:pt x="85334" y="571351"/>
                  <a:pt x="83362" y="568397"/>
                  <a:pt x="82550" y="565150"/>
                </a:cubicBezTo>
                <a:cubicBezTo>
                  <a:pt x="81241" y="559915"/>
                  <a:pt x="80684" y="554510"/>
                  <a:pt x="79375" y="549275"/>
                </a:cubicBezTo>
                <a:cubicBezTo>
                  <a:pt x="78563" y="546028"/>
                  <a:pt x="77119" y="542968"/>
                  <a:pt x="76200" y="539750"/>
                </a:cubicBezTo>
                <a:cubicBezTo>
                  <a:pt x="68227" y="511843"/>
                  <a:pt x="77463" y="540363"/>
                  <a:pt x="69850" y="517525"/>
                </a:cubicBezTo>
                <a:cubicBezTo>
                  <a:pt x="71937" y="494563"/>
                  <a:pt x="65333" y="484553"/>
                  <a:pt x="82550" y="473075"/>
                </a:cubicBezTo>
                <a:cubicBezTo>
                  <a:pt x="85335" y="471219"/>
                  <a:pt x="88900" y="470958"/>
                  <a:pt x="92075" y="469900"/>
                </a:cubicBezTo>
                <a:cubicBezTo>
                  <a:pt x="106996" y="454979"/>
                  <a:pt x="97864" y="462866"/>
                  <a:pt x="120650" y="447675"/>
                </a:cubicBezTo>
                <a:lnTo>
                  <a:pt x="130175" y="441325"/>
                </a:lnTo>
                <a:cubicBezTo>
                  <a:pt x="137481" y="419408"/>
                  <a:pt x="134568" y="432254"/>
                  <a:pt x="130175" y="390525"/>
                </a:cubicBezTo>
                <a:cubicBezTo>
                  <a:pt x="129501" y="384123"/>
                  <a:pt x="127979" y="377838"/>
                  <a:pt x="127000" y="371475"/>
                </a:cubicBezTo>
                <a:cubicBezTo>
                  <a:pt x="125862" y="364078"/>
                  <a:pt x="124963" y="356647"/>
                  <a:pt x="123825" y="349250"/>
                </a:cubicBezTo>
                <a:cubicBezTo>
                  <a:pt x="120160" y="325430"/>
                  <a:pt x="122051" y="334402"/>
                  <a:pt x="114300" y="311150"/>
                </a:cubicBezTo>
                <a:lnTo>
                  <a:pt x="111125" y="301625"/>
                </a:lnTo>
                <a:cubicBezTo>
                  <a:pt x="112183" y="278342"/>
                  <a:pt x="111523" y="254916"/>
                  <a:pt x="114300" y="231775"/>
                </a:cubicBezTo>
                <a:cubicBezTo>
                  <a:pt x="114755" y="227986"/>
                  <a:pt x="117670" y="224634"/>
                  <a:pt x="120650" y="222250"/>
                </a:cubicBezTo>
                <a:cubicBezTo>
                  <a:pt x="123263" y="220159"/>
                  <a:pt x="127000" y="220133"/>
                  <a:pt x="130175" y="219075"/>
                </a:cubicBezTo>
                <a:cubicBezTo>
                  <a:pt x="157472" y="200877"/>
                  <a:pt x="122935" y="222695"/>
                  <a:pt x="149225" y="209550"/>
                </a:cubicBezTo>
                <a:cubicBezTo>
                  <a:pt x="173844" y="197240"/>
                  <a:pt x="144334" y="208005"/>
                  <a:pt x="168275" y="200025"/>
                </a:cubicBezTo>
                <a:cubicBezTo>
                  <a:pt x="171450" y="197908"/>
                  <a:pt x="175102" y="196373"/>
                  <a:pt x="177800" y="193675"/>
                </a:cubicBezTo>
                <a:cubicBezTo>
                  <a:pt x="180498" y="190977"/>
                  <a:pt x="181707" y="187081"/>
                  <a:pt x="184150" y="184150"/>
                </a:cubicBezTo>
                <a:cubicBezTo>
                  <a:pt x="187025" y="180701"/>
                  <a:pt x="190500" y="177800"/>
                  <a:pt x="193675" y="174625"/>
                </a:cubicBezTo>
                <a:cubicBezTo>
                  <a:pt x="199747" y="156409"/>
                  <a:pt x="192502" y="173412"/>
                  <a:pt x="206375" y="155575"/>
                </a:cubicBezTo>
                <a:cubicBezTo>
                  <a:pt x="211060" y="149551"/>
                  <a:pt x="214842" y="142875"/>
                  <a:pt x="219075" y="136525"/>
                </a:cubicBezTo>
                <a:lnTo>
                  <a:pt x="225425" y="127000"/>
                </a:lnTo>
                <a:cubicBezTo>
                  <a:pt x="227542" y="123825"/>
                  <a:pt x="230568" y="121095"/>
                  <a:pt x="231775" y="117475"/>
                </a:cubicBezTo>
                <a:lnTo>
                  <a:pt x="238125" y="98425"/>
                </a:lnTo>
                <a:cubicBezTo>
                  <a:pt x="239332" y="94805"/>
                  <a:pt x="242768" y="92313"/>
                  <a:pt x="244475" y="88900"/>
                </a:cubicBezTo>
                <a:cubicBezTo>
                  <a:pt x="245972" y="85907"/>
                  <a:pt x="246731" y="82593"/>
                  <a:pt x="247650" y="79375"/>
                </a:cubicBezTo>
                <a:cubicBezTo>
                  <a:pt x="248849" y="75179"/>
                  <a:pt x="249571" y="70855"/>
                  <a:pt x="250825" y="66675"/>
                </a:cubicBezTo>
                <a:lnTo>
                  <a:pt x="260350" y="38100"/>
                </a:lnTo>
                <a:cubicBezTo>
                  <a:pt x="261557" y="34480"/>
                  <a:pt x="264993" y="31988"/>
                  <a:pt x="266700" y="28575"/>
                </a:cubicBezTo>
                <a:cubicBezTo>
                  <a:pt x="268197" y="25582"/>
                  <a:pt x="268019" y="21835"/>
                  <a:pt x="269875" y="19050"/>
                </a:cubicBezTo>
                <a:cubicBezTo>
                  <a:pt x="276009" y="9850"/>
                  <a:pt x="279432" y="8939"/>
                  <a:pt x="288925" y="6350"/>
                </a:cubicBezTo>
                <a:cubicBezTo>
                  <a:pt x="297345" y="4054"/>
                  <a:pt x="314325" y="0"/>
                  <a:pt x="314325" y="0"/>
                </a:cubicBezTo>
                <a:cubicBezTo>
                  <a:pt x="315155" y="207"/>
                  <a:pt x="334480" y="4694"/>
                  <a:pt x="336550" y="6350"/>
                </a:cubicBezTo>
                <a:cubicBezTo>
                  <a:pt x="339530" y="8734"/>
                  <a:pt x="340457" y="12944"/>
                  <a:pt x="342900" y="15875"/>
                </a:cubicBezTo>
                <a:cubicBezTo>
                  <a:pt x="345775" y="19324"/>
                  <a:pt x="349550" y="21951"/>
                  <a:pt x="352425" y="25400"/>
                </a:cubicBezTo>
                <a:cubicBezTo>
                  <a:pt x="354868" y="28331"/>
                  <a:pt x="355795" y="32541"/>
                  <a:pt x="358775" y="34925"/>
                </a:cubicBezTo>
                <a:cubicBezTo>
                  <a:pt x="361388" y="37016"/>
                  <a:pt x="365125" y="37042"/>
                  <a:pt x="368300" y="38100"/>
                </a:cubicBezTo>
                <a:cubicBezTo>
                  <a:pt x="371475" y="40217"/>
                  <a:pt x="375127" y="41752"/>
                  <a:pt x="377825" y="44450"/>
                </a:cubicBezTo>
                <a:cubicBezTo>
                  <a:pt x="380523" y="47148"/>
                  <a:pt x="381885" y="50922"/>
                  <a:pt x="384175" y="53975"/>
                </a:cubicBezTo>
                <a:cubicBezTo>
                  <a:pt x="385073" y="55172"/>
                  <a:pt x="386292" y="56092"/>
                  <a:pt x="387350" y="5715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29" name="Freihandform 28"/>
          <p:cNvSpPr/>
          <p:nvPr/>
        </p:nvSpPr>
        <p:spPr bwMode="auto">
          <a:xfrm>
            <a:off x="4015272" y="1712378"/>
            <a:ext cx="408593" cy="603918"/>
          </a:xfrm>
          <a:custGeom>
            <a:avLst/>
            <a:gdLst>
              <a:gd name="connsiteX0" fmla="*/ 415925 w 457200"/>
              <a:gd name="connsiteY0" fmla="*/ 723900 h 723900"/>
              <a:gd name="connsiteX1" fmla="*/ 431800 w 457200"/>
              <a:gd name="connsiteY1" fmla="*/ 720725 h 723900"/>
              <a:gd name="connsiteX2" fmla="*/ 438150 w 457200"/>
              <a:gd name="connsiteY2" fmla="*/ 711200 h 723900"/>
              <a:gd name="connsiteX3" fmla="*/ 447675 w 457200"/>
              <a:gd name="connsiteY3" fmla="*/ 701675 h 723900"/>
              <a:gd name="connsiteX4" fmla="*/ 450850 w 457200"/>
              <a:gd name="connsiteY4" fmla="*/ 692150 h 723900"/>
              <a:gd name="connsiteX5" fmla="*/ 457200 w 457200"/>
              <a:gd name="connsiteY5" fmla="*/ 669925 h 723900"/>
              <a:gd name="connsiteX6" fmla="*/ 447675 w 457200"/>
              <a:gd name="connsiteY6" fmla="*/ 663575 h 723900"/>
              <a:gd name="connsiteX7" fmla="*/ 438150 w 457200"/>
              <a:gd name="connsiteY7" fmla="*/ 660400 h 723900"/>
              <a:gd name="connsiteX8" fmla="*/ 431800 w 457200"/>
              <a:gd name="connsiteY8" fmla="*/ 650875 h 723900"/>
              <a:gd name="connsiteX9" fmla="*/ 422275 w 457200"/>
              <a:gd name="connsiteY9" fmla="*/ 641350 h 723900"/>
              <a:gd name="connsiteX10" fmla="*/ 431800 w 457200"/>
              <a:gd name="connsiteY10" fmla="*/ 622300 h 723900"/>
              <a:gd name="connsiteX11" fmla="*/ 450850 w 457200"/>
              <a:gd name="connsiteY11" fmla="*/ 609600 h 723900"/>
              <a:gd name="connsiteX12" fmla="*/ 454025 w 457200"/>
              <a:gd name="connsiteY12" fmla="*/ 600075 h 723900"/>
              <a:gd name="connsiteX13" fmla="*/ 450850 w 457200"/>
              <a:gd name="connsiteY13" fmla="*/ 590550 h 723900"/>
              <a:gd name="connsiteX14" fmla="*/ 444500 w 457200"/>
              <a:gd name="connsiteY14" fmla="*/ 581025 h 723900"/>
              <a:gd name="connsiteX15" fmla="*/ 415925 w 457200"/>
              <a:gd name="connsiteY15" fmla="*/ 574675 h 723900"/>
              <a:gd name="connsiteX16" fmla="*/ 396875 w 457200"/>
              <a:gd name="connsiteY16" fmla="*/ 568325 h 723900"/>
              <a:gd name="connsiteX17" fmla="*/ 377825 w 457200"/>
              <a:gd name="connsiteY17" fmla="*/ 555625 h 723900"/>
              <a:gd name="connsiteX18" fmla="*/ 355600 w 457200"/>
              <a:gd name="connsiteY18" fmla="*/ 549275 h 723900"/>
              <a:gd name="connsiteX19" fmla="*/ 327025 w 457200"/>
              <a:gd name="connsiteY19" fmla="*/ 530225 h 723900"/>
              <a:gd name="connsiteX20" fmla="*/ 317500 w 457200"/>
              <a:gd name="connsiteY20" fmla="*/ 523875 h 723900"/>
              <a:gd name="connsiteX21" fmla="*/ 311150 w 457200"/>
              <a:gd name="connsiteY21" fmla="*/ 514350 h 723900"/>
              <a:gd name="connsiteX22" fmla="*/ 304800 w 457200"/>
              <a:gd name="connsiteY22" fmla="*/ 501650 h 723900"/>
              <a:gd name="connsiteX23" fmla="*/ 295275 w 457200"/>
              <a:gd name="connsiteY23" fmla="*/ 492125 h 723900"/>
              <a:gd name="connsiteX24" fmla="*/ 288925 w 457200"/>
              <a:gd name="connsiteY24" fmla="*/ 482600 h 723900"/>
              <a:gd name="connsiteX25" fmla="*/ 269875 w 457200"/>
              <a:gd name="connsiteY25" fmla="*/ 473075 h 723900"/>
              <a:gd name="connsiteX26" fmla="*/ 244475 w 457200"/>
              <a:gd name="connsiteY26" fmla="*/ 466725 h 723900"/>
              <a:gd name="connsiteX27" fmla="*/ 219075 w 457200"/>
              <a:gd name="connsiteY27" fmla="*/ 460375 h 723900"/>
              <a:gd name="connsiteX28" fmla="*/ 206375 w 457200"/>
              <a:gd name="connsiteY28" fmla="*/ 454025 h 723900"/>
              <a:gd name="connsiteX29" fmla="*/ 184150 w 457200"/>
              <a:gd name="connsiteY29" fmla="*/ 422275 h 723900"/>
              <a:gd name="connsiteX30" fmla="*/ 174625 w 457200"/>
              <a:gd name="connsiteY30" fmla="*/ 415925 h 723900"/>
              <a:gd name="connsiteX31" fmla="*/ 161925 w 457200"/>
              <a:gd name="connsiteY31" fmla="*/ 406400 h 723900"/>
              <a:gd name="connsiteX32" fmla="*/ 142875 w 457200"/>
              <a:gd name="connsiteY32" fmla="*/ 374650 h 723900"/>
              <a:gd name="connsiteX33" fmla="*/ 139700 w 457200"/>
              <a:gd name="connsiteY33" fmla="*/ 365125 h 723900"/>
              <a:gd name="connsiteX34" fmla="*/ 130175 w 457200"/>
              <a:gd name="connsiteY34" fmla="*/ 352425 h 723900"/>
              <a:gd name="connsiteX35" fmla="*/ 123825 w 457200"/>
              <a:gd name="connsiteY35" fmla="*/ 342900 h 723900"/>
              <a:gd name="connsiteX36" fmla="*/ 107950 w 457200"/>
              <a:gd name="connsiteY36" fmla="*/ 323850 h 723900"/>
              <a:gd name="connsiteX37" fmla="*/ 101600 w 457200"/>
              <a:gd name="connsiteY37" fmla="*/ 304800 h 723900"/>
              <a:gd name="connsiteX38" fmla="*/ 95250 w 457200"/>
              <a:gd name="connsiteY38" fmla="*/ 282575 h 723900"/>
              <a:gd name="connsiteX39" fmla="*/ 92075 w 457200"/>
              <a:gd name="connsiteY39" fmla="*/ 273050 h 723900"/>
              <a:gd name="connsiteX40" fmla="*/ 82550 w 457200"/>
              <a:gd name="connsiteY40" fmla="*/ 266700 h 723900"/>
              <a:gd name="connsiteX41" fmla="*/ 69850 w 457200"/>
              <a:gd name="connsiteY41" fmla="*/ 250825 h 723900"/>
              <a:gd name="connsiteX42" fmla="*/ 47625 w 457200"/>
              <a:gd name="connsiteY42" fmla="*/ 225425 h 723900"/>
              <a:gd name="connsiteX43" fmla="*/ 34925 w 457200"/>
              <a:gd name="connsiteY43" fmla="*/ 206375 h 723900"/>
              <a:gd name="connsiteX44" fmla="*/ 28575 w 457200"/>
              <a:gd name="connsiteY44" fmla="*/ 187325 h 723900"/>
              <a:gd name="connsiteX45" fmla="*/ 25400 w 457200"/>
              <a:gd name="connsiteY45" fmla="*/ 177800 h 723900"/>
              <a:gd name="connsiteX46" fmla="*/ 22225 w 457200"/>
              <a:gd name="connsiteY46" fmla="*/ 168275 h 723900"/>
              <a:gd name="connsiteX47" fmla="*/ 15875 w 457200"/>
              <a:gd name="connsiteY47" fmla="*/ 142875 h 723900"/>
              <a:gd name="connsiteX48" fmla="*/ 12700 w 457200"/>
              <a:gd name="connsiteY48" fmla="*/ 127000 h 723900"/>
              <a:gd name="connsiteX49" fmla="*/ 9525 w 457200"/>
              <a:gd name="connsiteY49" fmla="*/ 117475 h 723900"/>
              <a:gd name="connsiteX50" fmla="*/ 6350 w 457200"/>
              <a:gd name="connsiteY50" fmla="*/ 104775 h 723900"/>
              <a:gd name="connsiteX51" fmla="*/ 0 w 457200"/>
              <a:gd name="connsiteY51" fmla="*/ 85725 h 723900"/>
              <a:gd name="connsiteX52" fmla="*/ 6350 w 457200"/>
              <a:gd name="connsiteY52" fmla="*/ 41275 h 723900"/>
              <a:gd name="connsiteX53" fmla="*/ 22225 w 457200"/>
              <a:gd name="connsiteY53" fmla="*/ 22225 h 723900"/>
              <a:gd name="connsiteX54" fmla="*/ 28575 w 457200"/>
              <a:gd name="connsiteY54" fmla="*/ 12700 h 723900"/>
              <a:gd name="connsiteX55" fmla="*/ 38100 w 457200"/>
              <a:gd name="connsiteY55" fmla="*/ 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57200" h="723900">
                <a:moveTo>
                  <a:pt x="415925" y="723900"/>
                </a:moveTo>
                <a:cubicBezTo>
                  <a:pt x="421217" y="722842"/>
                  <a:pt x="427115" y="723402"/>
                  <a:pt x="431800" y="720725"/>
                </a:cubicBezTo>
                <a:cubicBezTo>
                  <a:pt x="435113" y="718832"/>
                  <a:pt x="435707" y="714131"/>
                  <a:pt x="438150" y="711200"/>
                </a:cubicBezTo>
                <a:cubicBezTo>
                  <a:pt x="441025" y="707751"/>
                  <a:pt x="444500" y="704850"/>
                  <a:pt x="447675" y="701675"/>
                </a:cubicBezTo>
                <a:cubicBezTo>
                  <a:pt x="448733" y="698500"/>
                  <a:pt x="449931" y="695368"/>
                  <a:pt x="450850" y="692150"/>
                </a:cubicBezTo>
                <a:cubicBezTo>
                  <a:pt x="458823" y="664243"/>
                  <a:pt x="449587" y="692763"/>
                  <a:pt x="457200" y="669925"/>
                </a:cubicBezTo>
                <a:cubicBezTo>
                  <a:pt x="454025" y="667808"/>
                  <a:pt x="451088" y="665282"/>
                  <a:pt x="447675" y="663575"/>
                </a:cubicBezTo>
                <a:cubicBezTo>
                  <a:pt x="444682" y="662078"/>
                  <a:pt x="440763" y="662491"/>
                  <a:pt x="438150" y="660400"/>
                </a:cubicBezTo>
                <a:cubicBezTo>
                  <a:pt x="435170" y="658016"/>
                  <a:pt x="434243" y="653806"/>
                  <a:pt x="431800" y="650875"/>
                </a:cubicBezTo>
                <a:cubicBezTo>
                  <a:pt x="428925" y="647426"/>
                  <a:pt x="425450" y="644525"/>
                  <a:pt x="422275" y="641350"/>
                </a:cubicBezTo>
                <a:cubicBezTo>
                  <a:pt x="424540" y="634556"/>
                  <a:pt x="426007" y="627369"/>
                  <a:pt x="431800" y="622300"/>
                </a:cubicBezTo>
                <a:cubicBezTo>
                  <a:pt x="437543" y="617274"/>
                  <a:pt x="450850" y="609600"/>
                  <a:pt x="450850" y="609600"/>
                </a:cubicBezTo>
                <a:cubicBezTo>
                  <a:pt x="451908" y="606425"/>
                  <a:pt x="454025" y="603422"/>
                  <a:pt x="454025" y="600075"/>
                </a:cubicBezTo>
                <a:cubicBezTo>
                  <a:pt x="454025" y="596728"/>
                  <a:pt x="452347" y="593543"/>
                  <a:pt x="450850" y="590550"/>
                </a:cubicBezTo>
                <a:cubicBezTo>
                  <a:pt x="449143" y="587137"/>
                  <a:pt x="447480" y="583409"/>
                  <a:pt x="444500" y="581025"/>
                </a:cubicBezTo>
                <a:cubicBezTo>
                  <a:pt x="440386" y="577734"/>
                  <a:pt x="416120" y="574707"/>
                  <a:pt x="415925" y="574675"/>
                </a:cubicBezTo>
                <a:cubicBezTo>
                  <a:pt x="409575" y="572558"/>
                  <a:pt x="402444" y="572038"/>
                  <a:pt x="396875" y="568325"/>
                </a:cubicBezTo>
                <a:cubicBezTo>
                  <a:pt x="390525" y="564092"/>
                  <a:pt x="385229" y="557476"/>
                  <a:pt x="377825" y="555625"/>
                </a:cubicBezTo>
                <a:cubicBezTo>
                  <a:pt x="361878" y="551638"/>
                  <a:pt x="369265" y="553830"/>
                  <a:pt x="355600" y="549275"/>
                </a:cubicBezTo>
                <a:lnTo>
                  <a:pt x="327025" y="530225"/>
                </a:lnTo>
                <a:lnTo>
                  <a:pt x="317500" y="523875"/>
                </a:lnTo>
                <a:cubicBezTo>
                  <a:pt x="315383" y="520700"/>
                  <a:pt x="313043" y="517663"/>
                  <a:pt x="311150" y="514350"/>
                </a:cubicBezTo>
                <a:cubicBezTo>
                  <a:pt x="308802" y="510241"/>
                  <a:pt x="307551" y="505501"/>
                  <a:pt x="304800" y="501650"/>
                </a:cubicBezTo>
                <a:cubicBezTo>
                  <a:pt x="302190" y="497996"/>
                  <a:pt x="298150" y="495574"/>
                  <a:pt x="295275" y="492125"/>
                </a:cubicBezTo>
                <a:cubicBezTo>
                  <a:pt x="292832" y="489194"/>
                  <a:pt x="291623" y="485298"/>
                  <a:pt x="288925" y="482600"/>
                </a:cubicBezTo>
                <a:cubicBezTo>
                  <a:pt x="283506" y="477181"/>
                  <a:pt x="276976" y="475012"/>
                  <a:pt x="269875" y="473075"/>
                </a:cubicBezTo>
                <a:cubicBezTo>
                  <a:pt x="261455" y="470779"/>
                  <a:pt x="252754" y="469485"/>
                  <a:pt x="244475" y="466725"/>
                </a:cubicBezTo>
                <a:cubicBezTo>
                  <a:pt x="229830" y="461843"/>
                  <a:pt x="238232" y="464206"/>
                  <a:pt x="219075" y="460375"/>
                </a:cubicBezTo>
                <a:cubicBezTo>
                  <a:pt x="214842" y="458258"/>
                  <a:pt x="209969" y="457105"/>
                  <a:pt x="206375" y="454025"/>
                </a:cubicBezTo>
                <a:cubicBezTo>
                  <a:pt x="202718" y="450891"/>
                  <a:pt x="184718" y="423127"/>
                  <a:pt x="184150" y="422275"/>
                </a:cubicBezTo>
                <a:cubicBezTo>
                  <a:pt x="182033" y="419100"/>
                  <a:pt x="177730" y="418143"/>
                  <a:pt x="174625" y="415925"/>
                </a:cubicBezTo>
                <a:cubicBezTo>
                  <a:pt x="170319" y="412849"/>
                  <a:pt x="165441" y="410355"/>
                  <a:pt x="161925" y="406400"/>
                </a:cubicBezTo>
                <a:cubicBezTo>
                  <a:pt x="155698" y="399395"/>
                  <a:pt x="146995" y="384264"/>
                  <a:pt x="142875" y="374650"/>
                </a:cubicBezTo>
                <a:cubicBezTo>
                  <a:pt x="141557" y="371574"/>
                  <a:pt x="141360" y="368031"/>
                  <a:pt x="139700" y="365125"/>
                </a:cubicBezTo>
                <a:cubicBezTo>
                  <a:pt x="137075" y="360531"/>
                  <a:pt x="133251" y="356731"/>
                  <a:pt x="130175" y="352425"/>
                </a:cubicBezTo>
                <a:cubicBezTo>
                  <a:pt x="127957" y="349320"/>
                  <a:pt x="126268" y="345831"/>
                  <a:pt x="123825" y="342900"/>
                </a:cubicBezTo>
                <a:cubicBezTo>
                  <a:pt x="116704" y="334355"/>
                  <a:pt x="112455" y="333985"/>
                  <a:pt x="107950" y="323850"/>
                </a:cubicBezTo>
                <a:cubicBezTo>
                  <a:pt x="105232" y="317733"/>
                  <a:pt x="103717" y="311150"/>
                  <a:pt x="101600" y="304800"/>
                </a:cubicBezTo>
                <a:cubicBezTo>
                  <a:pt x="93987" y="281962"/>
                  <a:pt x="103223" y="310482"/>
                  <a:pt x="95250" y="282575"/>
                </a:cubicBezTo>
                <a:cubicBezTo>
                  <a:pt x="94331" y="279357"/>
                  <a:pt x="94166" y="275663"/>
                  <a:pt x="92075" y="273050"/>
                </a:cubicBezTo>
                <a:cubicBezTo>
                  <a:pt x="89691" y="270070"/>
                  <a:pt x="85725" y="268817"/>
                  <a:pt x="82550" y="266700"/>
                </a:cubicBezTo>
                <a:cubicBezTo>
                  <a:pt x="75400" y="245250"/>
                  <a:pt x="85316" y="268500"/>
                  <a:pt x="69850" y="250825"/>
                </a:cubicBezTo>
                <a:cubicBezTo>
                  <a:pt x="43921" y="221192"/>
                  <a:pt x="69056" y="239712"/>
                  <a:pt x="47625" y="225425"/>
                </a:cubicBezTo>
                <a:lnTo>
                  <a:pt x="34925" y="206375"/>
                </a:lnTo>
                <a:cubicBezTo>
                  <a:pt x="31212" y="200806"/>
                  <a:pt x="30692" y="193675"/>
                  <a:pt x="28575" y="187325"/>
                </a:cubicBezTo>
                <a:lnTo>
                  <a:pt x="25400" y="177800"/>
                </a:lnTo>
                <a:cubicBezTo>
                  <a:pt x="24342" y="174625"/>
                  <a:pt x="23037" y="171522"/>
                  <a:pt x="22225" y="168275"/>
                </a:cubicBezTo>
                <a:cubicBezTo>
                  <a:pt x="20108" y="159808"/>
                  <a:pt x="17587" y="151433"/>
                  <a:pt x="15875" y="142875"/>
                </a:cubicBezTo>
                <a:cubicBezTo>
                  <a:pt x="14817" y="137583"/>
                  <a:pt x="14009" y="132235"/>
                  <a:pt x="12700" y="127000"/>
                </a:cubicBezTo>
                <a:cubicBezTo>
                  <a:pt x="11888" y="123753"/>
                  <a:pt x="10444" y="120693"/>
                  <a:pt x="9525" y="117475"/>
                </a:cubicBezTo>
                <a:cubicBezTo>
                  <a:pt x="8326" y="113279"/>
                  <a:pt x="7604" y="108955"/>
                  <a:pt x="6350" y="104775"/>
                </a:cubicBezTo>
                <a:cubicBezTo>
                  <a:pt x="4427" y="98364"/>
                  <a:pt x="0" y="85725"/>
                  <a:pt x="0" y="85725"/>
                </a:cubicBezTo>
                <a:cubicBezTo>
                  <a:pt x="811" y="76802"/>
                  <a:pt x="242" y="53491"/>
                  <a:pt x="6350" y="41275"/>
                </a:cubicBezTo>
                <a:cubicBezTo>
                  <a:pt x="12262" y="29451"/>
                  <a:pt x="13448" y="32758"/>
                  <a:pt x="22225" y="22225"/>
                </a:cubicBezTo>
                <a:cubicBezTo>
                  <a:pt x="24668" y="19294"/>
                  <a:pt x="26132" y="15631"/>
                  <a:pt x="28575" y="12700"/>
                </a:cubicBezTo>
                <a:cubicBezTo>
                  <a:pt x="38848" y="372"/>
                  <a:pt x="38100" y="8149"/>
                  <a:pt x="38100" y="0"/>
                </a:cubicBezTo>
              </a:path>
            </a:pathLst>
          </a:custGeom>
          <a:noFill/>
          <a:ln w="28575" cap="flat" cmpd="sng" algn="ctr">
            <a:solidFill>
              <a:srgbClr val="00B05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30" name="Freihandform 29"/>
          <p:cNvSpPr/>
          <p:nvPr/>
        </p:nvSpPr>
        <p:spPr bwMode="auto">
          <a:xfrm>
            <a:off x="5825566" y="1558750"/>
            <a:ext cx="343332" cy="1501848"/>
          </a:xfrm>
          <a:custGeom>
            <a:avLst/>
            <a:gdLst>
              <a:gd name="connsiteX0" fmla="*/ 117475 w 384175"/>
              <a:gd name="connsiteY0" fmla="*/ 1800225 h 1800225"/>
              <a:gd name="connsiteX1" fmla="*/ 130175 w 384175"/>
              <a:gd name="connsiteY1" fmla="*/ 1784350 h 1800225"/>
              <a:gd name="connsiteX2" fmla="*/ 142875 w 384175"/>
              <a:gd name="connsiteY2" fmla="*/ 1768475 h 1800225"/>
              <a:gd name="connsiteX3" fmla="*/ 146050 w 384175"/>
              <a:gd name="connsiteY3" fmla="*/ 1708150 h 1800225"/>
              <a:gd name="connsiteX4" fmla="*/ 152400 w 384175"/>
              <a:gd name="connsiteY4" fmla="*/ 1689100 h 1800225"/>
              <a:gd name="connsiteX5" fmla="*/ 155575 w 384175"/>
              <a:gd name="connsiteY5" fmla="*/ 1679575 h 1800225"/>
              <a:gd name="connsiteX6" fmla="*/ 158750 w 384175"/>
              <a:gd name="connsiteY6" fmla="*/ 1670050 h 1800225"/>
              <a:gd name="connsiteX7" fmla="*/ 174625 w 384175"/>
              <a:gd name="connsiteY7" fmla="*/ 1651000 h 1800225"/>
              <a:gd name="connsiteX8" fmla="*/ 184150 w 384175"/>
              <a:gd name="connsiteY8" fmla="*/ 1644650 h 1800225"/>
              <a:gd name="connsiteX9" fmla="*/ 203200 w 384175"/>
              <a:gd name="connsiteY9" fmla="*/ 1628775 h 1800225"/>
              <a:gd name="connsiteX10" fmla="*/ 206375 w 384175"/>
              <a:gd name="connsiteY10" fmla="*/ 1619250 h 1800225"/>
              <a:gd name="connsiteX11" fmla="*/ 196850 w 384175"/>
              <a:gd name="connsiteY11" fmla="*/ 1571625 h 1800225"/>
              <a:gd name="connsiteX12" fmla="*/ 190500 w 384175"/>
              <a:gd name="connsiteY12" fmla="*/ 1552575 h 1800225"/>
              <a:gd name="connsiteX13" fmla="*/ 184150 w 384175"/>
              <a:gd name="connsiteY13" fmla="*/ 1543050 h 1800225"/>
              <a:gd name="connsiteX14" fmla="*/ 174625 w 384175"/>
              <a:gd name="connsiteY14" fmla="*/ 1533525 h 1800225"/>
              <a:gd name="connsiteX15" fmla="*/ 171450 w 384175"/>
              <a:gd name="connsiteY15" fmla="*/ 1508125 h 1800225"/>
              <a:gd name="connsiteX16" fmla="*/ 168275 w 384175"/>
              <a:gd name="connsiteY16" fmla="*/ 1454150 h 1800225"/>
              <a:gd name="connsiteX17" fmla="*/ 165100 w 384175"/>
              <a:gd name="connsiteY17" fmla="*/ 1444625 h 1800225"/>
              <a:gd name="connsiteX18" fmla="*/ 158750 w 384175"/>
              <a:gd name="connsiteY18" fmla="*/ 1422400 h 1800225"/>
              <a:gd name="connsiteX19" fmla="*/ 146050 w 384175"/>
              <a:gd name="connsiteY19" fmla="*/ 1403350 h 1800225"/>
              <a:gd name="connsiteX20" fmla="*/ 133350 w 384175"/>
              <a:gd name="connsiteY20" fmla="*/ 1384300 h 1800225"/>
              <a:gd name="connsiteX21" fmla="*/ 127000 w 384175"/>
              <a:gd name="connsiteY21" fmla="*/ 1374775 h 1800225"/>
              <a:gd name="connsiteX22" fmla="*/ 123825 w 384175"/>
              <a:gd name="connsiteY22" fmla="*/ 1365250 h 1800225"/>
              <a:gd name="connsiteX23" fmla="*/ 114300 w 384175"/>
              <a:gd name="connsiteY23" fmla="*/ 1355725 h 1800225"/>
              <a:gd name="connsiteX24" fmla="*/ 111125 w 384175"/>
              <a:gd name="connsiteY24" fmla="*/ 1346200 h 1800225"/>
              <a:gd name="connsiteX25" fmla="*/ 92075 w 384175"/>
              <a:gd name="connsiteY25" fmla="*/ 1336675 h 1800225"/>
              <a:gd name="connsiteX26" fmla="*/ 73025 w 384175"/>
              <a:gd name="connsiteY26" fmla="*/ 1320800 h 1800225"/>
              <a:gd name="connsiteX27" fmla="*/ 53975 w 384175"/>
              <a:gd name="connsiteY27" fmla="*/ 1308100 h 1800225"/>
              <a:gd name="connsiteX28" fmla="*/ 41275 w 384175"/>
              <a:gd name="connsiteY28" fmla="*/ 1298575 h 1800225"/>
              <a:gd name="connsiteX29" fmla="*/ 31750 w 384175"/>
              <a:gd name="connsiteY29" fmla="*/ 1295400 h 1800225"/>
              <a:gd name="connsiteX30" fmla="*/ 12700 w 384175"/>
              <a:gd name="connsiteY30" fmla="*/ 1279525 h 1800225"/>
              <a:gd name="connsiteX31" fmla="*/ 6350 w 384175"/>
              <a:gd name="connsiteY31" fmla="*/ 1260475 h 1800225"/>
              <a:gd name="connsiteX32" fmla="*/ 3175 w 384175"/>
              <a:gd name="connsiteY32" fmla="*/ 1250950 h 1800225"/>
              <a:gd name="connsiteX33" fmla="*/ 0 w 384175"/>
              <a:gd name="connsiteY33" fmla="*/ 1241425 h 1800225"/>
              <a:gd name="connsiteX34" fmla="*/ 9525 w 384175"/>
              <a:gd name="connsiteY34" fmla="*/ 1193800 h 1800225"/>
              <a:gd name="connsiteX35" fmla="*/ 12700 w 384175"/>
              <a:gd name="connsiteY35" fmla="*/ 1184275 h 1800225"/>
              <a:gd name="connsiteX36" fmla="*/ 15875 w 384175"/>
              <a:gd name="connsiteY36" fmla="*/ 1174750 h 1800225"/>
              <a:gd name="connsiteX37" fmla="*/ 22225 w 384175"/>
              <a:gd name="connsiteY37" fmla="*/ 1165225 h 1800225"/>
              <a:gd name="connsiteX38" fmla="*/ 50800 w 384175"/>
              <a:gd name="connsiteY38" fmla="*/ 1143000 h 1800225"/>
              <a:gd name="connsiteX39" fmla="*/ 69850 w 384175"/>
              <a:gd name="connsiteY39" fmla="*/ 1127125 h 1800225"/>
              <a:gd name="connsiteX40" fmla="*/ 79375 w 384175"/>
              <a:gd name="connsiteY40" fmla="*/ 1117600 h 1800225"/>
              <a:gd name="connsiteX41" fmla="*/ 98425 w 384175"/>
              <a:gd name="connsiteY41" fmla="*/ 1104900 h 1800225"/>
              <a:gd name="connsiteX42" fmla="*/ 104775 w 384175"/>
              <a:gd name="connsiteY42" fmla="*/ 1085850 h 1800225"/>
              <a:gd name="connsiteX43" fmla="*/ 107950 w 384175"/>
              <a:gd name="connsiteY43" fmla="*/ 1076325 h 1800225"/>
              <a:gd name="connsiteX44" fmla="*/ 111125 w 384175"/>
              <a:gd name="connsiteY44" fmla="*/ 1060450 h 1800225"/>
              <a:gd name="connsiteX45" fmla="*/ 107950 w 384175"/>
              <a:gd name="connsiteY45" fmla="*/ 949325 h 1800225"/>
              <a:gd name="connsiteX46" fmla="*/ 101600 w 384175"/>
              <a:gd name="connsiteY46" fmla="*/ 927100 h 1800225"/>
              <a:gd name="connsiteX47" fmla="*/ 92075 w 384175"/>
              <a:gd name="connsiteY47" fmla="*/ 920750 h 1800225"/>
              <a:gd name="connsiteX48" fmla="*/ 79375 w 384175"/>
              <a:gd name="connsiteY48" fmla="*/ 898525 h 1800225"/>
              <a:gd name="connsiteX49" fmla="*/ 69850 w 384175"/>
              <a:gd name="connsiteY49" fmla="*/ 879475 h 1800225"/>
              <a:gd name="connsiteX50" fmla="*/ 66675 w 384175"/>
              <a:gd name="connsiteY50" fmla="*/ 866775 h 1800225"/>
              <a:gd name="connsiteX51" fmla="*/ 60325 w 384175"/>
              <a:gd name="connsiteY51" fmla="*/ 847725 h 1800225"/>
              <a:gd name="connsiteX52" fmla="*/ 60325 w 384175"/>
              <a:gd name="connsiteY52" fmla="*/ 746125 h 1800225"/>
              <a:gd name="connsiteX53" fmla="*/ 69850 w 384175"/>
              <a:gd name="connsiteY53" fmla="*/ 711200 h 1800225"/>
              <a:gd name="connsiteX54" fmla="*/ 76200 w 384175"/>
              <a:gd name="connsiteY54" fmla="*/ 692150 h 1800225"/>
              <a:gd name="connsiteX55" fmla="*/ 79375 w 384175"/>
              <a:gd name="connsiteY55" fmla="*/ 682625 h 1800225"/>
              <a:gd name="connsiteX56" fmla="*/ 85725 w 384175"/>
              <a:gd name="connsiteY56" fmla="*/ 673100 h 1800225"/>
              <a:gd name="connsiteX57" fmla="*/ 92075 w 384175"/>
              <a:gd name="connsiteY57" fmla="*/ 650875 h 1800225"/>
              <a:gd name="connsiteX58" fmla="*/ 95250 w 384175"/>
              <a:gd name="connsiteY58" fmla="*/ 638175 h 1800225"/>
              <a:gd name="connsiteX59" fmla="*/ 107950 w 384175"/>
              <a:gd name="connsiteY59" fmla="*/ 619125 h 1800225"/>
              <a:gd name="connsiteX60" fmla="*/ 117475 w 384175"/>
              <a:gd name="connsiteY60" fmla="*/ 590550 h 1800225"/>
              <a:gd name="connsiteX61" fmla="*/ 120650 w 384175"/>
              <a:gd name="connsiteY61" fmla="*/ 581025 h 1800225"/>
              <a:gd name="connsiteX62" fmla="*/ 127000 w 384175"/>
              <a:gd name="connsiteY62" fmla="*/ 571500 h 1800225"/>
              <a:gd name="connsiteX63" fmla="*/ 130175 w 384175"/>
              <a:gd name="connsiteY63" fmla="*/ 561975 h 1800225"/>
              <a:gd name="connsiteX64" fmla="*/ 142875 w 384175"/>
              <a:gd name="connsiteY64" fmla="*/ 542925 h 1800225"/>
              <a:gd name="connsiteX65" fmla="*/ 152400 w 384175"/>
              <a:gd name="connsiteY65" fmla="*/ 523875 h 1800225"/>
              <a:gd name="connsiteX66" fmla="*/ 158750 w 384175"/>
              <a:gd name="connsiteY66" fmla="*/ 504825 h 1800225"/>
              <a:gd name="connsiteX67" fmla="*/ 161925 w 384175"/>
              <a:gd name="connsiteY67" fmla="*/ 495300 h 1800225"/>
              <a:gd name="connsiteX68" fmla="*/ 171450 w 384175"/>
              <a:gd name="connsiteY68" fmla="*/ 476250 h 1800225"/>
              <a:gd name="connsiteX69" fmla="*/ 177800 w 384175"/>
              <a:gd name="connsiteY69" fmla="*/ 466725 h 1800225"/>
              <a:gd name="connsiteX70" fmla="*/ 193675 w 384175"/>
              <a:gd name="connsiteY70" fmla="*/ 438150 h 1800225"/>
              <a:gd name="connsiteX71" fmla="*/ 209550 w 384175"/>
              <a:gd name="connsiteY71" fmla="*/ 419100 h 1800225"/>
              <a:gd name="connsiteX72" fmla="*/ 219075 w 384175"/>
              <a:gd name="connsiteY72" fmla="*/ 409575 h 1800225"/>
              <a:gd name="connsiteX73" fmla="*/ 225425 w 384175"/>
              <a:gd name="connsiteY73" fmla="*/ 400050 h 1800225"/>
              <a:gd name="connsiteX74" fmla="*/ 244475 w 384175"/>
              <a:gd name="connsiteY74" fmla="*/ 381000 h 1800225"/>
              <a:gd name="connsiteX75" fmla="*/ 257175 w 384175"/>
              <a:gd name="connsiteY75" fmla="*/ 361950 h 1800225"/>
              <a:gd name="connsiteX76" fmla="*/ 263525 w 384175"/>
              <a:gd name="connsiteY76" fmla="*/ 352425 h 1800225"/>
              <a:gd name="connsiteX77" fmla="*/ 273050 w 384175"/>
              <a:gd name="connsiteY77" fmla="*/ 342900 h 1800225"/>
              <a:gd name="connsiteX78" fmla="*/ 285750 w 384175"/>
              <a:gd name="connsiteY78" fmla="*/ 323850 h 1800225"/>
              <a:gd name="connsiteX79" fmla="*/ 298450 w 384175"/>
              <a:gd name="connsiteY79" fmla="*/ 295275 h 1800225"/>
              <a:gd name="connsiteX80" fmla="*/ 301625 w 384175"/>
              <a:gd name="connsiteY80" fmla="*/ 285750 h 1800225"/>
              <a:gd name="connsiteX81" fmla="*/ 311150 w 384175"/>
              <a:gd name="connsiteY81" fmla="*/ 231775 h 1800225"/>
              <a:gd name="connsiteX82" fmla="*/ 320675 w 384175"/>
              <a:gd name="connsiteY82" fmla="*/ 228600 h 1800225"/>
              <a:gd name="connsiteX83" fmla="*/ 349250 w 384175"/>
              <a:gd name="connsiteY83" fmla="*/ 206375 h 1800225"/>
              <a:gd name="connsiteX84" fmla="*/ 355600 w 384175"/>
              <a:gd name="connsiteY84" fmla="*/ 187325 h 1800225"/>
              <a:gd name="connsiteX85" fmla="*/ 361950 w 384175"/>
              <a:gd name="connsiteY85" fmla="*/ 177800 h 1800225"/>
              <a:gd name="connsiteX86" fmla="*/ 365125 w 384175"/>
              <a:gd name="connsiteY86" fmla="*/ 168275 h 1800225"/>
              <a:gd name="connsiteX87" fmla="*/ 371475 w 384175"/>
              <a:gd name="connsiteY87" fmla="*/ 158750 h 1800225"/>
              <a:gd name="connsiteX88" fmla="*/ 377825 w 384175"/>
              <a:gd name="connsiteY88" fmla="*/ 139700 h 1800225"/>
              <a:gd name="connsiteX89" fmla="*/ 381000 w 384175"/>
              <a:gd name="connsiteY89" fmla="*/ 130175 h 1800225"/>
              <a:gd name="connsiteX90" fmla="*/ 384175 w 384175"/>
              <a:gd name="connsiteY90" fmla="*/ 107950 h 1800225"/>
              <a:gd name="connsiteX91" fmla="*/ 381000 w 384175"/>
              <a:gd name="connsiteY91" fmla="*/ 15875 h 1800225"/>
              <a:gd name="connsiteX92" fmla="*/ 381000 w 384175"/>
              <a:gd name="connsiteY92" fmla="*/ 0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84175" h="1800225">
                <a:moveTo>
                  <a:pt x="117475" y="1800225"/>
                </a:moveTo>
                <a:cubicBezTo>
                  <a:pt x="121708" y="1794933"/>
                  <a:pt x="125383" y="1789142"/>
                  <a:pt x="130175" y="1784350"/>
                </a:cubicBezTo>
                <a:cubicBezTo>
                  <a:pt x="144536" y="1769989"/>
                  <a:pt x="136694" y="1787018"/>
                  <a:pt x="142875" y="1768475"/>
                </a:cubicBezTo>
                <a:cubicBezTo>
                  <a:pt x="143933" y="1748367"/>
                  <a:pt x="143651" y="1728143"/>
                  <a:pt x="146050" y="1708150"/>
                </a:cubicBezTo>
                <a:cubicBezTo>
                  <a:pt x="146847" y="1701504"/>
                  <a:pt x="150283" y="1695450"/>
                  <a:pt x="152400" y="1689100"/>
                </a:cubicBezTo>
                <a:lnTo>
                  <a:pt x="155575" y="1679575"/>
                </a:lnTo>
                <a:cubicBezTo>
                  <a:pt x="156633" y="1676400"/>
                  <a:pt x="156894" y="1672835"/>
                  <a:pt x="158750" y="1670050"/>
                </a:cubicBezTo>
                <a:cubicBezTo>
                  <a:pt x="164994" y="1660684"/>
                  <a:pt x="165458" y="1658640"/>
                  <a:pt x="174625" y="1651000"/>
                </a:cubicBezTo>
                <a:cubicBezTo>
                  <a:pt x="177556" y="1648557"/>
                  <a:pt x="181219" y="1647093"/>
                  <a:pt x="184150" y="1644650"/>
                </a:cubicBezTo>
                <a:cubicBezTo>
                  <a:pt x="208596" y="1624278"/>
                  <a:pt x="179551" y="1644541"/>
                  <a:pt x="203200" y="1628775"/>
                </a:cubicBezTo>
                <a:cubicBezTo>
                  <a:pt x="204258" y="1625600"/>
                  <a:pt x="206375" y="1622597"/>
                  <a:pt x="206375" y="1619250"/>
                </a:cubicBezTo>
                <a:cubicBezTo>
                  <a:pt x="206375" y="1595765"/>
                  <a:pt x="203497" y="1591565"/>
                  <a:pt x="196850" y="1571625"/>
                </a:cubicBezTo>
                <a:lnTo>
                  <a:pt x="190500" y="1552575"/>
                </a:lnTo>
                <a:cubicBezTo>
                  <a:pt x="189293" y="1548955"/>
                  <a:pt x="186593" y="1545981"/>
                  <a:pt x="184150" y="1543050"/>
                </a:cubicBezTo>
                <a:cubicBezTo>
                  <a:pt x="181275" y="1539601"/>
                  <a:pt x="177800" y="1536700"/>
                  <a:pt x="174625" y="1533525"/>
                </a:cubicBezTo>
                <a:cubicBezTo>
                  <a:pt x="173567" y="1525058"/>
                  <a:pt x="172130" y="1516630"/>
                  <a:pt x="171450" y="1508125"/>
                </a:cubicBezTo>
                <a:cubicBezTo>
                  <a:pt x="170013" y="1490160"/>
                  <a:pt x="170068" y="1472083"/>
                  <a:pt x="168275" y="1454150"/>
                </a:cubicBezTo>
                <a:cubicBezTo>
                  <a:pt x="167942" y="1450820"/>
                  <a:pt x="166019" y="1447843"/>
                  <a:pt x="165100" y="1444625"/>
                </a:cubicBezTo>
                <a:cubicBezTo>
                  <a:pt x="164133" y="1441240"/>
                  <a:pt x="160989" y="1426430"/>
                  <a:pt x="158750" y="1422400"/>
                </a:cubicBezTo>
                <a:cubicBezTo>
                  <a:pt x="155044" y="1415729"/>
                  <a:pt x="150283" y="1409700"/>
                  <a:pt x="146050" y="1403350"/>
                </a:cubicBezTo>
                <a:lnTo>
                  <a:pt x="133350" y="1384300"/>
                </a:lnTo>
                <a:lnTo>
                  <a:pt x="127000" y="1374775"/>
                </a:lnTo>
                <a:cubicBezTo>
                  <a:pt x="125144" y="1371990"/>
                  <a:pt x="125681" y="1368035"/>
                  <a:pt x="123825" y="1365250"/>
                </a:cubicBezTo>
                <a:cubicBezTo>
                  <a:pt x="121334" y="1361514"/>
                  <a:pt x="117475" y="1358900"/>
                  <a:pt x="114300" y="1355725"/>
                </a:cubicBezTo>
                <a:cubicBezTo>
                  <a:pt x="113242" y="1352550"/>
                  <a:pt x="113216" y="1348813"/>
                  <a:pt x="111125" y="1346200"/>
                </a:cubicBezTo>
                <a:cubicBezTo>
                  <a:pt x="106649" y="1340605"/>
                  <a:pt x="98350" y="1338767"/>
                  <a:pt x="92075" y="1336675"/>
                </a:cubicBezTo>
                <a:cubicBezTo>
                  <a:pt x="58038" y="1313984"/>
                  <a:pt x="109695" y="1349321"/>
                  <a:pt x="73025" y="1320800"/>
                </a:cubicBezTo>
                <a:cubicBezTo>
                  <a:pt x="67001" y="1316115"/>
                  <a:pt x="60325" y="1312333"/>
                  <a:pt x="53975" y="1308100"/>
                </a:cubicBezTo>
                <a:cubicBezTo>
                  <a:pt x="49572" y="1305165"/>
                  <a:pt x="45869" y="1301200"/>
                  <a:pt x="41275" y="1298575"/>
                </a:cubicBezTo>
                <a:cubicBezTo>
                  <a:pt x="38369" y="1296915"/>
                  <a:pt x="34925" y="1296458"/>
                  <a:pt x="31750" y="1295400"/>
                </a:cubicBezTo>
                <a:cubicBezTo>
                  <a:pt x="25822" y="1291448"/>
                  <a:pt x="16295" y="1285996"/>
                  <a:pt x="12700" y="1279525"/>
                </a:cubicBezTo>
                <a:cubicBezTo>
                  <a:pt x="9449" y="1273674"/>
                  <a:pt x="8467" y="1266825"/>
                  <a:pt x="6350" y="1260475"/>
                </a:cubicBezTo>
                <a:lnTo>
                  <a:pt x="3175" y="1250950"/>
                </a:lnTo>
                <a:lnTo>
                  <a:pt x="0" y="1241425"/>
                </a:lnTo>
                <a:cubicBezTo>
                  <a:pt x="3914" y="1206197"/>
                  <a:pt x="144" y="1221942"/>
                  <a:pt x="9525" y="1193800"/>
                </a:cubicBezTo>
                <a:lnTo>
                  <a:pt x="12700" y="1184275"/>
                </a:lnTo>
                <a:cubicBezTo>
                  <a:pt x="13758" y="1181100"/>
                  <a:pt x="14019" y="1177535"/>
                  <a:pt x="15875" y="1174750"/>
                </a:cubicBezTo>
                <a:cubicBezTo>
                  <a:pt x="17992" y="1171575"/>
                  <a:pt x="19782" y="1168156"/>
                  <a:pt x="22225" y="1165225"/>
                </a:cubicBezTo>
                <a:cubicBezTo>
                  <a:pt x="44569" y="1138413"/>
                  <a:pt x="15399" y="1178401"/>
                  <a:pt x="50800" y="1143000"/>
                </a:cubicBezTo>
                <a:cubicBezTo>
                  <a:pt x="78627" y="1115173"/>
                  <a:pt x="43328" y="1149227"/>
                  <a:pt x="69850" y="1127125"/>
                </a:cubicBezTo>
                <a:cubicBezTo>
                  <a:pt x="73299" y="1124250"/>
                  <a:pt x="75831" y="1120357"/>
                  <a:pt x="79375" y="1117600"/>
                </a:cubicBezTo>
                <a:cubicBezTo>
                  <a:pt x="85399" y="1112915"/>
                  <a:pt x="98425" y="1104900"/>
                  <a:pt x="98425" y="1104900"/>
                </a:cubicBezTo>
                <a:lnTo>
                  <a:pt x="104775" y="1085850"/>
                </a:lnTo>
                <a:cubicBezTo>
                  <a:pt x="105833" y="1082675"/>
                  <a:pt x="107294" y="1079607"/>
                  <a:pt x="107950" y="1076325"/>
                </a:cubicBezTo>
                <a:lnTo>
                  <a:pt x="111125" y="1060450"/>
                </a:lnTo>
                <a:cubicBezTo>
                  <a:pt x="110067" y="1023408"/>
                  <a:pt x="109848" y="986333"/>
                  <a:pt x="107950" y="949325"/>
                </a:cubicBezTo>
                <a:cubicBezTo>
                  <a:pt x="107919" y="948715"/>
                  <a:pt x="103121" y="929002"/>
                  <a:pt x="101600" y="927100"/>
                </a:cubicBezTo>
                <a:cubicBezTo>
                  <a:pt x="99216" y="924120"/>
                  <a:pt x="95250" y="922867"/>
                  <a:pt x="92075" y="920750"/>
                </a:cubicBezTo>
                <a:cubicBezTo>
                  <a:pt x="76604" y="897544"/>
                  <a:pt x="95488" y="926723"/>
                  <a:pt x="79375" y="898525"/>
                </a:cubicBezTo>
                <a:cubicBezTo>
                  <a:pt x="71424" y="884610"/>
                  <a:pt x="74008" y="894028"/>
                  <a:pt x="69850" y="879475"/>
                </a:cubicBezTo>
                <a:cubicBezTo>
                  <a:pt x="68651" y="875279"/>
                  <a:pt x="67929" y="870955"/>
                  <a:pt x="66675" y="866775"/>
                </a:cubicBezTo>
                <a:cubicBezTo>
                  <a:pt x="64752" y="860364"/>
                  <a:pt x="60325" y="847725"/>
                  <a:pt x="60325" y="847725"/>
                </a:cubicBezTo>
                <a:cubicBezTo>
                  <a:pt x="56788" y="794674"/>
                  <a:pt x="55267" y="801758"/>
                  <a:pt x="60325" y="746125"/>
                </a:cubicBezTo>
                <a:cubicBezTo>
                  <a:pt x="61447" y="733784"/>
                  <a:pt x="65968" y="722845"/>
                  <a:pt x="69850" y="711200"/>
                </a:cubicBezTo>
                <a:lnTo>
                  <a:pt x="76200" y="692150"/>
                </a:lnTo>
                <a:cubicBezTo>
                  <a:pt x="77258" y="688975"/>
                  <a:pt x="77519" y="685410"/>
                  <a:pt x="79375" y="682625"/>
                </a:cubicBezTo>
                <a:lnTo>
                  <a:pt x="85725" y="673100"/>
                </a:lnTo>
                <a:cubicBezTo>
                  <a:pt x="95651" y="633398"/>
                  <a:pt x="82965" y="682759"/>
                  <a:pt x="92075" y="650875"/>
                </a:cubicBezTo>
                <a:cubicBezTo>
                  <a:pt x="93274" y="646679"/>
                  <a:pt x="93299" y="642078"/>
                  <a:pt x="95250" y="638175"/>
                </a:cubicBezTo>
                <a:cubicBezTo>
                  <a:pt x="98663" y="631349"/>
                  <a:pt x="103717" y="625475"/>
                  <a:pt x="107950" y="619125"/>
                </a:cubicBezTo>
                <a:lnTo>
                  <a:pt x="117475" y="590550"/>
                </a:lnTo>
                <a:cubicBezTo>
                  <a:pt x="118533" y="587375"/>
                  <a:pt x="118794" y="583810"/>
                  <a:pt x="120650" y="581025"/>
                </a:cubicBezTo>
                <a:cubicBezTo>
                  <a:pt x="122767" y="577850"/>
                  <a:pt x="125293" y="574913"/>
                  <a:pt x="127000" y="571500"/>
                </a:cubicBezTo>
                <a:cubicBezTo>
                  <a:pt x="128497" y="568507"/>
                  <a:pt x="128550" y="564901"/>
                  <a:pt x="130175" y="561975"/>
                </a:cubicBezTo>
                <a:cubicBezTo>
                  <a:pt x="133881" y="555304"/>
                  <a:pt x="140462" y="550165"/>
                  <a:pt x="142875" y="542925"/>
                </a:cubicBezTo>
                <a:cubicBezTo>
                  <a:pt x="154454" y="508187"/>
                  <a:pt x="135987" y="560804"/>
                  <a:pt x="152400" y="523875"/>
                </a:cubicBezTo>
                <a:cubicBezTo>
                  <a:pt x="155118" y="517758"/>
                  <a:pt x="156633" y="511175"/>
                  <a:pt x="158750" y="504825"/>
                </a:cubicBezTo>
                <a:cubicBezTo>
                  <a:pt x="159808" y="501650"/>
                  <a:pt x="160069" y="498085"/>
                  <a:pt x="161925" y="495300"/>
                </a:cubicBezTo>
                <a:cubicBezTo>
                  <a:pt x="180123" y="468003"/>
                  <a:pt x="158305" y="502540"/>
                  <a:pt x="171450" y="476250"/>
                </a:cubicBezTo>
                <a:cubicBezTo>
                  <a:pt x="173157" y="472837"/>
                  <a:pt x="176093" y="470138"/>
                  <a:pt x="177800" y="466725"/>
                </a:cubicBezTo>
                <a:cubicBezTo>
                  <a:pt x="185785" y="450755"/>
                  <a:pt x="173653" y="458172"/>
                  <a:pt x="193675" y="438150"/>
                </a:cubicBezTo>
                <a:cubicBezTo>
                  <a:pt x="221502" y="410323"/>
                  <a:pt x="187448" y="445622"/>
                  <a:pt x="209550" y="419100"/>
                </a:cubicBezTo>
                <a:cubicBezTo>
                  <a:pt x="212425" y="415651"/>
                  <a:pt x="216200" y="413024"/>
                  <a:pt x="219075" y="409575"/>
                </a:cubicBezTo>
                <a:cubicBezTo>
                  <a:pt x="221518" y="406644"/>
                  <a:pt x="222890" y="402902"/>
                  <a:pt x="225425" y="400050"/>
                </a:cubicBezTo>
                <a:cubicBezTo>
                  <a:pt x="231391" y="393338"/>
                  <a:pt x="238125" y="387350"/>
                  <a:pt x="244475" y="381000"/>
                </a:cubicBezTo>
                <a:cubicBezTo>
                  <a:pt x="249871" y="375604"/>
                  <a:pt x="252942" y="368300"/>
                  <a:pt x="257175" y="361950"/>
                </a:cubicBezTo>
                <a:lnTo>
                  <a:pt x="263525" y="352425"/>
                </a:lnTo>
                <a:cubicBezTo>
                  <a:pt x="266016" y="348689"/>
                  <a:pt x="270293" y="346444"/>
                  <a:pt x="273050" y="342900"/>
                </a:cubicBezTo>
                <a:cubicBezTo>
                  <a:pt x="277735" y="336876"/>
                  <a:pt x="281517" y="330200"/>
                  <a:pt x="285750" y="323850"/>
                </a:cubicBezTo>
                <a:cubicBezTo>
                  <a:pt x="295813" y="308756"/>
                  <a:pt x="290893" y="317945"/>
                  <a:pt x="298450" y="295275"/>
                </a:cubicBezTo>
                <a:lnTo>
                  <a:pt x="301625" y="285750"/>
                </a:lnTo>
                <a:cubicBezTo>
                  <a:pt x="302060" y="279660"/>
                  <a:pt x="297334" y="242828"/>
                  <a:pt x="311150" y="231775"/>
                </a:cubicBezTo>
                <a:cubicBezTo>
                  <a:pt x="313763" y="229684"/>
                  <a:pt x="317500" y="229658"/>
                  <a:pt x="320675" y="228600"/>
                </a:cubicBezTo>
                <a:cubicBezTo>
                  <a:pt x="343461" y="213409"/>
                  <a:pt x="334329" y="221296"/>
                  <a:pt x="349250" y="206375"/>
                </a:cubicBezTo>
                <a:cubicBezTo>
                  <a:pt x="351367" y="200025"/>
                  <a:pt x="351887" y="192894"/>
                  <a:pt x="355600" y="187325"/>
                </a:cubicBezTo>
                <a:cubicBezTo>
                  <a:pt x="357717" y="184150"/>
                  <a:pt x="360243" y="181213"/>
                  <a:pt x="361950" y="177800"/>
                </a:cubicBezTo>
                <a:cubicBezTo>
                  <a:pt x="363447" y="174807"/>
                  <a:pt x="363628" y="171268"/>
                  <a:pt x="365125" y="168275"/>
                </a:cubicBezTo>
                <a:cubicBezTo>
                  <a:pt x="366832" y="164862"/>
                  <a:pt x="369925" y="162237"/>
                  <a:pt x="371475" y="158750"/>
                </a:cubicBezTo>
                <a:cubicBezTo>
                  <a:pt x="374193" y="152633"/>
                  <a:pt x="375708" y="146050"/>
                  <a:pt x="377825" y="139700"/>
                </a:cubicBezTo>
                <a:lnTo>
                  <a:pt x="381000" y="130175"/>
                </a:lnTo>
                <a:cubicBezTo>
                  <a:pt x="382058" y="122767"/>
                  <a:pt x="384175" y="115434"/>
                  <a:pt x="384175" y="107950"/>
                </a:cubicBezTo>
                <a:cubicBezTo>
                  <a:pt x="384175" y="77240"/>
                  <a:pt x="381903" y="46572"/>
                  <a:pt x="381000" y="15875"/>
                </a:cubicBezTo>
                <a:cubicBezTo>
                  <a:pt x="380844" y="10586"/>
                  <a:pt x="381000" y="5292"/>
                  <a:pt x="381000" y="0"/>
                </a:cubicBezTo>
              </a:path>
            </a:pathLst>
          </a:cu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1000" b="0" i="0" u="none" strike="noStrike" cap="none" normalizeH="0" baseline="0" smtClean="0">
              <a:ln>
                <a:noFill/>
              </a:ln>
              <a:solidFill>
                <a:schemeClr val="tx1"/>
              </a:solidFill>
              <a:effectLst>
                <a:outerShdw blurRad="38100" dist="38100" dir="2700000" algn="tl">
                  <a:srgbClr val="000000">
                    <a:alpha val="43137"/>
                  </a:srgbClr>
                </a:outerShdw>
              </a:effectLst>
              <a:latin typeface="Microsoft Sans Serif" pitchFamily="34" charset="0"/>
            </a:endParaRPr>
          </a:p>
        </p:txBody>
      </p:sp>
      <p:sp>
        <p:nvSpPr>
          <p:cNvPr id="31" name="Textfeld 30"/>
          <p:cNvSpPr txBox="1"/>
          <p:nvPr/>
        </p:nvSpPr>
        <p:spPr>
          <a:xfrm>
            <a:off x="2194157" y="3738578"/>
            <a:ext cx="1238710"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2: Grindelwald</a:t>
            </a:r>
          </a:p>
        </p:txBody>
      </p:sp>
      <p:sp>
        <p:nvSpPr>
          <p:cNvPr id="32" name="Textfeld 31"/>
          <p:cNvSpPr txBox="1"/>
          <p:nvPr/>
        </p:nvSpPr>
        <p:spPr>
          <a:xfrm>
            <a:off x="6020462" y="2289925"/>
            <a:ext cx="1275085"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10: Heimreise</a:t>
            </a:r>
          </a:p>
        </p:txBody>
      </p:sp>
      <p:sp>
        <p:nvSpPr>
          <p:cNvPr id="33" name="Textfeld 32"/>
          <p:cNvSpPr txBox="1"/>
          <p:nvPr/>
        </p:nvSpPr>
        <p:spPr>
          <a:xfrm>
            <a:off x="4193463" y="1877390"/>
            <a:ext cx="1027726"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9: Zürich</a:t>
            </a:r>
          </a:p>
        </p:txBody>
      </p:sp>
      <p:sp>
        <p:nvSpPr>
          <p:cNvPr id="34" name="Textfeld 33"/>
          <p:cNvSpPr txBox="1"/>
          <p:nvPr/>
        </p:nvSpPr>
        <p:spPr>
          <a:xfrm>
            <a:off x="3732104" y="4558843"/>
            <a:ext cx="1582614"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8: Lago Maggiore</a:t>
            </a:r>
          </a:p>
        </p:txBody>
      </p:sp>
      <p:sp>
        <p:nvSpPr>
          <p:cNvPr id="35" name="Textfeld 34"/>
          <p:cNvSpPr txBox="1"/>
          <p:nvPr/>
        </p:nvSpPr>
        <p:spPr>
          <a:xfrm>
            <a:off x="5630972" y="4648710"/>
            <a:ext cx="1664576"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7: </a:t>
            </a:r>
            <a:r>
              <a:rPr lang="de-CH" dirty="0" err="1"/>
              <a:t>Bernina</a:t>
            </a:r>
            <a:r>
              <a:rPr lang="de-CH" dirty="0"/>
              <a:t>-Express</a:t>
            </a:r>
          </a:p>
        </p:txBody>
      </p:sp>
      <p:sp>
        <p:nvSpPr>
          <p:cNvPr id="36" name="Textfeld 35"/>
          <p:cNvSpPr txBox="1"/>
          <p:nvPr/>
        </p:nvSpPr>
        <p:spPr>
          <a:xfrm>
            <a:off x="4896922" y="3640430"/>
            <a:ext cx="1035874"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6: </a:t>
            </a:r>
            <a:r>
              <a:rPr lang="de-CH" dirty="0" err="1"/>
              <a:t>Viamala</a:t>
            </a:r>
            <a:endParaRPr lang="de-CH" dirty="0"/>
          </a:p>
        </p:txBody>
      </p:sp>
      <p:sp>
        <p:nvSpPr>
          <p:cNvPr id="37" name="Textfeld 36"/>
          <p:cNvSpPr txBox="1"/>
          <p:nvPr/>
        </p:nvSpPr>
        <p:spPr>
          <a:xfrm>
            <a:off x="4360669" y="3053688"/>
            <a:ext cx="1736889"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5: </a:t>
            </a:r>
            <a:r>
              <a:rPr lang="de-CH" dirty="0" smtClean="0"/>
              <a:t>Transfer nach </a:t>
            </a:r>
            <a:r>
              <a:rPr lang="de-CH" dirty="0"/>
              <a:t>Chur</a:t>
            </a:r>
          </a:p>
        </p:txBody>
      </p:sp>
      <p:sp>
        <p:nvSpPr>
          <p:cNvPr id="38" name="Textfeld 37"/>
          <p:cNvSpPr txBox="1"/>
          <p:nvPr/>
        </p:nvSpPr>
        <p:spPr>
          <a:xfrm>
            <a:off x="2415345" y="5262372"/>
            <a:ext cx="1419691"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4: Matterhorn</a:t>
            </a:r>
          </a:p>
        </p:txBody>
      </p:sp>
      <p:sp>
        <p:nvSpPr>
          <p:cNvPr id="39" name="Textfeld 38"/>
          <p:cNvSpPr txBox="1"/>
          <p:nvPr/>
        </p:nvSpPr>
        <p:spPr>
          <a:xfrm>
            <a:off x="3058435" y="2601930"/>
            <a:ext cx="1177205" cy="2308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3: Luzern</a:t>
            </a:r>
          </a:p>
        </p:txBody>
      </p:sp>
      <p:sp>
        <p:nvSpPr>
          <p:cNvPr id="40" name="Textfeld 39"/>
          <p:cNvSpPr txBox="1"/>
          <p:nvPr/>
        </p:nvSpPr>
        <p:spPr>
          <a:xfrm>
            <a:off x="3030698" y="1558474"/>
            <a:ext cx="804338" cy="369332"/>
          </a:xfrm>
          <a:prstGeom prst="rect">
            <a:avLst/>
          </a:prstGeom>
          <a:solidFill>
            <a:schemeClr val="accent1">
              <a:lumMod val="60000"/>
              <a:lumOff val="40000"/>
              <a:alpha val="63137"/>
            </a:schemeClr>
          </a:solidFill>
        </p:spPr>
        <p:txBody>
          <a:bodyPr wrap="square" rtlCol="0">
            <a:spAutoFit/>
          </a:bodyPr>
          <a:lstStyle>
            <a:defPPr>
              <a:defRPr lang="de-DE"/>
            </a:defPPr>
            <a:lvl1pPr>
              <a:defRPr sz="900" b="1"/>
            </a:lvl1pPr>
          </a:lstStyle>
          <a:p>
            <a:r>
              <a:rPr lang="de-CH" dirty="0"/>
              <a:t>Tag 1: Anreise</a:t>
            </a:r>
          </a:p>
        </p:txBody>
      </p:sp>
      <p:pic>
        <p:nvPicPr>
          <p:cNvPr id="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770083" y="3112432"/>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997231" y="2006374"/>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341733" y="4199360"/>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88935" y="3721992"/>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10191" y="4738578"/>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143968" y="3586843"/>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259962" y="2683492"/>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414363" y="1991409"/>
            <a:ext cx="409054" cy="27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descr="C:\Users\ssc\AppData\Local\Microsoft\Windows\Temporary Internet Files\Content.IE5\T9Q0D7YM\MC9002280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4847" y="4648710"/>
            <a:ext cx="271603" cy="21498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ssc\AppData\Local\Microsoft\Windows\Temporary Internet Files\Content.IE5\T9Q0D7YM\MC9002280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7965" y="2362165"/>
            <a:ext cx="271603" cy="21498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C:\Users\ssc\AppData\Local\Microsoft\Windows\Temporary Internet Files\Content.IE5\T9Q0D7YM\MC90022804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3956" y="4254670"/>
            <a:ext cx="271603" cy="214989"/>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Der 360-Grad-Kehrviadukt bei Brusio: Ein Highlight für Bahnfans und Touristen aus aller Welt. (Rhätische Bahn)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636" y="3700399"/>
            <a:ext cx="672701" cy="450498"/>
          </a:xfrm>
          <a:prstGeom prst="rect">
            <a:avLst/>
          </a:prstGeom>
          <a:noFill/>
          <a:extLst>
            <a:ext uri="{909E8E84-426E-40DD-AFC4-6F175D3DCCD1}">
              <a14:hiddenFill xmlns:a14="http://schemas.microsoft.com/office/drawing/2010/main">
                <a:solidFill>
                  <a:srgbClr val="FFFFFF"/>
                </a:solidFill>
              </a14:hiddenFill>
            </a:ext>
          </a:extLst>
        </p:spPr>
      </p:pic>
      <p:cxnSp>
        <p:nvCxnSpPr>
          <p:cNvPr id="53" name="Gewinkelte Verbindung 3"/>
          <p:cNvCxnSpPr>
            <a:stCxn id="24" idx="19"/>
            <a:endCxn id="52" idx="2"/>
          </p:cNvCxnSpPr>
          <p:nvPr/>
        </p:nvCxnSpPr>
        <p:spPr bwMode="auto">
          <a:xfrm flipV="1">
            <a:off x="6984479" y="4150897"/>
            <a:ext cx="1508" cy="289177"/>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54" name="Picture 8" descr="http://www.tirano.org/immagini/foto-tirano/grandi/tirano-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9664" y="5012939"/>
            <a:ext cx="515883" cy="361183"/>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Gewinkelte Verbindung 3"/>
          <p:cNvCxnSpPr>
            <a:endCxn id="54" idx="0"/>
          </p:cNvCxnSpPr>
          <p:nvPr/>
        </p:nvCxnSpPr>
        <p:spPr bwMode="auto">
          <a:xfrm flipH="1">
            <a:off x="7037606" y="4738578"/>
            <a:ext cx="108880" cy="274361"/>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5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90246" y="4881315"/>
            <a:ext cx="558725" cy="39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7" name="Gewinkelte Verbindung 3"/>
          <p:cNvCxnSpPr>
            <a:endCxn id="56" idx="3"/>
          </p:cNvCxnSpPr>
          <p:nvPr/>
        </p:nvCxnSpPr>
        <p:spPr bwMode="auto">
          <a:xfrm flipH="1">
            <a:off x="4148971" y="4914942"/>
            <a:ext cx="331642" cy="161962"/>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58"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30972" y="2879930"/>
            <a:ext cx="321727" cy="1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2494" y="3266952"/>
            <a:ext cx="321727" cy="1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14894" y="2618463"/>
            <a:ext cx="666928" cy="404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1" name="Gewinkelte Verbindung 3"/>
          <p:cNvCxnSpPr>
            <a:endCxn id="60" idx="1"/>
          </p:cNvCxnSpPr>
          <p:nvPr/>
        </p:nvCxnSpPr>
        <p:spPr bwMode="auto">
          <a:xfrm flipV="1">
            <a:off x="5980224" y="2820948"/>
            <a:ext cx="234669" cy="239650"/>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6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23466" y="3320327"/>
            <a:ext cx="682763" cy="37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3" name="Gewinkelte Verbindung 3"/>
          <p:cNvCxnSpPr>
            <a:endCxn id="62" idx="3"/>
          </p:cNvCxnSpPr>
          <p:nvPr/>
        </p:nvCxnSpPr>
        <p:spPr bwMode="auto">
          <a:xfrm flipH="1" flipV="1">
            <a:off x="2706229" y="3506031"/>
            <a:ext cx="352206" cy="204368"/>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64"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00648" y="2279445"/>
            <a:ext cx="800075" cy="27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5" name="Gewinkelte Verbindung 3"/>
          <p:cNvCxnSpPr>
            <a:endCxn id="64" idx="3"/>
          </p:cNvCxnSpPr>
          <p:nvPr/>
        </p:nvCxnSpPr>
        <p:spPr bwMode="auto">
          <a:xfrm flipH="1" flipV="1">
            <a:off x="3300723" y="2414496"/>
            <a:ext cx="322636" cy="135052"/>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66"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1180" y="4824880"/>
            <a:ext cx="544570" cy="37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7" name="Gewinkelte Verbindung 3"/>
          <p:cNvCxnSpPr>
            <a:endCxn id="66" idx="2"/>
          </p:cNvCxnSpPr>
          <p:nvPr/>
        </p:nvCxnSpPr>
        <p:spPr bwMode="auto">
          <a:xfrm flipH="1" flipV="1">
            <a:off x="2023466" y="5200998"/>
            <a:ext cx="341383" cy="151243"/>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pic>
        <p:nvPicPr>
          <p:cNvPr id="68"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19568" y="1551961"/>
            <a:ext cx="911461" cy="325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9" name="Gewinkelte Verbindung 3"/>
          <p:cNvCxnSpPr>
            <a:endCxn id="68" idx="1"/>
          </p:cNvCxnSpPr>
          <p:nvPr/>
        </p:nvCxnSpPr>
        <p:spPr bwMode="auto">
          <a:xfrm>
            <a:off x="3988935" y="1712378"/>
            <a:ext cx="230633" cy="2298"/>
          </a:xfrm>
          <a:prstGeom prst="straightConnector1">
            <a:avLst/>
          </a:prstGeom>
          <a:solidFill>
            <a:schemeClr val="accent1"/>
          </a:solidFill>
          <a:ln w="19050" cap="flat" cmpd="sng" algn="ctr">
            <a:solidFill>
              <a:srgbClr val="FF0000"/>
            </a:solidFill>
            <a:prstDash val="solid"/>
            <a:round/>
            <a:headEnd type="arrow" w="med" len="med"/>
            <a:tailEnd type="none" w="med" len="med"/>
          </a:ln>
          <a:effectLst/>
        </p:spPr>
      </p:cxnSp>
      <p:sp>
        <p:nvSpPr>
          <p:cNvPr id="71" name="Textfeld 70"/>
          <p:cNvSpPr txBox="1"/>
          <p:nvPr/>
        </p:nvSpPr>
        <p:spPr>
          <a:xfrm>
            <a:off x="695550" y="5550916"/>
            <a:ext cx="3200400" cy="215444"/>
          </a:xfrm>
          <a:prstGeom prst="rect">
            <a:avLst/>
          </a:prstGeom>
          <a:noFill/>
        </p:spPr>
        <p:txBody>
          <a:bodyPr wrap="square" rtlCol="0">
            <a:spAutoFit/>
          </a:bodyPr>
          <a:lstStyle/>
          <a:p>
            <a:r>
              <a:rPr lang="de-CH" sz="800" dirty="0" smtClean="0"/>
              <a:t>Schwarz: Anreise (Bus), grün =  Bus, rot = Bahn</a:t>
            </a:r>
            <a:endParaRPr lang="de-CH" sz="800" dirty="0"/>
          </a:p>
        </p:txBody>
      </p:sp>
      <p:sp>
        <p:nvSpPr>
          <p:cNvPr id="72" name="Textfeld 71"/>
          <p:cNvSpPr txBox="1"/>
          <p:nvPr/>
        </p:nvSpPr>
        <p:spPr>
          <a:xfrm>
            <a:off x="4832723" y="5521762"/>
            <a:ext cx="2494008" cy="200055"/>
          </a:xfrm>
          <a:prstGeom prst="rect">
            <a:avLst/>
          </a:prstGeom>
          <a:noFill/>
        </p:spPr>
        <p:txBody>
          <a:bodyPr wrap="square" rtlCol="0">
            <a:spAutoFit/>
          </a:bodyPr>
          <a:lstStyle/>
          <a:p>
            <a:pPr algn="r"/>
            <a:r>
              <a:rPr lang="de-CH" sz="700" dirty="0" smtClean="0">
                <a:solidFill>
                  <a:srgbClr val="3C584D"/>
                </a:solidFill>
              </a:rPr>
              <a:t>Quelle: BHP – Hanser und Partner AG </a:t>
            </a:r>
            <a:endParaRPr lang="de-CH" sz="700" dirty="0">
              <a:solidFill>
                <a:srgbClr val="3C584D"/>
              </a:solidFill>
            </a:endParaRPr>
          </a:p>
        </p:txBody>
      </p:sp>
      <p:sp>
        <p:nvSpPr>
          <p:cNvPr id="75" name="Inhaltsplatzhalter 2"/>
          <p:cNvSpPr txBox="1">
            <a:spLocks/>
          </p:cNvSpPr>
          <p:nvPr/>
        </p:nvSpPr>
        <p:spPr bwMode="auto">
          <a:xfrm>
            <a:off x="603849" y="5766360"/>
            <a:ext cx="8357783" cy="75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de-CH" sz="900" b="1" dirty="0" smtClean="0">
                <a:sym typeface="Wingdings" pitchFamily="2" charset="2"/>
              </a:rPr>
              <a:t>Typische </a:t>
            </a:r>
            <a:r>
              <a:rPr lang="de-CH" sz="900" b="1" dirty="0" err="1" smtClean="0">
                <a:sym typeface="Wingdings" pitchFamily="2" charset="2"/>
              </a:rPr>
              <a:t>Schweizreise</a:t>
            </a:r>
            <a:r>
              <a:rPr lang="de-CH" sz="900" b="1" dirty="0" smtClean="0">
                <a:sym typeface="Wingdings" pitchFamily="2" charset="2"/>
              </a:rPr>
              <a:t>: </a:t>
            </a:r>
            <a:r>
              <a:rPr lang="de-CH" sz="900" dirty="0" smtClean="0">
                <a:sym typeface="Wingdings" pitchFamily="2" charset="2"/>
              </a:rPr>
              <a:t>Zehn Tage, inkl. An- und Abreise; in der Regel zwei zentrale Übernachtungsorte im Berner Oberland, in Graubünden oder der Zentralschweiz; Kombination aus Bus und Bahn: Glacier und </a:t>
            </a:r>
            <a:r>
              <a:rPr lang="de-CH" sz="900" dirty="0" err="1" smtClean="0">
                <a:sym typeface="Wingdings" pitchFamily="2" charset="2"/>
              </a:rPr>
              <a:t>Bernina</a:t>
            </a:r>
            <a:r>
              <a:rPr lang="de-CH" sz="900" dirty="0" smtClean="0">
                <a:sym typeface="Wingdings" pitchFamily="2" charset="2"/>
              </a:rPr>
              <a:t>-Express sind fast immer Bestandteil der Tour; Kosten pro Tag ca. EUR 70 bis 90 (inkl. Übernachtung, Essen und Ausflüge)</a:t>
            </a:r>
          </a:p>
          <a:p>
            <a:pPr marL="0" indent="0">
              <a:buFont typeface="Wingdings" charset="2"/>
              <a:buNone/>
            </a:pPr>
            <a:r>
              <a:rPr lang="de-CH" sz="900" dirty="0" smtClean="0">
                <a:sym typeface="Wingdings" pitchFamily="2" charset="2"/>
              </a:rPr>
              <a:t>Es gibt auch (wenige) Angebote, welche das Berner Oberland/Wallis mit der Westschweiz anstelle von Graubünden kombinieren und via Bern nach reisen</a:t>
            </a:r>
          </a:p>
          <a:p>
            <a:pPr marL="0" indent="0">
              <a:buFont typeface="Wingdings" charset="2"/>
              <a:buNone/>
            </a:pPr>
            <a:endParaRPr lang="de-CH" sz="900" dirty="0" smtClean="0"/>
          </a:p>
          <a:p>
            <a:pPr>
              <a:buFont typeface="Wingdings" pitchFamily="2" charset="2"/>
              <a:buChar char="§"/>
            </a:pPr>
            <a:endParaRPr lang="de-CH" sz="900" dirty="0"/>
          </a:p>
        </p:txBody>
      </p:sp>
    </p:spTree>
    <p:extLst>
      <p:ext uri="{BB962C8B-B14F-4D97-AF65-F5344CB8AC3E}">
        <p14:creationId xmlns:p14="http://schemas.microsoft.com/office/powerpoint/2010/main" val="24762461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11835" y="1570865"/>
            <a:ext cx="8268653" cy="5114607"/>
          </a:xfrm>
        </p:spPr>
        <p:txBody>
          <a:bodyPr/>
          <a:lstStyle/>
          <a:p>
            <a:pPr marL="0" indent="0">
              <a:buNone/>
            </a:pPr>
            <a:r>
              <a:rPr lang="de-CH" sz="900" dirty="0" smtClean="0"/>
              <a:t>. </a:t>
            </a:r>
            <a:endParaRPr lang="de-CH" sz="900" dirty="0"/>
          </a:p>
        </p:txBody>
      </p:sp>
      <p:graphicFrame>
        <p:nvGraphicFramePr>
          <p:cNvPr id="8" name="Tabelle 7"/>
          <p:cNvGraphicFramePr>
            <a:graphicFrameLocks noGrp="1"/>
          </p:cNvGraphicFramePr>
          <p:nvPr>
            <p:extLst>
              <p:ext uri="{D42A27DB-BD31-4B8C-83A1-F6EECF244321}">
                <p14:modId xmlns:p14="http://schemas.microsoft.com/office/powerpoint/2010/main" val="1776688257"/>
              </p:ext>
            </p:extLst>
          </p:nvPr>
        </p:nvGraphicFramePr>
        <p:xfrm>
          <a:off x="873080" y="4269240"/>
          <a:ext cx="8100203" cy="2011680"/>
        </p:xfrm>
        <a:graphic>
          <a:graphicData uri="http://schemas.openxmlformats.org/drawingml/2006/table">
            <a:tbl>
              <a:tblPr firstRow="1" bandRow="1">
                <a:tableStyleId>{5C22544A-7EE6-4342-B048-85BDC9FD1C3A}</a:tableStyleId>
              </a:tblPr>
              <a:tblGrid>
                <a:gridCol w="1337095"/>
                <a:gridCol w="1322716"/>
                <a:gridCol w="1360098"/>
                <a:gridCol w="1360098"/>
                <a:gridCol w="1360098"/>
                <a:gridCol w="1360098"/>
              </a:tblGrid>
              <a:tr h="370840">
                <a:tc>
                  <a:txBody>
                    <a:bodyPr/>
                    <a:lstStyle/>
                    <a:p>
                      <a:endParaRPr lang="de-CH" sz="1200" dirty="0"/>
                    </a:p>
                  </a:txBody>
                  <a:tcPr/>
                </a:tc>
                <a:tc>
                  <a:txBody>
                    <a:bodyPr/>
                    <a:lstStyle/>
                    <a:p>
                      <a:r>
                        <a:rPr lang="de-CH" sz="1200" dirty="0" smtClean="0"/>
                        <a:t>Best </a:t>
                      </a:r>
                      <a:r>
                        <a:rPr lang="de-CH" sz="1200" dirty="0" err="1" smtClean="0"/>
                        <a:t>Ager</a:t>
                      </a:r>
                      <a:endParaRPr lang="de-CH" sz="1200" dirty="0"/>
                    </a:p>
                  </a:txBody>
                  <a:tcPr/>
                </a:tc>
                <a:tc>
                  <a:txBody>
                    <a:bodyPr/>
                    <a:lstStyle/>
                    <a:p>
                      <a:r>
                        <a:rPr lang="de-CH" sz="1200" dirty="0" smtClean="0"/>
                        <a:t>Singles</a:t>
                      </a:r>
                      <a:r>
                        <a:rPr lang="de-CH" sz="1200" baseline="0" dirty="0" smtClean="0"/>
                        <a:t>/Paare ohne Kinder</a:t>
                      </a:r>
                      <a:endParaRPr lang="de-CH" sz="1200" dirty="0"/>
                    </a:p>
                  </a:txBody>
                  <a:tcPr/>
                </a:tc>
                <a:tc>
                  <a:txBody>
                    <a:bodyPr/>
                    <a:lstStyle/>
                    <a:p>
                      <a:r>
                        <a:rPr lang="de-CH" sz="1200" dirty="0" smtClean="0"/>
                        <a:t>Senioren</a:t>
                      </a:r>
                      <a:endParaRPr lang="de-CH" sz="1200" dirty="0"/>
                    </a:p>
                  </a:txBody>
                  <a:tcPr/>
                </a:tc>
                <a:tc>
                  <a:txBody>
                    <a:bodyPr/>
                    <a:lstStyle/>
                    <a:p>
                      <a:r>
                        <a:rPr lang="de-CH" sz="1200" dirty="0" smtClean="0"/>
                        <a:t>Familien</a:t>
                      </a:r>
                      <a:endParaRPr lang="de-CH" sz="1200" dirty="0"/>
                    </a:p>
                  </a:txBody>
                  <a:tcPr/>
                </a:tc>
                <a:tc>
                  <a:txBody>
                    <a:bodyPr/>
                    <a:lstStyle/>
                    <a:p>
                      <a:r>
                        <a:rPr lang="de-CH" sz="1200" dirty="0" smtClean="0"/>
                        <a:t>Junge Leute</a:t>
                      </a:r>
                      <a:endParaRPr lang="de-CH" sz="1200" dirty="0"/>
                    </a:p>
                  </a:txBody>
                  <a:tcPr/>
                </a:tc>
              </a:tr>
              <a:tr h="233591">
                <a:tc>
                  <a:txBody>
                    <a:bodyPr/>
                    <a:lstStyle/>
                    <a:p>
                      <a:r>
                        <a:rPr lang="de-CH" sz="1200" dirty="0" smtClean="0"/>
                        <a:t>Alter</a:t>
                      </a:r>
                      <a:endParaRPr lang="de-CH" sz="1200" dirty="0"/>
                    </a:p>
                  </a:txBody>
                  <a:tcPr/>
                </a:tc>
                <a:tc>
                  <a:txBody>
                    <a:bodyPr/>
                    <a:lstStyle/>
                    <a:p>
                      <a:pPr marL="0" indent="0">
                        <a:buFont typeface="Arial" pitchFamily="34" charset="0"/>
                        <a:buNone/>
                      </a:pPr>
                      <a:r>
                        <a:rPr lang="de-CH" sz="1200" dirty="0" smtClean="0"/>
                        <a:t>50 bis 65 Jahre</a:t>
                      </a:r>
                    </a:p>
                  </a:txBody>
                  <a:tcPr/>
                </a:tc>
                <a:tc>
                  <a:txBody>
                    <a:bodyPr/>
                    <a:lstStyle/>
                    <a:p>
                      <a:pPr marL="0" indent="0">
                        <a:buFontTx/>
                        <a:buNone/>
                      </a:pPr>
                      <a:r>
                        <a:rPr lang="de-CH" sz="1200" dirty="0" smtClean="0"/>
                        <a:t>30</a:t>
                      </a:r>
                      <a:r>
                        <a:rPr lang="de-CH" sz="1200" baseline="0" dirty="0" smtClean="0"/>
                        <a:t> bis 49 Jahre</a:t>
                      </a:r>
                    </a:p>
                  </a:txBody>
                  <a:tcPr/>
                </a:tc>
                <a:tc>
                  <a:txBody>
                    <a:bodyPr/>
                    <a:lstStyle/>
                    <a:p>
                      <a:pPr marL="0" indent="0">
                        <a:buFontTx/>
                        <a:buNone/>
                      </a:pPr>
                      <a:r>
                        <a:rPr lang="de-CH" sz="1200" dirty="0" smtClean="0"/>
                        <a:t>Ab 65 Jahren </a:t>
                      </a:r>
                    </a:p>
                  </a:txBody>
                  <a:tcPr/>
                </a:tc>
                <a:tc>
                  <a:txBody>
                    <a:bodyPr/>
                    <a:lstStyle/>
                    <a:p>
                      <a:r>
                        <a:rPr lang="de-CH" sz="1200" dirty="0" smtClean="0"/>
                        <a:t>Nicht spezifiziert</a:t>
                      </a:r>
                      <a:endParaRPr lang="de-CH" sz="1200" dirty="0"/>
                    </a:p>
                  </a:txBody>
                  <a:tcPr/>
                </a:tc>
                <a:tc>
                  <a:txBody>
                    <a:bodyPr/>
                    <a:lstStyle/>
                    <a:p>
                      <a:pPr marL="0" indent="0">
                        <a:buFontTx/>
                        <a:buNone/>
                      </a:pPr>
                      <a:r>
                        <a:rPr lang="de-CH" sz="1200" dirty="0" smtClean="0"/>
                        <a:t>Unter</a:t>
                      </a:r>
                      <a:r>
                        <a:rPr lang="de-CH" sz="1200" baseline="0" dirty="0" smtClean="0"/>
                        <a:t> 30 Jahre </a:t>
                      </a:r>
                      <a:endParaRPr lang="de-CH" sz="1200" dirty="0"/>
                    </a:p>
                  </a:txBody>
                  <a:tcPr/>
                </a:tc>
              </a:tr>
              <a:tr h="370840">
                <a:tc>
                  <a:txBody>
                    <a:bodyPr/>
                    <a:lstStyle/>
                    <a:p>
                      <a:r>
                        <a:rPr lang="de-CH" sz="1200" dirty="0" smtClean="0"/>
                        <a:t>Kinder unter 14 Jahre im Haushalt</a:t>
                      </a:r>
                      <a:endParaRPr lang="de-CH" sz="1200" dirty="0"/>
                    </a:p>
                  </a:txBody>
                  <a:tcPr/>
                </a:tc>
                <a:tc>
                  <a:txBody>
                    <a:bodyPr/>
                    <a:lstStyle/>
                    <a:p>
                      <a:r>
                        <a:rPr lang="de-CH" sz="1200" dirty="0" smtClean="0"/>
                        <a:t>Nein</a:t>
                      </a:r>
                      <a:endParaRPr lang="de-CH" sz="1200" dirty="0"/>
                    </a:p>
                  </a:txBody>
                  <a:tcPr/>
                </a:tc>
                <a:tc>
                  <a:txBody>
                    <a:bodyPr/>
                    <a:lstStyle/>
                    <a:p>
                      <a:r>
                        <a:rPr lang="de-CH" sz="1200" baseline="0" dirty="0" smtClean="0"/>
                        <a:t>Nein</a:t>
                      </a:r>
                    </a:p>
                  </a:txBody>
                  <a:tcPr/>
                </a:tc>
                <a:tc>
                  <a:txBody>
                    <a:bodyPr/>
                    <a:lstStyle/>
                    <a:p>
                      <a:r>
                        <a:rPr lang="de-CH" sz="1200" dirty="0" smtClean="0"/>
                        <a:t>Nein</a:t>
                      </a:r>
                      <a:endParaRPr lang="de-CH" sz="1200" dirty="0"/>
                    </a:p>
                  </a:txBody>
                  <a:tcPr/>
                </a:tc>
                <a:tc>
                  <a:txBody>
                    <a:bodyPr/>
                    <a:lstStyle/>
                    <a:p>
                      <a:r>
                        <a:rPr lang="de-CH" sz="1200" dirty="0" smtClean="0"/>
                        <a:t>Ja</a:t>
                      </a:r>
                      <a:endParaRPr lang="de-CH" sz="1200" dirty="0"/>
                    </a:p>
                  </a:txBody>
                  <a:tcPr/>
                </a:tc>
                <a:tc>
                  <a:txBody>
                    <a:bodyPr/>
                    <a:lstStyle/>
                    <a:p>
                      <a:r>
                        <a:rPr lang="de-CH" sz="1200" dirty="0" smtClean="0"/>
                        <a:t>Nein</a:t>
                      </a:r>
                      <a:endParaRPr lang="de-CH" sz="1200" dirty="0"/>
                    </a:p>
                  </a:txBody>
                  <a:tcPr/>
                </a:tc>
              </a:tr>
              <a:tr h="370840">
                <a:tc>
                  <a:txBody>
                    <a:bodyPr/>
                    <a:lstStyle/>
                    <a:p>
                      <a:r>
                        <a:rPr lang="de-CH" sz="1200" dirty="0" smtClean="0"/>
                        <a:t>Volumen (in % aller Wander-interessenten)</a:t>
                      </a:r>
                      <a:endParaRPr lang="de-CH" sz="1200" dirty="0"/>
                    </a:p>
                  </a:txBody>
                  <a:tcPr/>
                </a:tc>
                <a:tc>
                  <a:txBody>
                    <a:bodyPr/>
                    <a:lstStyle/>
                    <a:p>
                      <a:r>
                        <a:rPr lang="de-CH" sz="1200" b="1" dirty="0" smtClean="0"/>
                        <a:t>6.7 Mio. </a:t>
                      </a:r>
                    </a:p>
                    <a:p>
                      <a:r>
                        <a:rPr lang="de-CH" sz="1200" b="1" dirty="0" smtClean="0"/>
                        <a:t>(27 %)</a:t>
                      </a:r>
                      <a:endParaRPr lang="de-CH" sz="1200" b="1" dirty="0"/>
                    </a:p>
                  </a:txBody>
                  <a:tcPr/>
                </a:tc>
                <a:tc>
                  <a:txBody>
                    <a:bodyPr/>
                    <a:lstStyle/>
                    <a:p>
                      <a:r>
                        <a:rPr lang="de-CH" sz="1200" b="1" dirty="0" smtClean="0"/>
                        <a:t>6.4 Mio.</a:t>
                      </a:r>
                      <a:r>
                        <a:rPr lang="de-CH" sz="1200" b="1" baseline="0" dirty="0" smtClean="0"/>
                        <a:t> </a:t>
                      </a:r>
                    </a:p>
                    <a:p>
                      <a:r>
                        <a:rPr lang="de-CH" sz="1200" b="1" baseline="0" dirty="0" smtClean="0"/>
                        <a:t>(26 %)</a:t>
                      </a:r>
                    </a:p>
                  </a:txBody>
                  <a:tcPr/>
                </a:tc>
                <a:tc>
                  <a:txBody>
                    <a:bodyPr/>
                    <a:lstStyle/>
                    <a:p>
                      <a:r>
                        <a:rPr lang="de-CH" sz="1200" b="1" dirty="0" smtClean="0"/>
                        <a:t>4.3 Mio. </a:t>
                      </a:r>
                    </a:p>
                    <a:p>
                      <a:r>
                        <a:rPr lang="de-CH" sz="1200" b="1" dirty="0" smtClean="0"/>
                        <a:t>(17 %)</a:t>
                      </a:r>
                      <a:endParaRPr lang="de-CH" sz="1200" b="1" dirty="0"/>
                    </a:p>
                  </a:txBody>
                  <a:tcPr/>
                </a:tc>
                <a:tc>
                  <a:txBody>
                    <a:bodyPr/>
                    <a:lstStyle/>
                    <a:p>
                      <a:r>
                        <a:rPr lang="de-CH" sz="1200" b="1" dirty="0" smtClean="0"/>
                        <a:t>4.1 Mio. </a:t>
                      </a:r>
                    </a:p>
                    <a:p>
                      <a:r>
                        <a:rPr lang="de-CH" sz="1200" b="1" dirty="0" smtClean="0"/>
                        <a:t>(17 %)</a:t>
                      </a:r>
                      <a:endParaRPr lang="de-CH" sz="1200" b="1" dirty="0"/>
                    </a:p>
                  </a:txBody>
                  <a:tcPr/>
                </a:tc>
                <a:tc>
                  <a:txBody>
                    <a:bodyPr/>
                    <a:lstStyle/>
                    <a:p>
                      <a:r>
                        <a:rPr lang="de-CH" sz="1200" b="1" dirty="0" smtClean="0"/>
                        <a:t>3.2 Mio. </a:t>
                      </a:r>
                    </a:p>
                    <a:p>
                      <a:r>
                        <a:rPr lang="de-CH" sz="1200" b="1" dirty="0" smtClean="0"/>
                        <a:t>(13 %)</a:t>
                      </a:r>
                      <a:endParaRPr lang="de-CH" sz="1200" b="1" dirty="0"/>
                    </a:p>
                  </a:txBody>
                  <a:tcPr/>
                </a:tc>
              </a:tr>
            </a:tbl>
          </a:graphicData>
        </a:graphic>
      </p:graphicFrame>
      <p:sp>
        <p:nvSpPr>
          <p:cNvPr id="2" name="Titel 1"/>
          <p:cNvSpPr>
            <a:spLocks noGrp="1"/>
          </p:cNvSpPr>
          <p:nvPr>
            <p:ph type="title"/>
          </p:nvPr>
        </p:nvSpPr>
        <p:spPr/>
        <p:txBody>
          <a:bodyPr/>
          <a:lstStyle/>
          <a:p>
            <a:pPr marL="0" indent="0">
              <a:buNone/>
            </a:pPr>
            <a:r>
              <a:rPr lang="de-CH" dirty="0" smtClean="0"/>
              <a:t>24.7 Mio. Personen in Deutschland wandern, davon 8 Mio. regelmässig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47</a:t>
            </a:fld>
            <a:endParaRPr lang="de-CH"/>
          </a:p>
        </p:txBody>
      </p:sp>
      <p:sp>
        <p:nvSpPr>
          <p:cNvPr id="6" name="Textplatzhalter 5"/>
          <p:cNvSpPr>
            <a:spLocks noGrp="1"/>
          </p:cNvSpPr>
          <p:nvPr>
            <p:ph type="body" sz="quarter" idx="12"/>
          </p:nvPr>
        </p:nvSpPr>
        <p:spPr/>
        <p:txBody>
          <a:bodyPr/>
          <a:lstStyle/>
          <a:p>
            <a:r>
              <a:rPr lang="de-CH" dirty="0" smtClean="0"/>
              <a:t>Wanderer in Deutschland </a:t>
            </a:r>
            <a:endParaRPr lang="de-CH" dirty="0"/>
          </a:p>
        </p:txBody>
      </p:sp>
      <p:sp>
        <p:nvSpPr>
          <p:cNvPr id="7" name="Textplatzhalter 6"/>
          <p:cNvSpPr>
            <a:spLocks noGrp="1"/>
          </p:cNvSpPr>
          <p:nvPr>
            <p:ph type="body" sz="quarter" idx="13"/>
          </p:nvPr>
        </p:nvSpPr>
        <p:spPr>
          <a:xfrm>
            <a:off x="6418053" y="285750"/>
            <a:ext cx="2723771" cy="295200"/>
          </a:xfrm>
        </p:spPr>
        <p:txBody>
          <a:bodyPr/>
          <a:lstStyle/>
          <a:p>
            <a:r>
              <a:rPr lang="de-CH" dirty="0" smtClean="0"/>
              <a:t>5 </a:t>
            </a:r>
            <a:r>
              <a:rPr lang="de-CH" dirty="0"/>
              <a:t>Geschäftsfeld Reisen im Sommer</a:t>
            </a:r>
          </a:p>
          <a:p>
            <a:endParaRPr lang="de-CH" dirty="0"/>
          </a:p>
        </p:txBody>
      </p:sp>
      <p:sp>
        <p:nvSpPr>
          <p:cNvPr id="10" name="Textfeld 9"/>
          <p:cNvSpPr txBox="1"/>
          <p:nvPr/>
        </p:nvSpPr>
        <p:spPr>
          <a:xfrm>
            <a:off x="6479275" y="6321689"/>
            <a:ext cx="2494008" cy="200055"/>
          </a:xfrm>
          <a:prstGeom prst="rect">
            <a:avLst/>
          </a:prstGeom>
          <a:noFill/>
        </p:spPr>
        <p:txBody>
          <a:bodyPr wrap="square" rtlCol="0">
            <a:spAutoFit/>
          </a:bodyPr>
          <a:lstStyle/>
          <a:p>
            <a:pPr algn="r"/>
            <a:r>
              <a:rPr lang="de-CH" sz="700" dirty="0" smtClean="0">
                <a:solidFill>
                  <a:srgbClr val="3C584D"/>
                </a:solidFill>
              </a:rPr>
              <a:t>Quelle:  Der deutsche Wandermarkt (2014)</a:t>
            </a:r>
            <a:endParaRPr lang="de-CH" sz="700" dirty="0">
              <a:solidFill>
                <a:srgbClr val="3C584D"/>
              </a:solidFill>
            </a:endParaRPr>
          </a:p>
        </p:txBody>
      </p:sp>
      <p:sp>
        <p:nvSpPr>
          <p:cNvPr id="11" name="Inhaltsplatzhalter 2"/>
          <p:cNvSpPr txBox="1">
            <a:spLocks/>
          </p:cNvSpPr>
          <p:nvPr/>
        </p:nvSpPr>
        <p:spPr bwMode="auto">
          <a:xfrm>
            <a:off x="711835" y="1570865"/>
            <a:ext cx="8268653" cy="3287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pPr>
            <a:r>
              <a:rPr lang="de-CH" sz="1400" dirty="0" smtClean="0"/>
              <a:t>Die Mehrheit der deutschen «Ferienwanderer» kommen aus NRW, Baden-Württemberg und Bayern </a:t>
            </a:r>
          </a:p>
          <a:p>
            <a:pPr>
              <a:buClrTx/>
            </a:pPr>
            <a:r>
              <a:rPr lang="de-CH" sz="1400" dirty="0" smtClean="0"/>
              <a:t>Die beliebtesten Wanderregionen deutscher Wanderer sind bekannte Landschaften und etablierte Ferienregionen</a:t>
            </a:r>
          </a:p>
          <a:p>
            <a:pPr>
              <a:buClrTx/>
            </a:pPr>
            <a:r>
              <a:rPr lang="de-CH" sz="1400" dirty="0"/>
              <a:t>Gegen ein Drittel der beliebtesten Wanderregionen sind Seenlandschaften, flache Gegenden und Küstengewässer. 56 Prozent der Wanderer möchte die Wanderung mit dem Besuch von kulturellen und historischen Sehenswürdigkeiten </a:t>
            </a:r>
            <a:r>
              <a:rPr lang="de-CH" sz="1400" dirty="0" smtClean="0"/>
              <a:t>kombinieren</a:t>
            </a:r>
          </a:p>
          <a:p>
            <a:pPr>
              <a:buClrTx/>
            </a:pPr>
            <a:r>
              <a:rPr lang="de-CH" sz="1400" dirty="0" smtClean="0">
                <a:sym typeface="Wingdings" pitchFamily="2" charset="2"/>
              </a:rPr>
              <a:t>Wanderreisen werden mehrheitlich zwischen April und Juni sowie August und Oktober unternommen </a:t>
            </a:r>
          </a:p>
          <a:p>
            <a:pPr marL="0" indent="0">
              <a:buFont typeface="Wingdings" charset="2"/>
              <a:buNone/>
            </a:pPr>
            <a:endParaRPr lang="de-CH" sz="1400" dirty="0" smtClean="0"/>
          </a:p>
        </p:txBody>
      </p:sp>
    </p:spTree>
    <p:extLst>
      <p:ext uri="{BB962C8B-B14F-4D97-AF65-F5344CB8AC3E}">
        <p14:creationId xmlns:p14="http://schemas.microsoft.com/office/powerpoint/2010/main" val="23483852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Pro Jahr rund 500’000 Ankünfte in Deutschland durch Trekkingradler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48</a:t>
            </a:fld>
            <a:endParaRPr lang="de-CH"/>
          </a:p>
        </p:txBody>
      </p:sp>
      <p:sp>
        <p:nvSpPr>
          <p:cNvPr id="6" name="Textplatzhalter 5"/>
          <p:cNvSpPr>
            <a:spLocks noGrp="1"/>
          </p:cNvSpPr>
          <p:nvPr>
            <p:ph type="body" sz="quarter" idx="12"/>
          </p:nvPr>
        </p:nvSpPr>
        <p:spPr/>
        <p:txBody>
          <a:bodyPr/>
          <a:lstStyle/>
          <a:p>
            <a:r>
              <a:rPr lang="de-CH" dirty="0" smtClean="0"/>
              <a:t>Velofahrer und Mountainbiker in Deutschland </a:t>
            </a:r>
            <a:endParaRPr lang="de-CH" dirty="0"/>
          </a:p>
        </p:txBody>
      </p:sp>
      <p:sp>
        <p:nvSpPr>
          <p:cNvPr id="7" name="Textplatzhalter 6"/>
          <p:cNvSpPr>
            <a:spLocks noGrp="1"/>
          </p:cNvSpPr>
          <p:nvPr>
            <p:ph type="body" sz="quarter" idx="13"/>
          </p:nvPr>
        </p:nvSpPr>
        <p:spPr>
          <a:xfrm>
            <a:off x="6071616" y="285750"/>
            <a:ext cx="3070208" cy="295200"/>
          </a:xfrm>
        </p:spPr>
        <p:txBody>
          <a:bodyPr/>
          <a:lstStyle/>
          <a:p>
            <a:r>
              <a:rPr lang="de-CH" dirty="0" smtClean="0"/>
              <a:t>5 </a:t>
            </a:r>
            <a:r>
              <a:rPr lang="de-CH" dirty="0"/>
              <a:t>Geschäftsfeld Reisen im Sommer</a:t>
            </a:r>
          </a:p>
          <a:p>
            <a:endParaRPr lang="de-CH" dirty="0"/>
          </a:p>
          <a:p>
            <a:endParaRPr lang="de-CH"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8746" y="2111596"/>
            <a:ext cx="4892535" cy="3202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6"/>
          <p:cNvSpPr txBox="1"/>
          <p:nvPr/>
        </p:nvSpPr>
        <p:spPr>
          <a:xfrm>
            <a:off x="5379049" y="5272092"/>
            <a:ext cx="3655133" cy="307777"/>
          </a:xfrm>
          <a:prstGeom prst="rect">
            <a:avLst/>
          </a:prstGeom>
          <a:noFill/>
        </p:spPr>
        <p:txBody>
          <a:bodyPr wrap="square" rtlCol="0">
            <a:spAutoFit/>
          </a:bodyPr>
          <a:lstStyle/>
          <a:p>
            <a:pPr algn="r"/>
            <a:r>
              <a:rPr lang="de-CH" sz="700" dirty="0" smtClean="0">
                <a:solidFill>
                  <a:srgbClr val="3C584D"/>
                </a:solidFill>
              </a:rPr>
              <a:t>Quellen:  Bundesministerium für Wirtschaft und Technologie (2009), </a:t>
            </a:r>
          </a:p>
          <a:p>
            <a:pPr algn="r"/>
            <a:r>
              <a:rPr lang="de-CH" sz="700" dirty="0" smtClean="0">
                <a:solidFill>
                  <a:srgbClr val="3C584D"/>
                </a:solidFill>
              </a:rPr>
              <a:t>ADFC Reiseanalyse (2015)</a:t>
            </a:r>
            <a:endParaRPr lang="de-CH" sz="700" dirty="0">
              <a:solidFill>
                <a:srgbClr val="3C584D"/>
              </a:solidFill>
            </a:endParaRPr>
          </a:p>
        </p:txBody>
      </p:sp>
      <p:sp>
        <p:nvSpPr>
          <p:cNvPr id="10" name="Textfeld 9"/>
          <p:cNvSpPr txBox="1"/>
          <p:nvPr/>
        </p:nvSpPr>
        <p:spPr>
          <a:xfrm>
            <a:off x="4589020" y="1917033"/>
            <a:ext cx="2331087" cy="246221"/>
          </a:xfrm>
          <a:prstGeom prst="rect">
            <a:avLst/>
          </a:prstGeom>
          <a:noFill/>
        </p:spPr>
        <p:txBody>
          <a:bodyPr wrap="none" rtlCol="0">
            <a:spAutoFit/>
          </a:bodyPr>
          <a:lstStyle/>
          <a:p>
            <a:r>
              <a:rPr lang="de-CH" sz="1000" dirty="0" smtClean="0">
                <a:solidFill>
                  <a:srgbClr val="3C584D"/>
                </a:solidFill>
              </a:rPr>
              <a:t>Bevorzugte Regionen für Radurlauber</a:t>
            </a:r>
            <a:endParaRPr lang="de-CH" sz="1000" dirty="0">
              <a:solidFill>
                <a:srgbClr val="3C584D"/>
              </a:solidFill>
            </a:endParaRPr>
          </a:p>
        </p:txBody>
      </p:sp>
      <p:sp>
        <p:nvSpPr>
          <p:cNvPr id="19" name="Inhaltsplatzhalter 2"/>
          <p:cNvSpPr txBox="1">
            <a:spLocks/>
          </p:cNvSpPr>
          <p:nvPr/>
        </p:nvSpPr>
        <p:spPr bwMode="auto">
          <a:xfrm>
            <a:off x="803083" y="1630975"/>
            <a:ext cx="3549842" cy="1864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pPr>
            <a:r>
              <a:rPr lang="de-CH" dirty="0" smtClean="0"/>
              <a:t>Drei Viertel der deutschen Fahrradurlauber sind «Radler», nicht Mountainbiker </a:t>
            </a:r>
          </a:p>
          <a:p>
            <a:pPr>
              <a:buClrTx/>
            </a:pPr>
            <a:r>
              <a:rPr lang="de-CH" dirty="0" smtClean="0"/>
              <a:t>Klassische Radreisende bevorzugen flache Strecken entlang von Gewässern. Diesem Segment sind rund 1.5 Mio. Ankünfte durch Radreisende in </a:t>
            </a:r>
            <a:r>
              <a:rPr lang="de-CH" dirty="0" smtClean="0"/>
              <a:t>Süddeutschland zuzuordnen. Aus </a:t>
            </a:r>
            <a:r>
              <a:rPr lang="de-CH" dirty="0" smtClean="0"/>
              <a:t>landschaftlicher </a:t>
            </a:r>
            <a:r>
              <a:rPr lang="de-CH" dirty="0" smtClean="0"/>
              <a:t>Per-</a:t>
            </a:r>
            <a:r>
              <a:rPr lang="de-CH" dirty="0" err="1" smtClean="0"/>
              <a:t>spektive</a:t>
            </a:r>
            <a:r>
              <a:rPr lang="de-CH" dirty="0" smtClean="0"/>
              <a:t> </a:t>
            </a:r>
            <a:r>
              <a:rPr lang="de-CH" dirty="0" smtClean="0"/>
              <a:t>würde für dieses Segment auch ein Aufenthalt im Schweizer Mittelland oder in den Voralpen in Frage kommen. </a:t>
            </a:r>
          </a:p>
          <a:p>
            <a:pPr>
              <a:buClrTx/>
            </a:pPr>
            <a:r>
              <a:rPr lang="de-CH" dirty="0" smtClean="0"/>
              <a:t>Diejenigen </a:t>
            </a:r>
            <a:r>
              <a:rPr lang="de-CH" dirty="0"/>
              <a:t>17 Prozent der Radurlauber, welche bevorzugen das Gebirge, sind als Mountainbiker eher dem Geschäftsfeld «Sommerferien» zuzuordnen. </a:t>
            </a:r>
            <a:endParaRPr lang="de-CH" dirty="0" smtClean="0"/>
          </a:p>
          <a:p>
            <a:pPr>
              <a:buClrTx/>
            </a:pPr>
            <a:r>
              <a:rPr lang="de-CH" dirty="0"/>
              <a:t>Das Potential für die Schweiz umfasst diejenigen rund 95’000 Personen jährlich, welche eine Trekkingradreise im europäischen Ausland als Option betrachten. </a:t>
            </a:r>
            <a:endParaRPr lang="de-CH" dirty="0" smtClean="0"/>
          </a:p>
          <a:p>
            <a:pPr>
              <a:buClrTx/>
            </a:pPr>
            <a:r>
              <a:rPr lang="de-CH" dirty="0" smtClean="0"/>
              <a:t>Die </a:t>
            </a:r>
            <a:r>
              <a:rPr lang="de-CH" dirty="0"/>
              <a:t>Mehrheit der aktuell weniger als 2’000 Veloreisenden in der Schweiz bevorzugt Strecken im Mittelland oder entlang von Gewässern.</a:t>
            </a:r>
          </a:p>
          <a:p>
            <a:endParaRPr lang="de-CH" dirty="0"/>
          </a:p>
          <a:p>
            <a:pPr marL="0" indent="0">
              <a:buFont typeface="Wingdings" charset="2"/>
              <a:buNone/>
            </a:pPr>
            <a:endParaRPr lang="de-CH" dirty="0" smtClean="0"/>
          </a:p>
          <a:p>
            <a:pPr marL="0" indent="0">
              <a:buFont typeface="Wingdings" charset="2"/>
              <a:buNone/>
            </a:pPr>
            <a:r>
              <a:rPr lang="de-CH" b="1" dirty="0" smtClean="0"/>
              <a:t> </a:t>
            </a:r>
          </a:p>
        </p:txBody>
      </p:sp>
    </p:spTree>
    <p:extLst>
      <p:ext uri="{BB962C8B-B14F-4D97-AF65-F5344CB8AC3E}">
        <p14:creationId xmlns:p14="http://schemas.microsoft.com/office/powerpoint/2010/main" val="2815102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p:cNvSpPr txBox="1">
            <a:spLocks/>
          </p:cNvSpPr>
          <p:nvPr/>
        </p:nvSpPr>
        <p:spPr bwMode="auto">
          <a:xfrm>
            <a:off x="711835" y="1596743"/>
            <a:ext cx="8268653" cy="521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charset="2"/>
              <a:buNone/>
            </a:pPr>
            <a:r>
              <a:rPr lang="de-CH" sz="1400" b="1" dirty="0" smtClean="0"/>
              <a:t>Zentrale Erkenntnisse  </a:t>
            </a:r>
          </a:p>
          <a:p>
            <a:pPr>
              <a:buClrTx/>
            </a:pPr>
            <a:r>
              <a:rPr lang="de-CH" sz="1400" dirty="0" smtClean="0"/>
              <a:t>«Reisen </a:t>
            </a:r>
            <a:r>
              <a:rPr lang="de-CH" sz="1400" dirty="0" smtClean="0"/>
              <a:t>im </a:t>
            </a:r>
            <a:r>
              <a:rPr lang="de-CH" sz="1400" dirty="0" smtClean="0"/>
              <a:t>Sommer» umfasst 475’000 Ankünfte </a:t>
            </a:r>
            <a:r>
              <a:rPr lang="de-CH" sz="1400" dirty="0" smtClean="0"/>
              <a:t>und </a:t>
            </a:r>
            <a:r>
              <a:rPr lang="de-CH" sz="1400" b="1" dirty="0" smtClean="0"/>
              <a:t>712’000 </a:t>
            </a:r>
            <a:r>
              <a:rPr lang="de-CH" sz="1400" b="1" dirty="0" smtClean="0"/>
              <a:t>Logiernächte </a:t>
            </a:r>
            <a:r>
              <a:rPr lang="de-CH" sz="1400" dirty="0" smtClean="0"/>
              <a:t>deutscher Gäste. Die </a:t>
            </a:r>
            <a:r>
              <a:rPr lang="de-CH" sz="1400" dirty="0" smtClean="0"/>
              <a:t>Hälfte der Logiernächte entfällt auf die Berge, ein Drittel auf die Seen &amp; Kleinstädte und ein Sechstel auf die Businessstädte. </a:t>
            </a:r>
          </a:p>
          <a:p>
            <a:pPr>
              <a:buClrTx/>
            </a:pPr>
            <a:r>
              <a:rPr lang="de-CH" sz="1400" dirty="0" smtClean="0"/>
              <a:t>Innerhalb der Reisen sind </a:t>
            </a:r>
            <a:r>
              <a:rPr lang="de-CH" sz="1400" b="1" dirty="0" smtClean="0"/>
              <a:t>Busreisen</a:t>
            </a:r>
            <a:r>
              <a:rPr lang="de-CH" sz="1400" dirty="0" smtClean="0"/>
              <a:t> mit rund einer halben Million Logiernächten das wichtigste Teilsegment, welches wohl noch etwas wachsen wird. Die Mehrheit der Busreisen geht in den Kanton Graubünden. </a:t>
            </a:r>
          </a:p>
          <a:p>
            <a:pPr>
              <a:buClrTx/>
            </a:pPr>
            <a:r>
              <a:rPr lang="de-CH" sz="1400" dirty="0" smtClean="0"/>
              <a:t>Reisen mit dem</a:t>
            </a:r>
            <a:r>
              <a:rPr lang="de-CH" sz="1400" b="1" dirty="0" smtClean="0"/>
              <a:t> Zug </a:t>
            </a:r>
            <a:r>
              <a:rPr lang="de-CH" sz="1400" dirty="0" smtClean="0"/>
              <a:t>deutlich weniger relevant für den Schweizer Tourismus. </a:t>
            </a:r>
          </a:p>
          <a:p>
            <a:pPr>
              <a:buClrTx/>
            </a:pPr>
            <a:r>
              <a:rPr lang="de-CH" sz="1400" dirty="0" smtClean="0"/>
              <a:t>Reisen mit dem </a:t>
            </a:r>
            <a:r>
              <a:rPr lang="de-CH" sz="1400" b="1" dirty="0" smtClean="0"/>
              <a:t>Auto</a:t>
            </a:r>
            <a:r>
              <a:rPr lang="de-CH" sz="1400" dirty="0" smtClean="0"/>
              <a:t> sind in den letzten Jahren stark zunehmend. In der Schweiz ist  mit der Grand Tour ein entsprechendes, vertriebsorientiertes Produkt im Aufbau. </a:t>
            </a:r>
            <a:endParaRPr lang="de-CH" sz="1400" dirty="0"/>
          </a:p>
          <a:p>
            <a:pPr>
              <a:buClrTx/>
            </a:pPr>
            <a:r>
              <a:rPr lang="de-CH" sz="1400" b="1" dirty="0" smtClean="0"/>
              <a:t>Velo und Wandern </a:t>
            </a:r>
            <a:r>
              <a:rPr lang="de-CH" sz="1400" dirty="0" smtClean="0"/>
              <a:t>sind innerhalb Deutschland zunehmende Ferienaktivitäten, für die Schweiz sind die entsprechenden Gäste mit rund 30’000 Logiernächten ein sehr kleiner Nischenmarkt. Die Zielgruppe ist hier teilweise identisch, da es sich bei beiden Kategorien um Personen handelt, die Aktivferien bevorzugen. </a:t>
            </a:r>
          </a:p>
          <a:p>
            <a:pPr>
              <a:buClrTx/>
            </a:pPr>
            <a:r>
              <a:rPr lang="de-CH" sz="1400" dirty="0" smtClean="0"/>
              <a:t>Es gibt keine klaren Indizien, dass sich die </a:t>
            </a:r>
            <a:r>
              <a:rPr lang="de-CH" sz="1400" b="1" dirty="0" smtClean="0"/>
              <a:t>Tagesausgaben </a:t>
            </a:r>
            <a:r>
              <a:rPr lang="de-CH" sz="1400" dirty="0" smtClean="0"/>
              <a:t>zwischen den einzelnen Gruppen deutlich abheben. Allenfalls sind die Tagesausgaben bei den Busreisen pro Tag etwas tiefer. Klar unterschiedlich ist allerdings die Verteilung</a:t>
            </a:r>
            <a:r>
              <a:rPr lang="de-CH" sz="1400" dirty="0"/>
              <a:t> </a:t>
            </a:r>
            <a:r>
              <a:rPr lang="de-CH" sz="1400" dirty="0" smtClean="0"/>
              <a:t>der Tagesausgaben auf die einzelnen Gruppen der Leistungsträger</a:t>
            </a:r>
            <a:r>
              <a:rPr lang="de-CH" sz="1400" dirty="0" smtClean="0"/>
              <a:t>.</a:t>
            </a:r>
            <a:endParaRPr lang="de-CH" sz="1400" dirty="0" smtClean="0"/>
          </a:p>
          <a:p>
            <a:endParaRPr lang="de-CH" sz="1400" dirty="0" smtClean="0"/>
          </a:p>
        </p:txBody>
      </p:sp>
      <p:sp>
        <p:nvSpPr>
          <p:cNvPr id="2" name="Titel 1"/>
          <p:cNvSpPr>
            <a:spLocks noGrp="1"/>
          </p:cNvSpPr>
          <p:nvPr>
            <p:ph type="title"/>
          </p:nvPr>
        </p:nvSpPr>
        <p:spPr/>
        <p:txBody>
          <a:bodyPr/>
          <a:lstStyle/>
          <a:p>
            <a:pPr marL="0" indent="0">
              <a:buNone/>
            </a:pPr>
            <a:r>
              <a:rPr lang="de-CH" dirty="0" smtClean="0"/>
              <a:t>Zunehmende Logiernächte in einem kleinen Geschäftsfeld mit </a:t>
            </a:r>
            <a:br>
              <a:rPr lang="de-CH" dirty="0" smtClean="0"/>
            </a:br>
            <a:r>
              <a:rPr lang="de-CH" dirty="0" smtClean="0"/>
              <a:t>Fokus Busreisenden</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49</a:t>
            </a:fld>
            <a:endParaRPr lang="de-CH"/>
          </a:p>
        </p:txBody>
      </p:sp>
      <p:sp>
        <p:nvSpPr>
          <p:cNvPr id="6" name="Textplatzhalter 5"/>
          <p:cNvSpPr>
            <a:spLocks noGrp="1"/>
          </p:cNvSpPr>
          <p:nvPr>
            <p:ph type="body" sz="quarter" idx="12"/>
          </p:nvPr>
        </p:nvSpPr>
        <p:spPr/>
        <p:txBody>
          <a:bodyPr/>
          <a:lstStyle/>
          <a:p>
            <a:r>
              <a:rPr lang="de-CH" dirty="0" smtClean="0"/>
              <a:t>Fazit </a:t>
            </a:r>
            <a:endParaRPr lang="de-CH" dirty="0"/>
          </a:p>
        </p:txBody>
      </p:sp>
      <p:sp>
        <p:nvSpPr>
          <p:cNvPr id="7" name="Textplatzhalter 6"/>
          <p:cNvSpPr>
            <a:spLocks noGrp="1"/>
          </p:cNvSpPr>
          <p:nvPr>
            <p:ph type="body" sz="quarter" idx="13"/>
          </p:nvPr>
        </p:nvSpPr>
        <p:spPr>
          <a:xfrm>
            <a:off x="6124755" y="285750"/>
            <a:ext cx="3017069" cy="295200"/>
          </a:xfrm>
        </p:spPr>
        <p:txBody>
          <a:bodyPr/>
          <a:lstStyle/>
          <a:p>
            <a:r>
              <a:rPr lang="de-CH" dirty="0" smtClean="0"/>
              <a:t>5 </a:t>
            </a:r>
            <a:r>
              <a:rPr lang="de-CH" dirty="0"/>
              <a:t>Geschäftsfeld </a:t>
            </a:r>
            <a:r>
              <a:rPr lang="de-CH" dirty="0" smtClean="0"/>
              <a:t>Reisen </a:t>
            </a:r>
            <a:r>
              <a:rPr lang="de-CH" dirty="0"/>
              <a:t>im </a:t>
            </a:r>
            <a:r>
              <a:rPr lang="de-CH" dirty="0" smtClean="0"/>
              <a:t>Sommer</a:t>
            </a:r>
            <a:endParaRPr lang="de-CH" dirty="0"/>
          </a:p>
          <a:p>
            <a:endParaRPr lang="de-CH" dirty="0"/>
          </a:p>
        </p:txBody>
      </p:sp>
    </p:spTree>
    <p:extLst>
      <p:ext uri="{BB962C8B-B14F-4D97-AF65-F5344CB8AC3E}">
        <p14:creationId xmlns:p14="http://schemas.microsoft.com/office/powerpoint/2010/main" val="8222703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2"/>
          <p:cNvSpPr txBox="1">
            <a:spLocks/>
          </p:cNvSpPr>
          <p:nvPr/>
        </p:nvSpPr>
        <p:spPr bwMode="auto">
          <a:xfrm>
            <a:off x="711835" y="1570865"/>
            <a:ext cx="8268653" cy="450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61938" indent="-261938" algn="just" defTabSz="457200" rtl="0" eaLnBrk="1" fontAlgn="base" hangingPunct="1">
              <a:lnSpc>
                <a:spcPct val="110000"/>
              </a:lnSpc>
              <a:spcBef>
                <a:spcPct val="20000"/>
              </a:spcBef>
              <a:spcAft>
                <a:spcPts val="600"/>
              </a:spcAft>
              <a:buClr>
                <a:srgbClr val="A6213B"/>
              </a:buClr>
              <a:buFont typeface="Wingdings" charset="2"/>
              <a:buChar char="§"/>
              <a:defRPr sz="1200" kern="1200">
                <a:solidFill>
                  <a:schemeClr val="tx1"/>
                </a:solidFill>
                <a:latin typeface="+mn-lt"/>
                <a:ea typeface="ＭＳ Ｐゴシック" charset="-128"/>
                <a:cs typeface="ＭＳ Ｐゴシック" charset="-128"/>
              </a:defRPr>
            </a:lvl1pPr>
            <a:lvl2pPr marL="542925" indent="-2794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2pPr>
            <a:lvl3pPr marL="809625" indent="-271463"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3pPr>
            <a:lvl4pPr marL="1076325" indent="-27305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4pPr>
            <a:lvl5pPr marL="1343025" indent="-266700" algn="l" defTabSz="457200" rtl="0" eaLnBrk="1" fontAlgn="base" hangingPunct="1">
              <a:lnSpc>
                <a:spcPct val="110000"/>
              </a:lnSpc>
              <a:spcBef>
                <a:spcPct val="20000"/>
              </a:spcBef>
              <a:spcAft>
                <a:spcPts val="600"/>
              </a:spcAft>
              <a:buClr>
                <a:srgbClr val="3C584D"/>
              </a:buClr>
              <a:buFont typeface="Symbol" charset="2"/>
              <a:buChar char="-"/>
              <a:defRPr sz="12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Font typeface="Wingdings" charset="2"/>
              <a:buNone/>
            </a:pPr>
            <a:r>
              <a:rPr lang="de-CH" sz="1600" b="1" dirty="0" smtClean="0"/>
              <a:t>Ziel: </a:t>
            </a:r>
            <a:r>
              <a:rPr lang="de-CH" sz="1600" dirty="0" smtClean="0"/>
              <a:t>Die RDK möchte ein Verfahren etablieren, welches es ermöglicht, gemeinsam und strukturiert über die Potenziale der Märkte und Marktaktivitäten zu diskutieren und damit ein Bündeln der Kräfte der Schweizer Tourismusakteure zu unterstützen.</a:t>
            </a:r>
          </a:p>
          <a:p>
            <a:pPr marL="0" indent="0" algn="l">
              <a:buFont typeface="Wingdings" charset="2"/>
              <a:buNone/>
            </a:pPr>
            <a:r>
              <a:rPr lang="de-CH" sz="1600" b="1" dirty="0" smtClean="0"/>
              <a:t>Im Projekt analysierte </a:t>
            </a:r>
            <a:r>
              <a:rPr lang="de-CH" sz="1600" b="1" dirty="0" smtClean="0"/>
              <a:t>Fragestellungen: </a:t>
            </a:r>
            <a:endParaRPr lang="de-CH" sz="1600" b="1" dirty="0" smtClean="0"/>
          </a:p>
          <a:p>
            <a:pPr algn="l">
              <a:buClr>
                <a:schemeClr val="tx1"/>
              </a:buClr>
              <a:buFont typeface="+mj-lt"/>
              <a:buAutoNum type="arabicPeriod"/>
            </a:pPr>
            <a:r>
              <a:rPr lang="de-CH" sz="1600" b="1" dirty="0" smtClean="0"/>
              <a:t>Welche Geschäftsfelder </a:t>
            </a:r>
            <a:r>
              <a:rPr lang="de-CH" sz="1600" dirty="0" smtClean="0"/>
              <a:t>bietet ein bestimmter Markt für die Schweizer Tourismusregionen? Wie hat sich die Nachfrage in den einzelnen Geschäftsfeldern (quantitativ/qualitativ/strukturell) in der Vergangenheit entwickelt? Von welcher künftigen Entwicklung ist auszugehen?</a:t>
            </a:r>
          </a:p>
          <a:p>
            <a:pPr algn="l">
              <a:buClr>
                <a:schemeClr val="tx1"/>
              </a:buClr>
              <a:buFont typeface="+mj-lt"/>
              <a:buAutoNum type="arabicPeriod"/>
            </a:pPr>
            <a:r>
              <a:rPr lang="de-CH" sz="1600" dirty="0" smtClean="0"/>
              <a:t>Welche </a:t>
            </a:r>
            <a:r>
              <a:rPr lang="de-CH" sz="1600" b="1" dirty="0" smtClean="0"/>
              <a:t>Marktbearbeitungsoptionen</a:t>
            </a:r>
            <a:r>
              <a:rPr lang="de-CH" sz="1600" dirty="0" smtClean="0"/>
              <a:t> bestehen in den Geschäftsfeldern und wie sind diese bezüglich Kosten/Nutzen zu beurteilen?</a:t>
            </a:r>
          </a:p>
          <a:p>
            <a:pPr algn="l">
              <a:buClr>
                <a:schemeClr val="tx1"/>
              </a:buClr>
              <a:buFont typeface="+mj-lt"/>
              <a:buAutoNum type="arabicPeriod"/>
            </a:pPr>
            <a:r>
              <a:rPr lang="de-CH" sz="1600" b="1" dirty="0" smtClean="0"/>
              <a:t>Welche Empfehlungen formuliert die RDK </a:t>
            </a:r>
            <a:r>
              <a:rPr lang="de-CH" sz="1600" dirty="0" smtClean="0"/>
              <a:t>an ihre Mitglieder und die Akteure des Schweizer Tourismus für die Marktbearbeitung?</a:t>
            </a:r>
          </a:p>
          <a:p>
            <a:pPr marL="0" indent="0" algn="l">
              <a:buFont typeface="Wingdings" charset="2"/>
              <a:buNone/>
            </a:pPr>
            <a:endParaRPr lang="de-CH" sz="1600" b="1" dirty="0" smtClean="0"/>
          </a:p>
          <a:p>
            <a:pPr marL="0" indent="0" algn="l">
              <a:buFont typeface="Wingdings" charset="2"/>
              <a:buNone/>
            </a:pPr>
            <a:endParaRPr lang="de-CH" sz="1600" b="1" dirty="0" smtClean="0"/>
          </a:p>
          <a:p>
            <a:pPr marL="0" indent="0" algn="l">
              <a:buFont typeface="Wingdings" charset="2"/>
              <a:buNone/>
            </a:pPr>
            <a:endParaRPr lang="de-CH" sz="1600" b="1" dirty="0" smtClean="0"/>
          </a:p>
          <a:p>
            <a:pPr marL="0" indent="0" algn="l">
              <a:buFont typeface="Wingdings" charset="2"/>
              <a:buNone/>
            </a:pPr>
            <a:endParaRPr lang="de-CH" sz="1600" b="1" dirty="0" smtClean="0"/>
          </a:p>
          <a:p>
            <a:pPr marL="0" indent="0" algn="l">
              <a:buFont typeface="Wingdings" charset="2"/>
              <a:buNone/>
            </a:pPr>
            <a:endParaRPr lang="de-CH" sz="1600" b="1" dirty="0" smtClean="0"/>
          </a:p>
          <a:p>
            <a:pPr marL="0" indent="0" algn="l">
              <a:buFont typeface="Wingdings" charset="2"/>
              <a:buNone/>
            </a:pPr>
            <a:endParaRPr lang="de-CH" sz="1600" dirty="0"/>
          </a:p>
        </p:txBody>
      </p:sp>
      <p:sp>
        <p:nvSpPr>
          <p:cNvPr id="2" name="Titel 1"/>
          <p:cNvSpPr>
            <a:spLocks noGrp="1"/>
          </p:cNvSpPr>
          <p:nvPr>
            <p:ph type="title"/>
          </p:nvPr>
        </p:nvSpPr>
        <p:spPr/>
        <p:txBody>
          <a:bodyPr/>
          <a:lstStyle/>
          <a:p>
            <a:pPr marL="0" indent="0">
              <a:buNone/>
            </a:pPr>
            <a:r>
              <a:rPr lang="de-CH" dirty="0"/>
              <a:t>Ziel: Kräfte der Schweizer Tourismusakteure bündeln </a:t>
            </a:r>
            <a:br>
              <a:rPr lang="de-CH" dirty="0"/>
            </a:b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5</a:t>
            </a:fld>
            <a:endParaRPr lang="de-CH"/>
          </a:p>
        </p:txBody>
      </p:sp>
      <p:sp>
        <p:nvSpPr>
          <p:cNvPr id="6" name="Textplatzhalter 5"/>
          <p:cNvSpPr>
            <a:spLocks noGrp="1"/>
          </p:cNvSpPr>
          <p:nvPr>
            <p:ph type="body" sz="quarter" idx="12"/>
          </p:nvPr>
        </p:nvSpPr>
        <p:spPr/>
        <p:txBody>
          <a:bodyPr/>
          <a:lstStyle/>
          <a:p>
            <a:r>
              <a:rPr lang="de-CH" dirty="0" smtClean="0"/>
              <a:t>Ziele &amp; Inhalt der Studie «Investitionsempfehlung Deutschland»</a:t>
            </a:r>
            <a:endParaRPr lang="de-CH" dirty="0"/>
          </a:p>
        </p:txBody>
      </p:sp>
      <p:sp>
        <p:nvSpPr>
          <p:cNvPr id="7" name="Textplatzhalter 6"/>
          <p:cNvSpPr>
            <a:spLocks noGrp="1"/>
          </p:cNvSpPr>
          <p:nvPr>
            <p:ph type="body" sz="quarter" idx="13"/>
          </p:nvPr>
        </p:nvSpPr>
        <p:spPr/>
        <p:txBody>
          <a:bodyPr/>
          <a:lstStyle/>
          <a:p>
            <a:r>
              <a:rPr lang="de-CH" dirty="0" smtClean="0"/>
              <a:t>1 Grundlagen </a:t>
            </a:r>
            <a:endParaRPr lang="de-CH" dirty="0"/>
          </a:p>
        </p:txBody>
      </p:sp>
    </p:spTree>
    <p:extLst>
      <p:ext uri="{BB962C8B-B14F-4D97-AF65-F5344CB8AC3E}">
        <p14:creationId xmlns:p14="http://schemas.microsoft.com/office/powerpoint/2010/main" val="117076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Ziele: Vertriebsorientierung stärken, Angebotsdichte als USP nutzen </a:t>
            </a:r>
            <a:endParaRPr lang="de-CH" dirty="0"/>
          </a:p>
        </p:txBody>
      </p:sp>
      <p:sp>
        <p:nvSpPr>
          <p:cNvPr id="3" name="Inhaltsplatzhalter 2"/>
          <p:cNvSpPr>
            <a:spLocks noGrp="1"/>
          </p:cNvSpPr>
          <p:nvPr>
            <p:ph idx="1"/>
          </p:nvPr>
        </p:nvSpPr>
        <p:spPr>
          <a:xfrm>
            <a:off x="711835" y="1570865"/>
            <a:ext cx="8208881" cy="5287135"/>
          </a:xfrm>
        </p:spPr>
        <p:txBody>
          <a:bodyPr/>
          <a:lstStyle/>
          <a:p>
            <a:pPr marL="0" indent="0">
              <a:buNone/>
            </a:pPr>
            <a:r>
              <a:rPr lang="de-CH" b="1" dirty="0" smtClean="0"/>
              <a:t>Empfehlungen für alle Teilsegmente</a:t>
            </a:r>
          </a:p>
          <a:p>
            <a:r>
              <a:rPr lang="de-CH" dirty="0" smtClean="0"/>
              <a:t>Angebotsdichte </a:t>
            </a:r>
            <a:r>
              <a:rPr lang="de-CH" dirty="0"/>
              <a:t>als USP für Reisen in die Schweiz </a:t>
            </a:r>
            <a:r>
              <a:rPr lang="de-CH" dirty="0" smtClean="0"/>
              <a:t>nutzen</a:t>
            </a:r>
          </a:p>
          <a:p>
            <a:r>
              <a:rPr lang="de-CH" dirty="0" smtClean="0"/>
              <a:t>Durch </a:t>
            </a:r>
            <a:r>
              <a:rPr lang="de-CH" dirty="0"/>
              <a:t>Vertriebspräsenz neue Gäste </a:t>
            </a:r>
            <a:r>
              <a:rPr lang="de-CH" dirty="0" smtClean="0"/>
              <a:t>gewinnen</a:t>
            </a:r>
          </a:p>
          <a:p>
            <a:pPr marL="0" indent="0">
              <a:buNone/>
            </a:pPr>
            <a:r>
              <a:rPr lang="de-CH" b="1" dirty="0" smtClean="0"/>
              <a:t>Empfehlungen für einzelne Teilsegmente: </a:t>
            </a:r>
          </a:p>
          <a:p>
            <a:r>
              <a:rPr lang="de-CH" b="1" dirty="0" smtClean="0"/>
              <a:t>Busreisen: </a:t>
            </a:r>
            <a:r>
              <a:rPr lang="de-CH" dirty="0" smtClean="0"/>
              <a:t>Die Verwendung von Marketinggeldern zur Vermarktung von Busreisen in der Schweiz erachten wir aufgrund der tiefen Erträge, v.a. in der Hotellerie, insgesamt als nicht sinnvoll. </a:t>
            </a:r>
          </a:p>
          <a:p>
            <a:r>
              <a:rPr lang="de-CH" b="1" dirty="0" smtClean="0"/>
              <a:t>Wander- </a:t>
            </a:r>
            <a:r>
              <a:rPr lang="de-CH" b="1" dirty="0"/>
              <a:t>und </a:t>
            </a:r>
            <a:r>
              <a:rPr lang="de-CH" b="1" dirty="0" smtClean="0"/>
              <a:t>Veloreisen</a:t>
            </a:r>
          </a:p>
          <a:p>
            <a:pPr lvl="1"/>
            <a:r>
              <a:rPr lang="de-CH" dirty="0" smtClean="0"/>
              <a:t>Angebote des Mittellandes forcieren</a:t>
            </a:r>
          </a:p>
          <a:p>
            <a:pPr lvl="1"/>
            <a:r>
              <a:rPr lang="de-CH" dirty="0" smtClean="0"/>
              <a:t>Nationale Wander- und Velorouten stärker in die Produktgestaltung zu integrieren</a:t>
            </a:r>
          </a:p>
          <a:p>
            <a:pPr lvl="1"/>
            <a:r>
              <a:rPr lang="de-CH" dirty="0" smtClean="0"/>
              <a:t>Vertriebsseitig die Präsenz bei den Nischenanbietern erhöhen </a:t>
            </a:r>
          </a:p>
          <a:p>
            <a:r>
              <a:rPr lang="de-CH" b="1" dirty="0" smtClean="0"/>
              <a:t>Bahnreisen</a:t>
            </a:r>
          </a:p>
          <a:p>
            <a:pPr lvl="1"/>
            <a:r>
              <a:rPr lang="de-CH" dirty="0" smtClean="0"/>
              <a:t>Individuell zusammensetzbare All-Inklusive-Reisen mit hohem Komfortfaktor pushen und Zielmarkt klar auf Personen über 50 Jahren mit überdurchschnittlichem Einkommen, die in südwestdeutschen Städten wohnen, eingrenzen</a:t>
            </a:r>
          </a:p>
          <a:p>
            <a:pPr lvl="1"/>
            <a:r>
              <a:rPr lang="de-CH" dirty="0" smtClean="0"/>
              <a:t>Leistungsträgern </a:t>
            </a:r>
            <a:r>
              <a:rPr lang="de-CH" dirty="0"/>
              <a:t>an der Strecke der Grand Train </a:t>
            </a:r>
            <a:r>
              <a:rPr lang="de-CH" dirty="0" smtClean="0"/>
              <a:t>Tour: Angebot in die </a:t>
            </a:r>
            <a:r>
              <a:rPr lang="de-CH" dirty="0"/>
              <a:t>bestehenden Marketingaktivitäten für Stammgäste </a:t>
            </a:r>
            <a:r>
              <a:rPr lang="de-CH" dirty="0" smtClean="0"/>
              <a:t>integrieren</a:t>
            </a:r>
            <a:endParaRPr lang="de-CH" dirty="0"/>
          </a:p>
          <a:p>
            <a:pPr marL="0" indent="0">
              <a:buNone/>
            </a:pPr>
            <a:r>
              <a:rPr lang="de-CH" b="1" dirty="0"/>
              <a:t>Auto- und </a:t>
            </a:r>
            <a:r>
              <a:rPr lang="de-CH" b="1" dirty="0" smtClean="0"/>
              <a:t>Motorradreisen: </a:t>
            </a:r>
            <a:r>
              <a:rPr lang="de-CH" dirty="0" smtClean="0"/>
              <a:t>Grand </a:t>
            </a:r>
            <a:r>
              <a:rPr lang="de-CH" dirty="0"/>
              <a:t>Tour konsequent weiter entwickeln </a:t>
            </a:r>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50</a:t>
            </a:fld>
            <a:endParaRPr lang="de-CH"/>
          </a:p>
        </p:txBody>
      </p:sp>
      <p:sp>
        <p:nvSpPr>
          <p:cNvPr id="6" name="Textplatzhalter 5"/>
          <p:cNvSpPr>
            <a:spLocks noGrp="1"/>
          </p:cNvSpPr>
          <p:nvPr>
            <p:ph type="body" sz="quarter" idx="12"/>
          </p:nvPr>
        </p:nvSpPr>
        <p:spPr/>
        <p:txBody>
          <a:bodyPr/>
          <a:lstStyle/>
          <a:p>
            <a:r>
              <a:rPr lang="de-CH" dirty="0" smtClean="0"/>
              <a:t>Empfehlungen </a:t>
            </a:r>
            <a:endParaRPr lang="de-CH" dirty="0"/>
          </a:p>
        </p:txBody>
      </p:sp>
      <p:sp>
        <p:nvSpPr>
          <p:cNvPr id="7" name="Textplatzhalter 6"/>
          <p:cNvSpPr>
            <a:spLocks noGrp="1"/>
          </p:cNvSpPr>
          <p:nvPr>
            <p:ph type="body" sz="quarter" idx="13"/>
          </p:nvPr>
        </p:nvSpPr>
        <p:spPr>
          <a:xfrm>
            <a:off x="5624423" y="285750"/>
            <a:ext cx="3517401" cy="295200"/>
          </a:xfrm>
        </p:spPr>
        <p:txBody>
          <a:bodyPr/>
          <a:lstStyle/>
          <a:p>
            <a:r>
              <a:rPr lang="de-CH" dirty="0" smtClean="0"/>
              <a:t>5 </a:t>
            </a:r>
            <a:r>
              <a:rPr lang="de-CH" dirty="0"/>
              <a:t>Geschäftsfeld </a:t>
            </a:r>
            <a:r>
              <a:rPr lang="de-CH" dirty="0" smtClean="0"/>
              <a:t>Reisen </a:t>
            </a:r>
            <a:r>
              <a:rPr lang="de-CH" dirty="0"/>
              <a:t>im </a:t>
            </a:r>
            <a:r>
              <a:rPr lang="de-CH" dirty="0" smtClean="0"/>
              <a:t>Sommer</a:t>
            </a:r>
            <a:endParaRPr lang="de-CH" dirty="0"/>
          </a:p>
          <a:p>
            <a:endParaRPr lang="de-CH" dirty="0"/>
          </a:p>
        </p:txBody>
      </p:sp>
    </p:spTree>
    <p:extLst>
      <p:ext uri="{BB962C8B-B14F-4D97-AF65-F5344CB8AC3E}">
        <p14:creationId xmlns:p14="http://schemas.microsoft.com/office/powerpoint/2010/main" val="4357098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6 	Geschäftsfeld 4: </a:t>
            </a:r>
            <a:br>
              <a:rPr lang="de-CH" sz="4400" b="1" dirty="0" smtClean="0">
                <a:ea typeface="ＭＳ Ｐゴシック" pitchFamily="34" charset="-128"/>
              </a:rPr>
            </a:br>
            <a:r>
              <a:rPr lang="de-CH" sz="4400" b="1" dirty="0" smtClean="0">
                <a:ea typeface="ＭＳ Ｐゴシック" pitchFamily="34" charset="-128"/>
              </a:rPr>
              <a:t>«Kurzaufenthalte </a:t>
            </a:r>
            <a:r>
              <a:rPr lang="de-CH" sz="4400" b="1" dirty="0">
                <a:ea typeface="ＭＳ Ｐゴシック" pitchFamily="34" charset="-128"/>
              </a:rPr>
              <a:t>i</a:t>
            </a:r>
            <a:r>
              <a:rPr lang="de-CH" sz="4400" b="1" dirty="0" smtClean="0">
                <a:ea typeface="ＭＳ Ｐゴシック" pitchFamily="34" charset="-128"/>
              </a:rPr>
              <a:t>n den Businessstädten»</a:t>
            </a:r>
            <a:endParaRPr lang="de-CH" sz="4400" b="1" dirty="0">
              <a:ea typeface="ＭＳ Ｐゴシック" pitchFamily="34" charset="-128"/>
            </a:endParaRP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51</a:t>
            </a:fld>
            <a:endParaRPr lang="de-CH"/>
          </a:p>
        </p:txBody>
      </p:sp>
    </p:spTree>
    <p:extLst>
      <p:ext uri="{BB962C8B-B14F-4D97-AF65-F5344CB8AC3E}">
        <p14:creationId xmlns:p14="http://schemas.microsoft.com/office/powerpoint/2010/main" val="16987301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Kurzaufenthalte in den (Business-)Städten</a:t>
            </a:r>
            <a:endParaRPr lang="de-CH" dirty="0"/>
          </a:p>
        </p:txBody>
      </p:sp>
      <p:sp>
        <p:nvSpPr>
          <p:cNvPr id="3" name="Inhaltsplatzhalter 2"/>
          <p:cNvSpPr>
            <a:spLocks noGrp="1"/>
          </p:cNvSpPr>
          <p:nvPr>
            <p:ph idx="1"/>
          </p:nvPr>
        </p:nvSpPr>
        <p:spPr>
          <a:xfrm>
            <a:off x="711835" y="1570865"/>
            <a:ext cx="8268653" cy="4996912"/>
          </a:xfrm>
        </p:spPr>
        <p:txBody>
          <a:bodyPr/>
          <a:lstStyle/>
          <a:p>
            <a:pPr marL="0" indent="0" algn="l">
              <a:buNone/>
            </a:pPr>
            <a:r>
              <a:rPr lang="de-CH" sz="900" b="1" dirty="0" smtClean="0"/>
              <a:t>219’000 Logiernächte</a:t>
            </a:r>
          </a:p>
          <a:p>
            <a:pPr marL="0" indent="0" algn="l">
              <a:buNone/>
            </a:pPr>
            <a:endParaRPr lang="de-CH" sz="900" b="1" dirty="0" smtClean="0"/>
          </a:p>
          <a:p>
            <a:pPr marL="0" indent="0" algn="l">
              <a:buNone/>
            </a:pPr>
            <a:endParaRPr lang="de-CH" sz="900" b="1" dirty="0"/>
          </a:p>
          <a:p>
            <a:pPr marL="0" indent="0" algn="l">
              <a:buNone/>
            </a:pPr>
            <a:endParaRPr lang="de-CH" sz="900" b="1" dirty="0" smtClean="0"/>
          </a:p>
          <a:p>
            <a:pPr marL="0" indent="0" algn="l">
              <a:buNone/>
            </a:pPr>
            <a:endParaRPr lang="de-CH" sz="900" b="1" dirty="0" smtClean="0"/>
          </a:p>
          <a:p>
            <a:pPr marL="0" indent="0" algn="l">
              <a:buNone/>
            </a:pPr>
            <a:r>
              <a:rPr lang="de-CH" sz="900" b="1" dirty="0" smtClean="0"/>
              <a:t>89’000 Ankünfte</a:t>
            </a:r>
            <a:endParaRPr lang="de-CH" sz="900" b="1" dirty="0"/>
          </a:p>
          <a:p>
            <a:pPr marL="0" indent="0" algn="l">
              <a:buNone/>
            </a:pPr>
            <a:endParaRPr lang="de-CH" sz="900" b="1" dirty="0" smtClean="0"/>
          </a:p>
          <a:p>
            <a:pPr marL="0" indent="0" algn="l">
              <a:buNone/>
            </a:pPr>
            <a:endParaRPr lang="de-CH" sz="900" b="1" dirty="0"/>
          </a:p>
          <a:p>
            <a:pPr marL="0" indent="0" algn="l">
              <a:buNone/>
            </a:pPr>
            <a:endParaRPr lang="de-CH" sz="900" b="1" dirty="0" smtClean="0"/>
          </a:p>
          <a:p>
            <a:pPr marL="0" indent="0" algn="l">
              <a:buNone/>
            </a:pPr>
            <a:endParaRPr lang="de-CH" sz="900" b="1" dirty="0" smtClean="0"/>
          </a:p>
          <a:p>
            <a:pPr marL="0" indent="0" algn="l">
              <a:buNone/>
            </a:pPr>
            <a:r>
              <a:rPr lang="de-CH" sz="900" b="1" dirty="0" smtClean="0"/>
              <a:t>35’000 Buchungen </a:t>
            </a:r>
          </a:p>
          <a:p>
            <a:pPr marL="0" indent="0" algn="l">
              <a:buNone/>
            </a:pPr>
            <a:endParaRPr lang="de-CH" sz="900" b="1" dirty="0"/>
          </a:p>
          <a:p>
            <a:pPr marL="0" indent="0" algn="l">
              <a:buNone/>
            </a:pPr>
            <a:endParaRPr lang="de-CH" sz="900" b="1" dirty="0" smtClean="0"/>
          </a:p>
          <a:p>
            <a:pPr marL="0" indent="0" algn="l">
              <a:buNone/>
            </a:pPr>
            <a:endParaRPr lang="de-CH" sz="900" b="1" dirty="0" smtClean="0"/>
          </a:p>
          <a:p>
            <a:pPr marL="0" indent="0" algn="l">
              <a:buNone/>
            </a:pPr>
            <a:r>
              <a:rPr lang="de-CH" sz="900" b="1" dirty="0" smtClean="0"/>
              <a:t>Entwicklung </a:t>
            </a:r>
          </a:p>
          <a:p>
            <a:pPr marL="0" indent="0" algn="l">
              <a:buNone/>
            </a:pPr>
            <a:endParaRPr lang="de-CH" sz="900" b="1" dirty="0"/>
          </a:p>
          <a:p>
            <a:pPr marL="0" indent="0" algn="l">
              <a:buNone/>
            </a:pPr>
            <a:endParaRPr lang="de-CH" sz="900" b="1" dirty="0" smtClean="0"/>
          </a:p>
          <a:p>
            <a:pPr marL="0" indent="0" algn="l">
              <a:buNone/>
            </a:pPr>
            <a:r>
              <a:rPr lang="de-CH" sz="900" b="1" dirty="0" smtClean="0"/>
              <a:t>Volumen </a:t>
            </a:r>
          </a:p>
          <a:p>
            <a:pPr marL="0" indent="0" algn="l">
              <a:buNone/>
            </a:pPr>
            <a:endParaRPr lang="de-CH" sz="900" b="1" dirty="0"/>
          </a:p>
          <a:p>
            <a:pPr marL="0" indent="0" algn="l">
              <a:buNone/>
            </a:pPr>
            <a:endParaRPr lang="de-CH" sz="900" b="1" dirty="0" smtClean="0"/>
          </a:p>
          <a:p>
            <a:pPr marL="0" indent="0">
              <a:buNone/>
            </a:pPr>
            <a:endParaRPr lang="de-CH" sz="900" b="1" dirty="0" smtClean="0"/>
          </a:p>
          <a:p>
            <a:pPr marL="0" indent="0" algn="l">
              <a:buNone/>
            </a:pPr>
            <a:endParaRPr lang="de-CH" sz="900" b="1" dirty="0" smtClean="0"/>
          </a:p>
          <a:p>
            <a:pPr marL="0" indent="0" algn="l">
              <a:buNone/>
            </a:pPr>
            <a:endParaRPr lang="de-CH" sz="900" b="1" dirty="0" smtClean="0"/>
          </a:p>
          <a:p>
            <a:pPr marL="0" indent="0" algn="l">
              <a:buNone/>
            </a:pPr>
            <a:endParaRPr lang="de-CH" sz="900" b="1" dirty="0" smtClean="0"/>
          </a:p>
          <a:p>
            <a:pPr marL="0" indent="0" algn="l">
              <a:buNone/>
            </a:pPr>
            <a:endParaRPr lang="de-CH" sz="900" b="1"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Eckwerte des Geschäftsfelds</a:t>
            </a:r>
            <a:endParaRPr lang="de-CH" dirty="0"/>
          </a:p>
        </p:txBody>
      </p:sp>
      <p:sp>
        <p:nvSpPr>
          <p:cNvPr id="6" name="Textplatzhalter 5"/>
          <p:cNvSpPr>
            <a:spLocks noGrp="1"/>
          </p:cNvSpPr>
          <p:nvPr>
            <p:ph type="body" sz="quarter" idx="13"/>
          </p:nvPr>
        </p:nvSpPr>
        <p:spPr>
          <a:xfrm>
            <a:off x="4345228" y="285750"/>
            <a:ext cx="4796595" cy="295200"/>
          </a:xfrm>
        </p:spPr>
        <p:txBody>
          <a:bodyPr/>
          <a:lstStyle/>
          <a:p>
            <a:r>
              <a:rPr lang="de-CH" dirty="0" smtClean="0"/>
              <a:t>6 Kurzaufenthalte in den Städten</a:t>
            </a:r>
            <a:endParaRPr lang="de-CH" dirty="0"/>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52</a:t>
            </a:fld>
            <a:endParaRPr lang="de-CH"/>
          </a:p>
        </p:txBody>
      </p:sp>
      <p:sp>
        <p:nvSpPr>
          <p:cNvPr id="22" name="Textfeld 21"/>
          <p:cNvSpPr txBox="1"/>
          <p:nvPr/>
        </p:nvSpPr>
        <p:spPr>
          <a:xfrm>
            <a:off x="1766120" y="5387433"/>
            <a:ext cx="6952399" cy="369332"/>
          </a:xfrm>
          <a:prstGeom prst="rect">
            <a:avLst/>
          </a:prstGeom>
          <a:noFill/>
        </p:spPr>
        <p:txBody>
          <a:bodyPr wrap="square" rtlCol="0">
            <a:spAutoFit/>
          </a:bodyPr>
          <a:lstStyle/>
          <a:p>
            <a:r>
              <a:rPr lang="de-CH" sz="900" dirty="0" smtClean="0"/>
              <a:t>Abnahme 2008 bis 2014 um 73’000 Logiernächte (minus 33 Prozent) in der Hotellerie, davon minus 55’000 Logiernächte im Sommer und  minus 18’000 Logiernächte im Winter </a:t>
            </a:r>
          </a:p>
        </p:txBody>
      </p:sp>
      <p:sp>
        <p:nvSpPr>
          <p:cNvPr id="23" name="Kreis 22"/>
          <p:cNvSpPr/>
          <p:nvPr/>
        </p:nvSpPr>
        <p:spPr>
          <a:xfrm>
            <a:off x="758899" y="5885393"/>
            <a:ext cx="468000" cy="468000"/>
          </a:xfrm>
          <a:prstGeom prst="pie">
            <a:avLst>
              <a:gd name="adj1" fmla="val 0"/>
              <a:gd name="adj2" fmla="val 916054"/>
            </a:avLst>
          </a:prstGeom>
          <a:solidFill>
            <a:schemeClr val="accent5"/>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solidFill>
                <a:schemeClr val="tx1"/>
              </a:solidFill>
            </a:endParaRPr>
          </a:p>
        </p:txBody>
      </p:sp>
      <p:sp>
        <p:nvSpPr>
          <p:cNvPr id="19" name="Rechteck 18"/>
          <p:cNvSpPr/>
          <p:nvPr/>
        </p:nvSpPr>
        <p:spPr>
          <a:xfrm>
            <a:off x="1668143" y="6000280"/>
            <a:ext cx="5899748" cy="369332"/>
          </a:xfrm>
          <a:prstGeom prst="rect">
            <a:avLst/>
          </a:prstGeom>
        </p:spPr>
        <p:txBody>
          <a:bodyPr wrap="square">
            <a:spAutoFit/>
          </a:bodyPr>
          <a:lstStyle/>
          <a:p>
            <a:pPr marL="171450" indent="-171450">
              <a:buClr>
                <a:srgbClr val="C00000"/>
              </a:buClr>
              <a:buFont typeface="Wingdings" pitchFamily="2" charset="2"/>
              <a:buChar char="§"/>
            </a:pPr>
            <a:r>
              <a:rPr lang="de-CH" sz="900" dirty="0" smtClean="0"/>
              <a:t>2.4 Prozent aller Logiernächte deutscher Gäste in der Schweiz </a:t>
            </a:r>
          </a:p>
          <a:p>
            <a:pPr marL="171450" indent="-171450">
              <a:buClr>
                <a:srgbClr val="C00000"/>
              </a:buClr>
              <a:buFont typeface="Wingdings" pitchFamily="2" charset="2"/>
              <a:buChar char="§"/>
            </a:pPr>
            <a:r>
              <a:rPr lang="de-CH" sz="900" dirty="0" smtClean="0"/>
              <a:t>14 Prozent aller Logiernächte deutscher Gäste in den Businessstädten </a:t>
            </a:r>
            <a:endParaRPr lang="de-CH" sz="900" dirty="0"/>
          </a:p>
        </p:txBody>
      </p:sp>
      <p:sp>
        <p:nvSpPr>
          <p:cNvPr id="29" name="Freihandform 28"/>
          <p:cNvSpPr/>
          <p:nvPr/>
        </p:nvSpPr>
        <p:spPr>
          <a:xfrm>
            <a:off x="864857" y="5395463"/>
            <a:ext cx="733991" cy="392225"/>
          </a:xfrm>
          <a:custGeom>
            <a:avLst/>
            <a:gdLst>
              <a:gd name="connsiteX0" fmla="*/ 0 w 435935"/>
              <a:gd name="connsiteY0" fmla="*/ 191386 h 191386"/>
              <a:gd name="connsiteX1" fmla="*/ 85061 w 435935"/>
              <a:gd name="connsiteY1" fmla="*/ 31898 h 191386"/>
              <a:gd name="connsiteX2" fmla="*/ 212651 w 435935"/>
              <a:gd name="connsiteY2" fmla="*/ 85060 h 191386"/>
              <a:gd name="connsiteX3" fmla="*/ 287079 w 435935"/>
              <a:gd name="connsiteY3" fmla="*/ 0 h 191386"/>
              <a:gd name="connsiteX4" fmla="*/ 435935 w 435935"/>
              <a:gd name="connsiteY4" fmla="*/ 170121 h 191386"/>
              <a:gd name="connsiteX0" fmla="*/ 0 w 541794"/>
              <a:gd name="connsiteY0" fmla="*/ 191386 h 252144"/>
              <a:gd name="connsiteX1" fmla="*/ 85061 w 541794"/>
              <a:gd name="connsiteY1" fmla="*/ 31898 h 252144"/>
              <a:gd name="connsiteX2" fmla="*/ 212651 w 541794"/>
              <a:gd name="connsiteY2" fmla="*/ 85060 h 252144"/>
              <a:gd name="connsiteX3" fmla="*/ 287079 w 541794"/>
              <a:gd name="connsiteY3" fmla="*/ 0 h 252144"/>
              <a:gd name="connsiteX4" fmla="*/ 541794 w 541794"/>
              <a:gd name="connsiteY4" fmla="*/ 252144 h 252144"/>
              <a:gd name="connsiteX0" fmla="*/ 0 w 456733"/>
              <a:gd name="connsiteY0" fmla="*/ 31898 h 252144"/>
              <a:gd name="connsiteX1" fmla="*/ 127590 w 456733"/>
              <a:gd name="connsiteY1" fmla="*/ 85060 h 252144"/>
              <a:gd name="connsiteX2" fmla="*/ 202018 w 456733"/>
              <a:gd name="connsiteY2" fmla="*/ 0 h 252144"/>
              <a:gd name="connsiteX3" fmla="*/ 456733 w 456733"/>
              <a:gd name="connsiteY3" fmla="*/ 252144 h 252144"/>
            </a:gdLst>
            <a:ahLst/>
            <a:cxnLst>
              <a:cxn ang="0">
                <a:pos x="connsiteX0" y="connsiteY0"/>
              </a:cxn>
              <a:cxn ang="0">
                <a:pos x="connsiteX1" y="connsiteY1"/>
              </a:cxn>
              <a:cxn ang="0">
                <a:pos x="connsiteX2" y="connsiteY2"/>
              </a:cxn>
              <a:cxn ang="0">
                <a:pos x="connsiteX3" y="connsiteY3"/>
              </a:cxn>
            </a:cxnLst>
            <a:rect l="l" t="t" r="r" b="b"/>
            <a:pathLst>
              <a:path w="456733" h="252144">
                <a:moveTo>
                  <a:pt x="0" y="31898"/>
                </a:moveTo>
                <a:lnTo>
                  <a:pt x="127590" y="85060"/>
                </a:lnTo>
                <a:lnTo>
                  <a:pt x="202018" y="0"/>
                </a:lnTo>
                <a:lnTo>
                  <a:pt x="456733" y="252144"/>
                </a:lnTo>
              </a:path>
            </a:pathLst>
          </a:custGeom>
          <a:noFill/>
          <a:ln w="38100">
            <a:solidFill>
              <a:schemeClr val="bg1">
                <a:lumMod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1" name="Textfeld 20"/>
          <p:cNvSpPr txBox="1"/>
          <p:nvPr/>
        </p:nvSpPr>
        <p:spPr>
          <a:xfrm>
            <a:off x="7552651" y="4146876"/>
            <a:ext cx="1342103" cy="923330"/>
          </a:xfrm>
          <a:prstGeom prst="rect">
            <a:avLst/>
          </a:prstGeom>
          <a:noFill/>
        </p:spPr>
        <p:txBody>
          <a:bodyPr wrap="square" rtlCol="0">
            <a:spAutoFit/>
          </a:bodyPr>
          <a:lstStyle/>
          <a:p>
            <a:r>
              <a:rPr lang="de-CH" sz="900" dirty="0">
                <a:sym typeface="Wingdings" pitchFamily="2" charset="2"/>
              </a:rPr>
              <a:t>Total Umsatz </a:t>
            </a:r>
            <a:br>
              <a:rPr lang="de-CH" sz="900" dirty="0">
                <a:sym typeface="Wingdings" pitchFamily="2" charset="2"/>
              </a:rPr>
            </a:br>
            <a:r>
              <a:rPr lang="de-CH" sz="900" dirty="0">
                <a:sym typeface="Wingdings" pitchFamily="2" charset="2"/>
              </a:rPr>
              <a:t>CHF </a:t>
            </a:r>
            <a:r>
              <a:rPr lang="de-CH" sz="900" dirty="0" smtClean="0">
                <a:sym typeface="Wingdings" pitchFamily="2" charset="2"/>
              </a:rPr>
              <a:t>9.8 Mio</a:t>
            </a:r>
            <a:r>
              <a:rPr lang="de-CH" sz="900" dirty="0">
                <a:sym typeface="Wingdings" pitchFamily="2" charset="2"/>
              </a:rPr>
              <a:t>.</a:t>
            </a:r>
          </a:p>
          <a:p>
            <a:endParaRPr lang="de-CH" sz="900" dirty="0">
              <a:sym typeface="Wingdings" pitchFamily="2" charset="2"/>
            </a:endParaRPr>
          </a:p>
          <a:p>
            <a:r>
              <a:rPr lang="de-CH" sz="900" dirty="0">
                <a:sym typeface="Wingdings" pitchFamily="2" charset="2"/>
              </a:rPr>
              <a:t>Marketingbudget: </a:t>
            </a:r>
          </a:p>
          <a:p>
            <a:r>
              <a:rPr lang="de-CH" sz="900" dirty="0">
                <a:sym typeface="Wingdings" pitchFamily="2" charset="2"/>
              </a:rPr>
              <a:t>5 % des Umsatzes</a:t>
            </a:r>
          </a:p>
          <a:p>
            <a:r>
              <a:rPr lang="de-CH" sz="900" dirty="0">
                <a:sym typeface="Wingdings" pitchFamily="2" charset="2"/>
              </a:rPr>
              <a:t> Total </a:t>
            </a:r>
            <a:r>
              <a:rPr lang="de-CH" sz="900" dirty="0" smtClean="0">
                <a:sym typeface="Wingdings" pitchFamily="2" charset="2"/>
              </a:rPr>
              <a:t>0.5 </a:t>
            </a:r>
            <a:r>
              <a:rPr lang="de-CH" sz="900" dirty="0">
                <a:sym typeface="Wingdings" pitchFamily="2" charset="2"/>
              </a:rPr>
              <a:t>Mio. </a:t>
            </a:r>
          </a:p>
        </p:txBody>
      </p:sp>
      <p:sp>
        <p:nvSpPr>
          <p:cNvPr id="24" name="Textfeld 23"/>
          <p:cNvSpPr txBox="1"/>
          <p:nvPr/>
        </p:nvSpPr>
        <p:spPr>
          <a:xfrm>
            <a:off x="4487205" y="3035583"/>
            <a:ext cx="4542495" cy="784830"/>
          </a:xfrm>
          <a:prstGeom prst="rect">
            <a:avLst/>
          </a:prstGeom>
          <a:noFill/>
        </p:spPr>
        <p:txBody>
          <a:bodyPr wrap="square" rtlCol="0">
            <a:spAutoFit/>
          </a:bodyPr>
          <a:lstStyle/>
          <a:p>
            <a:r>
              <a:rPr lang="de-CH" sz="900" dirty="0" smtClean="0"/>
              <a:t>Gewähltes Verkehrsmittel für die Anreise: </a:t>
            </a:r>
          </a:p>
          <a:p>
            <a:pPr marL="171450" indent="-171450">
              <a:buClr>
                <a:srgbClr val="C00000"/>
              </a:buClr>
              <a:buFont typeface="Wingdings" pitchFamily="2" charset="2"/>
              <a:buChar char="§"/>
            </a:pPr>
            <a:r>
              <a:rPr lang="de-CH" sz="900" dirty="0" smtClean="0"/>
              <a:t>Auto: 44 Prozent</a:t>
            </a:r>
          </a:p>
          <a:p>
            <a:pPr marL="171450" indent="-171450">
              <a:buClr>
                <a:srgbClr val="C00000"/>
              </a:buClr>
              <a:buFont typeface="Wingdings" pitchFamily="2" charset="2"/>
              <a:buChar char="§"/>
            </a:pPr>
            <a:r>
              <a:rPr lang="de-CH" sz="900" dirty="0" smtClean="0"/>
              <a:t>Zug: 25 Prozent</a:t>
            </a:r>
          </a:p>
          <a:p>
            <a:pPr marL="171450" indent="-171450">
              <a:buClr>
                <a:srgbClr val="C00000"/>
              </a:buClr>
              <a:buFont typeface="Wingdings" pitchFamily="2" charset="2"/>
              <a:buChar char="§"/>
            </a:pPr>
            <a:r>
              <a:rPr lang="de-CH" sz="900" dirty="0" smtClean="0"/>
              <a:t>Flug: 15 Prozent (54 Prozent via Zürich, 38 Prozent via Genf, 8 Prozent via Basel)</a:t>
            </a:r>
          </a:p>
          <a:p>
            <a:pPr marL="171450" indent="-171450">
              <a:buClr>
                <a:srgbClr val="C00000"/>
              </a:buClr>
              <a:buFont typeface="Wingdings" pitchFamily="2" charset="2"/>
              <a:buChar char="§"/>
            </a:pPr>
            <a:r>
              <a:rPr lang="de-CH" sz="900" dirty="0" smtClean="0"/>
              <a:t>Bus: 7 Prozent   </a:t>
            </a:r>
          </a:p>
        </p:txBody>
      </p:sp>
      <p:sp>
        <p:nvSpPr>
          <p:cNvPr id="26" name="Textfeld 25"/>
          <p:cNvSpPr txBox="1"/>
          <p:nvPr/>
        </p:nvSpPr>
        <p:spPr>
          <a:xfrm>
            <a:off x="2976461" y="4308095"/>
            <a:ext cx="4209199" cy="369332"/>
          </a:xfrm>
          <a:prstGeom prst="rect">
            <a:avLst/>
          </a:prstGeom>
          <a:noFill/>
        </p:spPr>
        <p:txBody>
          <a:bodyPr wrap="square" rtlCol="0">
            <a:spAutoFit/>
          </a:bodyPr>
          <a:lstStyle/>
          <a:p>
            <a:r>
              <a:rPr lang="de-CH" sz="900" dirty="0" smtClean="0"/>
              <a:t>Über 80 Prozent der Gäste sind zwischen 16 und 55 Jahre alt und besuchen die Städte nicht im Rahmen eines Familienausflugs </a:t>
            </a:r>
          </a:p>
        </p:txBody>
      </p:sp>
      <p:sp>
        <p:nvSpPr>
          <p:cNvPr id="27" name="Rechteck 26"/>
          <p:cNvSpPr/>
          <p:nvPr/>
        </p:nvSpPr>
        <p:spPr>
          <a:xfrm>
            <a:off x="1459837" y="1871296"/>
            <a:ext cx="3683178"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31’000                               </a:t>
            </a:r>
          </a:p>
        </p:txBody>
      </p:sp>
      <p:sp>
        <p:nvSpPr>
          <p:cNvPr id="28" name="Rechteck 27"/>
          <p:cNvSpPr/>
          <p:nvPr/>
        </p:nvSpPr>
        <p:spPr>
          <a:xfrm>
            <a:off x="1459837" y="1877091"/>
            <a:ext cx="2167283"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40’000</a:t>
            </a:r>
            <a:endParaRPr lang="de-CH" sz="900" dirty="0"/>
          </a:p>
        </p:txBody>
      </p:sp>
      <p:grpSp>
        <p:nvGrpSpPr>
          <p:cNvPr id="30" name="Gruppieren 29"/>
          <p:cNvGrpSpPr/>
          <p:nvPr/>
        </p:nvGrpSpPr>
        <p:grpSpPr>
          <a:xfrm>
            <a:off x="7909405" y="1643784"/>
            <a:ext cx="985349" cy="369332"/>
            <a:chOff x="7565567" y="5608522"/>
            <a:chExt cx="985349" cy="369332"/>
          </a:xfrm>
        </p:grpSpPr>
        <p:sp>
          <p:nvSpPr>
            <p:cNvPr id="31" name="Rechteck 30"/>
            <p:cNvSpPr/>
            <p:nvPr/>
          </p:nvSpPr>
          <p:spPr>
            <a:xfrm>
              <a:off x="7565567" y="5663814"/>
              <a:ext cx="108000" cy="10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2" name="Rechteck 31"/>
            <p:cNvSpPr/>
            <p:nvPr/>
          </p:nvSpPr>
          <p:spPr>
            <a:xfrm>
              <a:off x="7565567" y="5802625"/>
              <a:ext cx="108000" cy="10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33" name="Textfeld 32"/>
            <p:cNvSpPr txBox="1"/>
            <p:nvPr/>
          </p:nvSpPr>
          <p:spPr>
            <a:xfrm>
              <a:off x="7654517" y="5608522"/>
              <a:ext cx="896399" cy="369332"/>
            </a:xfrm>
            <a:prstGeom prst="rect">
              <a:avLst/>
            </a:prstGeom>
            <a:noFill/>
          </p:spPr>
          <p:txBody>
            <a:bodyPr wrap="none" rtlCol="0">
              <a:spAutoFit/>
            </a:bodyPr>
            <a:lstStyle/>
            <a:p>
              <a:r>
                <a:rPr lang="de-CH" sz="900" dirty="0" smtClean="0"/>
                <a:t>Parahotellerie</a:t>
              </a:r>
            </a:p>
            <a:p>
              <a:r>
                <a:rPr lang="de-CH" sz="900" dirty="0" smtClean="0"/>
                <a:t>Hotellerie </a:t>
              </a:r>
            </a:p>
          </p:txBody>
        </p:sp>
      </p:grpSp>
      <p:sp>
        <p:nvSpPr>
          <p:cNvPr id="34" name="Rechteck 33"/>
          <p:cNvSpPr/>
          <p:nvPr/>
        </p:nvSpPr>
        <p:spPr>
          <a:xfrm>
            <a:off x="1467580" y="3096103"/>
            <a:ext cx="1815778"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12’000                       </a:t>
            </a:r>
          </a:p>
        </p:txBody>
      </p:sp>
      <p:sp>
        <p:nvSpPr>
          <p:cNvPr id="35" name="Rechteck 34"/>
          <p:cNvSpPr/>
          <p:nvPr/>
        </p:nvSpPr>
        <p:spPr>
          <a:xfrm>
            <a:off x="1467580" y="3094278"/>
            <a:ext cx="98833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14’000</a:t>
            </a:r>
            <a:endParaRPr lang="de-CH" sz="900" dirty="0"/>
          </a:p>
        </p:txBody>
      </p:sp>
      <p:sp>
        <p:nvSpPr>
          <p:cNvPr id="36" name="Rechteck 35"/>
          <p:cNvSpPr/>
          <p:nvPr/>
        </p:nvSpPr>
        <p:spPr>
          <a:xfrm>
            <a:off x="1459837" y="4356649"/>
            <a:ext cx="78724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smtClean="0"/>
          </a:p>
        </p:txBody>
      </p:sp>
      <p:sp>
        <p:nvSpPr>
          <p:cNvPr id="38" name="Rechteck 37"/>
          <p:cNvSpPr/>
          <p:nvPr/>
        </p:nvSpPr>
        <p:spPr>
          <a:xfrm>
            <a:off x="1459838" y="4357122"/>
            <a:ext cx="501908"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7’000</a:t>
            </a:r>
            <a:endParaRPr lang="de-CH" sz="900" dirty="0"/>
          </a:p>
        </p:txBody>
      </p:sp>
      <p:sp>
        <p:nvSpPr>
          <p:cNvPr id="37" name="Rechteck 36"/>
          <p:cNvSpPr/>
          <p:nvPr/>
        </p:nvSpPr>
        <p:spPr>
          <a:xfrm>
            <a:off x="1459837" y="2251516"/>
            <a:ext cx="6912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45’000                       </a:t>
            </a:r>
          </a:p>
        </p:txBody>
      </p:sp>
      <p:sp>
        <p:nvSpPr>
          <p:cNvPr id="39" name="Rechteck 38"/>
          <p:cNvSpPr/>
          <p:nvPr/>
        </p:nvSpPr>
        <p:spPr>
          <a:xfrm>
            <a:off x="1459837" y="2249691"/>
            <a:ext cx="4512418"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103’000</a:t>
            </a:r>
            <a:endParaRPr lang="de-CH" sz="900" dirty="0"/>
          </a:p>
        </p:txBody>
      </p:sp>
      <p:sp>
        <p:nvSpPr>
          <p:cNvPr id="42" name="Textfeld 41"/>
          <p:cNvSpPr txBox="1"/>
          <p:nvPr/>
        </p:nvSpPr>
        <p:spPr>
          <a:xfrm>
            <a:off x="738557" y="1874417"/>
            <a:ext cx="1342103" cy="646331"/>
          </a:xfrm>
          <a:prstGeom prst="rect">
            <a:avLst/>
          </a:prstGeom>
          <a:noFill/>
        </p:spPr>
        <p:txBody>
          <a:bodyPr wrap="square" rtlCol="0">
            <a:spAutoFit/>
          </a:bodyPr>
          <a:lstStyle/>
          <a:p>
            <a:r>
              <a:rPr lang="de-CH" sz="900" dirty="0" smtClean="0">
                <a:sym typeface="Wingdings" pitchFamily="2" charset="2"/>
              </a:rPr>
              <a:t>Sommer</a:t>
            </a:r>
          </a:p>
          <a:p>
            <a:endParaRPr lang="de-CH" sz="900" dirty="0">
              <a:sym typeface="Wingdings" pitchFamily="2" charset="2"/>
            </a:endParaRPr>
          </a:p>
          <a:p>
            <a:endParaRPr lang="de-CH" sz="900" dirty="0" smtClean="0">
              <a:sym typeface="Wingdings" pitchFamily="2" charset="2"/>
            </a:endParaRPr>
          </a:p>
          <a:p>
            <a:r>
              <a:rPr lang="de-CH" sz="900" dirty="0" smtClean="0">
                <a:sym typeface="Wingdings" pitchFamily="2" charset="2"/>
              </a:rPr>
              <a:t>Winter</a:t>
            </a:r>
          </a:p>
        </p:txBody>
      </p:sp>
      <p:sp>
        <p:nvSpPr>
          <p:cNvPr id="43" name="Rechteck 42"/>
          <p:cNvSpPr/>
          <p:nvPr/>
        </p:nvSpPr>
        <p:spPr>
          <a:xfrm>
            <a:off x="1487602" y="3475543"/>
            <a:ext cx="2840558"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16’000                       </a:t>
            </a:r>
          </a:p>
        </p:txBody>
      </p:sp>
      <p:sp>
        <p:nvSpPr>
          <p:cNvPr id="44" name="Rechteck 43"/>
          <p:cNvSpPr/>
          <p:nvPr/>
        </p:nvSpPr>
        <p:spPr>
          <a:xfrm>
            <a:off x="1467580" y="3473718"/>
            <a:ext cx="1840373"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37’000</a:t>
            </a:r>
            <a:endParaRPr lang="de-CH" sz="900" dirty="0"/>
          </a:p>
        </p:txBody>
      </p:sp>
      <p:sp>
        <p:nvSpPr>
          <p:cNvPr id="45" name="Textfeld 44"/>
          <p:cNvSpPr txBox="1"/>
          <p:nvPr/>
        </p:nvSpPr>
        <p:spPr>
          <a:xfrm>
            <a:off x="758899" y="3102251"/>
            <a:ext cx="728704" cy="646331"/>
          </a:xfrm>
          <a:prstGeom prst="rect">
            <a:avLst/>
          </a:prstGeom>
          <a:noFill/>
        </p:spPr>
        <p:txBody>
          <a:bodyPr wrap="square" rtlCol="0">
            <a:spAutoFit/>
          </a:bodyPr>
          <a:lstStyle/>
          <a:p>
            <a:r>
              <a:rPr lang="de-CH" sz="900" dirty="0" smtClean="0">
                <a:sym typeface="Wingdings" pitchFamily="2" charset="2"/>
              </a:rPr>
              <a:t>Sommer</a:t>
            </a:r>
          </a:p>
          <a:p>
            <a:endParaRPr lang="de-CH" sz="900" dirty="0">
              <a:sym typeface="Wingdings" pitchFamily="2" charset="2"/>
            </a:endParaRPr>
          </a:p>
          <a:p>
            <a:endParaRPr lang="de-CH" sz="900" dirty="0" smtClean="0">
              <a:sym typeface="Wingdings" pitchFamily="2" charset="2"/>
            </a:endParaRPr>
          </a:p>
          <a:p>
            <a:r>
              <a:rPr lang="de-CH" sz="900" dirty="0" smtClean="0">
                <a:sym typeface="Wingdings" pitchFamily="2" charset="2"/>
              </a:rPr>
              <a:t>Winter</a:t>
            </a:r>
          </a:p>
        </p:txBody>
      </p:sp>
      <p:sp>
        <p:nvSpPr>
          <p:cNvPr id="46" name="Textfeld 45"/>
          <p:cNvSpPr txBox="1"/>
          <p:nvPr/>
        </p:nvSpPr>
        <p:spPr>
          <a:xfrm>
            <a:off x="804930" y="4347228"/>
            <a:ext cx="728704" cy="646331"/>
          </a:xfrm>
          <a:prstGeom prst="rect">
            <a:avLst/>
          </a:prstGeom>
          <a:noFill/>
        </p:spPr>
        <p:txBody>
          <a:bodyPr wrap="square" rtlCol="0">
            <a:spAutoFit/>
          </a:bodyPr>
          <a:lstStyle/>
          <a:p>
            <a:r>
              <a:rPr lang="de-CH" sz="900" dirty="0" smtClean="0">
                <a:sym typeface="Wingdings" pitchFamily="2" charset="2"/>
              </a:rPr>
              <a:t>Sommer</a:t>
            </a:r>
          </a:p>
          <a:p>
            <a:endParaRPr lang="de-CH" sz="900" dirty="0">
              <a:sym typeface="Wingdings" pitchFamily="2" charset="2"/>
            </a:endParaRPr>
          </a:p>
          <a:p>
            <a:endParaRPr lang="de-CH" sz="900" dirty="0" smtClean="0">
              <a:sym typeface="Wingdings" pitchFamily="2" charset="2"/>
            </a:endParaRPr>
          </a:p>
          <a:p>
            <a:r>
              <a:rPr lang="de-CH" sz="900" dirty="0" smtClean="0">
                <a:sym typeface="Wingdings" pitchFamily="2" charset="2"/>
              </a:rPr>
              <a:t>Winter</a:t>
            </a:r>
          </a:p>
        </p:txBody>
      </p:sp>
      <p:sp>
        <p:nvSpPr>
          <p:cNvPr id="47" name="Rechteck 46"/>
          <p:cNvSpPr/>
          <p:nvPr/>
        </p:nvSpPr>
        <p:spPr>
          <a:xfrm>
            <a:off x="1459836" y="4730244"/>
            <a:ext cx="1321463"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r"/>
            <a:r>
              <a:rPr lang="de-CH" sz="900" dirty="0"/>
              <a:t>6</a:t>
            </a:r>
            <a:r>
              <a:rPr lang="de-CH" sz="900" dirty="0" smtClean="0"/>
              <a:t>’000</a:t>
            </a:r>
          </a:p>
        </p:txBody>
      </p:sp>
      <p:sp>
        <p:nvSpPr>
          <p:cNvPr id="48" name="Rechteck 47"/>
          <p:cNvSpPr/>
          <p:nvPr/>
        </p:nvSpPr>
        <p:spPr>
          <a:xfrm>
            <a:off x="1459837" y="4728419"/>
            <a:ext cx="897013"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18’000</a:t>
            </a:r>
            <a:endParaRPr lang="de-CH" sz="900" dirty="0"/>
          </a:p>
        </p:txBody>
      </p:sp>
      <p:sp>
        <p:nvSpPr>
          <p:cNvPr id="9" name="Rechteck 8"/>
          <p:cNvSpPr/>
          <p:nvPr/>
        </p:nvSpPr>
        <p:spPr>
          <a:xfrm>
            <a:off x="1857995" y="4387114"/>
            <a:ext cx="498855" cy="230832"/>
          </a:xfrm>
          <a:prstGeom prst="rect">
            <a:avLst/>
          </a:prstGeom>
        </p:spPr>
        <p:txBody>
          <a:bodyPr wrap="none">
            <a:spAutoFit/>
          </a:bodyPr>
          <a:lstStyle/>
          <a:p>
            <a:r>
              <a:rPr lang="de-CH" sz="900" dirty="0">
                <a:solidFill>
                  <a:schemeClr val="bg1"/>
                </a:solidFill>
              </a:rPr>
              <a:t> 4’000</a:t>
            </a:r>
          </a:p>
        </p:txBody>
      </p:sp>
    </p:spTree>
    <p:extLst>
      <p:ext uri="{BB962C8B-B14F-4D97-AF65-F5344CB8AC3E}">
        <p14:creationId xmlns:p14="http://schemas.microsoft.com/office/powerpoint/2010/main" val="22369512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28 Prozent Freizeittourismus, davon zwei Drittel im Winter  </a:t>
            </a:r>
            <a:endParaRPr lang="de-CH" dirty="0"/>
          </a:p>
        </p:txBody>
      </p:sp>
      <p:sp>
        <p:nvSpPr>
          <p:cNvPr id="3" name="Inhaltsplatzhalter 2"/>
          <p:cNvSpPr>
            <a:spLocks noGrp="1"/>
          </p:cNvSpPr>
          <p:nvPr>
            <p:ph idx="1"/>
          </p:nvPr>
        </p:nvSpPr>
        <p:spPr>
          <a:xfrm>
            <a:off x="711836" y="5166360"/>
            <a:ext cx="8279764" cy="838200"/>
          </a:xfrm>
        </p:spPr>
        <p:txBody>
          <a:bodyPr/>
          <a:lstStyle/>
          <a:p>
            <a:endParaRPr lang="de-CH" sz="900" dirty="0" smtClean="0"/>
          </a:p>
          <a:p>
            <a:pPr marL="0" indent="0">
              <a:buNone/>
            </a:pPr>
            <a:endParaRPr lang="de-CH" sz="90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53</a:t>
            </a:fld>
            <a:endParaRPr lang="de-CH"/>
          </a:p>
        </p:txBody>
      </p:sp>
      <p:sp>
        <p:nvSpPr>
          <p:cNvPr id="6" name="Textplatzhalter 5"/>
          <p:cNvSpPr>
            <a:spLocks noGrp="1"/>
          </p:cNvSpPr>
          <p:nvPr>
            <p:ph type="body" sz="quarter" idx="12"/>
          </p:nvPr>
        </p:nvSpPr>
        <p:spPr/>
        <p:txBody>
          <a:bodyPr/>
          <a:lstStyle/>
          <a:p>
            <a:r>
              <a:rPr lang="de-CH" dirty="0" smtClean="0"/>
              <a:t>Verteilung der Hotellogiernächte in den Städten </a:t>
            </a:r>
            <a:endParaRPr lang="de-CH" dirty="0"/>
          </a:p>
        </p:txBody>
      </p:sp>
      <p:sp>
        <p:nvSpPr>
          <p:cNvPr id="7" name="Textplatzhalter 6"/>
          <p:cNvSpPr>
            <a:spLocks noGrp="1"/>
          </p:cNvSpPr>
          <p:nvPr>
            <p:ph type="body" sz="quarter" idx="13"/>
          </p:nvPr>
        </p:nvSpPr>
        <p:spPr>
          <a:xfrm>
            <a:off x="5615940" y="285750"/>
            <a:ext cx="3525884" cy="295200"/>
          </a:xfrm>
        </p:spPr>
        <p:txBody>
          <a:bodyPr/>
          <a:lstStyle/>
          <a:p>
            <a:r>
              <a:rPr lang="de-CH" dirty="0" smtClean="0"/>
              <a:t>6 </a:t>
            </a:r>
            <a:r>
              <a:rPr lang="de-CH" dirty="0"/>
              <a:t>Kurzaufenthalte in den Städten</a:t>
            </a:r>
          </a:p>
          <a:p>
            <a:endParaRPr lang="de-CH" dirty="0"/>
          </a:p>
        </p:txBody>
      </p:sp>
      <p:grpSp>
        <p:nvGrpSpPr>
          <p:cNvPr id="14" name="Gruppieren 13"/>
          <p:cNvGrpSpPr/>
          <p:nvPr/>
        </p:nvGrpSpPr>
        <p:grpSpPr>
          <a:xfrm>
            <a:off x="1781175" y="1556385"/>
            <a:ext cx="5762625" cy="4701540"/>
            <a:chOff x="4467217" y="1684020"/>
            <a:chExt cx="4524383" cy="3596640"/>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4" t="2524" r="27576" b="12006"/>
            <a:stretch/>
          </p:blipFill>
          <p:spPr bwMode="auto">
            <a:xfrm>
              <a:off x="4467217" y="1684020"/>
              <a:ext cx="4524383" cy="3596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uppieren 11"/>
            <p:cNvGrpSpPr/>
            <p:nvPr/>
          </p:nvGrpSpPr>
          <p:grpSpPr>
            <a:xfrm>
              <a:off x="8037780" y="2042160"/>
              <a:ext cx="690583" cy="507831"/>
              <a:chOff x="1553160" y="2636520"/>
              <a:chExt cx="690583" cy="507831"/>
            </a:xfrm>
          </p:grpSpPr>
          <p:sp>
            <p:nvSpPr>
              <p:cNvPr id="8" name="Ellipse 7"/>
              <p:cNvSpPr/>
              <p:nvPr/>
            </p:nvSpPr>
            <p:spPr>
              <a:xfrm>
                <a:off x="1553160" y="2692306"/>
                <a:ext cx="108000" cy="108000"/>
              </a:xfrm>
              <a:prstGeom prst="ellipse">
                <a:avLst/>
              </a:prstGeom>
              <a:solidFill>
                <a:srgbClr val="FF9933"/>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1" name="Ellipse 10"/>
              <p:cNvSpPr/>
              <p:nvPr/>
            </p:nvSpPr>
            <p:spPr>
              <a:xfrm>
                <a:off x="1553160" y="2960664"/>
                <a:ext cx="108000" cy="108000"/>
              </a:xfrm>
              <a:prstGeom prst="ellipse">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0" name="Textfeld 9"/>
              <p:cNvSpPr txBox="1"/>
              <p:nvPr/>
            </p:nvSpPr>
            <p:spPr>
              <a:xfrm>
                <a:off x="1623060" y="2636520"/>
                <a:ext cx="620683" cy="507831"/>
              </a:xfrm>
              <a:prstGeom prst="rect">
                <a:avLst/>
              </a:prstGeom>
              <a:noFill/>
            </p:spPr>
            <p:txBody>
              <a:bodyPr wrap="none" rtlCol="0">
                <a:spAutoFit/>
              </a:bodyPr>
              <a:lstStyle/>
              <a:p>
                <a:r>
                  <a:rPr lang="de-CH" sz="900" dirty="0" smtClean="0"/>
                  <a:t>Sommer</a:t>
                </a:r>
              </a:p>
              <a:p>
                <a:endParaRPr lang="de-CH" sz="900" dirty="0" smtClean="0"/>
              </a:p>
              <a:p>
                <a:r>
                  <a:rPr lang="de-CH" sz="900" dirty="0" smtClean="0"/>
                  <a:t>Winter</a:t>
                </a:r>
                <a:endParaRPr lang="de-CH" sz="900" dirty="0"/>
              </a:p>
            </p:txBody>
          </p:sp>
        </p:grpSp>
      </p:grpSp>
    </p:spTree>
    <p:extLst>
      <p:ext uri="{BB962C8B-B14F-4D97-AF65-F5344CB8AC3E}">
        <p14:creationId xmlns:p14="http://schemas.microsoft.com/office/powerpoint/2010/main" val="28966073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Entwicklung der LN Schweizer Städte liegen hinter vergleichbar </a:t>
            </a:r>
            <a:r>
              <a:rPr lang="de-CH" dirty="0" smtClean="0"/>
              <a:t>grossen Städten in Europa </a:t>
            </a:r>
            <a:r>
              <a:rPr lang="de-CH" dirty="0" smtClean="0"/>
              <a:t>zurück </a:t>
            </a:r>
            <a:endParaRPr lang="de-CH" dirty="0"/>
          </a:p>
        </p:txBody>
      </p:sp>
      <p:sp>
        <p:nvSpPr>
          <p:cNvPr id="3" name="Inhaltsplatzhalter 2"/>
          <p:cNvSpPr>
            <a:spLocks noGrp="1"/>
          </p:cNvSpPr>
          <p:nvPr>
            <p:ph idx="1"/>
          </p:nvPr>
        </p:nvSpPr>
        <p:spPr/>
        <p:txBody>
          <a:bodyPr/>
          <a:lstStyle/>
          <a:p>
            <a:endParaRPr lang="de-CH" sz="900" dirty="0" smtClean="0"/>
          </a:p>
          <a:p>
            <a:pPr marL="0" indent="0">
              <a:buNone/>
            </a:pPr>
            <a:endParaRPr lang="de-CH" sz="90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54</a:t>
            </a:fld>
            <a:endParaRPr lang="de-CH"/>
          </a:p>
        </p:txBody>
      </p:sp>
      <p:sp>
        <p:nvSpPr>
          <p:cNvPr id="6" name="Textplatzhalter 5"/>
          <p:cNvSpPr>
            <a:spLocks noGrp="1"/>
          </p:cNvSpPr>
          <p:nvPr>
            <p:ph type="body" sz="quarter" idx="12"/>
          </p:nvPr>
        </p:nvSpPr>
        <p:spPr/>
        <p:txBody>
          <a:bodyPr/>
          <a:lstStyle/>
          <a:p>
            <a:r>
              <a:rPr lang="de-CH" dirty="0" smtClean="0"/>
              <a:t>Entwicklung der Logiernächte im int. Vergleich </a:t>
            </a:r>
            <a:endParaRPr lang="de-CH" dirty="0"/>
          </a:p>
        </p:txBody>
      </p:sp>
      <p:sp>
        <p:nvSpPr>
          <p:cNvPr id="7" name="Textplatzhalter 6"/>
          <p:cNvSpPr>
            <a:spLocks noGrp="1"/>
          </p:cNvSpPr>
          <p:nvPr>
            <p:ph type="body" sz="quarter" idx="13"/>
          </p:nvPr>
        </p:nvSpPr>
        <p:spPr>
          <a:xfrm>
            <a:off x="4808220" y="285750"/>
            <a:ext cx="4333604" cy="295200"/>
          </a:xfrm>
        </p:spPr>
        <p:txBody>
          <a:bodyPr/>
          <a:lstStyle/>
          <a:p>
            <a:r>
              <a:rPr lang="de-CH" dirty="0" smtClean="0"/>
              <a:t>6 </a:t>
            </a:r>
            <a:r>
              <a:rPr lang="de-CH" dirty="0"/>
              <a:t>Kurzaufenthalte in den Städten</a:t>
            </a:r>
          </a:p>
          <a:p>
            <a:endParaRPr lang="de-CH" dirty="0"/>
          </a:p>
        </p:txBody>
      </p: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t="8333" r="2164"/>
          <a:stretch/>
        </p:blipFill>
        <p:spPr bwMode="auto">
          <a:xfrm>
            <a:off x="830580" y="1747423"/>
            <a:ext cx="7932420" cy="480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84781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Städtereisen </a:t>
            </a:r>
            <a:r>
              <a:rPr lang="de-CH" dirty="0" smtClean="0"/>
              <a:t>nehmen nach wie vor zu, aber die Schweiz stagniert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55</a:t>
            </a:fld>
            <a:endParaRPr lang="de-CH"/>
          </a:p>
        </p:txBody>
      </p:sp>
      <p:sp>
        <p:nvSpPr>
          <p:cNvPr id="6" name="Textplatzhalter 5"/>
          <p:cNvSpPr>
            <a:spLocks noGrp="1"/>
          </p:cNvSpPr>
          <p:nvPr>
            <p:ph type="body" sz="quarter" idx="12"/>
          </p:nvPr>
        </p:nvSpPr>
        <p:spPr/>
        <p:txBody>
          <a:bodyPr/>
          <a:lstStyle/>
          <a:p>
            <a:r>
              <a:rPr lang="de-CH" dirty="0" smtClean="0"/>
              <a:t>Struktur der </a:t>
            </a:r>
            <a:r>
              <a:rPr lang="de-CH" dirty="0" smtClean="0"/>
              <a:t>Städtereisen </a:t>
            </a:r>
            <a:r>
              <a:rPr lang="de-CH" dirty="0" smtClean="0"/>
              <a:t>deutscher Gäste</a:t>
            </a:r>
            <a:endParaRPr lang="de-CH" dirty="0"/>
          </a:p>
        </p:txBody>
      </p:sp>
      <p:sp>
        <p:nvSpPr>
          <p:cNvPr id="7" name="Textplatzhalter 6"/>
          <p:cNvSpPr>
            <a:spLocks noGrp="1"/>
          </p:cNvSpPr>
          <p:nvPr>
            <p:ph type="body" sz="quarter" idx="13"/>
          </p:nvPr>
        </p:nvSpPr>
        <p:spPr>
          <a:xfrm>
            <a:off x="4287329" y="285750"/>
            <a:ext cx="4854496" cy="295200"/>
          </a:xfrm>
        </p:spPr>
        <p:txBody>
          <a:bodyPr/>
          <a:lstStyle/>
          <a:p>
            <a:r>
              <a:rPr lang="de-CH" dirty="0" smtClean="0"/>
              <a:t>6 Kurzaufenthalte in den Städten</a:t>
            </a:r>
            <a:endParaRPr lang="de-CH" dirty="0"/>
          </a:p>
        </p:txBody>
      </p:sp>
      <p:sp>
        <p:nvSpPr>
          <p:cNvPr id="12" name="Rechteck 11"/>
          <p:cNvSpPr/>
          <p:nvPr/>
        </p:nvSpPr>
        <p:spPr>
          <a:xfrm>
            <a:off x="676890" y="1631125"/>
            <a:ext cx="8335439" cy="4130361"/>
          </a:xfrm>
          <a:prstGeom prst="rect">
            <a:avLst/>
          </a:prstGeom>
        </p:spPr>
        <p:txBody>
          <a:bodyPr wrap="square">
            <a:spAutoFit/>
          </a:bodyPr>
          <a:lstStyle/>
          <a:p>
            <a:pPr marL="171450" indent="-171450" algn="just">
              <a:lnSpc>
                <a:spcPct val="110000"/>
              </a:lnSpc>
              <a:spcBef>
                <a:spcPct val="20000"/>
              </a:spcBef>
              <a:spcAft>
                <a:spcPts val="600"/>
              </a:spcAft>
              <a:buFont typeface="Wingdings" pitchFamily="2" charset="2"/>
              <a:buChar char="§"/>
            </a:pPr>
            <a:r>
              <a:rPr lang="de-CH" sz="1400" dirty="0" smtClean="0">
                <a:solidFill>
                  <a:prstClr val="black"/>
                </a:solidFill>
                <a:latin typeface="Arial"/>
                <a:ea typeface="ＭＳ Ｐゴシック" charset="-128"/>
              </a:rPr>
              <a:t>Die </a:t>
            </a:r>
            <a:r>
              <a:rPr lang="de-CH" sz="1400" dirty="0" smtClean="0">
                <a:solidFill>
                  <a:prstClr val="black"/>
                </a:solidFill>
                <a:latin typeface="Arial"/>
                <a:ea typeface="ＭＳ Ｐゴシック" charset="-128"/>
              </a:rPr>
              <a:t>Zahl der Städtereisen steigt nach wie vor an, wobei sich der Anstieg vor allem auf Deutschland selbst konzentriert. </a:t>
            </a:r>
            <a:endParaRPr lang="de-CH" sz="1400" dirty="0">
              <a:solidFill>
                <a:prstClr val="black"/>
              </a:solidFill>
              <a:latin typeface="Arial"/>
              <a:ea typeface="ＭＳ Ｐゴシック" charset="-128"/>
            </a:endParaRPr>
          </a:p>
          <a:p>
            <a:pPr marL="171450" lvl="0" indent="-171450" algn="just">
              <a:lnSpc>
                <a:spcPct val="110000"/>
              </a:lnSpc>
              <a:spcBef>
                <a:spcPct val="20000"/>
              </a:spcBef>
              <a:spcAft>
                <a:spcPts val="600"/>
              </a:spcAft>
              <a:buFont typeface="Wingdings" pitchFamily="2" charset="2"/>
              <a:buChar char="§"/>
            </a:pPr>
            <a:r>
              <a:rPr lang="de-CH" sz="1400" dirty="0" smtClean="0">
                <a:solidFill>
                  <a:prstClr val="black"/>
                </a:solidFill>
                <a:latin typeface="Arial"/>
                <a:ea typeface="ＭＳ Ｐゴシック" charset="-128"/>
              </a:rPr>
              <a:t>Von den insgesamt </a:t>
            </a:r>
            <a:r>
              <a:rPr lang="de-CH" sz="1400" b="1" dirty="0" smtClean="0">
                <a:solidFill>
                  <a:prstClr val="black"/>
                </a:solidFill>
                <a:latin typeface="Arial"/>
                <a:ea typeface="ＭＳ Ｐゴシック" charset="-128"/>
              </a:rPr>
              <a:t>31 Mio. </a:t>
            </a:r>
            <a:r>
              <a:rPr lang="de-CH" sz="1400" b="1" dirty="0" smtClean="0">
                <a:solidFill>
                  <a:prstClr val="black"/>
                </a:solidFill>
                <a:latin typeface="Arial"/>
                <a:ea typeface="ＭＳ Ｐゴシック" charset="-128"/>
              </a:rPr>
              <a:t>Städtereisen </a:t>
            </a:r>
            <a:r>
              <a:rPr lang="de-CH" sz="1400" dirty="0" smtClean="0">
                <a:solidFill>
                  <a:prstClr val="black"/>
                </a:solidFill>
                <a:latin typeface="Arial"/>
                <a:ea typeface="ＭＳ Ｐゴシック" charset="-128"/>
              </a:rPr>
              <a:t>2014 entfallen 25 Mio. (81 Prozent) auf deutsche Städte, dabei sind Berlin, Hamburg und München die Top3. </a:t>
            </a:r>
          </a:p>
          <a:p>
            <a:pPr marL="171450" lvl="0" indent="-171450" algn="just">
              <a:lnSpc>
                <a:spcPct val="110000"/>
              </a:lnSpc>
              <a:spcBef>
                <a:spcPct val="20000"/>
              </a:spcBef>
              <a:spcAft>
                <a:spcPts val="600"/>
              </a:spcAft>
              <a:buFont typeface="Wingdings" pitchFamily="2" charset="2"/>
              <a:buChar char="§"/>
            </a:pPr>
            <a:r>
              <a:rPr lang="de-CH" sz="1400" dirty="0" smtClean="0">
                <a:solidFill>
                  <a:prstClr val="black"/>
                </a:solidFill>
                <a:latin typeface="Arial"/>
                <a:ea typeface="ＭＳ Ｐゴシック" charset="-128"/>
              </a:rPr>
              <a:t>Über ein Drittel der </a:t>
            </a:r>
            <a:r>
              <a:rPr lang="de-CH" sz="1400" dirty="0" smtClean="0">
                <a:solidFill>
                  <a:prstClr val="black"/>
                </a:solidFill>
                <a:latin typeface="Arial"/>
                <a:ea typeface="ＭＳ Ｐゴシック" charset="-128"/>
              </a:rPr>
              <a:t>Städtereisen </a:t>
            </a:r>
            <a:r>
              <a:rPr lang="de-CH" sz="1400" dirty="0" smtClean="0">
                <a:solidFill>
                  <a:prstClr val="black"/>
                </a:solidFill>
                <a:latin typeface="Arial"/>
                <a:ea typeface="ＭＳ Ｐゴシック" charset="-128"/>
              </a:rPr>
              <a:t>führt dabei in mittelgrosse Städte wie Düsseldorf, Aachen, Kiel, etc. </a:t>
            </a:r>
          </a:p>
          <a:p>
            <a:pPr marL="171450" lvl="0" indent="-171450" algn="just">
              <a:lnSpc>
                <a:spcPct val="110000"/>
              </a:lnSpc>
              <a:spcBef>
                <a:spcPct val="20000"/>
              </a:spcBef>
              <a:spcAft>
                <a:spcPts val="600"/>
              </a:spcAft>
              <a:buFont typeface="Wingdings" pitchFamily="2" charset="2"/>
              <a:buChar char="§"/>
            </a:pPr>
            <a:r>
              <a:rPr lang="de-CH" sz="1400" dirty="0" smtClean="0">
                <a:solidFill>
                  <a:prstClr val="black"/>
                </a:solidFill>
                <a:latin typeface="Arial"/>
                <a:ea typeface="ＭＳ Ｐゴシック" charset="-128"/>
              </a:rPr>
              <a:t>6 Mio. </a:t>
            </a:r>
            <a:r>
              <a:rPr lang="de-CH" sz="1400" dirty="0" smtClean="0">
                <a:solidFill>
                  <a:prstClr val="black"/>
                </a:solidFill>
                <a:latin typeface="Arial"/>
                <a:ea typeface="ＭＳ Ｐゴシック" charset="-128"/>
              </a:rPr>
              <a:t>Städtereisen </a:t>
            </a:r>
            <a:r>
              <a:rPr lang="de-CH" sz="1400" dirty="0" smtClean="0">
                <a:solidFill>
                  <a:prstClr val="black"/>
                </a:solidFill>
                <a:latin typeface="Arial"/>
                <a:ea typeface="ＭＳ Ｐゴシック" charset="-128"/>
              </a:rPr>
              <a:t>(19 Prozent) entfallen auf ausländische Städte. Dabei sind London, Paris und Amsterdam am beliebtesten. </a:t>
            </a:r>
            <a:endParaRPr lang="de-CH" sz="1400" dirty="0" smtClean="0">
              <a:solidFill>
                <a:prstClr val="black"/>
              </a:solidFill>
              <a:latin typeface="Arial"/>
              <a:ea typeface="ＭＳ Ｐゴシック" charset="-128"/>
            </a:endParaRPr>
          </a:p>
          <a:p>
            <a:pPr marL="628650" lvl="1" indent="-171450" algn="just">
              <a:lnSpc>
                <a:spcPct val="110000"/>
              </a:lnSpc>
              <a:spcBef>
                <a:spcPct val="20000"/>
              </a:spcBef>
              <a:spcAft>
                <a:spcPts val="600"/>
              </a:spcAft>
              <a:buFont typeface="Wingdings" pitchFamily="2" charset="2"/>
              <a:buChar char="§"/>
            </a:pPr>
            <a:r>
              <a:rPr lang="de-CH" sz="1400" dirty="0" smtClean="0">
                <a:solidFill>
                  <a:prstClr val="black"/>
                </a:solidFill>
                <a:latin typeface="Arial"/>
                <a:ea typeface="ＭＳ Ｐゴシック" charset="-128"/>
              </a:rPr>
              <a:t>Unter </a:t>
            </a:r>
            <a:r>
              <a:rPr lang="de-CH" sz="1400" dirty="0" smtClean="0">
                <a:solidFill>
                  <a:prstClr val="black"/>
                </a:solidFill>
                <a:latin typeface="Arial"/>
                <a:ea typeface="ＭＳ Ｐゴシック" charset="-128"/>
              </a:rPr>
              <a:t>den beliebtesten Zielen für Kurzreisen in ausländische Städte liegt Zürich auf Rang 8.</a:t>
            </a:r>
          </a:p>
          <a:p>
            <a:pPr marL="171450" lvl="0" indent="-171450" algn="just">
              <a:lnSpc>
                <a:spcPct val="110000"/>
              </a:lnSpc>
              <a:spcBef>
                <a:spcPct val="20000"/>
              </a:spcBef>
              <a:spcAft>
                <a:spcPts val="600"/>
              </a:spcAft>
              <a:buFont typeface="Wingdings" pitchFamily="2" charset="2"/>
              <a:buChar char="§"/>
            </a:pPr>
            <a:r>
              <a:rPr lang="de-CH" sz="1400" dirty="0" smtClean="0">
                <a:solidFill>
                  <a:prstClr val="black"/>
                </a:solidFill>
                <a:latin typeface="Arial"/>
                <a:ea typeface="ＭＳ Ｐゴシック" charset="-128"/>
              </a:rPr>
              <a:t>Im Jahr 2014 haben 9.7 Mio</a:t>
            </a:r>
            <a:r>
              <a:rPr lang="de-CH" sz="1400" dirty="0">
                <a:solidFill>
                  <a:prstClr val="black"/>
                </a:solidFill>
                <a:latin typeface="Arial"/>
                <a:ea typeface="ＭＳ Ｐゴシック" charset="-128"/>
              </a:rPr>
              <a:t>. der deutschsprachigen Bevölkerung ab 14 Jahren </a:t>
            </a:r>
            <a:r>
              <a:rPr lang="de-CH" sz="1400" dirty="0" smtClean="0">
                <a:solidFill>
                  <a:prstClr val="black"/>
                </a:solidFill>
                <a:latin typeface="Arial"/>
                <a:ea typeface="ＭＳ Ｐゴシック" charset="-128"/>
              </a:rPr>
              <a:t>eine Städtereise als Kurzreise gemacht. Dies entspricht einer Steigerung um rund 1.5 Mio. Personen (plus 18 Prozent) im 5-Jahres-Vergleich. In der Schweiz haben die durch Kurzreisen deutscher Gäste generierten Logiernächten in den Städten im gleichen Zeitraum abgenommen. </a:t>
            </a:r>
          </a:p>
          <a:p>
            <a:pPr marL="171450" lvl="0" indent="-171450" algn="just">
              <a:lnSpc>
                <a:spcPct val="110000"/>
              </a:lnSpc>
              <a:spcBef>
                <a:spcPct val="20000"/>
              </a:spcBef>
              <a:spcAft>
                <a:spcPts val="600"/>
              </a:spcAft>
              <a:buFont typeface="Wingdings" pitchFamily="2" charset="2"/>
              <a:buChar char="§"/>
            </a:pPr>
            <a:r>
              <a:rPr lang="de-CH" sz="1400" dirty="0" smtClean="0">
                <a:solidFill>
                  <a:prstClr val="black"/>
                </a:solidFill>
                <a:latin typeface="Arial"/>
                <a:ea typeface="ＭＳ Ｐゴシック" charset="-128"/>
              </a:rPr>
              <a:t>Die Schweiz konnte somit an der positiven Entwicklung dieses Geschäftsfeldes insgesamt nicht partizipieren. </a:t>
            </a:r>
          </a:p>
        </p:txBody>
      </p:sp>
    </p:spTree>
    <p:extLst>
      <p:ext uri="{BB962C8B-B14F-4D97-AF65-F5344CB8AC3E}">
        <p14:creationId xmlns:p14="http://schemas.microsoft.com/office/powerpoint/2010/main" val="22518520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Vorwiegend Paare und Freunde, welche bei Familien und Freunden übernachten und kulturelle Anlässe und Institutionen besuchen </a:t>
            </a:r>
            <a:endParaRPr lang="de-CH" dirty="0"/>
          </a:p>
        </p:txBody>
      </p:sp>
      <p:sp>
        <p:nvSpPr>
          <p:cNvPr id="3" name="Inhaltsplatzhalter 2"/>
          <p:cNvSpPr>
            <a:spLocks noGrp="1"/>
          </p:cNvSpPr>
          <p:nvPr>
            <p:ph idx="1"/>
          </p:nvPr>
        </p:nvSpPr>
        <p:spPr/>
        <p:txBody>
          <a:bodyPr/>
          <a:lstStyle/>
          <a:p>
            <a:pPr marL="0" indent="0">
              <a:buNone/>
            </a:pPr>
            <a:r>
              <a:rPr lang="de-CH" b="1" dirty="0"/>
              <a:t>Alter &amp; Gruppenzusammensetzung </a:t>
            </a:r>
          </a:p>
          <a:p>
            <a:r>
              <a:rPr lang="de-CH" dirty="0"/>
              <a:t>Über 80 Prozent der Gäste sind zwischen 16 und 55 Jahre alt und besuchen die Städte nicht im Rahmen eines Familienausflugs, d.h. es handelt sich vorwiegend um Ausflüge von Paaren und Freunden. </a:t>
            </a:r>
          </a:p>
          <a:p>
            <a:pPr marL="0" indent="0">
              <a:buNone/>
            </a:pPr>
            <a:r>
              <a:rPr lang="de-CH" b="1" dirty="0"/>
              <a:t>Gründe für den Aufenthalt </a:t>
            </a:r>
          </a:p>
          <a:p>
            <a:pPr>
              <a:buFont typeface="Wingdings" pitchFamily="2" charset="2"/>
              <a:buChar char="§"/>
            </a:pPr>
            <a:r>
              <a:rPr lang="de-CH" dirty="0"/>
              <a:t>Für einen Drittel der Städtereisenden ist der Besuch von Freunden und Familien der ausschlaggebende Grund für die Reise. </a:t>
            </a:r>
            <a:endParaRPr lang="de-CH" dirty="0" smtClean="0"/>
          </a:p>
          <a:p>
            <a:pPr>
              <a:buFont typeface="Wingdings" pitchFamily="2" charset="2"/>
              <a:buChar char="§"/>
            </a:pPr>
            <a:r>
              <a:rPr lang="de-CH" dirty="0" smtClean="0"/>
              <a:t>Kultur: 60 Prozent der Gäste in den Städten geben an, historische und kulturelle Attraktionen zu besuchen. Museen werden von 44 Prozent der deutschen Gäste besucht. </a:t>
            </a:r>
          </a:p>
          <a:p>
            <a:pPr>
              <a:buFont typeface="Wingdings" pitchFamily="2" charset="2"/>
              <a:buChar char="§"/>
            </a:pPr>
            <a:r>
              <a:rPr lang="de-CH" dirty="0" smtClean="0"/>
              <a:t>Events: 18 Prozent besuchen Konzerte, </a:t>
            </a:r>
            <a:r>
              <a:rPr lang="de-CH" dirty="0" err="1" smtClean="0"/>
              <a:t>Openair</a:t>
            </a:r>
            <a:r>
              <a:rPr lang="de-CH" dirty="0" smtClean="0"/>
              <a:t>-Anlässe und Festivals. Acht Prozent besuchen volkstümliche Feste und 15 Prozent geben an, zeitgenössische Kulturevents zu besuchen. </a:t>
            </a:r>
            <a:endParaRPr lang="de-CH" dirty="0"/>
          </a:p>
          <a:p>
            <a:pPr marL="0" indent="0">
              <a:buNone/>
            </a:pPr>
            <a:r>
              <a:rPr lang="de-CH" b="1" dirty="0" smtClean="0"/>
              <a:t>Bevorzugte </a:t>
            </a:r>
            <a:r>
              <a:rPr lang="de-CH" b="1" dirty="0"/>
              <a:t>Unterkunft </a:t>
            </a:r>
          </a:p>
          <a:p>
            <a:r>
              <a:rPr lang="de-CH" dirty="0"/>
              <a:t>Rund 40 Prozent der deutschen Gäste bevorzugen bei einem Kurzaufenthalt die Übernachtung </a:t>
            </a:r>
            <a:r>
              <a:rPr lang="de-CH" dirty="0" smtClean="0"/>
              <a:t>bei Familie oder </a:t>
            </a:r>
            <a:r>
              <a:rPr lang="de-CH" dirty="0"/>
              <a:t>Freunden. </a:t>
            </a:r>
            <a:r>
              <a:rPr lang="de-CH" dirty="0" smtClean="0"/>
              <a:t>Ein Drittel übernachtet im Hotel und ein Viertel bevorzugt Jugendherbergen und weitere Formen der Parahotellerie. </a:t>
            </a:r>
          </a:p>
          <a:p>
            <a:r>
              <a:rPr lang="de-CH" dirty="0" smtClean="0"/>
              <a:t>Gemessen an allen ausländischen Gästen in der Schweiz ist somit bei den deutschen Gästen der Anteil derjenigen, die bei Freunden/Familie übernachten, mehr als doppelt so hoch. </a:t>
            </a:r>
            <a:endParaRPr lang="de-CH" dirty="0"/>
          </a:p>
          <a:p>
            <a:pPr marL="0" indent="0">
              <a:buNone/>
            </a:pPr>
            <a:r>
              <a:rPr lang="de-CH" b="1" dirty="0" smtClean="0"/>
              <a:t>Anreise</a:t>
            </a:r>
            <a:endParaRPr lang="de-CH" b="1" dirty="0"/>
          </a:p>
          <a:p>
            <a:r>
              <a:rPr lang="de-CH" dirty="0" smtClean="0"/>
              <a:t>44 </a:t>
            </a:r>
            <a:r>
              <a:rPr lang="de-CH" dirty="0"/>
              <a:t>Prozent der Gäste in den Schweizer Städten bevorzugen das Auto für die Anreise. Entsprechend ist davon auszugehen, dass sie mehrheitlich aus Süddeutschland stammen. </a:t>
            </a:r>
          </a:p>
          <a:p>
            <a:pPr marL="0" indent="0">
              <a:buNone/>
            </a:pPr>
            <a:r>
              <a:rPr lang="de-CH" dirty="0" smtClean="0"/>
              <a:t>.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56</a:t>
            </a:fld>
            <a:endParaRPr lang="de-CH"/>
          </a:p>
        </p:txBody>
      </p:sp>
      <p:sp>
        <p:nvSpPr>
          <p:cNvPr id="6" name="Textplatzhalter 5"/>
          <p:cNvSpPr>
            <a:spLocks noGrp="1"/>
          </p:cNvSpPr>
          <p:nvPr>
            <p:ph type="body" sz="quarter" idx="12"/>
          </p:nvPr>
        </p:nvSpPr>
        <p:spPr/>
        <p:txBody>
          <a:bodyPr/>
          <a:lstStyle/>
          <a:p>
            <a:r>
              <a:rPr lang="de-CH" dirty="0" smtClean="0"/>
              <a:t>Wer unternimmt eine Städtereise in die Schweiz?</a:t>
            </a:r>
            <a:endParaRPr lang="de-CH" dirty="0"/>
          </a:p>
        </p:txBody>
      </p:sp>
      <p:sp>
        <p:nvSpPr>
          <p:cNvPr id="7" name="Textplatzhalter 6"/>
          <p:cNvSpPr>
            <a:spLocks noGrp="1"/>
          </p:cNvSpPr>
          <p:nvPr>
            <p:ph type="body" sz="quarter" idx="13"/>
          </p:nvPr>
        </p:nvSpPr>
        <p:spPr>
          <a:xfrm>
            <a:off x="5821680" y="285750"/>
            <a:ext cx="3320144" cy="295200"/>
          </a:xfrm>
        </p:spPr>
        <p:txBody>
          <a:bodyPr/>
          <a:lstStyle/>
          <a:p>
            <a:r>
              <a:rPr lang="de-CH" dirty="0" smtClean="0"/>
              <a:t>6 </a:t>
            </a:r>
            <a:r>
              <a:rPr lang="de-CH" dirty="0"/>
              <a:t>Kurzaufenthalte in den Städten</a:t>
            </a:r>
          </a:p>
          <a:p>
            <a:endParaRPr lang="de-CH" dirty="0"/>
          </a:p>
        </p:txBody>
      </p:sp>
    </p:spTree>
    <p:extLst>
      <p:ext uri="{BB962C8B-B14F-4D97-AF65-F5344CB8AC3E}">
        <p14:creationId xmlns:p14="http://schemas.microsoft.com/office/powerpoint/2010/main" val="310510252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Angebotsdichte nutzen und vertriebsorientiertes Marketing forcieren </a:t>
            </a:r>
            <a:endParaRPr lang="de-CH" dirty="0"/>
          </a:p>
        </p:txBody>
      </p:sp>
      <p:sp>
        <p:nvSpPr>
          <p:cNvPr id="3" name="Inhaltsplatzhalter 2"/>
          <p:cNvSpPr>
            <a:spLocks noGrp="1"/>
          </p:cNvSpPr>
          <p:nvPr>
            <p:ph idx="1"/>
          </p:nvPr>
        </p:nvSpPr>
        <p:spPr>
          <a:xfrm>
            <a:off x="711835" y="1586105"/>
            <a:ext cx="8268653" cy="4776595"/>
          </a:xfrm>
        </p:spPr>
        <p:txBody>
          <a:bodyPr/>
          <a:lstStyle/>
          <a:p>
            <a:r>
              <a:rPr lang="de-CH" dirty="0" smtClean="0"/>
              <a:t>Über </a:t>
            </a:r>
            <a:r>
              <a:rPr lang="de-CH" dirty="0"/>
              <a:t>zwei Drittel der Logiernächte werden im Geschäftstourismus, inkl. MICE, generiert. Für die Städte ist daher der businessorientierte Bereich des Tourismus deutlich wichtiger als der Freizeitbereich. </a:t>
            </a:r>
            <a:r>
              <a:rPr lang="de-CH" dirty="0" smtClean="0"/>
              <a:t>Entsprechend </a:t>
            </a:r>
            <a:r>
              <a:rPr lang="de-CH" dirty="0"/>
              <a:t>ist auch die </a:t>
            </a:r>
            <a:r>
              <a:rPr lang="de-CH" b="1" dirty="0"/>
              <a:t>Verteilung der Ressourcen </a:t>
            </a:r>
            <a:r>
              <a:rPr lang="de-CH" dirty="0"/>
              <a:t>in der Marktbearbeitung des Geschäftstourismus in Bezug zum Freizeittourismus zu gewichten. </a:t>
            </a:r>
            <a:endParaRPr lang="de-CH" dirty="0" smtClean="0"/>
          </a:p>
          <a:p>
            <a:r>
              <a:rPr lang="de-CH" dirty="0" smtClean="0"/>
              <a:t>Wenn </a:t>
            </a:r>
            <a:r>
              <a:rPr lang="de-CH" dirty="0"/>
              <a:t>es allerdings durch entsprechende Marktbearbeitungsmassnahmen gelingt, einen Teil der </a:t>
            </a:r>
            <a:r>
              <a:rPr lang="de-CH" dirty="0" smtClean="0"/>
              <a:t>Geschäftsreisenden </a:t>
            </a:r>
            <a:r>
              <a:rPr lang="de-CH" dirty="0"/>
              <a:t>in Freizeitgäste „umzuwandeln“ (z.B. Angebote zur Verlängerung/Ergänzung eines Businessaufenthalts mit Freizeitangeboten am Wochenende), bietet der relativ grosse Bereich des Geschäftstourismus auch einen deutlichen Hebel für mehr Logiernächte im Freizeitbereich. </a:t>
            </a:r>
          </a:p>
          <a:p>
            <a:r>
              <a:rPr lang="de-CH" dirty="0"/>
              <a:t>Das Geschäftsfeld der Kurzaufenthalte ist klein und im Vergleich zu anderen Herkunftsmärkten ist der deutsche Markt, resp. die Zahl der durch deutsche Gäste absolvierten Städtereisen, auf hohem Niveau noch leicht ansteigend, d.h. der Markt scheint relativ gesättigt. Wir empfehlen daher den Städten eine </a:t>
            </a:r>
            <a:r>
              <a:rPr lang="de-CH" b="1" dirty="0"/>
              <a:t>Überprüfung der im deutschen Markt getätigten Massnahmen und Investitionen</a:t>
            </a:r>
            <a:r>
              <a:rPr lang="de-CH" dirty="0"/>
              <a:t> und der Vergleich mit alternativen Märkten, welche allenfalls bessere Perspektiven aufweisen. </a:t>
            </a:r>
          </a:p>
          <a:p>
            <a:r>
              <a:rPr lang="de-CH" dirty="0"/>
              <a:t>In Bezug auf klassische Städtereisen empfehlen wir den Akteuren im Schweizer Tourismus zusätzlich zur Eingrenzung auf die südwestlichen und westlichen Bundesländer folgendes: </a:t>
            </a:r>
          </a:p>
          <a:p>
            <a:pPr lvl="1"/>
            <a:r>
              <a:rPr lang="de-CH" b="1" dirty="0"/>
              <a:t>Durch strategische Partnerschaften affine Bevölkerungskreise </a:t>
            </a:r>
            <a:r>
              <a:rPr lang="de-CH" b="1" dirty="0" smtClean="0"/>
              <a:t>erreichen und so Streuverluste minimieren </a:t>
            </a:r>
          </a:p>
          <a:p>
            <a:pPr lvl="1"/>
            <a:r>
              <a:rPr lang="de-CH" b="1" dirty="0" smtClean="0"/>
              <a:t>Bestehende oder neue Events mit Potenzial für «deutsche Logiernächte»: </a:t>
            </a:r>
            <a:r>
              <a:rPr lang="de-CH" dirty="0" smtClean="0"/>
              <a:t>Um </a:t>
            </a:r>
            <a:r>
              <a:rPr lang="de-CH" dirty="0"/>
              <a:t>dieses Potenzial auszuschöpfen, empfehlen wir den entsprechenden Eventveranstaltern, gemeinsam mit der Hotellerie noch stärker eine langfristige, vertriebsorientierte Vermarktungsstrategie mit Fokus auf südwest-deutsche Städte und Paare sowie kleine Gruppen von Freunden umzusetzen. Die Tourismusorganisationen können diese Bemühungen unterstützen, wenn Potenzial für Logiernächte deutscher Gäste vorhanden ist. </a:t>
            </a:r>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57</a:t>
            </a:fld>
            <a:endParaRPr lang="de-CH" dirty="0"/>
          </a:p>
        </p:txBody>
      </p:sp>
      <p:sp>
        <p:nvSpPr>
          <p:cNvPr id="6" name="Textplatzhalter 5"/>
          <p:cNvSpPr>
            <a:spLocks noGrp="1"/>
          </p:cNvSpPr>
          <p:nvPr>
            <p:ph type="body" sz="quarter" idx="12"/>
          </p:nvPr>
        </p:nvSpPr>
        <p:spPr/>
        <p:txBody>
          <a:bodyPr/>
          <a:lstStyle/>
          <a:p>
            <a:r>
              <a:rPr lang="de-CH" dirty="0" smtClean="0"/>
              <a:t>Fazit und Empfehlungen </a:t>
            </a:r>
            <a:endParaRPr lang="de-CH" dirty="0"/>
          </a:p>
        </p:txBody>
      </p:sp>
      <p:sp>
        <p:nvSpPr>
          <p:cNvPr id="7" name="Textplatzhalter 6"/>
          <p:cNvSpPr>
            <a:spLocks noGrp="1"/>
          </p:cNvSpPr>
          <p:nvPr>
            <p:ph type="body" sz="quarter" idx="13"/>
          </p:nvPr>
        </p:nvSpPr>
        <p:spPr>
          <a:xfrm>
            <a:off x="5829300" y="285750"/>
            <a:ext cx="3312524" cy="295200"/>
          </a:xfrm>
        </p:spPr>
        <p:txBody>
          <a:bodyPr/>
          <a:lstStyle/>
          <a:p>
            <a:r>
              <a:rPr lang="de-CH" dirty="0" smtClean="0"/>
              <a:t>6 </a:t>
            </a:r>
            <a:r>
              <a:rPr lang="de-CH" dirty="0"/>
              <a:t>Kurzaufenthalte in den Städten</a:t>
            </a:r>
          </a:p>
          <a:p>
            <a:endParaRPr lang="de-CH" dirty="0"/>
          </a:p>
          <a:p>
            <a:endParaRPr lang="de-CH" dirty="0"/>
          </a:p>
        </p:txBody>
      </p:sp>
    </p:spTree>
    <p:extLst>
      <p:ext uri="{BB962C8B-B14F-4D97-AF65-F5344CB8AC3E}">
        <p14:creationId xmlns:p14="http://schemas.microsoft.com/office/powerpoint/2010/main" val="397891804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dirty="0"/>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7 	Geschäftsfeld 5: </a:t>
            </a:r>
            <a:br>
              <a:rPr lang="de-CH" sz="4400" b="1" dirty="0" smtClean="0">
                <a:ea typeface="ＭＳ Ｐゴシック" pitchFamily="34" charset="-128"/>
              </a:rPr>
            </a:br>
            <a:r>
              <a:rPr lang="de-CH" sz="4400" b="1" dirty="0" smtClean="0">
                <a:ea typeface="ＭＳ Ｐゴシック" pitchFamily="34" charset="-128"/>
              </a:rPr>
              <a:t>«Sommerferien an Seen und in Kleinstädten»</a:t>
            </a:r>
            <a:endParaRPr lang="de-CH" sz="4400" b="1" dirty="0">
              <a:ea typeface="ＭＳ Ｐゴシック" pitchFamily="34" charset="-128"/>
            </a:endParaRP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58</a:t>
            </a:fld>
            <a:endParaRPr lang="de-CH"/>
          </a:p>
        </p:txBody>
      </p:sp>
    </p:spTree>
    <p:extLst>
      <p:ext uri="{BB962C8B-B14F-4D97-AF65-F5344CB8AC3E}">
        <p14:creationId xmlns:p14="http://schemas.microsoft.com/office/powerpoint/2010/main" val="1736694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a:t>Sommerferien an Seen und in Kleinstädten</a:t>
            </a:r>
          </a:p>
        </p:txBody>
      </p:sp>
      <p:sp>
        <p:nvSpPr>
          <p:cNvPr id="3" name="Inhaltsplatzhalter 2"/>
          <p:cNvSpPr>
            <a:spLocks noGrp="1"/>
          </p:cNvSpPr>
          <p:nvPr>
            <p:ph idx="1"/>
          </p:nvPr>
        </p:nvSpPr>
        <p:spPr>
          <a:xfrm>
            <a:off x="711835" y="1570865"/>
            <a:ext cx="8268653" cy="4996912"/>
          </a:xfrm>
        </p:spPr>
        <p:txBody>
          <a:bodyPr/>
          <a:lstStyle/>
          <a:p>
            <a:pPr marL="0" indent="0" algn="l">
              <a:buNone/>
            </a:pPr>
            <a:r>
              <a:rPr lang="de-CH" sz="900" b="1" dirty="0" smtClean="0"/>
              <a:t>101’000 Logiernächte</a:t>
            </a:r>
          </a:p>
          <a:p>
            <a:pPr marL="0" indent="0" algn="l">
              <a:buNone/>
            </a:pPr>
            <a:endParaRPr lang="de-CH" sz="900" b="1" dirty="0" smtClean="0"/>
          </a:p>
          <a:p>
            <a:pPr marL="0" indent="0" algn="l">
              <a:buNone/>
            </a:pPr>
            <a:endParaRPr lang="de-CH" sz="900" b="1" dirty="0" smtClean="0"/>
          </a:p>
          <a:p>
            <a:pPr marL="0" indent="0" algn="l">
              <a:buNone/>
            </a:pPr>
            <a:endParaRPr lang="de-CH" sz="900" b="1" dirty="0"/>
          </a:p>
          <a:p>
            <a:pPr marL="0" indent="0" algn="l">
              <a:buNone/>
            </a:pPr>
            <a:r>
              <a:rPr lang="de-CH" sz="900" b="1" dirty="0" smtClean="0"/>
              <a:t>18’000 Ankünfte</a:t>
            </a:r>
            <a:endParaRPr lang="de-CH" sz="900" b="1" dirty="0"/>
          </a:p>
          <a:p>
            <a:pPr marL="0" indent="0" algn="l">
              <a:buNone/>
            </a:pPr>
            <a:endParaRPr lang="de-CH" sz="900" b="1" dirty="0" smtClean="0"/>
          </a:p>
          <a:p>
            <a:pPr marL="0" indent="0" algn="l">
              <a:buNone/>
            </a:pPr>
            <a:endParaRPr lang="de-CH" sz="900" b="1" dirty="0"/>
          </a:p>
          <a:p>
            <a:pPr marL="0" indent="0" algn="l">
              <a:buNone/>
            </a:pPr>
            <a:endParaRPr lang="de-CH" sz="900" b="1" dirty="0" smtClean="0"/>
          </a:p>
          <a:p>
            <a:pPr marL="0" indent="0" algn="l">
              <a:buNone/>
            </a:pPr>
            <a:r>
              <a:rPr lang="de-CH" sz="900" b="1" dirty="0" smtClean="0"/>
              <a:t>6’000 Buchungen </a:t>
            </a:r>
          </a:p>
          <a:p>
            <a:pPr marL="0" indent="0" algn="l">
              <a:buNone/>
            </a:pPr>
            <a:endParaRPr lang="de-CH" sz="900" b="1" dirty="0"/>
          </a:p>
          <a:p>
            <a:pPr marL="0" indent="0" algn="l">
              <a:buNone/>
            </a:pPr>
            <a:endParaRPr lang="de-CH" sz="900" b="1" dirty="0" smtClean="0"/>
          </a:p>
          <a:p>
            <a:pPr marL="0" indent="0" algn="l">
              <a:buNone/>
            </a:pPr>
            <a:endParaRPr lang="de-CH" sz="900" b="1" dirty="0"/>
          </a:p>
          <a:p>
            <a:pPr marL="0" indent="0" algn="l">
              <a:buNone/>
            </a:pPr>
            <a:r>
              <a:rPr lang="de-CH" sz="900" b="1" dirty="0" smtClean="0"/>
              <a:t>Entwicklung </a:t>
            </a:r>
          </a:p>
          <a:p>
            <a:pPr marL="0" indent="0" algn="l">
              <a:buNone/>
            </a:pPr>
            <a:endParaRPr lang="de-CH" sz="900" b="1" dirty="0"/>
          </a:p>
          <a:p>
            <a:pPr marL="0" indent="0" algn="l">
              <a:buNone/>
            </a:pPr>
            <a:endParaRPr lang="de-CH" sz="900" b="1" dirty="0" smtClean="0"/>
          </a:p>
          <a:p>
            <a:pPr marL="0" indent="0" algn="l">
              <a:buNone/>
            </a:pPr>
            <a:endParaRPr lang="de-CH" sz="900" b="1" dirty="0"/>
          </a:p>
          <a:p>
            <a:pPr marL="0" indent="0" algn="l">
              <a:buNone/>
            </a:pPr>
            <a:r>
              <a:rPr lang="de-CH" sz="900" b="1" dirty="0" smtClean="0"/>
              <a:t>Volumen </a:t>
            </a:r>
          </a:p>
          <a:p>
            <a:pPr marL="0" indent="0" algn="l">
              <a:buNone/>
            </a:pPr>
            <a:endParaRPr lang="de-CH" sz="900" b="1" dirty="0" smtClean="0"/>
          </a:p>
          <a:p>
            <a:pPr marL="0" indent="0" algn="l">
              <a:buNone/>
            </a:pPr>
            <a:endParaRPr lang="de-CH" sz="900" b="1" dirty="0" smtClean="0"/>
          </a:p>
          <a:p>
            <a:pPr marL="0" indent="0" algn="l">
              <a:buNone/>
            </a:pPr>
            <a:endParaRPr lang="de-CH" sz="900" b="1"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Textplatzhalter 4"/>
          <p:cNvSpPr>
            <a:spLocks noGrp="1"/>
          </p:cNvSpPr>
          <p:nvPr>
            <p:ph type="body" sz="quarter" idx="12"/>
          </p:nvPr>
        </p:nvSpPr>
        <p:spPr/>
        <p:txBody>
          <a:bodyPr/>
          <a:lstStyle/>
          <a:p>
            <a:r>
              <a:rPr lang="de-CH" dirty="0" smtClean="0"/>
              <a:t>Eckwerte des Geschäftsfelds</a:t>
            </a:r>
            <a:endParaRPr lang="de-CH" dirty="0"/>
          </a:p>
        </p:txBody>
      </p:sp>
      <p:sp>
        <p:nvSpPr>
          <p:cNvPr id="6" name="Textplatzhalter 5"/>
          <p:cNvSpPr>
            <a:spLocks noGrp="1"/>
          </p:cNvSpPr>
          <p:nvPr>
            <p:ph type="body" sz="quarter" idx="13"/>
          </p:nvPr>
        </p:nvSpPr>
        <p:spPr>
          <a:xfrm>
            <a:off x="4849978" y="285750"/>
            <a:ext cx="4291846" cy="295200"/>
          </a:xfrm>
        </p:spPr>
        <p:txBody>
          <a:bodyPr/>
          <a:lstStyle/>
          <a:p>
            <a:r>
              <a:rPr lang="de-CH" dirty="0" smtClean="0"/>
              <a:t>7 </a:t>
            </a:r>
            <a:r>
              <a:rPr lang="de-CH" dirty="0"/>
              <a:t>Geschäftsfeld Sommerferien an Seen und in Kleinstädten</a:t>
            </a:r>
          </a:p>
        </p:txBody>
      </p:sp>
      <p:sp>
        <p:nvSpPr>
          <p:cNvPr id="7" name="Foliennummernplatzhalter 6"/>
          <p:cNvSpPr>
            <a:spLocks noGrp="1"/>
          </p:cNvSpPr>
          <p:nvPr>
            <p:ph type="sldNum" sz="quarter" idx="11"/>
          </p:nvPr>
        </p:nvSpPr>
        <p:spPr/>
        <p:txBody>
          <a:bodyPr/>
          <a:lstStyle/>
          <a:p>
            <a:pPr>
              <a:defRPr/>
            </a:pPr>
            <a:fld id="{7BB9AEFA-FEEA-43CB-BC04-846A9E55C8CC}" type="slidenum">
              <a:rPr lang="de-CH" smtClean="0"/>
              <a:pPr>
                <a:defRPr/>
              </a:pPr>
              <a:t>59</a:t>
            </a:fld>
            <a:endParaRPr lang="de-CH"/>
          </a:p>
        </p:txBody>
      </p:sp>
      <p:sp>
        <p:nvSpPr>
          <p:cNvPr id="8" name="Rechteck 7"/>
          <p:cNvSpPr/>
          <p:nvPr/>
        </p:nvSpPr>
        <p:spPr>
          <a:xfrm>
            <a:off x="804517" y="1871296"/>
            <a:ext cx="6912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78’000</a:t>
            </a:r>
            <a:endParaRPr lang="de-CH" sz="900" dirty="0"/>
          </a:p>
        </p:txBody>
      </p:sp>
      <p:sp>
        <p:nvSpPr>
          <p:cNvPr id="9" name="Rechteck 8"/>
          <p:cNvSpPr/>
          <p:nvPr/>
        </p:nvSpPr>
        <p:spPr>
          <a:xfrm>
            <a:off x="808073" y="2853038"/>
            <a:ext cx="1224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              14’000</a:t>
            </a:r>
            <a:endParaRPr lang="de-CH" sz="900" dirty="0"/>
          </a:p>
        </p:txBody>
      </p:sp>
      <p:sp>
        <p:nvSpPr>
          <p:cNvPr id="11" name="Rechteck 10"/>
          <p:cNvSpPr/>
          <p:nvPr/>
        </p:nvSpPr>
        <p:spPr>
          <a:xfrm>
            <a:off x="806342" y="1871296"/>
            <a:ext cx="17280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a:t>2</a:t>
            </a:r>
            <a:r>
              <a:rPr lang="de-CH" sz="900" dirty="0" smtClean="0"/>
              <a:t>3’000</a:t>
            </a:r>
            <a:endParaRPr lang="de-CH" sz="900" dirty="0"/>
          </a:p>
        </p:txBody>
      </p:sp>
      <p:sp>
        <p:nvSpPr>
          <p:cNvPr id="12" name="Rechteck 11"/>
          <p:cNvSpPr/>
          <p:nvPr/>
        </p:nvSpPr>
        <p:spPr>
          <a:xfrm>
            <a:off x="806342" y="2853038"/>
            <a:ext cx="468000" cy="28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CH" sz="900" dirty="0" smtClean="0"/>
              <a:t>4’000</a:t>
            </a:r>
            <a:endParaRPr lang="de-CH" sz="900" dirty="0"/>
          </a:p>
        </p:txBody>
      </p:sp>
      <p:sp>
        <p:nvSpPr>
          <p:cNvPr id="13" name="Rechteck 12"/>
          <p:cNvSpPr/>
          <p:nvPr/>
        </p:nvSpPr>
        <p:spPr>
          <a:xfrm>
            <a:off x="808522" y="3877315"/>
            <a:ext cx="756000" cy="28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14" name="Rechteck 13"/>
          <p:cNvSpPr/>
          <p:nvPr/>
        </p:nvSpPr>
        <p:spPr>
          <a:xfrm>
            <a:off x="818349" y="3877408"/>
            <a:ext cx="295948" cy="281288"/>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15" name="Rechteck 14"/>
          <p:cNvSpPr/>
          <p:nvPr/>
        </p:nvSpPr>
        <p:spPr>
          <a:xfrm>
            <a:off x="736134" y="3910939"/>
            <a:ext cx="463588" cy="230832"/>
          </a:xfrm>
          <a:prstGeom prst="rect">
            <a:avLst/>
          </a:prstGeom>
        </p:spPr>
        <p:txBody>
          <a:bodyPr wrap="none">
            <a:spAutoFit/>
          </a:bodyPr>
          <a:lstStyle/>
          <a:p>
            <a:r>
              <a:rPr lang="de-CH" sz="900" dirty="0" smtClean="0">
                <a:solidFill>
                  <a:schemeClr val="bg1"/>
                </a:solidFill>
              </a:rPr>
              <a:t>2’000</a:t>
            </a:r>
            <a:endParaRPr lang="de-CH" sz="900" dirty="0">
              <a:solidFill>
                <a:schemeClr val="bg1"/>
              </a:solidFill>
            </a:endParaRPr>
          </a:p>
        </p:txBody>
      </p:sp>
      <p:sp>
        <p:nvSpPr>
          <p:cNvPr id="16" name="Rechteck 15"/>
          <p:cNvSpPr/>
          <p:nvPr/>
        </p:nvSpPr>
        <p:spPr>
          <a:xfrm>
            <a:off x="1105394" y="3908706"/>
            <a:ext cx="463588" cy="230832"/>
          </a:xfrm>
          <a:prstGeom prst="rect">
            <a:avLst/>
          </a:prstGeom>
        </p:spPr>
        <p:txBody>
          <a:bodyPr wrap="none">
            <a:spAutoFit/>
          </a:bodyPr>
          <a:lstStyle/>
          <a:p>
            <a:r>
              <a:rPr lang="de-CH" sz="900" dirty="0" smtClean="0">
                <a:solidFill>
                  <a:schemeClr val="bg1"/>
                </a:solidFill>
              </a:rPr>
              <a:t>4’000</a:t>
            </a:r>
            <a:endParaRPr lang="de-CH" sz="900" b="1" dirty="0">
              <a:solidFill>
                <a:schemeClr val="bg1"/>
              </a:solidFill>
            </a:endParaRPr>
          </a:p>
        </p:txBody>
      </p:sp>
      <p:sp>
        <p:nvSpPr>
          <p:cNvPr id="17" name="Textfeld 16"/>
          <p:cNvSpPr txBox="1"/>
          <p:nvPr/>
        </p:nvSpPr>
        <p:spPr>
          <a:xfrm>
            <a:off x="7801897" y="1788026"/>
            <a:ext cx="1342103" cy="923330"/>
          </a:xfrm>
          <a:prstGeom prst="rect">
            <a:avLst/>
          </a:prstGeom>
          <a:noFill/>
        </p:spPr>
        <p:txBody>
          <a:bodyPr wrap="square" rtlCol="0">
            <a:spAutoFit/>
          </a:bodyPr>
          <a:lstStyle/>
          <a:p>
            <a:r>
              <a:rPr lang="de-CH" sz="900" dirty="0">
                <a:sym typeface="Wingdings" pitchFamily="2" charset="2"/>
              </a:rPr>
              <a:t>Total Umsatz </a:t>
            </a:r>
            <a:br>
              <a:rPr lang="de-CH" sz="900" dirty="0">
                <a:sym typeface="Wingdings" pitchFamily="2" charset="2"/>
              </a:rPr>
            </a:br>
            <a:r>
              <a:rPr lang="de-CH" sz="900" dirty="0">
                <a:sym typeface="Wingdings" pitchFamily="2" charset="2"/>
              </a:rPr>
              <a:t>CHF </a:t>
            </a:r>
            <a:r>
              <a:rPr lang="de-CH" sz="900" dirty="0" smtClean="0">
                <a:sym typeface="Wingdings" pitchFamily="2" charset="2"/>
              </a:rPr>
              <a:t>9.9 Mio</a:t>
            </a:r>
            <a:r>
              <a:rPr lang="de-CH" sz="900" dirty="0">
                <a:sym typeface="Wingdings" pitchFamily="2" charset="2"/>
              </a:rPr>
              <a:t>.</a:t>
            </a:r>
          </a:p>
          <a:p>
            <a:endParaRPr lang="de-CH" sz="900" dirty="0">
              <a:sym typeface="Wingdings" pitchFamily="2" charset="2"/>
            </a:endParaRPr>
          </a:p>
          <a:p>
            <a:r>
              <a:rPr lang="de-CH" sz="900" dirty="0">
                <a:sym typeface="Wingdings" pitchFamily="2" charset="2"/>
              </a:rPr>
              <a:t>Marketingbudget: </a:t>
            </a:r>
          </a:p>
          <a:p>
            <a:r>
              <a:rPr lang="de-CH" sz="900" dirty="0">
                <a:sym typeface="Wingdings" pitchFamily="2" charset="2"/>
              </a:rPr>
              <a:t>5 % des Umsatzes</a:t>
            </a:r>
          </a:p>
          <a:p>
            <a:r>
              <a:rPr lang="de-CH" sz="900" dirty="0">
                <a:sym typeface="Wingdings" pitchFamily="2" charset="2"/>
              </a:rPr>
              <a:t> Total </a:t>
            </a:r>
            <a:r>
              <a:rPr lang="de-CH" sz="900" dirty="0" smtClean="0">
                <a:sym typeface="Wingdings" pitchFamily="2" charset="2"/>
              </a:rPr>
              <a:t>0.5 </a:t>
            </a:r>
            <a:r>
              <a:rPr lang="de-CH" sz="900" dirty="0">
                <a:sym typeface="Wingdings" pitchFamily="2" charset="2"/>
              </a:rPr>
              <a:t>Mio. </a:t>
            </a:r>
          </a:p>
        </p:txBody>
      </p:sp>
      <p:sp>
        <p:nvSpPr>
          <p:cNvPr id="22" name="Textfeld 21"/>
          <p:cNvSpPr txBox="1"/>
          <p:nvPr/>
        </p:nvSpPr>
        <p:spPr>
          <a:xfrm>
            <a:off x="1666815" y="5009476"/>
            <a:ext cx="6952399" cy="369332"/>
          </a:xfrm>
          <a:prstGeom prst="rect">
            <a:avLst/>
          </a:prstGeom>
          <a:noFill/>
        </p:spPr>
        <p:txBody>
          <a:bodyPr wrap="square" rtlCol="0">
            <a:spAutoFit/>
          </a:bodyPr>
          <a:lstStyle/>
          <a:p>
            <a:r>
              <a:rPr lang="de-CH" sz="900" dirty="0" smtClean="0"/>
              <a:t>Abnahme 2008 bis 2014 von 11’000 Logiernächten (minus 32 Prozent) in der Hotellerie, Zunahme bei der Parahotellerie im gleichen Zeitraum um 31’000 LN (plus 66 Prozent)</a:t>
            </a:r>
          </a:p>
        </p:txBody>
      </p:sp>
      <p:sp>
        <p:nvSpPr>
          <p:cNvPr id="23" name="Kreis 22"/>
          <p:cNvSpPr/>
          <p:nvPr/>
        </p:nvSpPr>
        <p:spPr>
          <a:xfrm>
            <a:off x="864857" y="5908059"/>
            <a:ext cx="468000" cy="468000"/>
          </a:xfrm>
          <a:prstGeom prst="pie">
            <a:avLst>
              <a:gd name="adj1" fmla="val 0"/>
              <a:gd name="adj2" fmla="val 554103"/>
            </a:avLst>
          </a:prstGeom>
          <a:solidFill>
            <a:schemeClr val="accent5"/>
          </a:solidFill>
          <a:ln>
            <a:solidFill>
              <a:srgbClr val="3C584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dirty="0">
              <a:solidFill>
                <a:schemeClr val="tx1"/>
              </a:solidFill>
            </a:endParaRPr>
          </a:p>
        </p:txBody>
      </p:sp>
      <p:grpSp>
        <p:nvGrpSpPr>
          <p:cNvPr id="37" name="Gruppieren 36"/>
          <p:cNvGrpSpPr/>
          <p:nvPr/>
        </p:nvGrpSpPr>
        <p:grpSpPr>
          <a:xfrm>
            <a:off x="7909405" y="2956372"/>
            <a:ext cx="985349" cy="369332"/>
            <a:chOff x="7565567" y="5608522"/>
            <a:chExt cx="985349" cy="369332"/>
          </a:xfrm>
        </p:grpSpPr>
        <p:sp>
          <p:nvSpPr>
            <p:cNvPr id="25" name="Rechteck 24"/>
            <p:cNvSpPr/>
            <p:nvPr/>
          </p:nvSpPr>
          <p:spPr>
            <a:xfrm>
              <a:off x="7565567" y="5663814"/>
              <a:ext cx="108000" cy="1080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26" name="Rechteck 25"/>
            <p:cNvSpPr/>
            <p:nvPr/>
          </p:nvSpPr>
          <p:spPr>
            <a:xfrm>
              <a:off x="7565567" y="5802625"/>
              <a:ext cx="108000" cy="108000"/>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sz="900" dirty="0"/>
            </a:p>
          </p:txBody>
        </p:sp>
        <p:sp>
          <p:nvSpPr>
            <p:cNvPr id="10" name="Textfeld 9"/>
            <p:cNvSpPr txBox="1"/>
            <p:nvPr/>
          </p:nvSpPr>
          <p:spPr>
            <a:xfrm>
              <a:off x="7654517" y="5608522"/>
              <a:ext cx="896399" cy="369332"/>
            </a:xfrm>
            <a:prstGeom prst="rect">
              <a:avLst/>
            </a:prstGeom>
            <a:noFill/>
          </p:spPr>
          <p:txBody>
            <a:bodyPr wrap="none" rtlCol="0">
              <a:spAutoFit/>
            </a:bodyPr>
            <a:lstStyle/>
            <a:p>
              <a:r>
                <a:rPr lang="de-CH" sz="900" dirty="0" smtClean="0"/>
                <a:t>Parahotellerie</a:t>
              </a:r>
            </a:p>
            <a:p>
              <a:r>
                <a:rPr lang="de-CH" sz="900" dirty="0" smtClean="0"/>
                <a:t>Hotellerie </a:t>
              </a:r>
            </a:p>
          </p:txBody>
        </p:sp>
      </p:grpSp>
      <p:sp>
        <p:nvSpPr>
          <p:cNvPr id="19" name="Rechteck 18"/>
          <p:cNvSpPr/>
          <p:nvPr/>
        </p:nvSpPr>
        <p:spPr>
          <a:xfrm>
            <a:off x="1579354" y="5885563"/>
            <a:ext cx="4572000" cy="369332"/>
          </a:xfrm>
          <a:prstGeom prst="rect">
            <a:avLst/>
          </a:prstGeom>
        </p:spPr>
        <p:txBody>
          <a:bodyPr>
            <a:spAutoFit/>
          </a:bodyPr>
          <a:lstStyle/>
          <a:p>
            <a:pPr marL="171450" indent="-171450">
              <a:buClr>
                <a:srgbClr val="C00000"/>
              </a:buClr>
              <a:buFont typeface="Wingdings" pitchFamily="2" charset="2"/>
              <a:buChar char="§"/>
            </a:pPr>
            <a:r>
              <a:rPr lang="de-CH" sz="900" dirty="0" smtClean="0"/>
              <a:t>1 </a:t>
            </a:r>
            <a:r>
              <a:rPr lang="de-CH" sz="900" dirty="0"/>
              <a:t>Prozent aller Logiernächte deutscher Gäste in der Schweiz </a:t>
            </a:r>
          </a:p>
          <a:p>
            <a:pPr marL="171450" indent="-171450">
              <a:buClr>
                <a:srgbClr val="C00000"/>
              </a:buClr>
              <a:buFont typeface="Wingdings" pitchFamily="2" charset="2"/>
              <a:buChar char="§"/>
            </a:pPr>
            <a:r>
              <a:rPr lang="de-CH" sz="900" dirty="0" smtClean="0"/>
              <a:t>3 </a:t>
            </a:r>
            <a:r>
              <a:rPr lang="de-CH" sz="900" dirty="0"/>
              <a:t>Prozent aller Logiernächte im Leisurebereich</a:t>
            </a:r>
          </a:p>
        </p:txBody>
      </p:sp>
      <p:sp>
        <p:nvSpPr>
          <p:cNvPr id="38" name="Freihandform 37"/>
          <p:cNvSpPr/>
          <p:nvPr/>
        </p:nvSpPr>
        <p:spPr>
          <a:xfrm>
            <a:off x="864857" y="5025951"/>
            <a:ext cx="733991" cy="292033"/>
          </a:xfrm>
          <a:custGeom>
            <a:avLst/>
            <a:gdLst>
              <a:gd name="connsiteX0" fmla="*/ 0 w 435935"/>
              <a:gd name="connsiteY0" fmla="*/ 191386 h 191386"/>
              <a:gd name="connsiteX1" fmla="*/ 85061 w 435935"/>
              <a:gd name="connsiteY1" fmla="*/ 31898 h 191386"/>
              <a:gd name="connsiteX2" fmla="*/ 212651 w 435935"/>
              <a:gd name="connsiteY2" fmla="*/ 85060 h 191386"/>
              <a:gd name="connsiteX3" fmla="*/ 287079 w 435935"/>
              <a:gd name="connsiteY3" fmla="*/ 0 h 191386"/>
              <a:gd name="connsiteX4" fmla="*/ 435935 w 435935"/>
              <a:gd name="connsiteY4" fmla="*/ 170121 h 191386"/>
              <a:gd name="connsiteX0" fmla="*/ 0 w 541794"/>
              <a:gd name="connsiteY0" fmla="*/ 191386 h 252144"/>
              <a:gd name="connsiteX1" fmla="*/ 85061 w 541794"/>
              <a:gd name="connsiteY1" fmla="*/ 31898 h 252144"/>
              <a:gd name="connsiteX2" fmla="*/ 212651 w 541794"/>
              <a:gd name="connsiteY2" fmla="*/ 85060 h 252144"/>
              <a:gd name="connsiteX3" fmla="*/ 287079 w 541794"/>
              <a:gd name="connsiteY3" fmla="*/ 0 h 252144"/>
              <a:gd name="connsiteX4" fmla="*/ 541794 w 541794"/>
              <a:gd name="connsiteY4" fmla="*/ 252144 h 252144"/>
              <a:gd name="connsiteX0" fmla="*/ 0 w 456733"/>
              <a:gd name="connsiteY0" fmla="*/ 31898 h 252144"/>
              <a:gd name="connsiteX1" fmla="*/ 127590 w 456733"/>
              <a:gd name="connsiteY1" fmla="*/ 85060 h 252144"/>
              <a:gd name="connsiteX2" fmla="*/ 202018 w 456733"/>
              <a:gd name="connsiteY2" fmla="*/ 0 h 252144"/>
              <a:gd name="connsiteX3" fmla="*/ 456733 w 456733"/>
              <a:gd name="connsiteY3" fmla="*/ 252144 h 252144"/>
            </a:gdLst>
            <a:ahLst/>
            <a:cxnLst>
              <a:cxn ang="0">
                <a:pos x="connsiteX0" y="connsiteY0"/>
              </a:cxn>
              <a:cxn ang="0">
                <a:pos x="connsiteX1" y="connsiteY1"/>
              </a:cxn>
              <a:cxn ang="0">
                <a:pos x="connsiteX2" y="connsiteY2"/>
              </a:cxn>
              <a:cxn ang="0">
                <a:pos x="connsiteX3" y="connsiteY3"/>
              </a:cxn>
            </a:cxnLst>
            <a:rect l="l" t="t" r="r" b="b"/>
            <a:pathLst>
              <a:path w="456733" h="252144">
                <a:moveTo>
                  <a:pt x="0" y="31898"/>
                </a:moveTo>
                <a:lnTo>
                  <a:pt x="127590" y="85060"/>
                </a:lnTo>
                <a:lnTo>
                  <a:pt x="202018" y="0"/>
                </a:lnTo>
                <a:lnTo>
                  <a:pt x="456733" y="252144"/>
                </a:lnTo>
              </a:path>
            </a:pathLst>
          </a:custGeom>
          <a:noFill/>
          <a:ln w="38100">
            <a:solidFill>
              <a:schemeClr val="bg1">
                <a:lumMod val="50000"/>
              </a:schemeClr>
            </a:solidFill>
            <a:headEnd type="none" w="med" len="med"/>
            <a:tailEnd type="arrow"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27" name="Textfeld 26"/>
          <p:cNvSpPr txBox="1"/>
          <p:nvPr/>
        </p:nvSpPr>
        <p:spPr>
          <a:xfrm>
            <a:off x="2534342" y="2754985"/>
            <a:ext cx="4564070" cy="784830"/>
          </a:xfrm>
          <a:prstGeom prst="rect">
            <a:avLst/>
          </a:prstGeom>
          <a:noFill/>
        </p:spPr>
        <p:txBody>
          <a:bodyPr wrap="none" rtlCol="0">
            <a:spAutoFit/>
          </a:bodyPr>
          <a:lstStyle/>
          <a:p>
            <a:pPr marL="228600" indent="-228600">
              <a:buClr>
                <a:srgbClr val="C00000"/>
              </a:buClr>
              <a:buFont typeface="Wingdings" pitchFamily="2" charset="2"/>
              <a:buChar char="§"/>
            </a:pPr>
            <a:r>
              <a:rPr lang="de-CH" sz="900" dirty="0" smtClean="0"/>
              <a:t>Durchschnittliche Aufenthaltsdauer: 5.6 Tage </a:t>
            </a:r>
          </a:p>
          <a:p>
            <a:pPr marL="228600" indent="-228600">
              <a:buClr>
                <a:srgbClr val="C00000"/>
              </a:buClr>
              <a:buFont typeface="Wingdings" pitchFamily="2" charset="2"/>
              <a:buChar char="§"/>
            </a:pPr>
            <a:r>
              <a:rPr lang="de-CH" sz="900" dirty="0" smtClean="0"/>
              <a:t>Ein Drittel der Ankünfte entfallen auf das Tessin, ein Drittel auf die Region Luzern</a:t>
            </a:r>
          </a:p>
          <a:p>
            <a:pPr marL="228600" indent="-228600">
              <a:buClr>
                <a:srgbClr val="C00000"/>
              </a:buClr>
              <a:buFont typeface="Wingdings" pitchFamily="2" charset="2"/>
              <a:buChar char="§"/>
            </a:pPr>
            <a:r>
              <a:rPr lang="de-CH" sz="900" dirty="0" smtClean="0"/>
              <a:t>75 % mit Auto</a:t>
            </a:r>
          </a:p>
          <a:p>
            <a:pPr marL="228600" indent="-228600">
              <a:buClr>
                <a:srgbClr val="C00000"/>
              </a:buClr>
              <a:buFont typeface="Wingdings" pitchFamily="2" charset="2"/>
              <a:buChar char="§"/>
            </a:pPr>
            <a:r>
              <a:rPr lang="de-CH" sz="900" dirty="0" smtClean="0"/>
              <a:t>25 </a:t>
            </a:r>
            <a:r>
              <a:rPr lang="de-CH" sz="900" dirty="0"/>
              <a:t>% </a:t>
            </a:r>
            <a:r>
              <a:rPr lang="de-CH" sz="900" dirty="0" smtClean="0"/>
              <a:t>Familiengäste</a:t>
            </a:r>
          </a:p>
          <a:p>
            <a:pPr marL="228600" indent="-228600">
              <a:buClr>
                <a:srgbClr val="C00000"/>
              </a:buClr>
              <a:buFont typeface="Wingdings" pitchFamily="2" charset="2"/>
              <a:buChar char="§"/>
            </a:pPr>
            <a:r>
              <a:rPr lang="de-CH" sz="900" dirty="0" smtClean="0"/>
              <a:t>13 % Erstbesucher; 50 </a:t>
            </a:r>
            <a:r>
              <a:rPr lang="de-CH" sz="900" dirty="0"/>
              <a:t>% Mund-zu-Mund-Werbung bei Erstbesuchern   </a:t>
            </a:r>
          </a:p>
        </p:txBody>
      </p:sp>
      <p:sp>
        <p:nvSpPr>
          <p:cNvPr id="28" name="Textfeld 27"/>
          <p:cNvSpPr txBox="1"/>
          <p:nvPr/>
        </p:nvSpPr>
        <p:spPr>
          <a:xfrm>
            <a:off x="2110639" y="3877315"/>
            <a:ext cx="6064750" cy="507831"/>
          </a:xfrm>
          <a:prstGeom prst="rect">
            <a:avLst/>
          </a:prstGeom>
          <a:noFill/>
        </p:spPr>
        <p:txBody>
          <a:bodyPr wrap="square" rtlCol="0">
            <a:spAutoFit/>
          </a:bodyPr>
          <a:lstStyle>
            <a:defPPr>
              <a:defRPr lang="de-DE"/>
            </a:defPPr>
            <a:lvl1pPr marL="228600" indent="-228600">
              <a:buClr>
                <a:srgbClr val="C00000"/>
              </a:buClr>
              <a:buFont typeface="Wingdings" pitchFamily="2" charset="2"/>
              <a:buChar char="§"/>
              <a:defRPr sz="900">
                <a:solidFill>
                  <a:srgbClr val="FF0000"/>
                </a:solidFill>
              </a:defRPr>
            </a:lvl1pPr>
          </a:lstStyle>
          <a:p>
            <a:r>
              <a:rPr lang="de-CH" dirty="0" smtClean="0">
                <a:solidFill>
                  <a:schemeClr val="tx1"/>
                </a:solidFill>
              </a:rPr>
              <a:t>87 </a:t>
            </a:r>
            <a:r>
              <a:rPr lang="de-CH" dirty="0">
                <a:solidFill>
                  <a:schemeClr val="tx1"/>
                </a:solidFill>
              </a:rPr>
              <a:t>Prozent der </a:t>
            </a:r>
            <a:r>
              <a:rPr lang="de-CH" dirty="0" smtClean="0">
                <a:solidFill>
                  <a:schemeClr val="tx1"/>
                </a:solidFill>
              </a:rPr>
              <a:t>Gäste haben für die Organisation auf einen Reiseveranstalter verzichtet </a:t>
            </a:r>
          </a:p>
          <a:p>
            <a:r>
              <a:rPr lang="de-CH" dirty="0" smtClean="0">
                <a:solidFill>
                  <a:schemeClr val="tx1"/>
                </a:solidFill>
              </a:rPr>
              <a:t>6 Prozent haben ganz, 7 Prozent teilweise auf einen Reiseveranstalter zurückgegriffen, dies entspricht 780  Buchungen </a:t>
            </a:r>
          </a:p>
        </p:txBody>
      </p:sp>
    </p:spTree>
    <p:extLst>
      <p:ext uri="{BB962C8B-B14F-4D97-AF65-F5344CB8AC3E}">
        <p14:creationId xmlns:p14="http://schemas.microsoft.com/office/powerpoint/2010/main" val="36926428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03.03.2016</a:t>
            </a:r>
            <a:endParaRPr lang="de-CH" dirty="0"/>
          </a:p>
        </p:txBody>
      </p:sp>
      <p:sp>
        <p:nvSpPr>
          <p:cNvPr id="6" name="Textplatzhalter 5"/>
          <p:cNvSpPr>
            <a:spLocks noGrp="1"/>
          </p:cNvSpPr>
          <p:nvPr>
            <p:ph type="body" sz="quarter" idx="12"/>
          </p:nvPr>
        </p:nvSpPr>
        <p:spPr/>
        <p:txBody>
          <a:bodyPr/>
          <a:lstStyle/>
          <a:p>
            <a:r>
              <a:rPr lang="de-CH" dirty="0" smtClean="0"/>
              <a:t>Reiseziele der Deutschen (I)</a:t>
            </a:r>
            <a:endParaRPr lang="de-CH" dirty="0"/>
          </a:p>
        </p:txBody>
      </p:sp>
      <p:sp>
        <p:nvSpPr>
          <p:cNvPr id="7" name="Textplatzhalter 6"/>
          <p:cNvSpPr>
            <a:spLocks noGrp="1"/>
          </p:cNvSpPr>
          <p:nvPr>
            <p:ph type="body" sz="quarter" idx="13"/>
          </p:nvPr>
        </p:nvSpPr>
        <p:spPr/>
        <p:txBody>
          <a:bodyPr/>
          <a:lstStyle/>
          <a:p>
            <a:r>
              <a:rPr lang="de-CH" dirty="0" smtClean="0"/>
              <a:t>1 Grundlagen</a:t>
            </a:r>
            <a:endParaRPr lang="de-CH" dirty="0"/>
          </a:p>
        </p:txBody>
      </p:sp>
      <p:sp>
        <p:nvSpPr>
          <p:cNvPr id="9" name="Titel 1"/>
          <p:cNvSpPr>
            <a:spLocks noGrp="1"/>
          </p:cNvSpPr>
          <p:nvPr>
            <p:ph type="title"/>
          </p:nvPr>
        </p:nvSpPr>
        <p:spPr>
          <a:xfrm>
            <a:off x="711835" y="986756"/>
            <a:ext cx="8432165" cy="430212"/>
          </a:xfrm>
        </p:spPr>
        <p:txBody>
          <a:bodyPr/>
          <a:lstStyle/>
          <a:p>
            <a:pPr marL="0" indent="0">
              <a:buNone/>
            </a:pPr>
            <a:r>
              <a:rPr lang="de-CH" dirty="0" smtClean="0"/>
              <a:t>Die Schweiz ist der «Kleinste» der grossen Player </a:t>
            </a:r>
            <a:endParaRPr lang="de-CH" dirty="0"/>
          </a:p>
        </p:txBody>
      </p:sp>
      <p:sp>
        <p:nvSpPr>
          <p:cNvPr id="10" name="Foliennummernplatzhalter 9"/>
          <p:cNvSpPr>
            <a:spLocks noGrp="1"/>
          </p:cNvSpPr>
          <p:nvPr>
            <p:ph type="sldNum" sz="quarter" idx="11"/>
          </p:nvPr>
        </p:nvSpPr>
        <p:spPr/>
        <p:txBody>
          <a:bodyPr/>
          <a:lstStyle/>
          <a:p>
            <a:pPr>
              <a:defRPr/>
            </a:pPr>
            <a:fld id="{7BB9AEFA-FEEA-43CB-BC04-846A9E55C8CC}" type="slidenum">
              <a:rPr lang="de-CH" smtClean="0"/>
              <a:pPr>
                <a:defRPr/>
              </a:pPr>
              <a:t>6</a:t>
            </a:fld>
            <a:endParaRPr lang="de-CH"/>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40050"/>
          <a:stretch/>
        </p:blipFill>
        <p:spPr bwMode="auto">
          <a:xfrm>
            <a:off x="1063625" y="1848476"/>
            <a:ext cx="5925571" cy="4477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p:cNvSpPr txBox="1"/>
          <p:nvPr/>
        </p:nvSpPr>
        <p:spPr>
          <a:xfrm>
            <a:off x="1415332" y="4572000"/>
            <a:ext cx="1644713" cy="446276"/>
          </a:xfrm>
          <a:prstGeom prst="rect">
            <a:avLst/>
          </a:prstGeom>
          <a:solidFill>
            <a:schemeClr val="bg1"/>
          </a:solidFill>
        </p:spPr>
        <p:txBody>
          <a:bodyPr wrap="square" rtlCol="0">
            <a:spAutoFit/>
          </a:bodyPr>
          <a:lstStyle/>
          <a:p>
            <a:pPr algn="r"/>
            <a:r>
              <a:rPr lang="de-CH" sz="1100" dirty="0" smtClean="0"/>
              <a:t>Deutschland </a:t>
            </a:r>
          </a:p>
          <a:p>
            <a:pPr algn="r"/>
            <a:r>
              <a:rPr lang="de-CH" sz="1100" dirty="0" smtClean="0"/>
              <a:t>59 %</a:t>
            </a:r>
            <a:endParaRPr lang="de-CH" sz="1100" dirty="0"/>
          </a:p>
        </p:txBody>
      </p:sp>
    </p:spTree>
    <p:extLst>
      <p:ext uri="{BB962C8B-B14F-4D97-AF65-F5344CB8AC3E}">
        <p14:creationId xmlns:p14="http://schemas.microsoft.com/office/powerpoint/2010/main" val="1555957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Tessin, Luzern, Drei-Seen und Bodensee</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60</a:t>
            </a:fld>
            <a:endParaRPr lang="de-CH"/>
          </a:p>
        </p:txBody>
      </p:sp>
      <p:sp>
        <p:nvSpPr>
          <p:cNvPr id="6" name="Textplatzhalter 5"/>
          <p:cNvSpPr>
            <a:spLocks noGrp="1"/>
          </p:cNvSpPr>
          <p:nvPr>
            <p:ph type="body" sz="quarter" idx="12"/>
          </p:nvPr>
        </p:nvSpPr>
        <p:spPr/>
        <p:txBody>
          <a:bodyPr/>
          <a:lstStyle/>
          <a:p>
            <a:r>
              <a:rPr lang="de-CH" dirty="0" smtClean="0"/>
              <a:t>Was sind «Seen &amp; Kleinstädte»? </a:t>
            </a:r>
            <a:endParaRPr lang="de-CH" dirty="0"/>
          </a:p>
        </p:txBody>
      </p:sp>
      <p:sp>
        <p:nvSpPr>
          <p:cNvPr id="7" name="Textplatzhalter 6"/>
          <p:cNvSpPr>
            <a:spLocks noGrp="1"/>
          </p:cNvSpPr>
          <p:nvPr>
            <p:ph type="body" sz="quarter" idx="13"/>
          </p:nvPr>
        </p:nvSpPr>
        <p:spPr>
          <a:xfrm>
            <a:off x="5326380" y="285750"/>
            <a:ext cx="3815444" cy="295200"/>
          </a:xfrm>
        </p:spPr>
        <p:txBody>
          <a:bodyPr/>
          <a:lstStyle/>
          <a:p>
            <a:r>
              <a:rPr lang="de-CH" dirty="0" smtClean="0"/>
              <a:t>7 </a:t>
            </a:r>
            <a:r>
              <a:rPr lang="de-CH" dirty="0"/>
              <a:t>Geschäftsfeld </a:t>
            </a:r>
            <a:r>
              <a:rPr lang="de-CH" dirty="0" smtClean="0"/>
              <a:t>«Seen &amp; Kleinstädte Sommer»</a:t>
            </a:r>
            <a:endParaRPr lang="de-CH" dirty="0"/>
          </a:p>
          <a:p>
            <a:endParaRPr lang="de-CH"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0180" y="1866901"/>
            <a:ext cx="5760000" cy="390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e 7"/>
          <p:cNvSpPr/>
          <p:nvPr/>
        </p:nvSpPr>
        <p:spPr>
          <a:xfrm>
            <a:off x="4419600" y="4015740"/>
            <a:ext cx="1242060" cy="1638300"/>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0" name="Ellipse 9"/>
          <p:cNvSpPr/>
          <p:nvPr/>
        </p:nvSpPr>
        <p:spPr>
          <a:xfrm>
            <a:off x="3931920" y="3116580"/>
            <a:ext cx="1009290" cy="704226"/>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1" name="Ellipse 10"/>
          <p:cNvSpPr/>
          <p:nvPr/>
        </p:nvSpPr>
        <p:spPr>
          <a:xfrm rot="1827805">
            <a:off x="2130655" y="2711796"/>
            <a:ext cx="780690" cy="2007945"/>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9" name="Textfeld 8"/>
          <p:cNvSpPr txBox="1"/>
          <p:nvPr/>
        </p:nvSpPr>
        <p:spPr>
          <a:xfrm>
            <a:off x="4693644" y="4312920"/>
            <a:ext cx="692177" cy="307777"/>
          </a:xfrm>
          <a:prstGeom prst="rect">
            <a:avLst/>
          </a:prstGeom>
          <a:noFill/>
        </p:spPr>
        <p:txBody>
          <a:bodyPr wrap="none" rtlCol="0">
            <a:spAutoFit/>
          </a:bodyPr>
          <a:lstStyle/>
          <a:p>
            <a:r>
              <a:rPr lang="de-CH" sz="1400" dirty="0" smtClean="0">
                <a:solidFill>
                  <a:srgbClr val="FF0000"/>
                </a:solidFill>
              </a:rPr>
              <a:t>Tessin</a:t>
            </a:r>
            <a:endParaRPr lang="de-CH" sz="1400" dirty="0">
              <a:solidFill>
                <a:srgbClr val="FF0000"/>
              </a:solidFill>
            </a:endParaRPr>
          </a:p>
        </p:txBody>
      </p:sp>
      <p:sp>
        <p:nvSpPr>
          <p:cNvPr id="13" name="Textfeld 12"/>
          <p:cNvSpPr txBox="1"/>
          <p:nvPr/>
        </p:nvSpPr>
        <p:spPr>
          <a:xfrm>
            <a:off x="4665168" y="3715768"/>
            <a:ext cx="3547190" cy="307777"/>
          </a:xfrm>
          <a:prstGeom prst="rect">
            <a:avLst/>
          </a:prstGeom>
          <a:solidFill>
            <a:schemeClr val="bg1"/>
          </a:solidFill>
        </p:spPr>
        <p:txBody>
          <a:bodyPr wrap="none" rtlCol="0">
            <a:spAutoFit/>
          </a:bodyPr>
          <a:lstStyle/>
          <a:p>
            <a:r>
              <a:rPr lang="de-CH" sz="1400" dirty="0" smtClean="0">
                <a:solidFill>
                  <a:srgbClr val="FF0000"/>
                </a:solidFill>
              </a:rPr>
              <a:t>Vierwaldstättersee (LU, OW, NW, ZG, UR)</a:t>
            </a:r>
            <a:endParaRPr lang="de-CH" sz="1400" dirty="0">
              <a:solidFill>
                <a:srgbClr val="FF0000"/>
              </a:solidFill>
            </a:endParaRPr>
          </a:p>
        </p:txBody>
      </p:sp>
      <p:sp>
        <p:nvSpPr>
          <p:cNvPr id="14" name="Textfeld 13"/>
          <p:cNvSpPr txBox="1"/>
          <p:nvPr/>
        </p:nvSpPr>
        <p:spPr>
          <a:xfrm>
            <a:off x="1338982" y="2539499"/>
            <a:ext cx="1249679" cy="954107"/>
          </a:xfrm>
          <a:prstGeom prst="rect">
            <a:avLst/>
          </a:prstGeom>
          <a:noFill/>
        </p:spPr>
        <p:txBody>
          <a:bodyPr wrap="square" rtlCol="0">
            <a:spAutoFit/>
          </a:bodyPr>
          <a:lstStyle/>
          <a:p>
            <a:r>
              <a:rPr lang="de-CH" sz="1400" dirty="0" smtClean="0">
                <a:solidFill>
                  <a:srgbClr val="FF0000"/>
                </a:solidFill>
              </a:rPr>
              <a:t>Drei-Seen &amp;</a:t>
            </a:r>
          </a:p>
          <a:p>
            <a:r>
              <a:rPr lang="de-CH" sz="1400" dirty="0" smtClean="0">
                <a:solidFill>
                  <a:srgbClr val="FF0000"/>
                </a:solidFill>
              </a:rPr>
              <a:t>Waadtland </a:t>
            </a:r>
          </a:p>
          <a:p>
            <a:r>
              <a:rPr lang="de-CH" sz="1400" dirty="0" smtClean="0">
                <a:solidFill>
                  <a:srgbClr val="FF0000"/>
                </a:solidFill>
              </a:rPr>
              <a:t>(JU, NE, VD, GE)</a:t>
            </a:r>
            <a:endParaRPr lang="de-CH" sz="1400" dirty="0">
              <a:solidFill>
                <a:srgbClr val="FF0000"/>
              </a:solidFill>
            </a:endParaRPr>
          </a:p>
        </p:txBody>
      </p:sp>
      <p:sp>
        <p:nvSpPr>
          <p:cNvPr id="15" name="Ellipse 14"/>
          <p:cNvSpPr/>
          <p:nvPr/>
        </p:nvSpPr>
        <p:spPr>
          <a:xfrm rot="17194019">
            <a:off x="4944204" y="1509162"/>
            <a:ext cx="457176" cy="1495944"/>
          </a:xfrm>
          <a:prstGeom prst="ellipse">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CH"/>
          </a:p>
        </p:txBody>
      </p:sp>
      <p:sp>
        <p:nvSpPr>
          <p:cNvPr id="16" name="Textfeld 15"/>
          <p:cNvSpPr txBox="1"/>
          <p:nvPr/>
        </p:nvSpPr>
        <p:spPr>
          <a:xfrm>
            <a:off x="4693644" y="1578241"/>
            <a:ext cx="1753942" cy="307777"/>
          </a:xfrm>
          <a:prstGeom prst="rect">
            <a:avLst/>
          </a:prstGeom>
          <a:solidFill>
            <a:schemeClr val="bg1"/>
          </a:solidFill>
        </p:spPr>
        <p:txBody>
          <a:bodyPr wrap="none" rtlCol="0">
            <a:spAutoFit/>
          </a:bodyPr>
          <a:lstStyle/>
          <a:p>
            <a:r>
              <a:rPr lang="de-CH" sz="1400" dirty="0" smtClean="0">
                <a:solidFill>
                  <a:srgbClr val="FF0000"/>
                </a:solidFill>
              </a:rPr>
              <a:t>Bodensee (SH, TG)</a:t>
            </a:r>
            <a:endParaRPr lang="de-CH" sz="1400" dirty="0">
              <a:solidFill>
                <a:srgbClr val="FF0000"/>
              </a:solidFill>
            </a:endParaRPr>
          </a:p>
        </p:txBody>
      </p:sp>
      <p:sp>
        <p:nvSpPr>
          <p:cNvPr id="18" name="Textfeld 17"/>
          <p:cNvSpPr txBox="1"/>
          <p:nvPr/>
        </p:nvSpPr>
        <p:spPr>
          <a:xfrm>
            <a:off x="5954893" y="2026302"/>
            <a:ext cx="907621" cy="261610"/>
          </a:xfrm>
          <a:prstGeom prst="rect">
            <a:avLst/>
          </a:prstGeom>
          <a:noFill/>
        </p:spPr>
        <p:txBody>
          <a:bodyPr wrap="none" rtlCol="0">
            <a:spAutoFit/>
          </a:bodyPr>
          <a:lstStyle/>
          <a:p>
            <a:r>
              <a:rPr lang="de-CH" sz="1100" dirty="0" smtClean="0">
                <a:solidFill>
                  <a:srgbClr val="FF0000"/>
                </a:solidFill>
              </a:rPr>
              <a:t>231’000 LN</a:t>
            </a:r>
            <a:endParaRPr lang="de-CH" sz="1100" dirty="0">
              <a:solidFill>
                <a:srgbClr val="FF0000"/>
              </a:solidFill>
            </a:endParaRPr>
          </a:p>
        </p:txBody>
      </p:sp>
      <p:sp>
        <p:nvSpPr>
          <p:cNvPr id="19" name="Textfeld 18"/>
          <p:cNvSpPr txBox="1"/>
          <p:nvPr/>
        </p:nvSpPr>
        <p:spPr>
          <a:xfrm>
            <a:off x="1221727" y="3485986"/>
            <a:ext cx="907621" cy="261610"/>
          </a:xfrm>
          <a:prstGeom prst="rect">
            <a:avLst/>
          </a:prstGeom>
          <a:noFill/>
        </p:spPr>
        <p:txBody>
          <a:bodyPr wrap="none" rtlCol="0">
            <a:spAutoFit/>
          </a:bodyPr>
          <a:lstStyle/>
          <a:p>
            <a:r>
              <a:rPr lang="de-CH" sz="1100" dirty="0" smtClean="0">
                <a:solidFill>
                  <a:srgbClr val="FF0000"/>
                </a:solidFill>
              </a:rPr>
              <a:t>586’000 LN</a:t>
            </a:r>
            <a:endParaRPr lang="de-CH" sz="1100" dirty="0">
              <a:solidFill>
                <a:srgbClr val="FF0000"/>
              </a:solidFill>
            </a:endParaRPr>
          </a:p>
        </p:txBody>
      </p:sp>
      <p:sp>
        <p:nvSpPr>
          <p:cNvPr id="20" name="Textfeld 19"/>
          <p:cNvSpPr txBox="1"/>
          <p:nvPr/>
        </p:nvSpPr>
        <p:spPr>
          <a:xfrm>
            <a:off x="5125957" y="5674536"/>
            <a:ext cx="907621" cy="261610"/>
          </a:xfrm>
          <a:prstGeom prst="rect">
            <a:avLst/>
          </a:prstGeom>
          <a:noFill/>
        </p:spPr>
        <p:txBody>
          <a:bodyPr wrap="none" rtlCol="0">
            <a:spAutoFit/>
          </a:bodyPr>
          <a:lstStyle/>
          <a:p>
            <a:r>
              <a:rPr lang="de-CH" sz="1100" dirty="0" smtClean="0">
                <a:solidFill>
                  <a:srgbClr val="FF0000"/>
                </a:solidFill>
              </a:rPr>
              <a:t>561’000 LN</a:t>
            </a:r>
            <a:endParaRPr lang="de-CH" sz="1100" dirty="0">
              <a:solidFill>
                <a:srgbClr val="FF0000"/>
              </a:solidFill>
            </a:endParaRPr>
          </a:p>
        </p:txBody>
      </p:sp>
      <p:sp>
        <p:nvSpPr>
          <p:cNvPr id="21" name="Textfeld 20"/>
          <p:cNvSpPr txBox="1"/>
          <p:nvPr/>
        </p:nvSpPr>
        <p:spPr>
          <a:xfrm>
            <a:off x="5017299" y="3419059"/>
            <a:ext cx="907621" cy="261610"/>
          </a:xfrm>
          <a:prstGeom prst="rect">
            <a:avLst/>
          </a:prstGeom>
          <a:solidFill>
            <a:schemeClr val="bg1"/>
          </a:solidFill>
        </p:spPr>
        <p:txBody>
          <a:bodyPr wrap="none" rtlCol="0">
            <a:spAutoFit/>
          </a:bodyPr>
          <a:lstStyle/>
          <a:p>
            <a:r>
              <a:rPr lang="de-CH" sz="1100" dirty="0" smtClean="0">
                <a:solidFill>
                  <a:srgbClr val="FF0000"/>
                </a:solidFill>
              </a:rPr>
              <a:t>909’000 LN</a:t>
            </a:r>
            <a:endParaRPr lang="de-CH" sz="1100" dirty="0">
              <a:solidFill>
                <a:srgbClr val="FF0000"/>
              </a:solidFill>
            </a:endParaRPr>
          </a:p>
        </p:txBody>
      </p:sp>
      <p:sp>
        <p:nvSpPr>
          <p:cNvPr id="23" name="Textfeld 22"/>
          <p:cNvSpPr txBox="1"/>
          <p:nvPr/>
        </p:nvSpPr>
        <p:spPr>
          <a:xfrm>
            <a:off x="4816844" y="6161160"/>
            <a:ext cx="4083169" cy="230832"/>
          </a:xfrm>
          <a:prstGeom prst="rect">
            <a:avLst/>
          </a:prstGeom>
          <a:noFill/>
        </p:spPr>
        <p:txBody>
          <a:bodyPr wrap="none" rtlCol="0">
            <a:spAutoFit/>
          </a:bodyPr>
          <a:lstStyle/>
          <a:p>
            <a:r>
              <a:rPr lang="de-CH" sz="900" dirty="0" smtClean="0">
                <a:solidFill>
                  <a:srgbClr val="FF0000"/>
                </a:solidFill>
              </a:rPr>
              <a:t>LN deutscher Gäste im Jahr 2014 (Schätzung, Hotellerie und Parahotellerie)</a:t>
            </a:r>
            <a:endParaRPr lang="de-CH" sz="900" dirty="0">
              <a:solidFill>
                <a:srgbClr val="FF0000"/>
              </a:solidFill>
            </a:endParaRPr>
          </a:p>
        </p:txBody>
      </p:sp>
    </p:spTree>
    <p:extLst>
      <p:ext uri="{BB962C8B-B14F-4D97-AF65-F5344CB8AC3E}">
        <p14:creationId xmlns:p14="http://schemas.microsoft.com/office/powerpoint/2010/main" val="33288430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Tessin, Luzern, Drei-Seen und Bodensee</a:t>
            </a:r>
            <a:endParaRPr lang="de-CH" dirty="0"/>
          </a:p>
        </p:txBody>
      </p:sp>
      <p:sp>
        <p:nvSpPr>
          <p:cNvPr id="3" name="Inhaltsplatzhalter 2"/>
          <p:cNvSpPr>
            <a:spLocks noGrp="1"/>
          </p:cNvSpPr>
          <p:nvPr>
            <p:ph idx="1"/>
          </p:nvPr>
        </p:nvSpPr>
        <p:spPr/>
        <p:txBody>
          <a:bodyPr/>
          <a:lstStyle/>
          <a:p>
            <a:pPr marL="0" indent="0">
              <a:buNone/>
            </a:pPr>
            <a:r>
              <a:rPr lang="de-CH" sz="1400" dirty="0"/>
              <a:t>Die deutschen Gäste in den drei Regionen unterscheiden sich in einigen wenigen Punkten deutlich von den Gästen in den übrigen Regionen der Schweiz: </a:t>
            </a:r>
          </a:p>
          <a:p>
            <a:r>
              <a:rPr lang="de-CH" sz="1400" b="1" dirty="0"/>
              <a:t>Sommeraffinität:</a:t>
            </a:r>
            <a:r>
              <a:rPr lang="de-CH" sz="1400" dirty="0"/>
              <a:t> Der Tourismus mit deutschen Gästen ist in den Grenzregionen „</a:t>
            </a:r>
            <a:r>
              <a:rPr lang="de-CH" sz="1400" dirty="0" err="1"/>
              <a:t>sommerlastiger</a:t>
            </a:r>
            <a:r>
              <a:rPr lang="de-CH" sz="1400" dirty="0"/>
              <a:t>“ als in der übrigen Schweiz. Insgesamt besuchen 48 Prozent der deutschen Gäste die Schweiz im Sommer. Das Tessin und die Bodenseeregion besuchen hingegen zwei Drittel der deutschen Gäste im Sommer. </a:t>
            </a:r>
            <a:endParaRPr lang="de-CH" sz="1400" dirty="0" smtClean="0"/>
          </a:p>
          <a:p>
            <a:r>
              <a:rPr lang="de-CH" sz="1400" b="1" dirty="0" smtClean="0"/>
              <a:t>Aufenthaltsdauer</a:t>
            </a:r>
            <a:endParaRPr lang="de-CH" sz="1400" b="1" dirty="0" smtClean="0"/>
          </a:p>
          <a:p>
            <a:pPr lvl="1"/>
            <a:r>
              <a:rPr lang="de-CH" sz="1400" dirty="0" smtClean="0"/>
              <a:t>Höhere </a:t>
            </a:r>
            <a:r>
              <a:rPr lang="de-CH" sz="1400" dirty="0"/>
              <a:t>Aufenthaltsdauer im Tessin: 45 Prozent der Gäste bleiben mehr als acht Tage, in der übrigen Schweiz sind es 33 Prozent.</a:t>
            </a:r>
          </a:p>
          <a:p>
            <a:pPr lvl="1"/>
            <a:r>
              <a:rPr lang="de-CH" sz="1400" dirty="0"/>
              <a:t>Kürzere Aufenthaltsdauer am Bodensee: 20 Prozent der deutschen Gäste in der Ostschweiz bleiben länger als acht Tage, gesamtschweizerisch sind es 44 Prozent </a:t>
            </a:r>
          </a:p>
          <a:p>
            <a:r>
              <a:rPr lang="de-CH" sz="1400" dirty="0"/>
              <a:t>Im Tessin haben die </a:t>
            </a:r>
            <a:r>
              <a:rPr lang="de-CH" sz="1400" b="1" dirty="0"/>
              <a:t>Reiseveranstalter</a:t>
            </a:r>
            <a:r>
              <a:rPr lang="de-CH" sz="1400" dirty="0"/>
              <a:t> eine relativ tiefe Bedeutung. Im Tessin buchen mit vier Prozent (noch) weniger Gäste als gesamtschweizerisch (12 Prozent) ihre Reise ganz oder teilweise via Reiseveranstalter. Dahingegen sind die Tessiner Gäste deutlich autoaffiner, d.h. sie reisen überproportional oft mit dem Auto an. Damit hängt wohl auch die Tatsache zusammen, dass überdurchschnittlich viele der deutschen Gäste im Tessin aus Baden-Württemberg stammen. </a:t>
            </a:r>
          </a:p>
          <a:p>
            <a:r>
              <a:rPr lang="de-CH" sz="1400" dirty="0"/>
              <a:t>Am </a:t>
            </a:r>
            <a:r>
              <a:rPr lang="de-CH" sz="1400" b="1" dirty="0"/>
              <a:t>Bodensee</a:t>
            </a:r>
            <a:r>
              <a:rPr lang="de-CH" sz="1400" dirty="0"/>
              <a:t> ist die zu einem grossen Teil angebotsbedingte Dominanz der Dreisternhotellerie auffallend: 73 Prozent der deutschen Gäste übernachten hier in Dreisternebetrieben (CH: 50 Prozent). </a:t>
            </a:r>
          </a:p>
          <a:p>
            <a:endParaRPr lang="de-CH" sz="1400"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61</a:t>
            </a:fld>
            <a:endParaRPr lang="de-CH"/>
          </a:p>
        </p:txBody>
      </p:sp>
      <p:sp>
        <p:nvSpPr>
          <p:cNvPr id="6" name="Textplatzhalter 5"/>
          <p:cNvSpPr>
            <a:spLocks noGrp="1"/>
          </p:cNvSpPr>
          <p:nvPr>
            <p:ph type="body" sz="quarter" idx="12"/>
          </p:nvPr>
        </p:nvSpPr>
        <p:spPr/>
        <p:txBody>
          <a:bodyPr/>
          <a:lstStyle/>
          <a:p>
            <a:r>
              <a:rPr lang="de-CH" dirty="0" smtClean="0"/>
              <a:t>Eigenschaften der Gäste </a:t>
            </a:r>
            <a:endParaRPr lang="de-CH" dirty="0"/>
          </a:p>
        </p:txBody>
      </p:sp>
      <p:sp>
        <p:nvSpPr>
          <p:cNvPr id="7" name="Textplatzhalter 6"/>
          <p:cNvSpPr>
            <a:spLocks noGrp="1"/>
          </p:cNvSpPr>
          <p:nvPr>
            <p:ph type="body" sz="quarter" idx="13"/>
          </p:nvPr>
        </p:nvSpPr>
        <p:spPr>
          <a:xfrm>
            <a:off x="4724400" y="285750"/>
            <a:ext cx="4417424" cy="295200"/>
          </a:xfrm>
        </p:spPr>
        <p:txBody>
          <a:bodyPr/>
          <a:lstStyle/>
          <a:p>
            <a:r>
              <a:rPr lang="de-CH" dirty="0" smtClean="0"/>
              <a:t>7 </a:t>
            </a:r>
            <a:r>
              <a:rPr lang="de-CH" dirty="0"/>
              <a:t>Geschäftsfeld </a:t>
            </a:r>
            <a:r>
              <a:rPr lang="de-CH" dirty="0" smtClean="0"/>
              <a:t>«Seen &amp; Kleinstädte Sommer»</a:t>
            </a:r>
            <a:endParaRPr lang="de-CH" dirty="0"/>
          </a:p>
          <a:p>
            <a:endParaRPr lang="de-CH" dirty="0"/>
          </a:p>
        </p:txBody>
      </p:sp>
    </p:spTree>
    <p:extLst>
      <p:ext uri="{BB962C8B-B14F-4D97-AF65-F5344CB8AC3E}">
        <p14:creationId xmlns:p14="http://schemas.microsoft.com/office/powerpoint/2010/main" val="22280154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sym typeface="Wingdings" pitchFamily="2" charset="2"/>
              </a:rPr>
              <a:t>Italien entwickelt sich positiv  Preisnachteil Tessin </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62</a:t>
            </a:fld>
            <a:endParaRPr lang="de-CH"/>
          </a:p>
        </p:txBody>
      </p:sp>
      <p:sp>
        <p:nvSpPr>
          <p:cNvPr id="6" name="Textplatzhalter 5"/>
          <p:cNvSpPr>
            <a:spLocks noGrp="1"/>
          </p:cNvSpPr>
          <p:nvPr>
            <p:ph type="body" sz="quarter" idx="12"/>
          </p:nvPr>
        </p:nvSpPr>
        <p:spPr/>
        <p:txBody>
          <a:bodyPr/>
          <a:lstStyle/>
          <a:p>
            <a:r>
              <a:rPr lang="de-CH" dirty="0" smtClean="0"/>
              <a:t>Tessin: Wettbewerbssituation</a:t>
            </a:r>
            <a:endParaRPr lang="de-CH" dirty="0"/>
          </a:p>
        </p:txBody>
      </p:sp>
      <p:sp>
        <p:nvSpPr>
          <p:cNvPr id="7" name="Textplatzhalter 6"/>
          <p:cNvSpPr>
            <a:spLocks noGrp="1"/>
          </p:cNvSpPr>
          <p:nvPr>
            <p:ph type="body" sz="quarter" idx="13"/>
          </p:nvPr>
        </p:nvSpPr>
        <p:spPr>
          <a:xfrm>
            <a:off x="5250180" y="285750"/>
            <a:ext cx="3891644" cy="295200"/>
          </a:xfrm>
        </p:spPr>
        <p:txBody>
          <a:bodyPr/>
          <a:lstStyle/>
          <a:p>
            <a:r>
              <a:rPr lang="de-CH" dirty="0" smtClean="0"/>
              <a:t>7 </a:t>
            </a:r>
            <a:r>
              <a:rPr lang="de-CH" dirty="0"/>
              <a:t>Geschäftsfeld «Seen &amp; Kleinstädte Sommer»</a:t>
            </a:r>
          </a:p>
          <a:p>
            <a:endParaRPr lang="de-CH"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430" y="1789588"/>
            <a:ext cx="7042170" cy="4554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42200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Deutscher Inlandtourismus </a:t>
            </a:r>
            <a:r>
              <a:rPr lang="de-CH" dirty="0" smtClean="0"/>
              <a:t>am Bodensee zunehmend</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63</a:t>
            </a:fld>
            <a:endParaRPr lang="de-CH"/>
          </a:p>
        </p:txBody>
      </p:sp>
      <p:sp>
        <p:nvSpPr>
          <p:cNvPr id="6" name="Textplatzhalter 5"/>
          <p:cNvSpPr>
            <a:spLocks noGrp="1"/>
          </p:cNvSpPr>
          <p:nvPr>
            <p:ph type="body" sz="quarter" idx="12"/>
          </p:nvPr>
        </p:nvSpPr>
        <p:spPr/>
        <p:txBody>
          <a:bodyPr/>
          <a:lstStyle/>
          <a:p>
            <a:r>
              <a:rPr lang="de-CH" sz="1600" dirty="0" smtClean="0"/>
              <a:t>Schaffhausen &amp; Thurgau: Wettbewerbssituation </a:t>
            </a:r>
            <a:endParaRPr lang="de-CH" sz="1600" dirty="0"/>
          </a:p>
        </p:txBody>
      </p:sp>
      <p:sp>
        <p:nvSpPr>
          <p:cNvPr id="7" name="Textplatzhalter 6"/>
          <p:cNvSpPr>
            <a:spLocks noGrp="1"/>
          </p:cNvSpPr>
          <p:nvPr>
            <p:ph type="body" sz="quarter" idx="13"/>
          </p:nvPr>
        </p:nvSpPr>
        <p:spPr>
          <a:xfrm>
            <a:off x="5577840" y="285750"/>
            <a:ext cx="3563984" cy="295200"/>
          </a:xfrm>
        </p:spPr>
        <p:txBody>
          <a:bodyPr/>
          <a:lstStyle/>
          <a:p>
            <a:r>
              <a:rPr lang="de-CH" dirty="0" smtClean="0"/>
              <a:t>7 </a:t>
            </a:r>
            <a:r>
              <a:rPr lang="de-CH" dirty="0"/>
              <a:t>Geschäftsfeld «Seen &amp; Kleinstädte Sommer»</a:t>
            </a:r>
          </a:p>
          <a:p>
            <a:endParaRPr lang="de-CH" dirty="0"/>
          </a:p>
        </p:txBody>
      </p:sp>
      <p:pic>
        <p:nvPicPr>
          <p:cNvPr id="205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5911" y="1548765"/>
            <a:ext cx="7483214" cy="483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6029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Anzahl Logiernächte der deutschen Gäste in der Westschweiz ab-, in Frankreich zunehmend</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64</a:t>
            </a:fld>
            <a:endParaRPr lang="de-CH"/>
          </a:p>
        </p:txBody>
      </p:sp>
      <p:sp>
        <p:nvSpPr>
          <p:cNvPr id="6" name="Textplatzhalter 5"/>
          <p:cNvSpPr>
            <a:spLocks noGrp="1"/>
          </p:cNvSpPr>
          <p:nvPr>
            <p:ph type="body" sz="quarter" idx="12"/>
          </p:nvPr>
        </p:nvSpPr>
        <p:spPr/>
        <p:txBody>
          <a:bodyPr/>
          <a:lstStyle/>
          <a:p>
            <a:r>
              <a:rPr lang="de-CH" sz="1600" dirty="0" smtClean="0"/>
              <a:t>Drei-Seen &amp; Waadtland: Wettbewerbssituation </a:t>
            </a:r>
            <a:endParaRPr lang="de-CH" sz="1600" dirty="0"/>
          </a:p>
        </p:txBody>
      </p:sp>
      <p:sp>
        <p:nvSpPr>
          <p:cNvPr id="7" name="Textplatzhalter 6"/>
          <p:cNvSpPr>
            <a:spLocks noGrp="1"/>
          </p:cNvSpPr>
          <p:nvPr>
            <p:ph type="body" sz="quarter" idx="13"/>
          </p:nvPr>
        </p:nvSpPr>
        <p:spPr>
          <a:xfrm>
            <a:off x="5143500" y="285750"/>
            <a:ext cx="3998324" cy="295200"/>
          </a:xfrm>
        </p:spPr>
        <p:txBody>
          <a:bodyPr/>
          <a:lstStyle/>
          <a:p>
            <a:r>
              <a:rPr lang="de-CH" dirty="0" smtClean="0"/>
              <a:t>7 </a:t>
            </a:r>
            <a:r>
              <a:rPr lang="de-CH" dirty="0"/>
              <a:t>Geschäftsfeld «Seen &amp; Kleinstädte Sommer»</a:t>
            </a:r>
          </a:p>
          <a:p>
            <a:endParaRPr lang="de-CH" dirty="0"/>
          </a:p>
        </p:txBody>
      </p:sp>
      <p:pic>
        <p:nvPicPr>
          <p:cNvPr id="1029"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5015" y="1697355"/>
            <a:ext cx="7105035" cy="4595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5718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Angebot der Grenzregionen ist bei deutschen Gästen (nach wie vor) beliebt, aber ausgeprägtes Preisproblem vorhanden </a:t>
            </a:r>
            <a:endParaRPr lang="de-CH" dirty="0"/>
          </a:p>
        </p:txBody>
      </p:sp>
      <p:sp>
        <p:nvSpPr>
          <p:cNvPr id="3" name="Inhaltsplatzhalter 2"/>
          <p:cNvSpPr>
            <a:spLocks noGrp="1"/>
          </p:cNvSpPr>
          <p:nvPr>
            <p:ph idx="1"/>
          </p:nvPr>
        </p:nvSpPr>
        <p:spPr/>
        <p:txBody>
          <a:bodyPr/>
          <a:lstStyle/>
          <a:p>
            <a:pPr marL="0" indent="0">
              <a:buNone/>
            </a:pPr>
            <a:r>
              <a:rPr lang="de-CH" b="1" dirty="0" smtClean="0"/>
              <a:t>Zentrale Erkenntnisse</a:t>
            </a:r>
          </a:p>
          <a:p>
            <a:r>
              <a:rPr lang="de-CH" dirty="0" smtClean="0"/>
              <a:t>Der </a:t>
            </a:r>
            <a:r>
              <a:rPr lang="de-CH" dirty="0"/>
              <a:t>Vergleich mit dem jeweils umliegenden Ausland zeigt, dass die Schweizer Seengebiete im Gegensatz zu den ausländischen Mitbewerbern an Boden verloren haben, ihr Produkt aber nach wie vor von deutschen Gästen besucht wird. </a:t>
            </a:r>
            <a:endParaRPr lang="de-CH" dirty="0" smtClean="0"/>
          </a:p>
          <a:p>
            <a:r>
              <a:rPr lang="de-CH" dirty="0" smtClean="0"/>
              <a:t>Dabei </a:t>
            </a:r>
            <a:r>
              <a:rPr lang="de-CH" dirty="0"/>
              <a:t>spielt der Preisunterschied zum umliegenden Ausland einen wesentlichen Faktor und Wechselkursveränderungen haben in beide Richtungen starke Auswirkungen. </a:t>
            </a:r>
          </a:p>
          <a:p>
            <a:pPr marL="0" indent="0">
              <a:buNone/>
            </a:pPr>
            <a:r>
              <a:rPr lang="de-CH" b="1" dirty="0" smtClean="0"/>
              <a:t>Empfehlungen </a:t>
            </a:r>
          </a:p>
          <a:p>
            <a:pPr marL="0" indent="0">
              <a:buNone/>
            </a:pPr>
            <a:r>
              <a:rPr lang="de-CH" dirty="0" smtClean="0"/>
              <a:t>Die </a:t>
            </a:r>
            <a:r>
              <a:rPr lang="de-CH" dirty="0"/>
              <a:t>Gäste der </a:t>
            </a:r>
            <a:r>
              <a:rPr lang="de-CH" dirty="0" smtClean="0"/>
              <a:t>Seengebiete </a:t>
            </a:r>
            <a:r>
              <a:rPr lang="de-CH" dirty="0"/>
              <a:t>unterscheiden sich nicht wesentlich von den Gästen der </a:t>
            </a:r>
            <a:r>
              <a:rPr lang="de-CH" dirty="0" smtClean="0"/>
              <a:t>Berggebiete. Entsprechend </a:t>
            </a:r>
            <a:r>
              <a:rPr lang="de-CH" dirty="0"/>
              <a:t>gelten die folgenden Empfehlungen aus dem Geschäftsfeld „Sommerferien und –kurzaufenthalte in den Bergen“ auch für Aufenthalte in den </a:t>
            </a:r>
            <a:r>
              <a:rPr lang="de-CH" dirty="0" smtClean="0"/>
              <a:t>Grenzregionen: </a:t>
            </a:r>
          </a:p>
          <a:p>
            <a:r>
              <a:rPr lang="de-CH" dirty="0" smtClean="0"/>
              <a:t>Fokus auf Stammgästemarketing legen und Zielmarkt </a:t>
            </a:r>
            <a:r>
              <a:rPr lang="de-CH" dirty="0"/>
              <a:t>geografisch eingrenzen </a:t>
            </a:r>
          </a:p>
          <a:p>
            <a:r>
              <a:rPr lang="de-CH" dirty="0"/>
              <a:t>Erlebnisreisen konzipieren und anbieten </a:t>
            </a:r>
          </a:p>
          <a:p>
            <a:pPr marL="0" indent="0">
              <a:buNone/>
            </a:pPr>
            <a:r>
              <a:rPr lang="de-CH" dirty="0"/>
              <a:t>Zusätzlich empfehlen wir den touristischen Akteuren der Grenzregionen folgendes: </a:t>
            </a:r>
          </a:p>
          <a:p>
            <a:pPr lvl="0"/>
            <a:r>
              <a:rPr lang="de-CH" b="1" dirty="0"/>
              <a:t>Gemeinsame Angebote mit dem Ausland </a:t>
            </a:r>
            <a:r>
              <a:rPr lang="de-CH" b="1" dirty="0" smtClean="0"/>
              <a:t>entwickeln</a:t>
            </a:r>
          </a:p>
          <a:p>
            <a:pPr lvl="0"/>
            <a:r>
              <a:rPr lang="de-CH" dirty="0" smtClean="0"/>
              <a:t>Das </a:t>
            </a:r>
            <a:r>
              <a:rPr lang="de-CH" b="1" dirty="0"/>
              <a:t>Tessin</a:t>
            </a:r>
            <a:r>
              <a:rPr lang="de-CH" dirty="0"/>
              <a:t> ist aufgrund der Alpensüdlage </a:t>
            </a:r>
            <a:r>
              <a:rPr lang="de-CH" dirty="0" smtClean="0"/>
              <a:t>bei </a:t>
            </a:r>
            <a:r>
              <a:rPr lang="de-CH" dirty="0"/>
              <a:t>deutschen Gästen für gutes Wetter und angenehmes Klima bekannt. Zudem ist eine Fahrt ins Tessin für deutsche Gäste aus den westlichen Bundesländern die kürzeste Anreise in eine Region südlich der Alpen. Wir empfehlen den touristischen Akteuren im Tessin, diese beiden Argumente weiterhin konsequent in der Vermarktung einzusetzen</a:t>
            </a:r>
            <a:r>
              <a:rPr lang="de-CH" dirty="0" smtClean="0"/>
              <a:t>. </a:t>
            </a:r>
            <a:r>
              <a:rPr lang="de-CH" dirty="0"/>
              <a:t>Die Gäste des Tessins kommen zu grossen Teilen aus Baden-Württemberg, wir empfehlen daher eine konsequente Eingrenzung der Vermarktung auf dieses Bundesland. </a:t>
            </a:r>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65</a:t>
            </a:fld>
            <a:endParaRPr lang="de-CH"/>
          </a:p>
        </p:txBody>
      </p:sp>
      <p:sp>
        <p:nvSpPr>
          <p:cNvPr id="6" name="Textplatzhalter 5"/>
          <p:cNvSpPr>
            <a:spLocks noGrp="1"/>
          </p:cNvSpPr>
          <p:nvPr>
            <p:ph type="body" sz="quarter" idx="12"/>
          </p:nvPr>
        </p:nvSpPr>
        <p:spPr/>
        <p:txBody>
          <a:bodyPr/>
          <a:lstStyle/>
          <a:p>
            <a:r>
              <a:rPr lang="de-CH" dirty="0" smtClean="0"/>
              <a:t>Fazit und Empfehlungen  </a:t>
            </a:r>
            <a:endParaRPr lang="de-CH" dirty="0"/>
          </a:p>
        </p:txBody>
      </p:sp>
      <p:sp>
        <p:nvSpPr>
          <p:cNvPr id="7" name="Textplatzhalter 6"/>
          <p:cNvSpPr>
            <a:spLocks noGrp="1"/>
          </p:cNvSpPr>
          <p:nvPr>
            <p:ph type="body" sz="quarter" idx="13"/>
          </p:nvPr>
        </p:nvSpPr>
        <p:spPr>
          <a:xfrm>
            <a:off x="5097780" y="285750"/>
            <a:ext cx="4044044" cy="295200"/>
          </a:xfrm>
        </p:spPr>
        <p:txBody>
          <a:bodyPr/>
          <a:lstStyle/>
          <a:p>
            <a:r>
              <a:rPr lang="de-CH" dirty="0"/>
              <a:t>7 Geschäftsfeld «Seen &amp; Kleinstädte Sommer»</a:t>
            </a:r>
          </a:p>
          <a:p>
            <a:endParaRPr lang="de-CH" dirty="0"/>
          </a:p>
          <a:p>
            <a:endParaRPr lang="de-CH" dirty="0"/>
          </a:p>
        </p:txBody>
      </p:sp>
    </p:spTree>
    <p:extLst>
      <p:ext uri="{BB962C8B-B14F-4D97-AF65-F5344CB8AC3E}">
        <p14:creationId xmlns:p14="http://schemas.microsoft.com/office/powerpoint/2010/main" val="26805067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Grp="1" noChangeArrowheads="1"/>
          </p:cNvSpPr>
          <p:nvPr>
            <p:ph type="dt" sz="half" idx="10"/>
          </p:nvPr>
        </p:nvSpPr>
        <p:spPr>
          <a:ln/>
        </p:spPr>
        <p:txBody>
          <a:bodyPr/>
          <a:lstStyle/>
          <a:p>
            <a:r>
              <a:rPr lang="de-DE" smtClean="0"/>
              <a:t>03.03.2016</a:t>
            </a:r>
            <a:endParaRPr lang="de-CH" dirty="0"/>
          </a:p>
        </p:txBody>
      </p:sp>
      <p:sp>
        <p:nvSpPr>
          <p:cNvPr id="14340" name="Rectangle 7"/>
          <p:cNvSpPr>
            <a:spLocks noGrp="1" noChangeArrowheads="1"/>
          </p:cNvSpPr>
          <p:nvPr>
            <p:ph type="body" idx="1"/>
          </p:nvPr>
        </p:nvSpPr>
        <p:spPr>
          <a:xfrm>
            <a:off x="717550" y="723900"/>
            <a:ext cx="8272463" cy="4778375"/>
          </a:xfrm>
        </p:spPr>
        <p:txBody>
          <a:bodyPr/>
          <a:lstStyle/>
          <a:p>
            <a:pPr marL="1090613" indent="-1090613">
              <a:spcAft>
                <a:spcPct val="10000"/>
              </a:spcAft>
              <a:buClr>
                <a:srgbClr val="AB1F35"/>
              </a:buClr>
              <a:buFont typeface="Wingdings" pitchFamily="2" charset="2"/>
              <a:buNone/>
              <a:tabLst>
                <a:tab pos="1079500" algn="l"/>
              </a:tabLst>
            </a:pPr>
            <a:endParaRPr lang="de-CH" sz="4400" b="1" dirty="0" smtClean="0">
              <a:ea typeface="ＭＳ Ｐゴシック" pitchFamily="34" charset="-128"/>
            </a:endParaRPr>
          </a:p>
          <a:p>
            <a:pPr marL="1090613" indent="-1090613" algn="l">
              <a:spcAft>
                <a:spcPct val="10000"/>
              </a:spcAft>
              <a:buClr>
                <a:srgbClr val="AB1F35"/>
              </a:buClr>
              <a:buFont typeface="Wingdings" pitchFamily="2" charset="2"/>
              <a:buNone/>
              <a:tabLst>
                <a:tab pos="1079500" algn="l"/>
              </a:tabLst>
            </a:pPr>
            <a:r>
              <a:rPr lang="de-CH" sz="4400" b="1" dirty="0" smtClean="0">
                <a:ea typeface="ＭＳ Ｐゴシック" pitchFamily="34" charset="-128"/>
              </a:rPr>
              <a:t>8 	Synthese</a:t>
            </a:r>
            <a:endParaRPr lang="de-CH" sz="4400" b="1" dirty="0">
              <a:ea typeface="ＭＳ Ｐゴシック" pitchFamily="34" charset="-128"/>
            </a:endParaRPr>
          </a:p>
        </p:txBody>
      </p:sp>
      <p:sp>
        <p:nvSpPr>
          <p:cNvPr id="2" name="Foliennummernplatzhalter 1"/>
          <p:cNvSpPr>
            <a:spLocks noGrp="1"/>
          </p:cNvSpPr>
          <p:nvPr>
            <p:ph type="sldNum" sz="quarter" idx="11"/>
          </p:nvPr>
        </p:nvSpPr>
        <p:spPr/>
        <p:txBody>
          <a:bodyPr/>
          <a:lstStyle/>
          <a:p>
            <a:pPr>
              <a:defRPr/>
            </a:pPr>
            <a:fld id="{7BB9AEFA-FEEA-43CB-BC04-846A9E55C8CC}" type="slidenum">
              <a:rPr lang="de-CH" smtClean="0"/>
              <a:pPr>
                <a:defRPr/>
              </a:pPr>
              <a:t>66</a:t>
            </a:fld>
            <a:endParaRPr lang="de-CH"/>
          </a:p>
        </p:txBody>
      </p:sp>
    </p:spTree>
    <p:extLst>
      <p:ext uri="{BB962C8B-B14F-4D97-AF65-F5344CB8AC3E}">
        <p14:creationId xmlns:p14="http://schemas.microsoft.com/office/powerpoint/2010/main" val="42181114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0" indent="0">
              <a:buNone/>
            </a:pPr>
            <a:r>
              <a:rPr lang="de-CH" dirty="0" smtClean="0"/>
              <a:t>Relative Einschätzung der Geschäftsfelder</a:t>
            </a:r>
            <a:endParaRPr lang="de-CH" dirty="0"/>
          </a:p>
        </p:txBody>
      </p:sp>
      <p:sp>
        <p:nvSpPr>
          <p:cNvPr id="4" name="Datumsplatzhalter 3"/>
          <p:cNvSpPr>
            <a:spLocks noGrp="1"/>
          </p:cNvSpPr>
          <p:nvPr>
            <p:ph type="dt" sz="half" idx="10"/>
          </p:nvPr>
        </p:nvSpPr>
        <p:spPr/>
        <p:txBody>
          <a:bodyPr/>
          <a:lstStyle/>
          <a:p>
            <a:r>
              <a:rPr lang="de-DE" smtClean="0"/>
              <a:t>03.03.2016</a:t>
            </a:r>
            <a:endParaRPr lang="de-CH" dirty="0"/>
          </a:p>
        </p:txBody>
      </p:sp>
      <p:sp>
        <p:nvSpPr>
          <p:cNvPr id="5" name="Foliennummernplatzhalter 4"/>
          <p:cNvSpPr>
            <a:spLocks noGrp="1"/>
          </p:cNvSpPr>
          <p:nvPr>
            <p:ph type="sldNum" sz="quarter" idx="11"/>
          </p:nvPr>
        </p:nvSpPr>
        <p:spPr/>
        <p:txBody>
          <a:bodyPr/>
          <a:lstStyle/>
          <a:p>
            <a:pPr>
              <a:defRPr/>
            </a:pPr>
            <a:fld id="{7BB9AEFA-FEEA-43CB-BC04-846A9E55C8CC}" type="slidenum">
              <a:rPr lang="de-CH" smtClean="0"/>
              <a:pPr>
                <a:defRPr/>
              </a:pPr>
              <a:t>67</a:t>
            </a:fld>
            <a:endParaRPr lang="de-CH"/>
          </a:p>
        </p:txBody>
      </p:sp>
      <p:sp>
        <p:nvSpPr>
          <p:cNvPr id="6" name="Textplatzhalter 5"/>
          <p:cNvSpPr>
            <a:spLocks noGrp="1"/>
          </p:cNvSpPr>
          <p:nvPr>
            <p:ph type="body" sz="quarter" idx="12"/>
          </p:nvPr>
        </p:nvSpPr>
        <p:spPr/>
        <p:txBody>
          <a:bodyPr/>
          <a:lstStyle/>
          <a:p>
            <a:r>
              <a:rPr lang="de-CH" dirty="0" smtClean="0"/>
              <a:t>Relative Einschätzung der Geschäftsfeldern </a:t>
            </a:r>
            <a:endParaRPr lang="de-CH" dirty="0"/>
          </a:p>
        </p:txBody>
      </p:sp>
      <p:sp>
        <p:nvSpPr>
          <p:cNvPr id="7" name="Textplatzhalter 6"/>
          <p:cNvSpPr>
            <a:spLocks noGrp="1"/>
          </p:cNvSpPr>
          <p:nvPr>
            <p:ph type="body" sz="quarter" idx="13"/>
          </p:nvPr>
        </p:nvSpPr>
        <p:spPr/>
        <p:txBody>
          <a:bodyPr/>
          <a:lstStyle/>
          <a:p>
            <a:r>
              <a:rPr lang="de-CH" dirty="0" smtClean="0"/>
              <a:t>8 Synthese</a:t>
            </a:r>
            <a:endParaRPr lang="de-CH" dirty="0"/>
          </a:p>
        </p:txBody>
      </p:sp>
      <p:sp>
        <p:nvSpPr>
          <p:cNvPr id="8" name="Textfeld 1"/>
          <p:cNvSpPr txBox="1">
            <a:spLocks noGrp="1"/>
          </p:cNvSpPr>
          <p:nvPr>
            <p:ph idx="1"/>
          </p:nvPr>
        </p:nvSpPr>
        <p:spPr>
          <a:xfrm>
            <a:off x="711835" y="1570865"/>
            <a:ext cx="8117840" cy="4595104"/>
          </a:xfrm>
          <a:prstGeom prst="rect">
            <a:avLst/>
          </a:prstGeom>
          <a:noFill/>
        </p:spPr>
        <p:txBody>
          <a:bodyPr wrap="squar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marL="0" indent="0">
              <a:buNone/>
            </a:pPr>
            <a:r>
              <a:rPr lang="de-CH" sz="1400" dirty="0" smtClean="0">
                <a:sym typeface="Webdings"/>
              </a:rPr>
              <a:t>Kriterien zur relativen Einschätzung der Geschäftsfelder auf strategischer Ebene:  </a:t>
            </a:r>
          </a:p>
          <a:p>
            <a:endParaRPr lang="de-CH" sz="1400" b="1" dirty="0" smtClean="0"/>
          </a:p>
          <a:p>
            <a:r>
              <a:rPr lang="de-CH" sz="1400" b="1" dirty="0" smtClean="0"/>
              <a:t>Bedürfnisse: </a:t>
            </a:r>
            <a:r>
              <a:rPr lang="de-CH" sz="1400" dirty="0" smtClean="0"/>
              <a:t>Entspricht das Angebot des Geschäftsfelds dem Ferienbedürfnis eines wesentlichen Bevölkerungsanteils in Deutschland? </a:t>
            </a:r>
          </a:p>
          <a:p>
            <a:endParaRPr lang="de-CH" sz="1400" b="1" dirty="0" smtClean="0"/>
          </a:p>
          <a:p>
            <a:r>
              <a:rPr lang="de-CH" sz="1400" b="1" dirty="0" smtClean="0"/>
              <a:t>Wettbewerb: </a:t>
            </a:r>
            <a:r>
              <a:rPr lang="de-CH" sz="1400" dirty="0" smtClean="0"/>
              <a:t>Wie sieht die Wettbewerbssituation (Anzahl und Qualität der Wettbewerber) der Schweiz in diesem Geschäftsfeld aus? </a:t>
            </a:r>
          </a:p>
          <a:p>
            <a:endParaRPr lang="de-CH" sz="1400" b="1" dirty="0" smtClean="0"/>
          </a:p>
          <a:p>
            <a:r>
              <a:rPr lang="de-CH" sz="1400" b="1" dirty="0" smtClean="0"/>
              <a:t>Preis: </a:t>
            </a:r>
            <a:r>
              <a:rPr lang="de-CH" sz="1400" dirty="0" smtClean="0"/>
              <a:t>Ist die Schweiz in diesem Geschäftsfeld preislich wettbewerbsfähig (im Vergleich mit den wesentlichen Wettbewerbern)? </a:t>
            </a:r>
          </a:p>
          <a:p>
            <a:endParaRPr lang="de-CH" sz="1400" b="1" dirty="0" smtClean="0"/>
          </a:p>
          <a:p>
            <a:r>
              <a:rPr lang="de-CH" sz="1400" b="1" dirty="0" smtClean="0"/>
              <a:t>Ansatzpunkte: </a:t>
            </a:r>
            <a:r>
              <a:rPr lang="de-CH" sz="1400" dirty="0" smtClean="0"/>
              <a:t>Sind Ansatzpunkte zur Verbesserung der aktuellen Marktsituation vorhanden? </a:t>
            </a:r>
          </a:p>
          <a:p>
            <a:endParaRPr lang="de-CH" sz="1400" b="1" dirty="0" smtClean="0"/>
          </a:p>
          <a:p>
            <a:r>
              <a:rPr lang="de-CH" sz="1400" b="1" dirty="0" smtClean="0"/>
              <a:t>Absoluter Hebel: </a:t>
            </a:r>
            <a:r>
              <a:rPr lang="de-CH" sz="1400" dirty="0" smtClean="0"/>
              <a:t>Wie gross ist das Geschäftsfeld? Sind bei einer Verbesserung der Marktsituation signifikante Steigerungen der absoluten Logiernächtezahlen zu erwarten? </a:t>
            </a:r>
            <a:endParaRPr lang="de-CH" sz="1400" dirty="0"/>
          </a:p>
          <a:p>
            <a:endParaRPr lang="de-CH" sz="1400" b="1" dirty="0" smtClean="0"/>
          </a:p>
          <a:p>
            <a:r>
              <a:rPr lang="de-CH" sz="1400" b="1" dirty="0" smtClean="0"/>
              <a:t>Komplexität: </a:t>
            </a:r>
            <a:r>
              <a:rPr lang="de-CH" sz="1400" dirty="0" smtClean="0"/>
              <a:t>Wie komplex ist das Produkt des Geschäftsfelds (Hypothese: Je komplexer das Produkt, desto weniger preissensitiv der Gast)?</a:t>
            </a:r>
            <a:endParaRPr lang="de-CH" sz="1400" dirty="0"/>
          </a:p>
          <a:p>
            <a:pPr marL="171450" indent="-171450">
              <a:buFont typeface="Webdings"/>
              <a:buChar char="n"/>
            </a:pPr>
            <a:endParaRPr lang="de-CH" sz="1400" dirty="0"/>
          </a:p>
        </p:txBody>
      </p:sp>
    </p:spTree>
    <p:extLst>
      <p:ext uri="{BB962C8B-B14F-4D97-AF65-F5344CB8AC3E}">
        <p14:creationId xmlns:p14="http://schemas.microsoft.com/office/powerpoint/2010/main" val="17202914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
          <p:cNvSpPr>
            <a:spLocks noGrp="1" noChangeArrowheads="1"/>
          </p:cNvSpPr>
          <p:nvPr>
            <p:ph type="dt" sz="half" idx="10"/>
          </p:nvPr>
        </p:nvSpPr>
        <p:spPr>
          <a:ln/>
        </p:spPr>
        <p:txBody>
          <a:bodyPr/>
          <a:lstStyle/>
          <a:p>
            <a:r>
              <a:rPr lang="de-DE" smtClean="0"/>
              <a:t>03.03.2016</a:t>
            </a:r>
            <a:endParaRPr lang="de-CH"/>
          </a:p>
        </p:txBody>
      </p:sp>
      <p:sp>
        <p:nvSpPr>
          <p:cNvPr id="10" name="Rectangle 17"/>
          <p:cNvSpPr>
            <a:spLocks noGrp="1" noChangeArrowheads="1"/>
          </p:cNvSpPr>
          <p:nvPr>
            <p:ph type="sldNum" sz="quarter" idx="11"/>
          </p:nvPr>
        </p:nvSpPr>
        <p:spPr>
          <a:ln/>
        </p:spPr>
        <p:txBody>
          <a:bodyPr/>
          <a:lstStyle/>
          <a:p>
            <a:pPr>
              <a:defRPr/>
            </a:pPr>
            <a:fld id="{DADC86AC-C17B-4F42-BF56-4505EB0AF478}" type="slidenum">
              <a:rPr lang="de-CH"/>
              <a:pPr>
                <a:defRPr/>
              </a:pPr>
              <a:t>68</a:t>
            </a:fld>
            <a:endParaRPr lang="de-CH"/>
          </a:p>
        </p:txBody>
      </p:sp>
      <p:sp>
        <p:nvSpPr>
          <p:cNvPr id="15365" name="Text Box 5"/>
          <p:cNvSpPr txBox="1">
            <a:spLocks noChangeArrowheads="1"/>
          </p:cNvSpPr>
          <p:nvPr/>
        </p:nvSpPr>
        <p:spPr bwMode="auto">
          <a:xfrm>
            <a:off x="717550" y="268288"/>
            <a:ext cx="7337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sz="1200">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sz="1200">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sz="1200">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sz="1200">
                <a:solidFill>
                  <a:schemeClr val="tx1"/>
                </a:solidFill>
                <a:latin typeface="Arial" pitchFamily="34" charset="0"/>
                <a:ea typeface="ＭＳ Ｐゴシック" pitchFamily="34" charset="-128"/>
              </a:defRPr>
            </a:lvl9pPr>
          </a:lstStyle>
          <a:p>
            <a:pPr>
              <a:spcBef>
                <a:spcPct val="50000"/>
              </a:spcBef>
            </a:pPr>
            <a:r>
              <a:rPr lang="de-CH" sz="1800" b="1" dirty="0" smtClean="0">
                <a:solidFill>
                  <a:schemeClr val="tx1">
                    <a:lumMod val="50000"/>
                    <a:lumOff val="50000"/>
                  </a:schemeClr>
                </a:solidFill>
              </a:rPr>
              <a:t>Ergebnis der Einschätzung </a:t>
            </a:r>
            <a:endParaRPr lang="de-CH" sz="1800" b="1" dirty="0">
              <a:solidFill>
                <a:schemeClr val="tx1">
                  <a:lumMod val="50000"/>
                  <a:lumOff val="50000"/>
                </a:schemeClr>
              </a:solidFill>
            </a:endParaRPr>
          </a:p>
        </p:txBody>
      </p:sp>
      <p:sp>
        <p:nvSpPr>
          <p:cNvPr id="15366" name="Textplatzhalter 3"/>
          <p:cNvSpPr>
            <a:spLocks/>
          </p:cNvSpPr>
          <p:nvPr/>
        </p:nvSpPr>
        <p:spPr bwMode="auto">
          <a:xfrm>
            <a:off x="4573588" y="290513"/>
            <a:ext cx="457041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r" eaLnBrk="0" hangingPunct="0">
              <a:lnSpc>
                <a:spcPct val="110000"/>
              </a:lnSpc>
              <a:spcBef>
                <a:spcPct val="20000"/>
              </a:spcBef>
              <a:spcAft>
                <a:spcPct val="10000"/>
              </a:spcAft>
              <a:buClr>
                <a:srgbClr val="AB1F35"/>
              </a:buClr>
              <a:buFont typeface="Wingdings" pitchFamily="2" charset="2"/>
              <a:buNone/>
            </a:pPr>
            <a:r>
              <a:rPr lang="de-DE" dirty="0" smtClean="0">
                <a:solidFill>
                  <a:schemeClr val="tx1">
                    <a:lumMod val="50000"/>
                    <a:lumOff val="50000"/>
                  </a:schemeClr>
                </a:solidFill>
              </a:rPr>
              <a:t>8 Synthese</a:t>
            </a:r>
            <a:endParaRPr lang="de-DE" dirty="0">
              <a:solidFill>
                <a:schemeClr val="tx1">
                  <a:lumMod val="50000"/>
                  <a:lumOff val="50000"/>
                </a:schemeClr>
              </a:solidFill>
            </a:endParaRPr>
          </a:p>
        </p:txBody>
      </p:sp>
      <p:sp>
        <p:nvSpPr>
          <p:cNvPr id="7" name="Abgerundetes Rechteck 6"/>
          <p:cNvSpPr/>
          <p:nvPr/>
        </p:nvSpPr>
        <p:spPr>
          <a:xfrm flipH="1">
            <a:off x="798513" y="880225"/>
            <a:ext cx="1983576" cy="1356915"/>
          </a:xfrm>
          <a:prstGeom prst="roundRect">
            <a:avLst/>
          </a:prstGeom>
          <a:solidFill>
            <a:srgbClr val="FDA70D"/>
          </a:solidFill>
          <a:ln w="12700">
            <a:solidFill>
              <a:schemeClr val="bg1"/>
            </a:solidFill>
            <a:round/>
            <a:headEnd/>
            <a:tailEnd/>
          </a:ln>
        </p:spPr>
        <p:txBody>
          <a:bodyPr wrap="none" anchor="ct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algn="ctr" eaLnBrk="0" hangingPunct="0"/>
            <a:r>
              <a:rPr lang="de-CH" sz="1400" dirty="0" smtClean="0"/>
              <a:t>Alpiner Wintersport </a:t>
            </a:r>
          </a:p>
          <a:p>
            <a:pPr algn="ctr" eaLnBrk="0" hangingPunct="0"/>
            <a:endParaRPr lang="de-CH" dirty="0" smtClean="0"/>
          </a:p>
          <a:p>
            <a:pPr algn="ctr" eaLnBrk="0" hangingPunct="0"/>
            <a:r>
              <a:rPr lang="de-CH" dirty="0" smtClean="0"/>
              <a:t>(v.a. Wochenferien)</a:t>
            </a:r>
            <a:endParaRPr lang="de-CH" dirty="0"/>
          </a:p>
        </p:txBody>
      </p:sp>
      <p:sp>
        <p:nvSpPr>
          <p:cNvPr id="8" name="Abgerundetes Rechteck 7"/>
          <p:cNvSpPr/>
          <p:nvPr/>
        </p:nvSpPr>
        <p:spPr>
          <a:xfrm flipH="1">
            <a:off x="798513" y="2445201"/>
            <a:ext cx="1983576" cy="984250"/>
          </a:xfrm>
          <a:prstGeom prst="roundRect">
            <a:avLst/>
          </a:prstGeom>
          <a:solidFill>
            <a:srgbClr val="FDA70D"/>
          </a:solidFill>
          <a:ln w="12700">
            <a:solidFill>
              <a:schemeClr val="bg1"/>
            </a:solidFill>
            <a:round/>
            <a:headEnd/>
            <a:tailEnd/>
          </a:ln>
        </p:spPr>
        <p:txBody>
          <a:bodyPr wrap="none" anchor="ct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algn="ctr" eaLnBrk="0" hangingPunct="0"/>
            <a:r>
              <a:rPr lang="de-CH" sz="1400" dirty="0" smtClean="0"/>
              <a:t>«Traditionelle» </a:t>
            </a:r>
            <a:br>
              <a:rPr lang="de-CH" sz="1400" dirty="0" smtClean="0"/>
            </a:br>
            <a:r>
              <a:rPr lang="de-CH" sz="1400" dirty="0" smtClean="0"/>
              <a:t>Sommerferien </a:t>
            </a:r>
            <a:br>
              <a:rPr lang="de-CH" sz="1400" dirty="0" smtClean="0"/>
            </a:br>
            <a:r>
              <a:rPr lang="de-CH" sz="1400" dirty="0" smtClean="0"/>
              <a:t>in den Alpen</a:t>
            </a:r>
          </a:p>
          <a:p>
            <a:pPr algn="ctr" eaLnBrk="0" hangingPunct="0"/>
            <a:r>
              <a:rPr lang="de-CH" dirty="0" smtClean="0"/>
              <a:t>(Wochenferien)</a:t>
            </a:r>
            <a:endParaRPr lang="de-CH" dirty="0"/>
          </a:p>
        </p:txBody>
      </p:sp>
      <p:sp>
        <p:nvSpPr>
          <p:cNvPr id="11" name="Abgerundetes Rechteck 10"/>
          <p:cNvSpPr/>
          <p:nvPr/>
        </p:nvSpPr>
        <p:spPr>
          <a:xfrm flipH="1">
            <a:off x="798513" y="3925305"/>
            <a:ext cx="1983576" cy="247650"/>
          </a:xfrm>
          <a:prstGeom prst="roundRect">
            <a:avLst/>
          </a:prstGeom>
          <a:solidFill>
            <a:srgbClr val="FDA70D"/>
          </a:solidFill>
          <a:ln w="12700">
            <a:solidFill>
              <a:schemeClr val="bg1"/>
            </a:solidFill>
            <a:round/>
            <a:headEnd/>
            <a:tailEnd/>
          </a:ln>
        </p:spPr>
        <p:txBody>
          <a:bodyPr wrap="none" anchor="ct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algn="ctr" eaLnBrk="0" hangingPunct="0"/>
            <a:r>
              <a:rPr lang="de-CH" sz="1400" dirty="0" smtClean="0"/>
              <a:t>Erlebnisreisen</a:t>
            </a:r>
          </a:p>
        </p:txBody>
      </p:sp>
      <p:sp>
        <p:nvSpPr>
          <p:cNvPr id="12" name="Textfeld 1"/>
          <p:cNvSpPr txBox="1"/>
          <p:nvPr/>
        </p:nvSpPr>
        <p:spPr>
          <a:xfrm>
            <a:off x="2887840" y="880225"/>
            <a:ext cx="1463414" cy="1384995"/>
          </a:xfrm>
          <a:prstGeom prst="rect">
            <a:avLst/>
          </a:prstGeom>
          <a:noFill/>
        </p:spPr>
        <p:txBody>
          <a:bodyPr wrap="non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r>
              <a:rPr lang="de-CH" dirty="0" smtClean="0">
                <a:solidFill>
                  <a:srgbClr val="FFC000"/>
                </a:solidFill>
                <a:sym typeface="Webdings"/>
              </a:rPr>
              <a:t></a:t>
            </a:r>
            <a:r>
              <a:rPr lang="de-CH" dirty="0" smtClean="0">
                <a:sym typeface="Webdings"/>
              </a:rPr>
              <a:t> </a:t>
            </a:r>
            <a:r>
              <a:rPr lang="de-CH" dirty="0" smtClean="0"/>
              <a:t>Bedürfnisse</a:t>
            </a:r>
          </a:p>
          <a:p>
            <a:r>
              <a:rPr lang="de-CH" dirty="0">
                <a:solidFill>
                  <a:srgbClr val="92D050"/>
                </a:solidFill>
                <a:sym typeface="Webdings"/>
              </a:rPr>
              <a:t></a:t>
            </a:r>
            <a:r>
              <a:rPr lang="de-CH" dirty="0">
                <a:sym typeface="Webdings"/>
              </a:rPr>
              <a:t> </a:t>
            </a:r>
            <a:r>
              <a:rPr lang="de-CH" dirty="0" smtClean="0"/>
              <a:t>Wettbewerb</a:t>
            </a:r>
          </a:p>
          <a:p>
            <a:r>
              <a:rPr lang="de-CH" dirty="0">
                <a:solidFill>
                  <a:srgbClr val="FF0000"/>
                </a:solidFill>
                <a:sym typeface="Webdings"/>
              </a:rPr>
              <a:t></a:t>
            </a:r>
            <a:r>
              <a:rPr lang="de-CH" dirty="0">
                <a:sym typeface="Webdings"/>
              </a:rPr>
              <a:t> </a:t>
            </a:r>
            <a:r>
              <a:rPr lang="de-CH" dirty="0" smtClean="0"/>
              <a:t>Preis</a:t>
            </a:r>
          </a:p>
          <a:p>
            <a:r>
              <a:rPr lang="de-CH" dirty="0" smtClean="0">
                <a:solidFill>
                  <a:srgbClr val="92D050"/>
                </a:solidFill>
                <a:sym typeface="Webdings"/>
              </a:rPr>
              <a:t></a:t>
            </a:r>
            <a:r>
              <a:rPr lang="de-CH" dirty="0" smtClean="0"/>
              <a:t> Ansatzpunkte</a:t>
            </a:r>
          </a:p>
          <a:p>
            <a:r>
              <a:rPr lang="de-CH" dirty="0" smtClean="0">
                <a:solidFill>
                  <a:srgbClr val="92D050"/>
                </a:solidFill>
                <a:sym typeface="Webdings"/>
              </a:rPr>
              <a:t></a:t>
            </a:r>
            <a:r>
              <a:rPr lang="de-CH" dirty="0" smtClean="0"/>
              <a:t> Absoluter Hebel</a:t>
            </a:r>
            <a:endParaRPr lang="de-CH" dirty="0"/>
          </a:p>
          <a:p>
            <a:r>
              <a:rPr lang="de-CH" dirty="0" smtClean="0">
                <a:solidFill>
                  <a:srgbClr val="92D050"/>
                </a:solidFill>
                <a:sym typeface="Webdings"/>
              </a:rPr>
              <a:t></a:t>
            </a:r>
            <a:r>
              <a:rPr lang="de-CH" dirty="0" smtClean="0">
                <a:sym typeface="Webdings"/>
              </a:rPr>
              <a:t> </a:t>
            </a:r>
            <a:r>
              <a:rPr lang="de-CH" dirty="0" smtClean="0"/>
              <a:t>Komplexität</a:t>
            </a:r>
            <a:endParaRPr lang="de-CH" dirty="0"/>
          </a:p>
          <a:p>
            <a:pPr marL="171450" indent="-171450">
              <a:buFont typeface="Webdings"/>
              <a:buChar char="n"/>
            </a:pPr>
            <a:endParaRPr lang="de-CH" dirty="0"/>
          </a:p>
        </p:txBody>
      </p:sp>
      <p:sp>
        <p:nvSpPr>
          <p:cNvPr id="13" name="Textfeld 12"/>
          <p:cNvSpPr txBox="1"/>
          <p:nvPr/>
        </p:nvSpPr>
        <p:spPr>
          <a:xfrm>
            <a:off x="2897188" y="2329310"/>
            <a:ext cx="1463414" cy="1200329"/>
          </a:xfrm>
          <a:prstGeom prst="rect">
            <a:avLst/>
          </a:prstGeom>
          <a:noFill/>
        </p:spPr>
        <p:txBody>
          <a:bodyPr wrap="non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r>
              <a:rPr lang="de-CH" dirty="0" smtClean="0">
                <a:solidFill>
                  <a:srgbClr val="FFC000"/>
                </a:solidFill>
                <a:sym typeface="Webdings"/>
              </a:rPr>
              <a:t></a:t>
            </a:r>
            <a:r>
              <a:rPr lang="de-CH" dirty="0" smtClean="0">
                <a:sym typeface="Webdings"/>
              </a:rPr>
              <a:t> </a:t>
            </a:r>
            <a:r>
              <a:rPr lang="de-CH" dirty="0" smtClean="0"/>
              <a:t>Bedürfnisse</a:t>
            </a:r>
          </a:p>
          <a:p>
            <a:r>
              <a:rPr lang="de-CH" dirty="0">
                <a:solidFill>
                  <a:srgbClr val="FF0000"/>
                </a:solidFill>
                <a:sym typeface="Webdings"/>
              </a:rPr>
              <a:t></a:t>
            </a:r>
            <a:r>
              <a:rPr lang="de-CH" dirty="0">
                <a:sym typeface="Webdings"/>
              </a:rPr>
              <a:t> </a:t>
            </a:r>
            <a:r>
              <a:rPr lang="de-CH" dirty="0" smtClean="0"/>
              <a:t>Wettbewerb</a:t>
            </a:r>
          </a:p>
          <a:p>
            <a:r>
              <a:rPr lang="de-CH" dirty="0">
                <a:solidFill>
                  <a:srgbClr val="FF0000"/>
                </a:solidFill>
                <a:sym typeface="Webdings"/>
              </a:rPr>
              <a:t></a:t>
            </a:r>
            <a:r>
              <a:rPr lang="de-CH" dirty="0">
                <a:sym typeface="Webdings"/>
              </a:rPr>
              <a:t> </a:t>
            </a:r>
            <a:r>
              <a:rPr lang="de-CH" dirty="0" smtClean="0"/>
              <a:t>Preis</a:t>
            </a:r>
          </a:p>
          <a:p>
            <a:r>
              <a:rPr lang="de-CH" dirty="0">
                <a:solidFill>
                  <a:srgbClr val="FFC000"/>
                </a:solidFill>
                <a:sym typeface="Webdings"/>
              </a:rPr>
              <a:t> </a:t>
            </a:r>
            <a:r>
              <a:rPr lang="de-CH" dirty="0" smtClean="0"/>
              <a:t>Ansatzpunkte</a:t>
            </a:r>
          </a:p>
          <a:p>
            <a:r>
              <a:rPr lang="de-CH" dirty="0">
                <a:solidFill>
                  <a:srgbClr val="FFC000"/>
                </a:solidFill>
                <a:sym typeface="Webdings"/>
              </a:rPr>
              <a:t> </a:t>
            </a:r>
            <a:r>
              <a:rPr lang="de-CH" dirty="0" smtClean="0">
                <a:sym typeface="Webdings"/>
              </a:rPr>
              <a:t>Absoluter Hebel</a:t>
            </a:r>
          </a:p>
          <a:p>
            <a:r>
              <a:rPr lang="de-CH" dirty="0" smtClean="0">
                <a:solidFill>
                  <a:srgbClr val="FFC000"/>
                </a:solidFill>
                <a:sym typeface="Webdings"/>
              </a:rPr>
              <a:t> </a:t>
            </a:r>
            <a:r>
              <a:rPr lang="de-CH" dirty="0" smtClean="0">
                <a:sym typeface="Webdings"/>
              </a:rPr>
              <a:t>Komplexität</a:t>
            </a:r>
            <a:endParaRPr lang="de-CH" dirty="0"/>
          </a:p>
        </p:txBody>
      </p:sp>
      <p:sp>
        <p:nvSpPr>
          <p:cNvPr id="14" name="Textfeld 13"/>
          <p:cNvSpPr txBox="1"/>
          <p:nvPr/>
        </p:nvSpPr>
        <p:spPr>
          <a:xfrm>
            <a:off x="2897188" y="3907031"/>
            <a:ext cx="1463414" cy="1200329"/>
          </a:xfrm>
          <a:prstGeom prst="rect">
            <a:avLst/>
          </a:prstGeom>
          <a:noFill/>
        </p:spPr>
        <p:txBody>
          <a:bodyPr wrap="non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r>
              <a:rPr lang="de-CH" dirty="0" smtClean="0">
                <a:solidFill>
                  <a:srgbClr val="92D050"/>
                </a:solidFill>
                <a:sym typeface="Webdings"/>
              </a:rPr>
              <a:t></a:t>
            </a:r>
            <a:r>
              <a:rPr lang="de-CH" dirty="0" smtClean="0">
                <a:sym typeface="Webdings"/>
              </a:rPr>
              <a:t> </a:t>
            </a:r>
            <a:r>
              <a:rPr lang="de-CH" dirty="0" smtClean="0"/>
              <a:t>Bedürfnisse</a:t>
            </a:r>
          </a:p>
          <a:p>
            <a:r>
              <a:rPr lang="de-CH" dirty="0">
                <a:solidFill>
                  <a:srgbClr val="92D050"/>
                </a:solidFill>
                <a:sym typeface="Webdings"/>
              </a:rPr>
              <a:t></a:t>
            </a:r>
            <a:r>
              <a:rPr lang="de-CH" dirty="0">
                <a:sym typeface="Webdings"/>
              </a:rPr>
              <a:t> </a:t>
            </a:r>
            <a:r>
              <a:rPr lang="de-CH" dirty="0" smtClean="0"/>
              <a:t>Wettbewerb</a:t>
            </a:r>
          </a:p>
          <a:p>
            <a:r>
              <a:rPr lang="de-CH" dirty="0">
                <a:solidFill>
                  <a:srgbClr val="92D050"/>
                </a:solidFill>
                <a:sym typeface="Webdings"/>
              </a:rPr>
              <a:t></a:t>
            </a:r>
            <a:r>
              <a:rPr lang="de-CH" dirty="0">
                <a:sym typeface="Webdings"/>
              </a:rPr>
              <a:t> </a:t>
            </a:r>
            <a:r>
              <a:rPr lang="de-CH" dirty="0" smtClean="0"/>
              <a:t>Preis</a:t>
            </a:r>
          </a:p>
          <a:p>
            <a:r>
              <a:rPr lang="de-CH" dirty="0">
                <a:solidFill>
                  <a:srgbClr val="92D050"/>
                </a:solidFill>
                <a:sym typeface="Webdings"/>
              </a:rPr>
              <a:t> </a:t>
            </a:r>
            <a:r>
              <a:rPr lang="de-CH" dirty="0" smtClean="0"/>
              <a:t>Ansatzpunkte</a:t>
            </a:r>
          </a:p>
          <a:p>
            <a:r>
              <a:rPr lang="de-CH" dirty="0">
                <a:solidFill>
                  <a:srgbClr val="FF0000"/>
                </a:solidFill>
                <a:sym typeface="Webdings"/>
              </a:rPr>
              <a:t> </a:t>
            </a:r>
            <a:r>
              <a:rPr lang="de-CH" dirty="0" smtClean="0"/>
              <a:t>Absoluter Hebel</a:t>
            </a:r>
          </a:p>
          <a:p>
            <a:r>
              <a:rPr lang="de-CH" dirty="0">
                <a:solidFill>
                  <a:srgbClr val="FF0000"/>
                </a:solidFill>
                <a:sym typeface="Webdings"/>
              </a:rPr>
              <a:t> </a:t>
            </a:r>
            <a:r>
              <a:rPr lang="de-CH" dirty="0" smtClean="0"/>
              <a:t>Komplexität</a:t>
            </a:r>
            <a:endParaRPr lang="de-CH" dirty="0"/>
          </a:p>
        </p:txBody>
      </p:sp>
      <p:sp>
        <p:nvSpPr>
          <p:cNvPr id="15" name="Textfeld 14"/>
          <p:cNvSpPr txBox="1"/>
          <p:nvPr/>
        </p:nvSpPr>
        <p:spPr>
          <a:xfrm>
            <a:off x="4513264" y="880225"/>
            <a:ext cx="4367212" cy="1384995"/>
          </a:xfrm>
          <a:prstGeom prst="rect">
            <a:avLst/>
          </a:prstGeom>
          <a:noFill/>
        </p:spPr>
        <p:txBody>
          <a:bodyPr wrap="squar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marL="171450" indent="-171450">
              <a:buClr>
                <a:srgbClr val="C00000"/>
              </a:buClr>
              <a:buFont typeface="Wingdings" pitchFamily="2" charset="2"/>
              <a:buChar char="§"/>
            </a:pPr>
            <a:r>
              <a:rPr lang="de-CH" dirty="0" smtClean="0">
                <a:sym typeface="Webdings"/>
              </a:rPr>
              <a:t>Präsenz in Reisekanäle erhöhen (auch Preisparität zu beweisen)</a:t>
            </a:r>
          </a:p>
          <a:p>
            <a:pPr marL="171450" indent="-171450">
              <a:buClr>
                <a:srgbClr val="C00000"/>
              </a:buClr>
              <a:buFont typeface="Wingdings" pitchFamily="2" charset="2"/>
              <a:buChar char="§"/>
            </a:pPr>
            <a:r>
              <a:rPr lang="de-CH" dirty="0" smtClean="0">
                <a:sym typeface="Webdings"/>
              </a:rPr>
              <a:t>Komfort beim Produkt erhöhen (Ski-in/out, All-inkl.) um Preis/Leistung zu verbessern</a:t>
            </a:r>
          </a:p>
          <a:p>
            <a:pPr marL="171450" indent="-171450">
              <a:buClr>
                <a:srgbClr val="C00000"/>
              </a:buClr>
              <a:buFont typeface="Wingdings" pitchFamily="2" charset="2"/>
              <a:buChar char="§"/>
            </a:pPr>
            <a:r>
              <a:rPr lang="de-CH" dirty="0" smtClean="0">
                <a:sym typeface="Webdings"/>
              </a:rPr>
              <a:t>Preis senken durch Substitutionsangebote «Feriendörfer», Kostensenkung (Vertikalisieren), Sonderangebote</a:t>
            </a:r>
          </a:p>
          <a:p>
            <a:pPr marL="171450" indent="-171450">
              <a:buClr>
                <a:srgbClr val="C00000"/>
              </a:buClr>
              <a:buFont typeface="Wingdings" pitchFamily="2" charset="2"/>
              <a:buChar char="§"/>
            </a:pPr>
            <a:r>
              <a:rPr lang="de-CH" dirty="0" smtClean="0">
                <a:sym typeface="Webdings"/>
              </a:rPr>
              <a:t>Marketingmittel fokussieren (geografisch und Einkommen)</a:t>
            </a:r>
            <a:endParaRPr lang="de-CH" dirty="0"/>
          </a:p>
        </p:txBody>
      </p:sp>
      <p:cxnSp>
        <p:nvCxnSpPr>
          <p:cNvPr id="16" name="Gerade Verbindung 15"/>
          <p:cNvCxnSpPr/>
          <p:nvPr/>
        </p:nvCxnSpPr>
        <p:spPr>
          <a:xfrm flipV="1">
            <a:off x="798513" y="2294658"/>
            <a:ext cx="8081962" cy="16047"/>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feld 17"/>
          <p:cNvSpPr txBox="1"/>
          <p:nvPr/>
        </p:nvSpPr>
        <p:spPr>
          <a:xfrm>
            <a:off x="4513264" y="2398321"/>
            <a:ext cx="4367212" cy="1384995"/>
          </a:xfrm>
          <a:prstGeom prst="rect">
            <a:avLst/>
          </a:prstGeom>
          <a:noFill/>
        </p:spPr>
        <p:txBody>
          <a:bodyPr wrap="squar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marL="171450" indent="-171450">
              <a:buClr>
                <a:srgbClr val="C00000"/>
              </a:buClr>
              <a:buFont typeface="Wingdings" pitchFamily="2" charset="2"/>
              <a:buChar char="§"/>
            </a:pPr>
            <a:r>
              <a:rPr lang="de-CH" dirty="0" smtClean="0">
                <a:sym typeface="Webdings"/>
              </a:rPr>
              <a:t>Produkt neu verpacken/aufhängen</a:t>
            </a:r>
          </a:p>
          <a:p>
            <a:pPr marL="171450" indent="-171450">
              <a:buClr>
                <a:srgbClr val="C00000"/>
              </a:buClr>
              <a:buFont typeface="Wingdings" pitchFamily="2" charset="2"/>
              <a:buChar char="§"/>
            </a:pPr>
            <a:r>
              <a:rPr lang="de-CH" dirty="0" smtClean="0">
                <a:sym typeface="Webdings"/>
              </a:rPr>
              <a:t>Marketingmittel fokussieren (thematisch, geografisch)</a:t>
            </a:r>
          </a:p>
          <a:p>
            <a:pPr marL="171450" indent="-171450">
              <a:buClr>
                <a:srgbClr val="C00000"/>
              </a:buClr>
              <a:buFont typeface="Wingdings" pitchFamily="2" charset="2"/>
              <a:buChar char="§"/>
            </a:pPr>
            <a:endParaRPr lang="de-CH" dirty="0">
              <a:sym typeface="Webdings"/>
            </a:endParaRPr>
          </a:p>
          <a:p>
            <a:pPr marL="171450" indent="-171450">
              <a:buClr>
                <a:srgbClr val="C00000"/>
              </a:buClr>
              <a:buFont typeface="Wingdings"/>
              <a:buChar char="ð"/>
            </a:pPr>
            <a:r>
              <a:rPr lang="de-CH" dirty="0" smtClean="0">
                <a:sym typeface="Webdings"/>
              </a:rPr>
              <a:t>Andere Herkunftsländer suchen </a:t>
            </a:r>
          </a:p>
          <a:p>
            <a:pPr marL="171450" indent="-171450">
              <a:buClr>
                <a:srgbClr val="C00000"/>
              </a:buClr>
              <a:buFont typeface="Wingdings"/>
              <a:buChar char="ð"/>
            </a:pPr>
            <a:r>
              <a:rPr lang="de-CH" dirty="0" smtClean="0">
                <a:sym typeface="Webdings"/>
              </a:rPr>
              <a:t>Effort in Winter und Erlebnisreisen schieben</a:t>
            </a:r>
          </a:p>
          <a:p>
            <a:pPr marL="171450" indent="-171450">
              <a:buClr>
                <a:srgbClr val="C00000"/>
              </a:buClr>
              <a:buFont typeface="Wingdings"/>
              <a:buChar char="ð"/>
            </a:pPr>
            <a:r>
              <a:rPr lang="de-CH" dirty="0" smtClean="0">
                <a:sym typeface="Webdings"/>
              </a:rPr>
              <a:t>Grenzgebiete: Grenzüberschreitende Angebote/Partnerschaften</a:t>
            </a:r>
            <a:endParaRPr lang="de-CH" dirty="0"/>
          </a:p>
        </p:txBody>
      </p:sp>
      <p:sp>
        <p:nvSpPr>
          <p:cNvPr id="19" name="Textfeld 18"/>
          <p:cNvSpPr txBox="1"/>
          <p:nvPr/>
        </p:nvSpPr>
        <p:spPr>
          <a:xfrm>
            <a:off x="4513264" y="3896041"/>
            <a:ext cx="4367212" cy="830997"/>
          </a:xfrm>
          <a:prstGeom prst="rect">
            <a:avLst/>
          </a:prstGeom>
          <a:noFill/>
        </p:spPr>
        <p:txBody>
          <a:bodyPr wrap="squar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marL="171450" indent="-171450">
              <a:buClr>
                <a:srgbClr val="C00000"/>
              </a:buClr>
              <a:buFont typeface="Wingdings" pitchFamily="2" charset="2"/>
              <a:buChar char="§"/>
            </a:pPr>
            <a:r>
              <a:rPr lang="de-CH" dirty="0" smtClean="0">
                <a:sym typeface="Webdings"/>
              </a:rPr>
              <a:t>Produkte zusammenstellen und Buchungskomfort sicherstellen</a:t>
            </a:r>
          </a:p>
          <a:p>
            <a:pPr marL="171450" indent="-171450">
              <a:buClr>
                <a:srgbClr val="C00000"/>
              </a:buClr>
              <a:buFont typeface="Wingdings" pitchFamily="2" charset="2"/>
              <a:buChar char="§"/>
            </a:pPr>
            <a:r>
              <a:rPr lang="de-CH" dirty="0" smtClean="0">
                <a:sym typeface="Webdings"/>
              </a:rPr>
              <a:t>Marketing fokussieren (Zweitreise, vermögende 40+, produktspezifisch)</a:t>
            </a:r>
            <a:endParaRPr lang="de-CH" dirty="0"/>
          </a:p>
        </p:txBody>
      </p:sp>
      <p:cxnSp>
        <p:nvCxnSpPr>
          <p:cNvPr id="20" name="Gerade Verbindung 19"/>
          <p:cNvCxnSpPr/>
          <p:nvPr/>
        </p:nvCxnSpPr>
        <p:spPr>
          <a:xfrm flipV="1">
            <a:off x="798513" y="3801392"/>
            <a:ext cx="8081962" cy="16047"/>
          </a:xfrm>
          <a:prstGeom prst="line">
            <a:avLst/>
          </a:prstGeom>
        </p:spPr>
        <p:style>
          <a:lnRef idx="2">
            <a:schemeClr val="accent1"/>
          </a:lnRef>
          <a:fillRef idx="0">
            <a:schemeClr val="accent1"/>
          </a:fillRef>
          <a:effectRef idx="1">
            <a:schemeClr val="accent1"/>
          </a:effectRef>
          <a:fontRef idx="minor">
            <a:schemeClr val="tx1"/>
          </a:fontRef>
        </p:style>
      </p:cxnSp>
      <p:sp>
        <p:nvSpPr>
          <p:cNvPr id="17" name="Abgerundetes Rechteck 16"/>
          <p:cNvSpPr/>
          <p:nvPr/>
        </p:nvSpPr>
        <p:spPr>
          <a:xfrm flipH="1">
            <a:off x="798513" y="5314908"/>
            <a:ext cx="1983576" cy="246062"/>
          </a:xfrm>
          <a:prstGeom prst="roundRect">
            <a:avLst/>
          </a:prstGeom>
          <a:solidFill>
            <a:srgbClr val="FDA70D"/>
          </a:solidFill>
          <a:ln w="12700">
            <a:solidFill>
              <a:schemeClr val="bg1"/>
            </a:solidFill>
            <a:round/>
            <a:headEnd/>
            <a:tailEnd/>
          </a:ln>
        </p:spPr>
        <p:txBody>
          <a:bodyPr wrap="none" anchor="ct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algn="ctr" eaLnBrk="0" hangingPunct="0"/>
            <a:r>
              <a:rPr lang="de-CH" sz="1400" dirty="0" smtClean="0"/>
              <a:t>Städtereisen</a:t>
            </a:r>
            <a:endParaRPr lang="de-CH" sz="1400" dirty="0"/>
          </a:p>
        </p:txBody>
      </p:sp>
      <p:cxnSp>
        <p:nvCxnSpPr>
          <p:cNvPr id="21" name="Gerade Verbindung 20"/>
          <p:cNvCxnSpPr/>
          <p:nvPr/>
        </p:nvCxnSpPr>
        <p:spPr>
          <a:xfrm flipV="1">
            <a:off x="798514" y="5170649"/>
            <a:ext cx="8081962" cy="16047"/>
          </a:xfrm>
          <a:prstGeom prst="line">
            <a:avLst/>
          </a:prstGeom>
        </p:spPr>
        <p:style>
          <a:lnRef idx="2">
            <a:schemeClr val="accent1"/>
          </a:lnRef>
          <a:fillRef idx="0">
            <a:schemeClr val="accent1"/>
          </a:fillRef>
          <a:effectRef idx="1">
            <a:schemeClr val="accent1"/>
          </a:effectRef>
          <a:fontRef idx="minor">
            <a:schemeClr val="tx1"/>
          </a:fontRef>
        </p:style>
      </p:cxnSp>
      <p:sp>
        <p:nvSpPr>
          <p:cNvPr id="22" name="Textfeld 21"/>
          <p:cNvSpPr txBox="1"/>
          <p:nvPr/>
        </p:nvSpPr>
        <p:spPr>
          <a:xfrm>
            <a:off x="2897188" y="5271777"/>
            <a:ext cx="1463414" cy="1200329"/>
          </a:xfrm>
          <a:prstGeom prst="rect">
            <a:avLst/>
          </a:prstGeom>
          <a:noFill/>
        </p:spPr>
        <p:txBody>
          <a:bodyPr wrap="non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r>
              <a:rPr lang="de-CH" dirty="0" smtClean="0">
                <a:solidFill>
                  <a:srgbClr val="92D050"/>
                </a:solidFill>
                <a:sym typeface="Webdings"/>
              </a:rPr>
              <a:t></a:t>
            </a:r>
            <a:r>
              <a:rPr lang="de-CH" dirty="0" smtClean="0">
                <a:sym typeface="Webdings"/>
              </a:rPr>
              <a:t> </a:t>
            </a:r>
            <a:r>
              <a:rPr lang="de-CH" dirty="0" smtClean="0"/>
              <a:t>Bedürfnisse</a:t>
            </a:r>
          </a:p>
          <a:p>
            <a:r>
              <a:rPr lang="de-CH" dirty="0">
                <a:solidFill>
                  <a:srgbClr val="FFC000"/>
                </a:solidFill>
                <a:sym typeface="Webdings"/>
              </a:rPr>
              <a:t></a:t>
            </a:r>
            <a:r>
              <a:rPr lang="de-CH" dirty="0">
                <a:solidFill>
                  <a:srgbClr val="FF0000"/>
                </a:solidFill>
                <a:sym typeface="Webdings"/>
              </a:rPr>
              <a:t> </a:t>
            </a:r>
            <a:r>
              <a:rPr lang="de-CH" dirty="0" smtClean="0"/>
              <a:t>Wettbewerb</a:t>
            </a:r>
          </a:p>
          <a:p>
            <a:r>
              <a:rPr lang="de-CH" dirty="0">
                <a:solidFill>
                  <a:srgbClr val="FFC000"/>
                </a:solidFill>
                <a:sym typeface="Webdings"/>
              </a:rPr>
              <a:t></a:t>
            </a:r>
            <a:r>
              <a:rPr lang="de-CH" dirty="0">
                <a:solidFill>
                  <a:srgbClr val="92D050"/>
                </a:solidFill>
                <a:sym typeface="Webdings"/>
              </a:rPr>
              <a:t> </a:t>
            </a:r>
            <a:r>
              <a:rPr lang="de-CH" dirty="0" smtClean="0"/>
              <a:t>Preis</a:t>
            </a:r>
          </a:p>
          <a:p>
            <a:r>
              <a:rPr lang="de-CH" dirty="0">
                <a:solidFill>
                  <a:srgbClr val="FFC000"/>
                </a:solidFill>
                <a:sym typeface="Webdings"/>
              </a:rPr>
              <a:t></a:t>
            </a:r>
            <a:r>
              <a:rPr lang="de-CH" dirty="0">
                <a:solidFill>
                  <a:srgbClr val="92D050"/>
                </a:solidFill>
                <a:sym typeface="Webdings"/>
              </a:rPr>
              <a:t> </a:t>
            </a:r>
            <a:r>
              <a:rPr lang="de-CH" dirty="0" smtClean="0"/>
              <a:t>Ansatzpunkte</a:t>
            </a:r>
          </a:p>
          <a:p>
            <a:r>
              <a:rPr lang="de-CH" dirty="0">
                <a:solidFill>
                  <a:srgbClr val="FFC000"/>
                </a:solidFill>
                <a:sym typeface="Webdings"/>
              </a:rPr>
              <a:t> </a:t>
            </a:r>
            <a:r>
              <a:rPr lang="de-CH" dirty="0" smtClean="0"/>
              <a:t>Absoluter Hebel</a:t>
            </a:r>
          </a:p>
          <a:p>
            <a:r>
              <a:rPr lang="de-CH" dirty="0">
                <a:solidFill>
                  <a:srgbClr val="FF0000"/>
                </a:solidFill>
                <a:sym typeface="Webdings"/>
              </a:rPr>
              <a:t> </a:t>
            </a:r>
            <a:r>
              <a:rPr lang="de-CH" dirty="0" smtClean="0"/>
              <a:t>Komplexität</a:t>
            </a:r>
            <a:endParaRPr lang="de-CH" dirty="0"/>
          </a:p>
        </p:txBody>
      </p:sp>
      <p:sp>
        <p:nvSpPr>
          <p:cNvPr id="23" name="Textfeld 22"/>
          <p:cNvSpPr txBox="1"/>
          <p:nvPr/>
        </p:nvSpPr>
        <p:spPr>
          <a:xfrm>
            <a:off x="4515870" y="5287485"/>
            <a:ext cx="4367212" cy="646331"/>
          </a:xfrm>
          <a:prstGeom prst="rect">
            <a:avLst/>
          </a:prstGeom>
          <a:noFill/>
        </p:spPr>
        <p:txBody>
          <a:bodyPr wrap="squar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marL="171450" indent="-171450">
              <a:buClr>
                <a:srgbClr val="C00000"/>
              </a:buClr>
              <a:buFont typeface="Wingdings" pitchFamily="2" charset="2"/>
              <a:buChar char="§"/>
            </a:pPr>
            <a:r>
              <a:rPr lang="de-CH" dirty="0" smtClean="0">
                <a:sym typeface="Webdings"/>
              </a:rPr>
              <a:t>Geeignete Events gezielt vertriebsorientiert vermarkten </a:t>
            </a:r>
          </a:p>
          <a:p>
            <a:pPr marL="171450" indent="-171450">
              <a:buClr>
                <a:srgbClr val="C00000"/>
              </a:buClr>
              <a:buFont typeface="Wingdings" pitchFamily="2" charset="2"/>
              <a:buChar char="§"/>
            </a:pPr>
            <a:r>
              <a:rPr lang="de-CH" dirty="0" smtClean="0">
                <a:sym typeface="Webdings"/>
              </a:rPr>
              <a:t>Durch strategische Partnerschaften affine Bevölkerungsschichten in Deutschland erreichen </a:t>
            </a:r>
            <a:endParaRPr lang="de-CH" dirty="0"/>
          </a:p>
        </p:txBody>
      </p:sp>
      <p:sp>
        <p:nvSpPr>
          <p:cNvPr id="24" name="Textfeld 23"/>
          <p:cNvSpPr txBox="1"/>
          <p:nvPr/>
        </p:nvSpPr>
        <p:spPr>
          <a:xfrm>
            <a:off x="6767572" y="6148940"/>
            <a:ext cx="1386918" cy="577081"/>
          </a:xfrm>
          <a:prstGeom prst="rect">
            <a:avLst/>
          </a:prstGeom>
          <a:noFill/>
        </p:spPr>
        <p:txBody>
          <a:bodyPr wrap="none" rtlCol="0">
            <a:spAutoFit/>
          </a:bodyPr>
          <a:lstStyle>
            <a:defPPr>
              <a:defRPr lang="de-DE"/>
            </a:defPPr>
            <a:lvl1pPr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defTabSz="457200"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a:lstStyle>
          <a:p>
            <a:pPr marL="171450" indent="-171450">
              <a:buClr>
                <a:srgbClr val="92D050"/>
              </a:buClr>
              <a:buFont typeface="Webdings"/>
              <a:buChar char="n"/>
            </a:pPr>
            <a:r>
              <a:rPr lang="de-CH" sz="1050" i="1" dirty="0" smtClean="0">
                <a:sym typeface="Webdings"/>
              </a:rPr>
              <a:t>Vorteil Schweiz</a:t>
            </a:r>
          </a:p>
          <a:p>
            <a:pPr marL="171450" indent="-171450">
              <a:buClr>
                <a:srgbClr val="FFC000"/>
              </a:buClr>
              <a:buFont typeface="Webdings"/>
              <a:buChar char="n"/>
            </a:pPr>
            <a:r>
              <a:rPr lang="de-CH" sz="1050" i="1" dirty="0" smtClean="0">
                <a:sym typeface="Webdings"/>
              </a:rPr>
              <a:t>Neutral </a:t>
            </a:r>
          </a:p>
          <a:p>
            <a:pPr marL="171450" indent="-171450">
              <a:buClr>
                <a:srgbClr val="FF0000"/>
              </a:buClr>
              <a:buFont typeface="Webdings"/>
              <a:buChar char="n"/>
            </a:pPr>
            <a:r>
              <a:rPr lang="de-CH" sz="1050" i="1" dirty="0" smtClean="0">
                <a:sym typeface="Webdings"/>
              </a:rPr>
              <a:t>Nachteil Schweiz</a:t>
            </a:r>
            <a:endParaRPr lang="de-CH" sz="1050" i="1" dirty="0"/>
          </a:p>
        </p:txBody>
      </p:sp>
    </p:spTree>
    <p:extLst>
      <p:ext uri="{BB962C8B-B14F-4D97-AF65-F5344CB8AC3E}">
        <p14:creationId xmlns:p14="http://schemas.microsoft.com/office/powerpoint/2010/main" val="2485195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711835" y="1017196"/>
            <a:ext cx="8268653" cy="369332"/>
          </a:xfrm>
        </p:spPr>
        <p:txBody>
          <a:bodyPr>
            <a:spAutoFit/>
          </a:bodyPr>
          <a:lstStyle/>
          <a:p>
            <a:pPr marL="0" indent="0">
              <a:buFontTx/>
              <a:buNone/>
            </a:pPr>
            <a:r>
              <a:rPr lang="de-CH" b="0" dirty="0" smtClean="0">
                <a:ea typeface="ＭＳ Ｐゴシック" pitchFamily="34" charset="-128"/>
              </a:rPr>
              <a:t>Deutschland ist ein Wachstumsmarkt, traditionelle Destinationen stagnieren</a:t>
            </a:r>
          </a:p>
        </p:txBody>
      </p:sp>
      <p:sp>
        <p:nvSpPr>
          <p:cNvPr id="9" name="Rectangle 16"/>
          <p:cNvSpPr>
            <a:spLocks noGrp="1" noChangeArrowheads="1"/>
          </p:cNvSpPr>
          <p:nvPr>
            <p:ph type="dt" sz="half" idx="10"/>
          </p:nvPr>
        </p:nvSpPr>
        <p:spPr>
          <a:ln/>
        </p:spPr>
        <p:txBody>
          <a:bodyPr/>
          <a:lstStyle/>
          <a:p>
            <a:r>
              <a:rPr lang="de-DE" smtClean="0"/>
              <a:t>03.03.2016</a:t>
            </a:r>
            <a:endParaRPr lang="de-CH"/>
          </a:p>
        </p:txBody>
      </p:sp>
      <p:sp>
        <p:nvSpPr>
          <p:cNvPr id="10" name="Rectangle 17"/>
          <p:cNvSpPr>
            <a:spLocks noGrp="1" noChangeArrowheads="1"/>
          </p:cNvSpPr>
          <p:nvPr>
            <p:ph type="sldNum" sz="quarter" idx="11"/>
          </p:nvPr>
        </p:nvSpPr>
        <p:spPr>
          <a:ln/>
        </p:spPr>
        <p:txBody>
          <a:bodyPr/>
          <a:lstStyle/>
          <a:p>
            <a:pPr>
              <a:defRPr/>
            </a:pPr>
            <a:fld id="{DADC86AC-C17B-4F42-BF56-4505EB0AF478}" type="slidenum">
              <a:rPr lang="de-CH"/>
              <a:pPr>
                <a:defRPr/>
              </a:pPr>
              <a:t>7</a:t>
            </a:fld>
            <a:endParaRPr lang="de-CH"/>
          </a:p>
        </p:txBody>
      </p:sp>
      <p:sp>
        <p:nvSpPr>
          <p:cNvPr id="4" name="Textplatzhalter 3"/>
          <p:cNvSpPr>
            <a:spLocks noGrp="1"/>
          </p:cNvSpPr>
          <p:nvPr>
            <p:ph type="body" sz="quarter" idx="12"/>
          </p:nvPr>
        </p:nvSpPr>
        <p:spPr/>
        <p:txBody>
          <a:bodyPr/>
          <a:lstStyle/>
          <a:p>
            <a:r>
              <a:rPr lang="de-CH" dirty="0" smtClean="0"/>
              <a:t>Reiseziele der Deutschen (1)</a:t>
            </a:r>
            <a:endParaRPr lang="de-CH" dirty="0"/>
          </a:p>
        </p:txBody>
      </p:sp>
      <p:sp>
        <p:nvSpPr>
          <p:cNvPr id="5" name="Textplatzhalter 4"/>
          <p:cNvSpPr>
            <a:spLocks noGrp="1"/>
          </p:cNvSpPr>
          <p:nvPr>
            <p:ph type="body" sz="quarter" idx="13"/>
          </p:nvPr>
        </p:nvSpPr>
        <p:spPr/>
        <p:txBody>
          <a:bodyPr/>
          <a:lstStyle/>
          <a:p>
            <a:r>
              <a:rPr lang="de-CH" dirty="0" smtClean="0"/>
              <a:t>1 Grundlagen</a:t>
            </a:r>
            <a:endParaRPr lang="de-CH"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254" y="1625117"/>
            <a:ext cx="8080375"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6528029" y="2385392"/>
            <a:ext cx="1644713" cy="261610"/>
          </a:xfrm>
          <a:prstGeom prst="rect">
            <a:avLst/>
          </a:prstGeom>
          <a:solidFill>
            <a:schemeClr val="bg1"/>
          </a:solidFill>
        </p:spPr>
        <p:txBody>
          <a:bodyPr wrap="square" rtlCol="0">
            <a:spAutoFit/>
          </a:bodyPr>
          <a:lstStyle/>
          <a:p>
            <a:r>
              <a:rPr lang="de-CH" sz="1100" dirty="0" smtClean="0"/>
              <a:t>Deutschland </a:t>
            </a:r>
          </a:p>
        </p:txBody>
      </p:sp>
    </p:spTree>
    <p:extLst>
      <p:ext uri="{BB962C8B-B14F-4D97-AF65-F5344CB8AC3E}">
        <p14:creationId xmlns:p14="http://schemas.microsoft.com/office/powerpoint/2010/main" val="858268802"/>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
          <p:cNvSpPr>
            <a:spLocks noGrp="1" noChangeArrowheads="1"/>
          </p:cNvSpPr>
          <p:nvPr>
            <p:ph type="dt" sz="half" idx="10"/>
          </p:nvPr>
        </p:nvSpPr>
        <p:spPr>
          <a:ln/>
        </p:spPr>
        <p:txBody>
          <a:bodyPr/>
          <a:lstStyle/>
          <a:p>
            <a:r>
              <a:rPr lang="de-DE" smtClean="0"/>
              <a:t>03.03.2016</a:t>
            </a:r>
            <a:endParaRPr lang="de-CH"/>
          </a:p>
        </p:txBody>
      </p:sp>
      <p:sp>
        <p:nvSpPr>
          <p:cNvPr id="10" name="Rectangle 17"/>
          <p:cNvSpPr>
            <a:spLocks noGrp="1" noChangeArrowheads="1"/>
          </p:cNvSpPr>
          <p:nvPr>
            <p:ph type="sldNum" sz="quarter" idx="11"/>
          </p:nvPr>
        </p:nvSpPr>
        <p:spPr>
          <a:ln/>
        </p:spPr>
        <p:txBody>
          <a:bodyPr/>
          <a:lstStyle/>
          <a:p>
            <a:pPr>
              <a:defRPr/>
            </a:pPr>
            <a:fld id="{DADC86AC-C17B-4F42-BF56-4505EB0AF478}" type="slidenum">
              <a:rPr lang="de-CH"/>
              <a:pPr>
                <a:defRPr/>
              </a:pPr>
              <a:t>8</a:t>
            </a:fld>
            <a:endParaRPr lang="de-CH"/>
          </a:p>
        </p:txBody>
      </p:sp>
      <p:sp>
        <p:nvSpPr>
          <p:cNvPr id="15364" name="Rectangle 2"/>
          <p:cNvSpPr>
            <a:spLocks noGrp="1" noChangeArrowheads="1"/>
          </p:cNvSpPr>
          <p:nvPr>
            <p:ph type="title"/>
          </p:nvPr>
        </p:nvSpPr>
        <p:spPr>
          <a:xfrm>
            <a:off x="700088" y="995642"/>
            <a:ext cx="8286750" cy="369332"/>
          </a:xfrm>
        </p:spPr>
        <p:txBody>
          <a:bodyPr>
            <a:spAutoFit/>
          </a:bodyPr>
          <a:lstStyle/>
          <a:p>
            <a:pPr marL="0" indent="0">
              <a:buFontTx/>
              <a:buNone/>
            </a:pPr>
            <a:r>
              <a:rPr lang="de-CH" b="0" dirty="0" smtClean="0">
                <a:ea typeface="ＭＳ Ｐゴシック" pitchFamily="34" charset="-128"/>
              </a:rPr>
              <a:t>Die Schweiz hat ein Währungsproblem, kein Produktproblem</a:t>
            </a:r>
          </a:p>
        </p:txBody>
      </p:sp>
      <p:sp>
        <p:nvSpPr>
          <p:cNvPr id="15365" name="Text Box 5"/>
          <p:cNvSpPr txBox="1">
            <a:spLocks noChangeArrowheads="1"/>
          </p:cNvSpPr>
          <p:nvPr/>
        </p:nvSpPr>
        <p:spPr bwMode="auto">
          <a:xfrm>
            <a:off x="717552" y="265668"/>
            <a:ext cx="7337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sz="1200">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sz="1200">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sz="1200">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sz="1200">
                <a:solidFill>
                  <a:schemeClr val="tx1"/>
                </a:solidFill>
                <a:latin typeface="Arial" pitchFamily="34" charset="0"/>
                <a:ea typeface="ＭＳ Ｐゴシック" pitchFamily="34" charset="-128"/>
              </a:defRPr>
            </a:lvl9pPr>
          </a:lstStyle>
          <a:p>
            <a:pPr>
              <a:spcBef>
                <a:spcPct val="50000"/>
              </a:spcBef>
            </a:pPr>
            <a:r>
              <a:rPr lang="de-CH" sz="1800" b="1" dirty="0">
                <a:solidFill>
                  <a:schemeClr val="tx1">
                    <a:lumMod val="50000"/>
                    <a:lumOff val="50000"/>
                  </a:schemeClr>
                </a:solidFill>
              </a:rPr>
              <a:t>Reiseziele der </a:t>
            </a:r>
            <a:r>
              <a:rPr lang="de-CH" sz="1800" b="1" dirty="0" smtClean="0">
                <a:solidFill>
                  <a:schemeClr val="tx1">
                    <a:lumMod val="50000"/>
                    <a:lumOff val="50000"/>
                  </a:schemeClr>
                </a:solidFill>
              </a:rPr>
              <a:t>Deutschen</a:t>
            </a:r>
            <a:r>
              <a:rPr lang="de-CH" sz="1800" b="1" dirty="0">
                <a:solidFill>
                  <a:schemeClr val="tx1">
                    <a:lumMod val="50000"/>
                    <a:lumOff val="50000"/>
                  </a:schemeClr>
                </a:solidFill>
              </a:rPr>
              <a:t> </a:t>
            </a:r>
            <a:r>
              <a:rPr lang="de-CH" sz="1800" b="1" dirty="0" smtClean="0">
                <a:solidFill>
                  <a:schemeClr val="tx1">
                    <a:lumMod val="50000"/>
                    <a:lumOff val="50000"/>
                  </a:schemeClr>
                </a:solidFill>
              </a:rPr>
              <a:t>(2)</a:t>
            </a:r>
            <a:endParaRPr lang="de-CH" sz="1800" b="1" dirty="0">
              <a:solidFill>
                <a:schemeClr val="tx1">
                  <a:lumMod val="50000"/>
                  <a:lumOff val="50000"/>
                </a:scheme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09" y="1664874"/>
            <a:ext cx="8080375"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platzhalter 4"/>
          <p:cNvSpPr>
            <a:spLocks noGrp="1"/>
          </p:cNvSpPr>
          <p:nvPr>
            <p:ph type="body" sz="quarter" idx="13"/>
          </p:nvPr>
        </p:nvSpPr>
        <p:spPr>
          <a:xfrm>
            <a:off x="6981824" y="285750"/>
            <a:ext cx="2160000" cy="295200"/>
          </a:xfrm>
        </p:spPr>
        <p:txBody>
          <a:bodyPr/>
          <a:lstStyle/>
          <a:p>
            <a:r>
              <a:rPr lang="de-CH" dirty="0" smtClean="0"/>
              <a:t>1 Grundlagen</a:t>
            </a:r>
            <a:endParaRPr lang="de-CH" dirty="0"/>
          </a:p>
        </p:txBody>
      </p:sp>
    </p:spTree>
    <p:extLst>
      <p:ext uri="{BB962C8B-B14F-4D97-AF65-F5344CB8AC3E}">
        <p14:creationId xmlns:p14="http://schemas.microsoft.com/office/powerpoint/2010/main" val="357637548"/>
      </p:ext>
    </p:extLst>
  </p:cSld>
  <p:clrMapOvr>
    <a:masterClrMapping/>
  </p:clrMapOvr>
  <p:transition spd="slow">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6"/>
          <p:cNvSpPr>
            <a:spLocks noGrp="1" noChangeArrowheads="1"/>
          </p:cNvSpPr>
          <p:nvPr>
            <p:ph type="dt" sz="half" idx="10"/>
          </p:nvPr>
        </p:nvSpPr>
        <p:spPr>
          <a:ln/>
        </p:spPr>
        <p:txBody>
          <a:bodyPr/>
          <a:lstStyle/>
          <a:p>
            <a:r>
              <a:rPr lang="de-DE" smtClean="0"/>
              <a:t>03.03.2016</a:t>
            </a:r>
            <a:endParaRPr lang="de-CH"/>
          </a:p>
        </p:txBody>
      </p:sp>
      <p:sp>
        <p:nvSpPr>
          <p:cNvPr id="10" name="Rectangle 17"/>
          <p:cNvSpPr>
            <a:spLocks noGrp="1" noChangeArrowheads="1"/>
          </p:cNvSpPr>
          <p:nvPr>
            <p:ph type="sldNum" sz="quarter" idx="11"/>
          </p:nvPr>
        </p:nvSpPr>
        <p:spPr>
          <a:ln/>
        </p:spPr>
        <p:txBody>
          <a:bodyPr/>
          <a:lstStyle/>
          <a:p>
            <a:pPr>
              <a:defRPr/>
            </a:pPr>
            <a:fld id="{DADC86AC-C17B-4F42-BF56-4505EB0AF478}" type="slidenum">
              <a:rPr lang="de-CH"/>
              <a:pPr>
                <a:defRPr/>
              </a:pPr>
              <a:t>9</a:t>
            </a:fld>
            <a:endParaRPr lang="de-CH"/>
          </a:p>
        </p:txBody>
      </p:sp>
      <p:sp>
        <p:nvSpPr>
          <p:cNvPr id="15364" name="Rectangle 2"/>
          <p:cNvSpPr>
            <a:spLocks noGrp="1" noChangeArrowheads="1"/>
          </p:cNvSpPr>
          <p:nvPr>
            <p:ph type="title"/>
          </p:nvPr>
        </p:nvSpPr>
        <p:spPr>
          <a:xfrm>
            <a:off x="700088" y="995642"/>
            <a:ext cx="8286750" cy="369332"/>
          </a:xfrm>
        </p:spPr>
        <p:txBody>
          <a:bodyPr>
            <a:spAutoFit/>
          </a:bodyPr>
          <a:lstStyle/>
          <a:p>
            <a:pPr marL="0" indent="0">
              <a:buFontTx/>
              <a:buNone/>
            </a:pPr>
            <a:r>
              <a:rPr lang="de-CH" b="0" dirty="0" smtClean="0">
                <a:ea typeface="ＭＳ Ｐゴシック" pitchFamily="34" charset="-128"/>
              </a:rPr>
              <a:t>Das Freizeitgeschäft ist das Hauptproblem für den Schweizer Tourismus </a:t>
            </a:r>
          </a:p>
        </p:txBody>
      </p:sp>
      <p:sp>
        <p:nvSpPr>
          <p:cNvPr id="15365" name="Text Box 5"/>
          <p:cNvSpPr txBox="1">
            <a:spLocks noChangeArrowheads="1"/>
          </p:cNvSpPr>
          <p:nvPr/>
        </p:nvSpPr>
        <p:spPr bwMode="auto">
          <a:xfrm>
            <a:off x="717552" y="261564"/>
            <a:ext cx="7337425" cy="37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sz="1200">
                <a:solidFill>
                  <a:schemeClr val="tx1"/>
                </a:solidFill>
                <a:latin typeface="Arial" pitchFamily="34" charset="0"/>
                <a:ea typeface="ＭＳ Ｐゴシック" pitchFamily="34" charset="-128"/>
              </a:defRPr>
            </a:lvl1pPr>
            <a:lvl2pPr marL="742950" indent="-285750">
              <a:defRPr sz="1200">
                <a:solidFill>
                  <a:schemeClr val="tx1"/>
                </a:solidFill>
                <a:latin typeface="Arial" pitchFamily="34" charset="0"/>
                <a:ea typeface="ＭＳ Ｐゴシック" pitchFamily="34" charset="-128"/>
              </a:defRPr>
            </a:lvl2pPr>
            <a:lvl3pPr marL="1143000" indent="-228600">
              <a:defRPr sz="1200">
                <a:solidFill>
                  <a:schemeClr val="tx1"/>
                </a:solidFill>
                <a:latin typeface="Arial" pitchFamily="34" charset="0"/>
                <a:ea typeface="ＭＳ Ｐゴシック" pitchFamily="34" charset="-128"/>
              </a:defRPr>
            </a:lvl3pPr>
            <a:lvl4pPr marL="1600200" indent="-228600">
              <a:defRPr sz="1200">
                <a:solidFill>
                  <a:schemeClr val="tx1"/>
                </a:solidFill>
                <a:latin typeface="Arial" pitchFamily="34" charset="0"/>
                <a:ea typeface="ＭＳ Ｐゴシック" pitchFamily="34" charset="-128"/>
              </a:defRPr>
            </a:lvl4pPr>
            <a:lvl5pPr marL="2057400" indent="-228600">
              <a:defRPr sz="1200">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sz="1200">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sz="1200">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sz="1200">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sz="1200">
                <a:solidFill>
                  <a:schemeClr val="tx1"/>
                </a:solidFill>
                <a:latin typeface="Arial" pitchFamily="34" charset="0"/>
                <a:ea typeface="ＭＳ Ｐゴシック" pitchFamily="34" charset="-128"/>
              </a:defRPr>
            </a:lvl9pPr>
          </a:lstStyle>
          <a:p>
            <a:pPr marL="342900" indent="-342900" algn="just">
              <a:lnSpc>
                <a:spcPct val="110000"/>
              </a:lnSpc>
              <a:spcBef>
                <a:spcPct val="20000"/>
              </a:spcBef>
              <a:spcAft>
                <a:spcPct val="10000"/>
              </a:spcAft>
              <a:buClr>
                <a:srgbClr val="AB1F35"/>
              </a:buClr>
              <a:buFont typeface="Wingdings" pitchFamily="2" charset="2"/>
            </a:pPr>
            <a:r>
              <a:rPr lang="de-CH" sz="1800" b="1" dirty="0">
                <a:solidFill>
                  <a:schemeClr val="tx1">
                    <a:lumMod val="50000"/>
                    <a:lumOff val="50000"/>
                  </a:schemeClr>
                </a:solidFill>
                <a:latin typeface="+mn-lt"/>
                <a:ea typeface="ＭＳ Ｐゴシック" charset="-128"/>
                <a:cs typeface="ＭＳ Ｐゴシック" charset="-128"/>
              </a:rPr>
              <a:t>Reiseziele der </a:t>
            </a:r>
            <a:r>
              <a:rPr lang="de-CH" sz="1800" b="1" dirty="0">
                <a:solidFill>
                  <a:schemeClr val="tx1">
                    <a:lumMod val="50000"/>
                    <a:lumOff val="50000"/>
                  </a:schemeClr>
                </a:solidFill>
                <a:latin typeface="+mn-lt"/>
                <a:ea typeface="ＭＳ Ｐゴシック" charset="-128"/>
                <a:cs typeface="ＭＳ Ｐゴシック" charset="-128"/>
              </a:rPr>
              <a:t>Deutschen</a:t>
            </a:r>
            <a:r>
              <a:rPr lang="de-CH" sz="1800" b="1" dirty="0">
                <a:solidFill>
                  <a:schemeClr val="tx1">
                    <a:lumMod val="50000"/>
                    <a:lumOff val="50000"/>
                  </a:schemeClr>
                </a:solidFill>
                <a:latin typeface="+mn-lt"/>
                <a:ea typeface="ＭＳ Ｐゴシック" charset="-128"/>
                <a:cs typeface="ＭＳ Ｐゴシック" charset="-128"/>
              </a:rPr>
              <a:t> </a:t>
            </a:r>
            <a:r>
              <a:rPr lang="de-CH" sz="1800" b="1" dirty="0">
                <a:solidFill>
                  <a:schemeClr val="tx1">
                    <a:lumMod val="50000"/>
                    <a:lumOff val="50000"/>
                  </a:schemeClr>
                </a:solidFill>
                <a:latin typeface="+mn-lt"/>
                <a:ea typeface="ＭＳ Ｐゴシック" charset="-128"/>
                <a:cs typeface="ＭＳ Ｐゴシック" charset="-128"/>
              </a:rPr>
              <a:t>(3)</a:t>
            </a:r>
            <a:endParaRPr lang="de-CH" sz="1800" b="1" dirty="0">
              <a:solidFill>
                <a:schemeClr val="tx1">
                  <a:lumMod val="50000"/>
                  <a:lumOff val="50000"/>
                </a:schemeClr>
              </a:solidFill>
              <a:latin typeface="+mn-lt"/>
              <a:ea typeface="ＭＳ Ｐゴシック" charset="-128"/>
              <a:cs typeface="ＭＳ Ｐゴシック" charset="-128"/>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2" y="1633070"/>
            <a:ext cx="8080375"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platzhalter 4"/>
          <p:cNvSpPr>
            <a:spLocks noGrp="1"/>
          </p:cNvSpPr>
          <p:nvPr>
            <p:ph type="body" sz="quarter" idx="13"/>
          </p:nvPr>
        </p:nvSpPr>
        <p:spPr>
          <a:xfrm>
            <a:off x="6981824" y="285750"/>
            <a:ext cx="2160000" cy="295200"/>
          </a:xfrm>
        </p:spPr>
        <p:txBody>
          <a:bodyPr/>
          <a:lstStyle/>
          <a:p>
            <a:r>
              <a:rPr lang="de-CH" dirty="0" smtClean="0"/>
              <a:t>1 Grundlagen</a:t>
            </a:r>
            <a:endParaRPr lang="de-CH" dirty="0"/>
          </a:p>
        </p:txBody>
      </p:sp>
    </p:spTree>
    <p:extLst>
      <p:ext uri="{BB962C8B-B14F-4D97-AF65-F5344CB8AC3E}">
        <p14:creationId xmlns:p14="http://schemas.microsoft.com/office/powerpoint/2010/main" val="1336722534"/>
      </p:ext>
    </p:extLst>
  </p:cSld>
  <p:clrMapOvr>
    <a:masterClrMapping/>
  </p:clrMapOvr>
  <p:transition spd="slow">
    <p:pull/>
  </p:transition>
  <p:timing>
    <p:tnLst>
      <p:par>
        <p:cTn id="1" dur="indefinite" restart="never" nodeType="tmRoot"/>
      </p:par>
    </p:tnLst>
  </p:timing>
</p:sld>
</file>

<file path=ppt/theme/theme1.xml><?xml version="1.0" encoding="utf-8"?>
<a:theme xmlns:a="http://schemas.openxmlformats.org/drawingml/2006/main" name="BHP_Beraterbericht">
  <a:themeElements>
    <a:clrScheme name="BHP">
      <a:dk1>
        <a:sysClr val="windowText" lastClr="000000"/>
      </a:dk1>
      <a:lt1>
        <a:sysClr val="window" lastClr="FFFFFF"/>
      </a:lt1>
      <a:dk2>
        <a:srgbClr val="1F497D"/>
      </a:dk2>
      <a:lt2>
        <a:srgbClr val="EEECE1"/>
      </a:lt2>
      <a:accent1>
        <a:srgbClr val="FDA70D"/>
      </a:accent1>
      <a:accent2>
        <a:srgbClr val="FEE1AE"/>
      </a:accent2>
      <a:accent3>
        <a:srgbClr val="FD0D40"/>
      </a:accent3>
      <a:accent4>
        <a:srgbClr val="FEAEBF"/>
      </a:accent4>
      <a:accent5>
        <a:srgbClr val="507EA8"/>
      </a:accent5>
      <a:accent6>
        <a:srgbClr val="C4D3E0"/>
      </a:accent6>
      <a:hlink>
        <a:srgbClr val="0000FF"/>
      </a:hlink>
      <a:folHlink>
        <a:srgbClr val="80008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richt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Bericht 2">
        <a:dk1>
          <a:srgbClr val="000000"/>
        </a:dk1>
        <a:lt1>
          <a:srgbClr val="FFFFFF"/>
        </a:lt1>
        <a:dk2>
          <a:srgbClr val="60726C"/>
        </a:dk2>
        <a:lt2>
          <a:srgbClr val="EAEFEF"/>
        </a:lt2>
        <a:accent1>
          <a:srgbClr val="F8F8F8"/>
        </a:accent1>
        <a:accent2>
          <a:srgbClr val="D12948"/>
        </a:accent2>
        <a:accent3>
          <a:srgbClr val="FFFFFF"/>
        </a:accent3>
        <a:accent4>
          <a:srgbClr val="000000"/>
        </a:accent4>
        <a:accent5>
          <a:srgbClr val="FBFBFB"/>
        </a:accent5>
        <a:accent6>
          <a:srgbClr val="BD2440"/>
        </a:accent6>
        <a:hlink>
          <a:srgbClr val="0000FF"/>
        </a:hlink>
        <a:folHlink>
          <a:srgbClr val="60726C"/>
        </a:folHlink>
      </a:clrScheme>
      <a:clrMap bg1="lt1" tx1="dk1" bg2="lt2" tx2="dk2" accent1="accent1" accent2="accent2" accent3="accent3" accent4="accent4" accent5="accent5" accent6="accent6" hlink="hlink" folHlink="folHlink"/>
    </a:extraClrScheme>
    <a:extraClrScheme>
      <a:clrScheme name="Bericht 3">
        <a:dk1>
          <a:srgbClr val="000000"/>
        </a:dk1>
        <a:lt1>
          <a:srgbClr val="FFFFFF"/>
        </a:lt1>
        <a:dk2>
          <a:srgbClr val="60726C"/>
        </a:dk2>
        <a:lt2>
          <a:srgbClr val="EAEFEF"/>
        </a:lt2>
        <a:accent1>
          <a:srgbClr val="FFFFFF"/>
        </a:accent1>
        <a:accent2>
          <a:srgbClr val="D12948"/>
        </a:accent2>
        <a:accent3>
          <a:srgbClr val="FFFFFF"/>
        </a:accent3>
        <a:accent4>
          <a:srgbClr val="000000"/>
        </a:accent4>
        <a:accent5>
          <a:srgbClr val="FFFFFF"/>
        </a:accent5>
        <a:accent6>
          <a:srgbClr val="BD2440"/>
        </a:accent6>
        <a:hlink>
          <a:srgbClr val="0000FF"/>
        </a:hlink>
        <a:folHlink>
          <a:srgbClr val="60726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BHP_Beraterbericht</Template>
  <TotalTime>0</TotalTime>
  <Words>12282</Words>
  <Application>Microsoft Office PowerPoint</Application>
  <PresentationFormat>Bildschirmpräsentation (4:3)</PresentationFormat>
  <Paragraphs>1374</Paragraphs>
  <Slides>68</Slides>
  <Notes>22</Notes>
  <HiddenSlides>0</HiddenSlides>
  <MMClips>0</MMClips>
  <ScaleCrop>false</ScaleCrop>
  <HeadingPairs>
    <vt:vector size="4" baseType="variant">
      <vt:variant>
        <vt:lpstr>Design</vt:lpstr>
      </vt:variant>
      <vt:variant>
        <vt:i4>1</vt:i4>
      </vt:variant>
      <vt:variant>
        <vt:lpstr>Folientitel</vt:lpstr>
      </vt:variant>
      <vt:variant>
        <vt:i4>68</vt:i4>
      </vt:variant>
    </vt:vector>
  </HeadingPairs>
  <TitlesOfParts>
    <vt:vector size="69" baseType="lpstr">
      <vt:lpstr>BHP_Beraterbericht</vt:lpstr>
      <vt:lpstr>PowerPoint-Präsentation</vt:lpstr>
      <vt:lpstr>PowerPoint-Präsentation</vt:lpstr>
      <vt:lpstr>Inhaltsverzeichnis</vt:lpstr>
      <vt:lpstr>PowerPoint-Präsentation</vt:lpstr>
      <vt:lpstr>Ziel: Kräfte der Schweizer Tourismusakteure bündeln  </vt:lpstr>
      <vt:lpstr>Die Schweiz ist der «Kleinste» der grossen Player </vt:lpstr>
      <vt:lpstr>Deutschland ist ein Wachstumsmarkt, traditionelle Destinationen stagnieren</vt:lpstr>
      <vt:lpstr>Die Schweiz hat ein Währungsproblem, kein Produktproblem</vt:lpstr>
      <vt:lpstr>Das Freizeitgeschäft ist das Hauptproblem für den Schweizer Tourismus </vt:lpstr>
      <vt:lpstr>Der deutsche Markt hat nicht für alle Regionen die gleiche Bedeutung</vt:lpstr>
      <vt:lpstr>Aus Anreisesicht ist die Schweiz v.a. für westdeutsche Gäste die Schweiz besser erreichbar als Frankreich (gut) und Österreich (knapp)</vt:lpstr>
      <vt:lpstr>Aus Anreisesicht ist die Schweiz v.a. für westdeutsche Gäste besser erreichbar als Frankreich und Österreich </vt:lpstr>
      <vt:lpstr>Wichtigste Quellmärkte: Baden-Württemberg, Nordrhein-Westfalen, Bayern</vt:lpstr>
      <vt:lpstr>Hohe Gästedichten in Baden-Württemberg und Hamburg, Sommer auch Sachsen und Saarland </vt:lpstr>
      <vt:lpstr>Schwerpunkte für mögliche Ferien in den Schweizer Bergen sind Ostern, Juni und August/September, Skiferien Hamburg </vt:lpstr>
      <vt:lpstr>Ferien in der Schweiz für rund elf Millionen deutsche Haushalte erschwinglich</vt:lpstr>
      <vt:lpstr>PowerPoint-Präsentation</vt:lpstr>
      <vt:lpstr>Der deutsche Markt teilt sich in unterschiedliche Geschäftsfelder </vt:lpstr>
      <vt:lpstr>Ferien und Kurzaufenthalte sind die wichtigsten Leisurebereiche </vt:lpstr>
      <vt:lpstr>Integration der Parahotellerie zeigt Schwerpunkt «Ferien in den Bergen» </vt:lpstr>
      <vt:lpstr>Grosse Geschäftsfelder stagnieren, kleine mit Wachstumspotenzial</vt:lpstr>
      <vt:lpstr>Grosse Geschäftsfelder stagnieren, kleine mit Wachstumspotenzial</vt:lpstr>
      <vt:lpstr>Leisurebereich: Ferien und Kurzaufenthalte dominieren </vt:lpstr>
      <vt:lpstr>Leisurebereich: Ferien und Kurzaufenthalte dominieren </vt:lpstr>
      <vt:lpstr>PowerPoint-Präsentation</vt:lpstr>
      <vt:lpstr>Winterferien und –kurzaufenthalte in den Bergen grösstes Geschäftsfeld, aber mit stärkstem Rückgang zwischen 2008 und 2014</vt:lpstr>
      <vt:lpstr>Potential für (zusätzliche) LN v.a. bei bestehenden Winterurlaubern </vt:lpstr>
      <vt:lpstr>Deutsche Skifahrer bevorzugen für Winterferien Österreich und Deutschland anstelle der Schweiz </vt:lpstr>
      <vt:lpstr>Ferienwohnungen in der Schweiz relativ bedeutender als im Tirol, Tirol mit starker Position im Vier- und Fünfsternbereich </vt:lpstr>
      <vt:lpstr>Wettbewerbsfähigkeit der Schweiz im Vergleich zu Österreich bei den FeWo relativ am stärksten, psychologische Nachteile aufgrund der Nebenkosten </vt:lpstr>
      <vt:lpstr>Schweiz auf Preisniveau der österreichischen Viersternbetriebe bei optimaler Angebotsgestaltung von Ferienwohnungen konkurrenzfähig </vt:lpstr>
      <vt:lpstr>Steigerungspotential unter aktuellen Bedingungen sehr beschränkt </vt:lpstr>
      <vt:lpstr>Langfristige Massnahmen mit kurzfristigen Anpassungen kombinieren </vt:lpstr>
      <vt:lpstr>PowerPoint-Präsentation</vt:lpstr>
      <vt:lpstr>Sommerferien und -kurzaufenthalte in den Bergen  </vt:lpstr>
      <vt:lpstr>Potential für Sommerferien wird nicht ausgeschöpft </vt:lpstr>
      <vt:lpstr>Starke Konkurrenz bei deutlichen Preisnachteilen </vt:lpstr>
      <vt:lpstr>«Landschaft geniessen und aktiv sein» als zentrale Elemente der Angebote</vt:lpstr>
      <vt:lpstr>Konkurrenz durch Strandangebote und innerdeutschen Tourismus, Preisnachteile gegenüber Österreich und Südtirol </vt:lpstr>
      <vt:lpstr>Massnahmen umsetzen, welche saisonunabhängig Logiernächte  generieren</vt:lpstr>
      <vt:lpstr>PowerPoint-Präsentation</vt:lpstr>
      <vt:lpstr>Reisen im Sommer </vt:lpstr>
      <vt:lpstr>Paare über 55 Jahre mit durchschnittlichen Tagesausgaben zwischen CHF 50 bis CHF 200 und einer Reisedauer von einer Woche </vt:lpstr>
      <vt:lpstr>Anzahl deutsche Reisegäste in der Schweiz:  Bus &gt; Zug &gt; Auto &gt; zu Fuss &gt; Velo </vt:lpstr>
      <vt:lpstr>Graubünden in sechs Tagen </vt:lpstr>
      <vt:lpstr>Schweiz in zehn Tagen</vt:lpstr>
      <vt:lpstr>24.7 Mio. Personen in Deutschland wandern, davon 8 Mio. regelmässig </vt:lpstr>
      <vt:lpstr>Pro Jahr rund 500’000 Ankünfte in Deutschland durch Trekkingradler </vt:lpstr>
      <vt:lpstr>Zunehmende Logiernächte in einem kleinen Geschäftsfeld mit  Fokus Busreisenden</vt:lpstr>
      <vt:lpstr>Ziele: Vertriebsorientierung stärken, Angebotsdichte als USP nutzen </vt:lpstr>
      <vt:lpstr>PowerPoint-Präsentation</vt:lpstr>
      <vt:lpstr>Kurzaufenthalte in den (Business-)Städten</vt:lpstr>
      <vt:lpstr>28 Prozent Freizeittourismus, davon zwei Drittel im Winter  </vt:lpstr>
      <vt:lpstr>Entwicklung der LN Schweizer Städte liegen hinter vergleichbar grossen Städten in Europa zurück </vt:lpstr>
      <vt:lpstr>Städtereisen nehmen nach wie vor zu, aber die Schweiz stagniert </vt:lpstr>
      <vt:lpstr>Vorwiegend Paare und Freunde, welche bei Familien und Freunden übernachten und kulturelle Anlässe und Institutionen besuchen </vt:lpstr>
      <vt:lpstr>Angebotsdichte nutzen und vertriebsorientiertes Marketing forcieren </vt:lpstr>
      <vt:lpstr>PowerPoint-Präsentation</vt:lpstr>
      <vt:lpstr>Sommerferien an Seen und in Kleinstädten</vt:lpstr>
      <vt:lpstr>Tessin, Luzern, Drei-Seen und Bodensee</vt:lpstr>
      <vt:lpstr>Tessin, Luzern, Drei-Seen und Bodensee</vt:lpstr>
      <vt:lpstr>Italien entwickelt sich positiv  Preisnachteil Tessin </vt:lpstr>
      <vt:lpstr>Deutscher Inlandtourismus am Bodensee zunehmend</vt:lpstr>
      <vt:lpstr>Anzahl Logiernächte der deutschen Gäste in der Westschweiz ab-, in Frankreich zunehmend</vt:lpstr>
      <vt:lpstr>Angebot der Grenzregionen ist bei deutschen Gästen (nach wie vor) beliebt, aber ausgeprägtes Preisproblem vorhanden </vt:lpstr>
      <vt:lpstr>PowerPoint-Präsentation</vt:lpstr>
      <vt:lpstr>Relative Einschätzung der Geschäftsfelder</vt:lpstr>
      <vt:lpstr>PowerPoint-Präsentation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Bösch Irene</dc:creator>
  <cp:lastModifiedBy>Bösch Irene</cp:lastModifiedBy>
  <cp:revision>1097</cp:revision>
  <cp:lastPrinted>2015-12-21T11:08:31Z</cp:lastPrinted>
  <dcterms:created xsi:type="dcterms:W3CDTF">2015-03-12T10:03:31Z</dcterms:created>
  <dcterms:modified xsi:type="dcterms:W3CDTF">2016-03-03T08:40:41Z</dcterms:modified>
</cp:coreProperties>
</file>