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3"/>
  </p:notesMasterIdLst>
  <p:handoutMasterIdLst>
    <p:handoutMasterId r:id="rId44"/>
  </p:handoutMasterIdLst>
  <p:sldIdLst>
    <p:sldId id="383" r:id="rId6"/>
    <p:sldId id="384" r:id="rId7"/>
    <p:sldId id="468" r:id="rId8"/>
    <p:sldId id="521" r:id="rId9"/>
    <p:sldId id="519" r:id="rId10"/>
    <p:sldId id="520" r:id="rId11"/>
    <p:sldId id="522" r:id="rId12"/>
    <p:sldId id="523" r:id="rId13"/>
    <p:sldId id="524" r:id="rId14"/>
    <p:sldId id="530" r:id="rId15"/>
    <p:sldId id="531" r:id="rId16"/>
    <p:sldId id="479" r:id="rId17"/>
    <p:sldId id="525" r:id="rId18"/>
    <p:sldId id="481" r:id="rId19"/>
    <p:sldId id="526" r:id="rId20"/>
    <p:sldId id="492" r:id="rId21"/>
    <p:sldId id="527" r:id="rId22"/>
    <p:sldId id="528" r:id="rId23"/>
    <p:sldId id="529" r:id="rId24"/>
    <p:sldId id="538" r:id="rId25"/>
    <p:sldId id="532" r:id="rId26"/>
    <p:sldId id="533" r:id="rId27"/>
    <p:sldId id="534" r:id="rId28"/>
    <p:sldId id="535" r:id="rId29"/>
    <p:sldId id="536" r:id="rId30"/>
    <p:sldId id="537" r:id="rId31"/>
    <p:sldId id="539" r:id="rId32"/>
    <p:sldId id="540" r:id="rId33"/>
    <p:sldId id="543" r:id="rId34"/>
    <p:sldId id="544" r:id="rId35"/>
    <p:sldId id="391" r:id="rId36"/>
    <p:sldId id="541" r:id="rId37"/>
    <p:sldId id="542" r:id="rId38"/>
    <p:sldId id="510" r:id="rId39"/>
    <p:sldId id="509" r:id="rId40"/>
    <p:sldId id="467" r:id="rId41"/>
    <p:sldId id="511" r:id="rId42"/>
  </p:sldIdLst>
  <p:sldSz cx="12192000" cy="6858000"/>
  <p:notesSz cx="6794500" cy="9906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age Thomas BFS" initials="TFA" lastIdx="2" clrIdx="1">
    <p:extLst>
      <p:ext uri="{19B8F6BF-5375-455C-9EA6-DF929625EA0E}">
        <p15:presenceInfo xmlns:p15="http://schemas.microsoft.com/office/powerpoint/2012/main" userId="Farage Thomas BFS" providerId="None"/>
      </p:ext>
    </p:extLst>
  </p:cmAuthor>
  <p:cmAuthor id="2" name="Portenier Isabelle BFS" initials="PIB" lastIdx="15" clrIdx="2">
    <p:extLst>
      <p:ext uri="{19B8F6BF-5375-455C-9EA6-DF929625EA0E}">
        <p15:presenceInfo xmlns:p15="http://schemas.microsoft.com/office/powerpoint/2012/main" userId="Portenier Isabelle BFS" providerId="None"/>
      </p:ext>
    </p:extLst>
  </p:cmAuthor>
  <p:cmAuthor id="3" name="Gindraux Marc BFS" initials="GMB" lastIdx="4" clrIdx="3">
    <p:extLst>
      <p:ext uri="{19B8F6BF-5375-455C-9EA6-DF929625EA0E}">
        <p15:presenceInfo xmlns:p15="http://schemas.microsoft.com/office/powerpoint/2012/main" userId="Gindraux Marc BF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05" autoAdjust="0"/>
    <p:restoredTop sz="94660"/>
  </p:normalViewPr>
  <p:slideViewPr>
    <p:cSldViewPr snapToGrid="0">
      <p:cViewPr varScale="1">
        <p:scale>
          <a:sx n="69" d="100"/>
          <a:sy n="69" d="100"/>
        </p:scale>
        <p:origin x="440" y="44"/>
      </p:cViewPr>
      <p:guideLst/>
    </p:cSldViewPr>
  </p:slideViewPr>
  <p:notesTextViewPr>
    <p:cViewPr>
      <p:scale>
        <a:sx n="1" d="1"/>
        <a:sy n="1" d="1"/>
      </p:scale>
      <p:origin x="0" y="0"/>
    </p:cViewPr>
  </p:notesTextViewPr>
  <p:notesViewPr>
    <p:cSldViewPr snapToGrid="0">
      <p:cViewPr varScale="1">
        <p:scale>
          <a:sx n="81" d="100"/>
          <a:sy n="81"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3"/>
            <a:ext cx="2945024" cy="497359"/>
          </a:xfrm>
          <a:prstGeom prst="rect">
            <a:avLst/>
          </a:prstGeom>
        </p:spPr>
        <p:txBody>
          <a:bodyPr vert="horz" lIns="91278" tIns="45638" rIns="91278" bIns="45638" rtlCol="0"/>
          <a:lstStyle>
            <a:lvl1pPr algn="l">
              <a:defRPr sz="1200"/>
            </a:lvl1pPr>
          </a:lstStyle>
          <a:p>
            <a:endParaRPr lang="en-US"/>
          </a:p>
        </p:txBody>
      </p:sp>
      <p:sp>
        <p:nvSpPr>
          <p:cNvPr id="3" name="Espace réservé de la date 2"/>
          <p:cNvSpPr>
            <a:spLocks noGrp="1"/>
          </p:cNvSpPr>
          <p:nvPr>
            <p:ph type="dt" sz="quarter" idx="1"/>
          </p:nvPr>
        </p:nvSpPr>
        <p:spPr>
          <a:xfrm>
            <a:off x="3847891" y="3"/>
            <a:ext cx="2945024" cy="497359"/>
          </a:xfrm>
          <a:prstGeom prst="rect">
            <a:avLst/>
          </a:prstGeom>
        </p:spPr>
        <p:txBody>
          <a:bodyPr vert="horz" lIns="91278" tIns="45638" rIns="91278" bIns="45638" rtlCol="0"/>
          <a:lstStyle>
            <a:lvl1pPr algn="r">
              <a:defRPr sz="1200"/>
            </a:lvl1pPr>
          </a:lstStyle>
          <a:p>
            <a:fld id="{E695D70A-5A77-4FFE-BA58-199D71DB2E65}" type="datetimeFigureOut">
              <a:rPr lang="en-US" smtClean="0"/>
              <a:t>12/15/2021</a:t>
            </a:fld>
            <a:endParaRPr lang="en-US"/>
          </a:p>
        </p:txBody>
      </p:sp>
      <p:sp>
        <p:nvSpPr>
          <p:cNvPr id="4" name="Espace réservé du pied de page 3"/>
          <p:cNvSpPr>
            <a:spLocks noGrp="1"/>
          </p:cNvSpPr>
          <p:nvPr>
            <p:ph type="ftr" sz="quarter" idx="2"/>
          </p:nvPr>
        </p:nvSpPr>
        <p:spPr>
          <a:xfrm>
            <a:off x="0" y="9408643"/>
            <a:ext cx="2945024" cy="497359"/>
          </a:xfrm>
          <a:prstGeom prst="rect">
            <a:avLst/>
          </a:prstGeom>
        </p:spPr>
        <p:txBody>
          <a:bodyPr vert="horz" lIns="91278" tIns="45638" rIns="91278" bIns="45638"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47891" y="9408643"/>
            <a:ext cx="2945024" cy="497359"/>
          </a:xfrm>
          <a:prstGeom prst="rect">
            <a:avLst/>
          </a:prstGeom>
        </p:spPr>
        <p:txBody>
          <a:bodyPr vert="horz" lIns="91278" tIns="45638" rIns="91278" bIns="45638" rtlCol="0" anchor="b"/>
          <a:lstStyle>
            <a:lvl1pPr algn="r">
              <a:defRPr sz="1200"/>
            </a:lvl1pPr>
          </a:lstStyle>
          <a:p>
            <a:fld id="{AF8B6916-9EEF-48E4-B9FE-698C21A1F41F}" type="slidenum">
              <a:rPr lang="en-US" smtClean="0"/>
              <a:t>‹N°›</a:t>
            </a:fld>
            <a:endParaRPr lang="en-US"/>
          </a:p>
        </p:txBody>
      </p:sp>
    </p:spTree>
    <p:extLst>
      <p:ext uri="{BB962C8B-B14F-4D97-AF65-F5344CB8AC3E}">
        <p14:creationId xmlns:p14="http://schemas.microsoft.com/office/powerpoint/2010/main" val="316409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 y="0"/>
            <a:ext cx="2944283" cy="497020"/>
          </a:xfrm>
          <a:prstGeom prst="rect">
            <a:avLst/>
          </a:prstGeom>
        </p:spPr>
        <p:txBody>
          <a:bodyPr vert="horz" lIns="91414" tIns="45709" rIns="91414" bIns="45709" rtlCol="0"/>
          <a:lstStyle>
            <a:lvl1pPr algn="l">
              <a:defRPr sz="1200"/>
            </a:lvl1pPr>
          </a:lstStyle>
          <a:p>
            <a:endParaRPr lang="de-CH"/>
          </a:p>
        </p:txBody>
      </p:sp>
      <p:sp>
        <p:nvSpPr>
          <p:cNvPr id="3" name="Datumsplatzhalter 2"/>
          <p:cNvSpPr>
            <a:spLocks noGrp="1"/>
          </p:cNvSpPr>
          <p:nvPr>
            <p:ph type="dt" idx="1"/>
          </p:nvPr>
        </p:nvSpPr>
        <p:spPr>
          <a:xfrm>
            <a:off x="3848650" y="0"/>
            <a:ext cx="2944283" cy="497020"/>
          </a:xfrm>
          <a:prstGeom prst="rect">
            <a:avLst/>
          </a:prstGeom>
        </p:spPr>
        <p:txBody>
          <a:bodyPr vert="horz" lIns="91414" tIns="45709" rIns="91414" bIns="45709" rtlCol="0"/>
          <a:lstStyle>
            <a:lvl1pPr algn="r">
              <a:defRPr sz="1200"/>
            </a:lvl1pPr>
          </a:lstStyle>
          <a:p>
            <a:fld id="{EF9438F2-30E6-491A-99A3-B3482BC527F1}" type="datetimeFigureOut">
              <a:rPr lang="de-CH" smtClean="0"/>
              <a:t>15.12.2021</a:t>
            </a:fld>
            <a:endParaRPr lang="de-CH"/>
          </a:p>
        </p:txBody>
      </p:sp>
      <p:sp>
        <p:nvSpPr>
          <p:cNvPr id="4" name="Folienbildplatzhalt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14" tIns="45709" rIns="91414" bIns="45709" rtlCol="0" anchor="ctr"/>
          <a:lstStyle/>
          <a:p>
            <a:endParaRPr lang="de-CH"/>
          </a:p>
        </p:txBody>
      </p:sp>
      <p:sp>
        <p:nvSpPr>
          <p:cNvPr id="5" name="Notizenplatzhalter 4"/>
          <p:cNvSpPr>
            <a:spLocks noGrp="1"/>
          </p:cNvSpPr>
          <p:nvPr>
            <p:ph type="body" sz="quarter" idx="3"/>
          </p:nvPr>
        </p:nvSpPr>
        <p:spPr>
          <a:xfrm>
            <a:off x="679450" y="4767266"/>
            <a:ext cx="5435600" cy="3900488"/>
          </a:xfrm>
          <a:prstGeom prst="rect">
            <a:avLst/>
          </a:prstGeom>
        </p:spPr>
        <p:txBody>
          <a:bodyPr vert="horz" lIns="91414" tIns="45709" rIns="91414" bIns="45709"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5" y="9408982"/>
            <a:ext cx="2944283" cy="497019"/>
          </a:xfrm>
          <a:prstGeom prst="rect">
            <a:avLst/>
          </a:prstGeom>
        </p:spPr>
        <p:txBody>
          <a:bodyPr vert="horz" lIns="91414" tIns="45709" rIns="91414" bIns="45709" rtlCol="0" anchor="b"/>
          <a:lstStyle>
            <a:lvl1pPr algn="l">
              <a:defRPr sz="1200"/>
            </a:lvl1pPr>
          </a:lstStyle>
          <a:p>
            <a:endParaRPr lang="de-CH"/>
          </a:p>
        </p:txBody>
      </p:sp>
      <p:sp>
        <p:nvSpPr>
          <p:cNvPr id="7" name="Foliennummernplatzhalter 6"/>
          <p:cNvSpPr>
            <a:spLocks noGrp="1"/>
          </p:cNvSpPr>
          <p:nvPr>
            <p:ph type="sldNum" sz="quarter" idx="5"/>
          </p:nvPr>
        </p:nvSpPr>
        <p:spPr>
          <a:xfrm>
            <a:off x="3848650" y="9408982"/>
            <a:ext cx="2944283" cy="497019"/>
          </a:xfrm>
          <a:prstGeom prst="rect">
            <a:avLst/>
          </a:prstGeom>
        </p:spPr>
        <p:txBody>
          <a:bodyPr vert="horz" lIns="91414" tIns="45709" rIns="91414" bIns="45709" rtlCol="0" anchor="b"/>
          <a:lstStyle>
            <a:lvl1pPr algn="r">
              <a:defRPr sz="1200"/>
            </a:lvl1pPr>
          </a:lstStyle>
          <a:p>
            <a:fld id="{ED1FD653-2284-4F75-BB76-5289AE94618D}" type="slidenum">
              <a:rPr lang="de-CH" smtClean="0"/>
              <a:t>‹N°›</a:t>
            </a:fld>
            <a:endParaRPr lang="de-CH"/>
          </a:p>
        </p:txBody>
      </p:sp>
    </p:spTree>
    <p:extLst>
      <p:ext uri="{BB962C8B-B14F-4D97-AF65-F5344CB8AC3E}">
        <p14:creationId xmlns:p14="http://schemas.microsoft.com/office/powerpoint/2010/main" val="1587713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1</a:t>
            </a:fld>
            <a:endParaRPr lang="de-CH"/>
          </a:p>
        </p:txBody>
      </p:sp>
    </p:spTree>
    <p:extLst>
      <p:ext uri="{BB962C8B-B14F-4D97-AF65-F5344CB8AC3E}">
        <p14:creationId xmlns:p14="http://schemas.microsoft.com/office/powerpoint/2010/main" val="197414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16</a:t>
            </a:fld>
            <a:endParaRPr lang="de-CH"/>
          </a:p>
        </p:txBody>
      </p:sp>
      <p:sp>
        <p:nvSpPr>
          <p:cNvPr id="6" name="Espace réservé du pied de page 5"/>
          <p:cNvSpPr>
            <a:spLocks noGrp="1"/>
          </p:cNvSpPr>
          <p:nvPr>
            <p:ph type="ftr" sz="quarter" idx="11"/>
          </p:nvPr>
        </p:nvSpPr>
        <p:spPr/>
        <p:txBody>
          <a:bodyPr/>
          <a:lstStyle/>
          <a:p>
            <a:r>
              <a:rPr lang="de-CH" smtClean="0"/>
              <a:t>jjjjj</a:t>
            </a:r>
            <a:endParaRPr lang="de-CH"/>
          </a:p>
        </p:txBody>
      </p:sp>
    </p:spTree>
    <p:extLst>
      <p:ext uri="{BB962C8B-B14F-4D97-AF65-F5344CB8AC3E}">
        <p14:creationId xmlns:p14="http://schemas.microsoft.com/office/powerpoint/2010/main" val="2672300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17</a:t>
            </a:fld>
            <a:endParaRPr lang="de-CH"/>
          </a:p>
        </p:txBody>
      </p:sp>
    </p:spTree>
    <p:extLst>
      <p:ext uri="{BB962C8B-B14F-4D97-AF65-F5344CB8AC3E}">
        <p14:creationId xmlns:p14="http://schemas.microsoft.com/office/powerpoint/2010/main" val="402675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18</a:t>
            </a:fld>
            <a:endParaRPr lang="de-CH"/>
          </a:p>
        </p:txBody>
      </p:sp>
      <p:sp>
        <p:nvSpPr>
          <p:cNvPr id="6" name="Espace réservé du pied de page 5"/>
          <p:cNvSpPr>
            <a:spLocks noGrp="1"/>
          </p:cNvSpPr>
          <p:nvPr>
            <p:ph type="ftr" sz="quarter" idx="11"/>
          </p:nvPr>
        </p:nvSpPr>
        <p:spPr/>
        <p:txBody>
          <a:bodyPr/>
          <a:lstStyle/>
          <a:p>
            <a:r>
              <a:rPr lang="de-CH" smtClean="0"/>
              <a:t>jjjjj</a:t>
            </a:r>
            <a:endParaRPr lang="de-CH"/>
          </a:p>
        </p:txBody>
      </p:sp>
    </p:spTree>
    <p:extLst>
      <p:ext uri="{BB962C8B-B14F-4D97-AF65-F5344CB8AC3E}">
        <p14:creationId xmlns:p14="http://schemas.microsoft.com/office/powerpoint/2010/main" val="151218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19</a:t>
            </a:fld>
            <a:endParaRPr lang="de-CH"/>
          </a:p>
        </p:txBody>
      </p:sp>
    </p:spTree>
    <p:extLst>
      <p:ext uri="{BB962C8B-B14F-4D97-AF65-F5344CB8AC3E}">
        <p14:creationId xmlns:p14="http://schemas.microsoft.com/office/powerpoint/2010/main" val="671114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20</a:t>
            </a:fld>
            <a:endParaRPr lang="de-CH"/>
          </a:p>
        </p:txBody>
      </p:sp>
    </p:spTree>
    <p:extLst>
      <p:ext uri="{BB962C8B-B14F-4D97-AF65-F5344CB8AC3E}">
        <p14:creationId xmlns:p14="http://schemas.microsoft.com/office/powerpoint/2010/main" val="3994875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23</a:t>
            </a:fld>
            <a:endParaRPr lang="de-CH"/>
          </a:p>
        </p:txBody>
      </p:sp>
    </p:spTree>
    <p:extLst>
      <p:ext uri="{BB962C8B-B14F-4D97-AF65-F5344CB8AC3E}">
        <p14:creationId xmlns:p14="http://schemas.microsoft.com/office/powerpoint/2010/main" val="1245640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24</a:t>
            </a:fld>
            <a:endParaRPr lang="de-CH"/>
          </a:p>
        </p:txBody>
      </p:sp>
    </p:spTree>
    <p:extLst>
      <p:ext uri="{BB962C8B-B14F-4D97-AF65-F5344CB8AC3E}">
        <p14:creationId xmlns:p14="http://schemas.microsoft.com/office/powerpoint/2010/main" val="426003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25</a:t>
            </a:fld>
            <a:endParaRPr lang="de-CH"/>
          </a:p>
        </p:txBody>
      </p:sp>
    </p:spTree>
    <p:extLst>
      <p:ext uri="{BB962C8B-B14F-4D97-AF65-F5344CB8AC3E}">
        <p14:creationId xmlns:p14="http://schemas.microsoft.com/office/powerpoint/2010/main" val="1300386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26</a:t>
            </a:fld>
            <a:endParaRPr lang="de-CH"/>
          </a:p>
        </p:txBody>
      </p:sp>
    </p:spTree>
    <p:extLst>
      <p:ext uri="{BB962C8B-B14F-4D97-AF65-F5344CB8AC3E}">
        <p14:creationId xmlns:p14="http://schemas.microsoft.com/office/powerpoint/2010/main" val="3741382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27</a:t>
            </a:fld>
            <a:endParaRPr lang="de-CH"/>
          </a:p>
        </p:txBody>
      </p:sp>
    </p:spTree>
    <p:extLst>
      <p:ext uri="{BB962C8B-B14F-4D97-AF65-F5344CB8AC3E}">
        <p14:creationId xmlns:p14="http://schemas.microsoft.com/office/powerpoint/2010/main" val="242305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4</a:t>
            </a:fld>
            <a:endParaRPr lang="de-CH"/>
          </a:p>
        </p:txBody>
      </p:sp>
    </p:spTree>
    <p:extLst>
      <p:ext uri="{BB962C8B-B14F-4D97-AF65-F5344CB8AC3E}">
        <p14:creationId xmlns:p14="http://schemas.microsoft.com/office/powerpoint/2010/main" val="843980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28</a:t>
            </a:fld>
            <a:endParaRPr lang="de-CH"/>
          </a:p>
        </p:txBody>
      </p:sp>
    </p:spTree>
    <p:extLst>
      <p:ext uri="{BB962C8B-B14F-4D97-AF65-F5344CB8AC3E}">
        <p14:creationId xmlns:p14="http://schemas.microsoft.com/office/powerpoint/2010/main" val="930797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29</a:t>
            </a:fld>
            <a:endParaRPr lang="de-CH"/>
          </a:p>
        </p:txBody>
      </p:sp>
    </p:spTree>
    <p:extLst>
      <p:ext uri="{BB962C8B-B14F-4D97-AF65-F5344CB8AC3E}">
        <p14:creationId xmlns:p14="http://schemas.microsoft.com/office/powerpoint/2010/main" val="3130480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30</a:t>
            </a:fld>
            <a:endParaRPr lang="de-CH"/>
          </a:p>
        </p:txBody>
      </p:sp>
    </p:spTree>
    <p:extLst>
      <p:ext uri="{BB962C8B-B14F-4D97-AF65-F5344CB8AC3E}">
        <p14:creationId xmlns:p14="http://schemas.microsoft.com/office/powerpoint/2010/main" val="1226152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32</a:t>
            </a:fld>
            <a:endParaRPr lang="de-CH"/>
          </a:p>
        </p:txBody>
      </p:sp>
    </p:spTree>
    <p:extLst>
      <p:ext uri="{BB962C8B-B14F-4D97-AF65-F5344CB8AC3E}">
        <p14:creationId xmlns:p14="http://schemas.microsoft.com/office/powerpoint/2010/main" val="1424961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33</a:t>
            </a:fld>
            <a:endParaRPr lang="de-CH"/>
          </a:p>
        </p:txBody>
      </p:sp>
    </p:spTree>
    <p:extLst>
      <p:ext uri="{BB962C8B-B14F-4D97-AF65-F5344CB8AC3E}">
        <p14:creationId xmlns:p14="http://schemas.microsoft.com/office/powerpoint/2010/main" val="1269980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34</a:t>
            </a:fld>
            <a:endParaRPr lang="de-CH"/>
          </a:p>
        </p:txBody>
      </p:sp>
    </p:spTree>
    <p:extLst>
      <p:ext uri="{BB962C8B-B14F-4D97-AF65-F5344CB8AC3E}">
        <p14:creationId xmlns:p14="http://schemas.microsoft.com/office/powerpoint/2010/main" val="2216397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35</a:t>
            </a:fld>
            <a:endParaRPr lang="de-CH"/>
          </a:p>
        </p:txBody>
      </p:sp>
    </p:spTree>
    <p:extLst>
      <p:ext uri="{BB962C8B-B14F-4D97-AF65-F5344CB8AC3E}">
        <p14:creationId xmlns:p14="http://schemas.microsoft.com/office/powerpoint/2010/main" val="2444393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36</a:t>
            </a:fld>
            <a:endParaRPr lang="de-CH"/>
          </a:p>
        </p:txBody>
      </p:sp>
    </p:spTree>
    <p:extLst>
      <p:ext uri="{BB962C8B-B14F-4D97-AF65-F5344CB8AC3E}">
        <p14:creationId xmlns:p14="http://schemas.microsoft.com/office/powerpoint/2010/main" val="1382198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37</a:t>
            </a:fld>
            <a:endParaRPr lang="de-CH"/>
          </a:p>
        </p:txBody>
      </p:sp>
    </p:spTree>
    <p:extLst>
      <p:ext uri="{BB962C8B-B14F-4D97-AF65-F5344CB8AC3E}">
        <p14:creationId xmlns:p14="http://schemas.microsoft.com/office/powerpoint/2010/main" val="141921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5</a:t>
            </a:fld>
            <a:endParaRPr lang="de-CH"/>
          </a:p>
        </p:txBody>
      </p:sp>
    </p:spTree>
    <p:extLst>
      <p:ext uri="{BB962C8B-B14F-4D97-AF65-F5344CB8AC3E}">
        <p14:creationId xmlns:p14="http://schemas.microsoft.com/office/powerpoint/2010/main" val="146439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6</a:t>
            </a:fld>
            <a:endParaRPr lang="de-CH"/>
          </a:p>
        </p:txBody>
      </p:sp>
    </p:spTree>
    <p:extLst>
      <p:ext uri="{BB962C8B-B14F-4D97-AF65-F5344CB8AC3E}">
        <p14:creationId xmlns:p14="http://schemas.microsoft.com/office/powerpoint/2010/main" val="2069078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7</a:t>
            </a:fld>
            <a:endParaRPr lang="de-CH"/>
          </a:p>
        </p:txBody>
      </p:sp>
    </p:spTree>
    <p:extLst>
      <p:ext uri="{BB962C8B-B14F-4D97-AF65-F5344CB8AC3E}">
        <p14:creationId xmlns:p14="http://schemas.microsoft.com/office/powerpoint/2010/main" val="186383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8</a:t>
            </a:fld>
            <a:endParaRPr lang="de-CH"/>
          </a:p>
        </p:txBody>
      </p:sp>
    </p:spTree>
    <p:extLst>
      <p:ext uri="{BB962C8B-B14F-4D97-AF65-F5344CB8AC3E}">
        <p14:creationId xmlns:p14="http://schemas.microsoft.com/office/powerpoint/2010/main" val="396498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9</a:t>
            </a:fld>
            <a:endParaRPr lang="de-CH"/>
          </a:p>
        </p:txBody>
      </p:sp>
    </p:spTree>
    <p:extLst>
      <p:ext uri="{BB962C8B-B14F-4D97-AF65-F5344CB8AC3E}">
        <p14:creationId xmlns:p14="http://schemas.microsoft.com/office/powerpoint/2010/main" val="1097136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11</a:t>
            </a:fld>
            <a:endParaRPr lang="de-CH"/>
          </a:p>
        </p:txBody>
      </p:sp>
    </p:spTree>
    <p:extLst>
      <p:ext uri="{BB962C8B-B14F-4D97-AF65-F5344CB8AC3E}">
        <p14:creationId xmlns:p14="http://schemas.microsoft.com/office/powerpoint/2010/main" val="402059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ED1FD653-2284-4F75-BB76-5289AE94618D}" type="slidenum">
              <a:rPr lang="de-CH" smtClean="0"/>
              <a:t>15</a:t>
            </a:fld>
            <a:endParaRPr lang="de-CH"/>
          </a:p>
        </p:txBody>
      </p:sp>
      <p:sp>
        <p:nvSpPr>
          <p:cNvPr id="6" name="Espace réservé du pied de page 5"/>
          <p:cNvSpPr>
            <a:spLocks noGrp="1"/>
          </p:cNvSpPr>
          <p:nvPr>
            <p:ph type="ftr" sz="quarter" idx="11"/>
          </p:nvPr>
        </p:nvSpPr>
        <p:spPr/>
        <p:txBody>
          <a:bodyPr/>
          <a:lstStyle/>
          <a:p>
            <a:r>
              <a:rPr lang="de-CH" smtClean="0"/>
              <a:t>jjjjj</a:t>
            </a:r>
            <a:endParaRPr lang="de-CH"/>
          </a:p>
        </p:txBody>
      </p:sp>
    </p:spTree>
    <p:extLst>
      <p:ext uri="{BB962C8B-B14F-4D97-AF65-F5344CB8AC3E}">
        <p14:creationId xmlns:p14="http://schemas.microsoft.com/office/powerpoint/2010/main" val="3290488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5600" y="3434400"/>
            <a:ext cx="10425600" cy="1845000"/>
          </a:xfrm>
        </p:spPr>
        <p:txBody>
          <a:bodyPr>
            <a:normAutofit/>
          </a:bodyPr>
          <a:lstStyle>
            <a:lvl1pPr marL="0" marR="0" indent="0" algn="l" defTabSz="914377" rtl="0" eaLnBrk="1" fontAlgn="auto" latinLnBrk="0" hangingPunct="1">
              <a:lnSpc>
                <a:spcPts val="3600"/>
              </a:lnSpc>
              <a:spcBef>
                <a:spcPts val="0"/>
              </a:spcBef>
              <a:spcAft>
                <a:spcPts val="1200"/>
              </a:spcAft>
              <a:buClrTx/>
              <a:buSzTx/>
              <a:buFont typeface="Wingdings" panose="05000000000000000000" pitchFamily="2" charset="2"/>
              <a:buNone/>
              <a:tabLst/>
              <a:defRPr sz="32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marR="0" lvl="0" indent="0" algn="l" defTabSz="914377" rtl="0" eaLnBrk="1" fontAlgn="auto" latinLnBrk="0" hangingPunct="1">
              <a:lnSpc>
                <a:spcPts val="3600"/>
              </a:lnSpc>
              <a:spcBef>
                <a:spcPts val="0"/>
              </a:spcBef>
              <a:spcAft>
                <a:spcPts val="1200"/>
              </a:spcAft>
              <a:buClrTx/>
              <a:buSzTx/>
              <a:buFont typeface="Wingdings" panose="05000000000000000000" pitchFamily="2" charset="2"/>
              <a:buNone/>
              <a:tabLst/>
              <a:defRPr/>
            </a:pPr>
            <a:r>
              <a:rPr lang="fr-FR"/>
              <a:t>Modifiez le style des sous-titres du masque</a:t>
            </a:r>
            <a:endParaRPr lang="de-CH" dirty="0"/>
          </a:p>
        </p:txBody>
      </p:sp>
      <p:sp>
        <p:nvSpPr>
          <p:cNvPr id="5" name="Titel 4"/>
          <p:cNvSpPr>
            <a:spLocks noGrp="1"/>
          </p:cNvSpPr>
          <p:nvPr>
            <p:ph type="title"/>
          </p:nvPr>
        </p:nvSpPr>
        <p:spPr/>
        <p:txBody>
          <a:bodyPr/>
          <a:lstStyle/>
          <a:p>
            <a:r>
              <a:rPr lang="fr-FR"/>
              <a:t>Modifiez le style du titre</a:t>
            </a:r>
            <a:endParaRPr lang="de-CH" dirty="0"/>
          </a:p>
        </p:txBody>
      </p:sp>
    </p:spTree>
    <p:extLst>
      <p:ext uri="{BB962C8B-B14F-4D97-AF65-F5344CB8AC3E}">
        <p14:creationId xmlns:p14="http://schemas.microsoft.com/office/powerpoint/2010/main" val="6158430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Text 1-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9276" y="1426039"/>
            <a:ext cx="10431925" cy="461665"/>
          </a:xfrm>
        </p:spPr>
        <p:txBody>
          <a:bodyPr/>
          <a:lstStyle>
            <a:lvl1pPr>
              <a:defRPr sz="3000"/>
            </a:lvl1pPr>
          </a:lstStyle>
          <a:p>
            <a:r>
              <a:rPr lang="de-DE" dirty="0"/>
              <a:t>Titel durch Klicken einfügen</a:t>
            </a:r>
            <a:endParaRPr lang="de-CH" dirty="0"/>
          </a:p>
        </p:txBody>
      </p:sp>
      <p:sp>
        <p:nvSpPr>
          <p:cNvPr id="3" name="Content Placeholder 2"/>
          <p:cNvSpPr>
            <a:spLocks noGrp="1"/>
          </p:cNvSpPr>
          <p:nvPr>
            <p:ph idx="1"/>
          </p:nvPr>
        </p:nvSpPr>
        <p:spPr>
          <a:xfrm>
            <a:off x="1063639" y="2492377"/>
            <a:ext cx="10427564" cy="2039020"/>
          </a:xfrm>
        </p:spPr>
        <p:txBody>
          <a:bodyPr/>
          <a:lstStyle>
            <a:lvl1pPr>
              <a:lnSpc>
                <a:spcPts val="3100"/>
              </a:lnSpc>
              <a:defRPr sz="2700"/>
            </a:lvl1pPr>
            <a:lvl2pPr>
              <a:lnSpc>
                <a:spcPts val="2800"/>
              </a:lnSpc>
              <a:defRPr/>
            </a:lvl2pPr>
            <a:lvl3pPr marL="536561" indent="-176209">
              <a:lnSpc>
                <a:spcPts val="2400"/>
              </a:lnSpc>
              <a:defRPr/>
            </a:lvl3pPr>
            <a:lvl4pPr marL="895328" indent="-176209">
              <a:lnSpc>
                <a:spcPts val="2200"/>
              </a:lnSpc>
              <a:defRPr/>
            </a:lvl4pPr>
            <a:lvl5pPr marL="1255682" indent="-176209">
              <a:lnSpc>
                <a:spcPts val="2200"/>
              </a:lnSpc>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Tree>
    <p:extLst>
      <p:ext uri="{BB962C8B-B14F-4D97-AF65-F5344CB8AC3E}">
        <p14:creationId xmlns:p14="http://schemas.microsoft.com/office/powerpoint/2010/main" val="166279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Text 2-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9276" y="1419944"/>
            <a:ext cx="10431925" cy="461665"/>
          </a:xfrm>
        </p:spPr>
        <p:txBody>
          <a:bodyPr/>
          <a:lstStyle/>
          <a:p>
            <a:r>
              <a:rPr lang="de-DE" dirty="0"/>
              <a:t>Titel durch Klicken einfügen</a:t>
            </a:r>
            <a:endParaRPr lang="de-CH" dirty="0"/>
          </a:p>
        </p:txBody>
      </p:sp>
      <p:sp>
        <p:nvSpPr>
          <p:cNvPr id="7" name="Content Placeholder 2"/>
          <p:cNvSpPr>
            <a:spLocks noGrp="1"/>
          </p:cNvSpPr>
          <p:nvPr>
            <p:ph idx="1"/>
          </p:nvPr>
        </p:nvSpPr>
        <p:spPr>
          <a:xfrm>
            <a:off x="1063641" y="2492377"/>
            <a:ext cx="4852977" cy="2436564"/>
          </a:xfrm>
        </p:spPr>
        <p:txBody>
          <a:bodyPr/>
          <a:lstStyle>
            <a:lvl1pPr>
              <a:lnSpc>
                <a:spcPts val="3100"/>
              </a:lnSpc>
              <a:defRPr sz="2700"/>
            </a:lvl1pPr>
            <a:lvl2pPr>
              <a:lnSpc>
                <a:spcPts val="2800"/>
              </a:lnSpc>
              <a:defRPr/>
            </a:lvl2pPr>
            <a:lvl3pPr marL="536561" indent="-176209">
              <a:lnSpc>
                <a:spcPts val="2400"/>
              </a:lnSpc>
              <a:defRPr/>
            </a:lvl3pPr>
            <a:lvl4pPr marL="895328" indent="-176209">
              <a:lnSpc>
                <a:spcPts val="2200"/>
              </a:lnSpc>
              <a:defRPr/>
            </a:lvl4pPr>
            <a:lvl5pPr marL="1255682" indent="-176209">
              <a:lnSpc>
                <a:spcPts val="2200"/>
              </a:lnSpc>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9" name="Content Placeholder 2"/>
          <p:cNvSpPr>
            <a:spLocks noGrp="1"/>
          </p:cNvSpPr>
          <p:nvPr>
            <p:ph idx="10"/>
          </p:nvPr>
        </p:nvSpPr>
        <p:spPr>
          <a:xfrm>
            <a:off x="6638229" y="2492377"/>
            <a:ext cx="4852977" cy="2436564"/>
          </a:xfrm>
        </p:spPr>
        <p:txBody>
          <a:bodyPr/>
          <a:lstStyle>
            <a:lvl1pPr>
              <a:lnSpc>
                <a:spcPts val="3100"/>
              </a:lnSpc>
              <a:defRPr sz="2700"/>
            </a:lvl1pPr>
            <a:lvl2pPr>
              <a:lnSpc>
                <a:spcPts val="2800"/>
              </a:lnSpc>
              <a:defRPr/>
            </a:lvl2pPr>
            <a:lvl3pPr marL="536561" indent="-176209">
              <a:lnSpc>
                <a:spcPts val="2400"/>
              </a:lnSpc>
              <a:defRPr/>
            </a:lvl3pPr>
            <a:lvl4pPr marL="895328" indent="-176209">
              <a:lnSpc>
                <a:spcPts val="2200"/>
              </a:lnSpc>
              <a:defRPr/>
            </a:lvl4pPr>
            <a:lvl5pPr marL="1255682" indent="-176209">
              <a:lnSpc>
                <a:spcPts val="2200"/>
              </a:lnSpc>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Tree>
    <p:extLst>
      <p:ext uri="{BB962C8B-B14F-4D97-AF65-F5344CB8AC3E}">
        <p14:creationId xmlns:p14="http://schemas.microsoft.com/office/powerpoint/2010/main" val="331597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links Text, rechts Graf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9276" y="1419944"/>
            <a:ext cx="10431925" cy="461665"/>
          </a:xfrm>
        </p:spPr>
        <p:txBody>
          <a:bodyPr/>
          <a:lstStyle/>
          <a:p>
            <a:r>
              <a:rPr lang="de-DE" dirty="0"/>
              <a:t>Titel durch Klicken einfügen</a:t>
            </a:r>
            <a:endParaRPr lang="de-CH" dirty="0"/>
          </a:p>
        </p:txBody>
      </p:sp>
      <p:sp>
        <p:nvSpPr>
          <p:cNvPr id="6" name="Content Placeholder 2"/>
          <p:cNvSpPr>
            <a:spLocks noGrp="1"/>
          </p:cNvSpPr>
          <p:nvPr>
            <p:ph idx="12" hasCustomPrompt="1"/>
          </p:nvPr>
        </p:nvSpPr>
        <p:spPr>
          <a:xfrm>
            <a:off x="6455664" y="2498471"/>
            <a:ext cx="5035536" cy="3138026"/>
          </a:xfrm>
        </p:spPr>
        <p:txBody>
          <a:bodyPr>
            <a:normAutofit/>
          </a:bodyPr>
          <a:lstStyle>
            <a:lvl1pPr>
              <a:lnSpc>
                <a:spcPts val="2200"/>
              </a:lnSpc>
              <a:spcAft>
                <a:spcPts val="0"/>
              </a:spcAft>
              <a:defRPr sz="1800"/>
            </a:lvl1pPr>
          </a:lstStyle>
          <a:p>
            <a:pPr lvl="0"/>
            <a:r>
              <a:rPr lang="de-DE" dirty="0"/>
              <a:t>Bild / Grafik</a:t>
            </a:r>
            <a:endParaRPr lang="de-CH" dirty="0"/>
          </a:p>
        </p:txBody>
      </p:sp>
      <p:sp>
        <p:nvSpPr>
          <p:cNvPr id="7" name="Content Placeholder 2"/>
          <p:cNvSpPr>
            <a:spLocks noGrp="1"/>
          </p:cNvSpPr>
          <p:nvPr>
            <p:ph idx="13" hasCustomPrompt="1"/>
          </p:nvPr>
        </p:nvSpPr>
        <p:spPr>
          <a:xfrm>
            <a:off x="6456864" y="5767207"/>
            <a:ext cx="5035536" cy="292223"/>
          </a:xfrm>
        </p:spPr>
        <p:txBody>
          <a:bodyPr>
            <a:normAutofit/>
          </a:bodyPr>
          <a:lstStyle>
            <a:lvl1pPr>
              <a:lnSpc>
                <a:spcPts val="2200"/>
              </a:lnSpc>
              <a:spcAft>
                <a:spcPts val="0"/>
              </a:spcAft>
              <a:defRPr sz="1800"/>
            </a:lvl1pPr>
          </a:lstStyle>
          <a:p>
            <a:pPr lvl="0"/>
            <a:r>
              <a:rPr lang="de-DE" dirty="0"/>
              <a:t>Legende</a:t>
            </a:r>
            <a:endParaRPr lang="de-CH" dirty="0"/>
          </a:p>
        </p:txBody>
      </p:sp>
      <p:sp>
        <p:nvSpPr>
          <p:cNvPr id="9" name="Content Placeholder 2"/>
          <p:cNvSpPr>
            <a:spLocks noGrp="1"/>
          </p:cNvSpPr>
          <p:nvPr>
            <p:ph idx="1"/>
          </p:nvPr>
        </p:nvSpPr>
        <p:spPr>
          <a:xfrm>
            <a:off x="1063641" y="2498473"/>
            <a:ext cx="4852977" cy="2436564"/>
          </a:xfrm>
        </p:spPr>
        <p:txBody>
          <a:bodyPr/>
          <a:lstStyle>
            <a:lvl1pPr>
              <a:lnSpc>
                <a:spcPts val="3100"/>
              </a:lnSpc>
              <a:defRPr sz="2700"/>
            </a:lvl1pPr>
            <a:lvl2pPr>
              <a:lnSpc>
                <a:spcPts val="2800"/>
              </a:lnSpc>
              <a:defRPr/>
            </a:lvl2pPr>
            <a:lvl3pPr marL="536561" indent="-176209">
              <a:lnSpc>
                <a:spcPts val="2400"/>
              </a:lnSpc>
              <a:defRPr/>
            </a:lvl3pPr>
            <a:lvl4pPr marL="895328" indent="-176209">
              <a:lnSpc>
                <a:spcPts val="2200"/>
              </a:lnSpc>
              <a:defRPr/>
            </a:lvl4pPr>
            <a:lvl5pPr marL="1255682" indent="-176209">
              <a:lnSpc>
                <a:spcPts val="2200"/>
              </a:lnSpc>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Tree>
    <p:extLst>
      <p:ext uri="{BB962C8B-B14F-4D97-AF65-F5344CB8AC3E}">
        <p14:creationId xmlns:p14="http://schemas.microsoft.com/office/powerpoint/2010/main" val="117244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Grafiken links und rech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9276" y="1419944"/>
            <a:ext cx="10431925" cy="461665"/>
          </a:xfrm>
        </p:spPr>
        <p:txBody>
          <a:bodyPr/>
          <a:lstStyle/>
          <a:p>
            <a:r>
              <a:rPr lang="de-DE" dirty="0"/>
              <a:t>Titel durch Klicken einfügen</a:t>
            </a:r>
            <a:endParaRPr lang="de-CH" dirty="0"/>
          </a:p>
        </p:txBody>
      </p:sp>
      <p:sp>
        <p:nvSpPr>
          <p:cNvPr id="6" name="Content Placeholder 2"/>
          <p:cNvSpPr>
            <a:spLocks noGrp="1"/>
          </p:cNvSpPr>
          <p:nvPr>
            <p:ph idx="12" hasCustomPrompt="1"/>
          </p:nvPr>
        </p:nvSpPr>
        <p:spPr>
          <a:xfrm>
            <a:off x="6455664" y="2492375"/>
            <a:ext cx="5035536" cy="3138026"/>
          </a:xfrm>
        </p:spPr>
        <p:txBody>
          <a:bodyPr>
            <a:normAutofit/>
          </a:bodyPr>
          <a:lstStyle>
            <a:lvl1pPr>
              <a:lnSpc>
                <a:spcPts val="2200"/>
              </a:lnSpc>
              <a:spcAft>
                <a:spcPts val="0"/>
              </a:spcAft>
              <a:defRPr sz="1800"/>
            </a:lvl1pPr>
          </a:lstStyle>
          <a:p>
            <a:pPr lvl="0"/>
            <a:r>
              <a:rPr lang="de-DE" dirty="0"/>
              <a:t>Bild / Grafik</a:t>
            </a:r>
            <a:endParaRPr lang="de-CH" dirty="0"/>
          </a:p>
        </p:txBody>
      </p:sp>
      <p:sp>
        <p:nvSpPr>
          <p:cNvPr id="7" name="Content Placeholder 2"/>
          <p:cNvSpPr>
            <a:spLocks noGrp="1"/>
          </p:cNvSpPr>
          <p:nvPr>
            <p:ph idx="13" hasCustomPrompt="1"/>
          </p:nvPr>
        </p:nvSpPr>
        <p:spPr>
          <a:xfrm>
            <a:off x="6456864" y="5767207"/>
            <a:ext cx="5035536" cy="292223"/>
          </a:xfrm>
        </p:spPr>
        <p:txBody>
          <a:bodyPr>
            <a:normAutofit/>
          </a:bodyPr>
          <a:lstStyle>
            <a:lvl1pPr>
              <a:lnSpc>
                <a:spcPts val="2200"/>
              </a:lnSpc>
              <a:spcAft>
                <a:spcPts val="0"/>
              </a:spcAft>
              <a:defRPr sz="1800"/>
            </a:lvl1pPr>
          </a:lstStyle>
          <a:p>
            <a:pPr lvl="0"/>
            <a:r>
              <a:rPr lang="de-DE" dirty="0"/>
              <a:t>Legende</a:t>
            </a:r>
            <a:endParaRPr lang="de-CH" dirty="0"/>
          </a:p>
        </p:txBody>
      </p:sp>
      <p:sp>
        <p:nvSpPr>
          <p:cNvPr id="8" name="Content Placeholder 2"/>
          <p:cNvSpPr>
            <a:spLocks noGrp="1"/>
          </p:cNvSpPr>
          <p:nvPr>
            <p:ph idx="14" hasCustomPrompt="1"/>
          </p:nvPr>
        </p:nvSpPr>
        <p:spPr>
          <a:xfrm>
            <a:off x="1059264" y="2492375"/>
            <a:ext cx="4859952" cy="3138026"/>
          </a:xfrm>
        </p:spPr>
        <p:txBody>
          <a:bodyPr>
            <a:normAutofit/>
          </a:bodyPr>
          <a:lstStyle>
            <a:lvl1pPr>
              <a:lnSpc>
                <a:spcPts val="2200"/>
              </a:lnSpc>
              <a:spcAft>
                <a:spcPts val="0"/>
              </a:spcAft>
              <a:defRPr sz="1800"/>
            </a:lvl1pPr>
          </a:lstStyle>
          <a:p>
            <a:pPr lvl="0"/>
            <a:r>
              <a:rPr lang="de-DE" dirty="0"/>
              <a:t>Bild / Grafik</a:t>
            </a:r>
            <a:endParaRPr lang="de-CH" dirty="0"/>
          </a:p>
        </p:txBody>
      </p:sp>
      <p:sp>
        <p:nvSpPr>
          <p:cNvPr id="9" name="Content Placeholder 2"/>
          <p:cNvSpPr>
            <a:spLocks noGrp="1"/>
          </p:cNvSpPr>
          <p:nvPr>
            <p:ph idx="15" hasCustomPrompt="1"/>
          </p:nvPr>
        </p:nvSpPr>
        <p:spPr>
          <a:xfrm>
            <a:off x="1060464" y="5767207"/>
            <a:ext cx="4858752" cy="292223"/>
          </a:xfrm>
        </p:spPr>
        <p:txBody>
          <a:bodyPr>
            <a:normAutofit/>
          </a:bodyPr>
          <a:lstStyle>
            <a:lvl1pPr>
              <a:lnSpc>
                <a:spcPts val="2200"/>
              </a:lnSpc>
              <a:spcAft>
                <a:spcPts val="0"/>
              </a:spcAft>
              <a:defRPr sz="1800"/>
            </a:lvl1pPr>
          </a:lstStyle>
          <a:p>
            <a:pPr lvl="0"/>
            <a:r>
              <a:rPr lang="de-DE" dirty="0"/>
              <a:t>Legende</a:t>
            </a:r>
            <a:endParaRPr lang="de-CH" dirty="0"/>
          </a:p>
        </p:txBody>
      </p:sp>
    </p:spTree>
    <p:extLst>
      <p:ext uri="{BB962C8B-B14F-4D97-AF65-F5344CB8AC3E}">
        <p14:creationId xmlns:p14="http://schemas.microsoft.com/office/powerpoint/2010/main" val="147758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Grafik ganze Bre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9276" y="1419944"/>
            <a:ext cx="10431925" cy="461665"/>
          </a:xfrm>
        </p:spPr>
        <p:txBody>
          <a:bodyPr/>
          <a:lstStyle/>
          <a:p>
            <a:r>
              <a:rPr lang="de-DE" dirty="0"/>
              <a:t>Titel durch Klicken einfügen</a:t>
            </a:r>
            <a:endParaRPr lang="de-CH" dirty="0"/>
          </a:p>
        </p:txBody>
      </p:sp>
      <p:sp>
        <p:nvSpPr>
          <p:cNvPr id="8" name="Content Placeholder 2"/>
          <p:cNvSpPr>
            <a:spLocks noGrp="1"/>
          </p:cNvSpPr>
          <p:nvPr>
            <p:ph idx="14" hasCustomPrompt="1"/>
          </p:nvPr>
        </p:nvSpPr>
        <p:spPr>
          <a:xfrm>
            <a:off x="1059264" y="2492375"/>
            <a:ext cx="10431936" cy="3138026"/>
          </a:xfrm>
        </p:spPr>
        <p:txBody>
          <a:bodyPr>
            <a:normAutofit/>
          </a:bodyPr>
          <a:lstStyle>
            <a:lvl1pPr>
              <a:lnSpc>
                <a:spcPts val="2200"/>
              </a:lnSpc>
              <a:spcAft>
                <a:spcPts val="0"/>
              </a:spcAft>
              <a:defRPr sz="1800"/>
            </a:lvl1pPr>
          </a:lstStyle>
          <a:p>
            <a:pPr lvl="0"/>
            <a:r>
              <a:rPr lang="de-DE" dirty="0"/>
              <a:t>Bild / Grafik</a:t>
            </a:r>
            <a:endParaRPr lang="de-CH" dirty="0"/>
          </a:p>
        </p:txBody>
      </p:sp>
      <p:sp>
        <p:nvSpPr>
          <p:cNvPr id="9" name="Content Placeholder 2"/>
          <p:cNvSpPr>
            <a:spLocks noGrp="1"/>
          </p:cNvSpPr>
          <p:nvPr>
            <p:ph idx="15" hasCustomPrompt="1"/>
          </p:nvPr>
        </p:nvSpPr>
        <p:spPr>
          <a:xfrm>
            <a:off x="1060464" y="5767207"/>
            <a:ext cx="10491456" cy="292223"/>
          </a:xfrm>
        </p:spPr>
        <p:txBody>
          <a:bodyPr>
            <a:normAutofit/>
          </a:bodyPr>
          <a:lstStyle>
            <a:lvl1pPr>
              <a:lnSpc>
                <a:spcPts val="2200"/>
              </a:lnSpc>
              <a:spcAft>
                <a:spcPts val="0"/>
              </a:spcAft>
              <a:defRPr sz="1800"/>
            </a:lvl1pPr>
          </a:lstStyle>
          <a:p>
            <a:pPr lvl="0"/>
            <a:r>
              <a:rPr lang="de-DE" dirty="0"/>
              <a:t>Legende</a:t>
            </a:r>
            <a:endParaRPr lang="de-CH" dirty="0"/>
          </a:p>
        </p:txBody>
      </p:sp>
    </p:spTree>
    <p:extLst>
      <p:ext uri="{BB962C8B-B14F-4D97-AF65-F5344CB8AC3E}">
        <p14:creationId xmlns:p14="http://schemas.microsoft.com/office/powerpoint/2010/main" val="284572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9276" y="1419941"/>
            <a:ext cx="10431925" cy="461665"/>
          </a:xfrm>
          <a:prstGeom prst="rect">
            <a:avLst/>
          </a:prstGeom>
        </p:spPr>
        <p:txBody>
          <a:bodyPr vert="horz" lIns="0" tIns="0" rIns="0" bIns="0" rtlCol="0" anchor="t" anchorCtr="0">
            <a:spAutoFit/>
          </a:bodyPr>
          <a:lstStyle/>
          <a:p>
            <a:r>
              <a:rPr lang="de-DE" dirty="0"/>
              <a:t>Formatvorlage des Titels durch Klicken bearbeiten</a:t>
            </a:r>
            <a:endParaRPr lang="de-CH" dirty="0"/>
          </a:p>
        </p:txBody>
      </p:sp>
      <p:sp>
        <p:nvSpPr>
          <p:cNvPr id="3" name="Text Placeholder 2"/>
          <p:cNvSpPr>
            <a:spLocks noGrp="1"/>
          </p:cNvSpPr>
          <p:nvPr>
            <p:ph type="body" idx="1"/>
          </p:nvPr>
        </p:nvSpPr>
        <p:spPr>
          <a:xfrm>
            <a:off x="1059275" y="2492375"/>
            <a:ext cx="10427564" cy="1015150"/>
          </a:xfrm>
          <a:prstGeom prst="rect">
            <a:avLst/>
          </a:prstGeom>
        </p:spPr>
        <p:txBody>
          <a:bodyPr vert="horz" lIns="0" tIns="0" rIns="0" bIns="0" rtlCol="0">
            <a:spAutoFit/>
          </a:bodyPr>
          <a:lstStyle/>
          <a:p>
            <a:pPr marL="0" marR="0" lvl="0" indent="0" algn="l" defTabSz="914377" rtl="0" eaLnBrk="1" fontAlgn="auto" latinLnBrk="0" hangingPunct="1">
              <a:lnSpc>
                <a:spcPct val="90000"/>
              </a:lnSpc>
              <a:spcBef>
                <a:spcPts val="0"/>
              </a:spcBef>
              <a:spcAft>
                <a:spcPts val="1800"/>
              </a:spcAft>
              <a:buClrTx/>
              <a:buSzTx/>
              <a:buFont typeface="Wingdings" panose="05000000000000000000" pitchFamily="2" charset="2"/>
              <a:buNone/>
              <a:tabLst/>
              <a:defRPr/>
            </a:pPr>
            <a:r>
              <a:rPr lang="de-DE" dirty="0"/>
              <a:t>Formatvorlage des Untertitels durch Klicken bearbeiten</a:t>
            </a:r>
            <a:endParaRPr lang="de-CH" dirty="0"/>
          </a:p>
          <a:p>
            <a:pPr marL="0" indent="0">
              <a:buNone/>
            </a:pPr>
            <a:endParaRPr lang="de-DE" sz="3200" dirty="0"/>
          </a:p>
        </p:txBody>
      </p:sp>
      <p:pic>
        <p:nvPicPr>
          <p:cNvPr id="9" name="Grafik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20163" y="3263935"/>
            <a:ext cx="1929388" cy="853442"/>
          </a:xfrm>
          <a:prstGeom prst="rect">
            <a:avLst/>
          </a:prstGeom>
        </p:spPr>
      </p:pic>
      <p:cxnSp>
        <p:nvCxnSpPr>
          <p:cNvPr id="14" name="Gerader Verbinder 13"/>
          <p:cNvCxnSpPr/>
          <p:nvPr userDrawn="1"/>
        </p:nvCxnSpPr>
        <p:spPr>
          <a:xfrm>
            <a:off x="0" y="6319237"/>
            <a:ext cx="12192000" cy="1381"/>
          </a:xfrm>
          <a:prstGeom prst="line">
            <a:avLst/>
          </a:prstGeom>
          <a:ln w="12700" cap="rnd">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Textfeld 3"/>
          <p:cNvSpPr txBox="1"/>
          <p:nvPr userDrawn="1"/>
        </p:nvSpPr>
        <p:spPr>
          <a:xfrm>
            <a:off x="10749552" y="6312993"/>
            <a:ext cx="741649" cy="265730"/>
          </a:xfrm>
          <a:prstGeom prst="rect">
            <a:avLst/>
          </a:prstGeom>
          <a:noFill/>
        </p:spPr>
        <p:txBody>
          <a:bodyPr wrap="square" lIns="180000" tIns="54000" rIns="0" bIns="72000" rtlCol="0">
            <a:spAutoFit/>
          </a:bodyPr>
          <a:lstStyle/>
          <a:p>
            <a:pPr algn="r"/>
            <a:fld id="{30E58333-A1F8-4666-9740-645AE11C00D2}" type="slidenum">
              <a:rPr lang="de-CH" sz="900" smtClean="0">
                <a:solidFill>
                  <a:schemeClr val="accent5">
                    <a:lumMod val="60000"/>
                    <a:lumOff val="40000"/>
                  </a:schemeClr>
                </a:solidFill>
              </a:rPr>
              <a:pPr algn="r"/>
              <a:t>‹N°›</a:t>
            </a:fld>
            <a:endParaRPr lang="de-CH" sz="900" dirty="0">
              <a:solidFill>
                <a:schemeClr val="accent5">
                  <a:lumMod val="60000"/>
                  <a:lumOff val="40000"/>
                </a:schemeClr>
              </a:solidFill>
            </a:endParaRPr>
          </a:p>
        </p:txBody>
      </p:sp>
      <p:sp>
        <p:nvSpPr>
          <p:cNvPr id="6" name="Textfeld 5"/>
          <p:cNvSpPr txBox="1"/>
          <p:nvPr userDrawn="1"/>
        </p:nvSpPr>
        <p:spPr>
          <a:xfrm>
            <a:off x="1062048" y="6320191"/>
            <a:ext cx="9593760" cy="265730"/>
          </a:xfrm>
          <a:prstGeom prst="rect">
            <a:avLst/>
          </a:prstGeom>
          <a:noFill/>
        </p:spPr>
        <p:txBody>
          <a:bodyPr wrap="square" lIns="0" tIns="54000" rIns="0" bIns="72000" rtlCol="0">
            <a:spAutoFit/>
          </a:bodyPr>
          <a:lstStyle/>
          <a:p>
            <a:r>
              <a:rPr lang="de-CH" sz="900" dirty="0" smtClean="0">
                <a:solidFill>
                  <a:schemeClr val="accent5">
                    <a:lumMod val="60000"/>
                    <a:lumOff val="40000"/>
                  </a:schemeClr>
                </a:solidFill>
                <a:latin typeface="+mn-lt"/>
              </a:rPr>
              <a:t>POL-HESTA-Ordinaire</a:t>
            </a:r>
            <a:r>
              <a:rPr lang="de-CH" sz="900" baseline="0" dirty="0" smtClean="0">
                <a:solidFill>
                  <a:schemeClr val="accent5">
                    <a:lumMod val="60000"/>
                    <a:lumOff val="40000"/>
                  </a:schemeClr>
                </a:solidFill>
                <a:latin typeface="+mn-lt"/>
              </a:rPr>
              <a:t>_2021/2 – 16.12.2021</a:t>
            </a:r>
          </a:p>
        </p:txBody>
      </p:sp>
      <p:grpSp>
        <p:nvGrpSpPr>
          <p:cNvPr id="5" name="Gruppieren 4"/>
          <p:cNvGrpSpPr/>
          <p:nvPr userDrawn="1"/>
        </p:nvGrpSpPr>
        <p:grpSpPr>
          <a:xfrm>
            <a:off x="-12438" y="0"/>
            <a:ext cx="12204439" cy="1018032"/>
            <a:chOff x="-9329" y="0"/>
            <a:chExt cx="9153329" cy="1018032"/>
          </a:xfrm>
        </p:grpSpPr>
        <p:pic>
          <p:nvPicPr>
            <p:cNvPr id="15" name="Grafik 14"/>
            <p:cNvPicPr>
              <a:picLocks noChangeAspect="1"/>
            </p:cNvPicPr>
            <p:nvPr userDrawn="1"/>
          </p:nvPicPr>
          <p:blipFill rotWithShape="1">
            <a:blip r:embed="rId9" cstate="print">
              <a:extLst>
                <a:ext uri="{28A0092B-C50C-407E-A947-70E740481C1C}">
                  <a14:useLocalDpi xmlns:a14="http://schemas.microsoft.com/office/drawing/2010/main" val="0"/>
                </a:ext>
              </a:extLst>
            </a:blip>
            <a:srcRect r="38791"/>
            <a:stretch/>
          </p:blipFill>
          <p:spPr>
            <a:xfrm>
              <a:off x="-9329" y="0"/>
              <a:ext cx="7483151" cy="1018032"/>
            </a:xfrm>
            <a:prstGeom prst="rect">
              <a:avLst/>
            </a:prstGeom>
          </p:spPr>
        </p:pic>
        <p:pic>
          <p:nvPicPr>
            <p:cNvPr id="16" name="Grafik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61133" r="3441"/>
            <a:stretch/>
          </p:blipFill>
          <p:spPr>
            <a:xfrm>
              <a:off x="4813085" y="0"/>
              <a:ext cx="4330915" cy="1018032"/>
            </a:xfrm>
            <a:prstGeom prst="rect">
              <a:avLst/>
            </a:prstGeom>
          </p:spPr>
        </p:pic>
      </p:grpSp>
    </p:spTree>
    <p:extLst>
      <p:ext uri="{BB962C8B-B14F-4D97-AF65-F5344CB8AC3E}">
        <p14:creationId xmlns:p14="http://schemas.microsoft.com/office/powerpoint/2010/main" val="3022490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0" r:id="rId5"/>
    <p:sldLayoutId id="2147483661" r:id="rId6"/>
  </p:sldLayoutIdLst>
  <p:timing>
    <p:tnLst>
      <p:par>
        <p:cTn id="1" dur="indefinite" restart="never" nodeType="tmRoot"/>
      </p:par>
    </p:tnLst>
  </p:timing>
  <p:hf hdr="0" dt="0"/>
  <p:txStyles>
    <p:title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p:titleStyle>
    <p:bodyStyle>
      <a:lvl1pPr marL="0" marR="0" indent="0" algn="l" defTabSz="914377" rtl="0" eaLnBrk="1" fontAlgn="auto" latinLnBrk="0" hangingPunct="1">
        <a:lnSpc>
          <a:spcPts val="3200"/>
        </a:lnSpc>
        <a:spcBef>
          <a:spcPts val="0"/>
        </a:spcBef>
        <a:spcAft>
          <a:spcPts val="1200"/>
        </a:spcAft>
        <a:buClrTx/>
        <a:buSzTx/>
        <a:buFont typeface="Wingdings" panose="05000000000000000000" pitchFamily="2" charset="2"/>
        <a:buNone/>
        <a:tabLst/>
        <a:defRPr sz="2700" kern="1200">
          <a:solidFill>
            <a:schemeClr val="tx1"/>
          </a:solidFill>
          <a:latin typeface="+mn-lt"/>
          <a:ea typeface="+mn-ea"/>
          <a:cs typeface="+mn-cs"/>
        </a:defRPr>
      </a:lvl1pPr>
      <a:lvl2pPr marL="0"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70" userDrawn="1">
          <p15:clr>
            <a:srgbClr val="F26B43"/>
          </p15:clr>
        </p15:guide>
        <p15:guide id="2" pos="3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Untertitel 32"/>
          <p:cNvSpPr>
            <a:spLocks noGrp="1"/>
          </p:cNvSpPr>
          <p:nvPr>
            <p:ph type="subTitle" idx="1"/>
          </p:nvPr>
        </p:nvSpPr>
        <p:spPr>
          <a:xfrm>
            <a:off x="1372225" y="3902357"/>
            <a:ext cx="7819200" cy="1845000"/>
          </a:xfrm>
        </p:spPr>
        <p:txBody>
          <a:bodyPr/>
          <a:lstStyle/>
          <a:p>
            <a:endParaRPr lang="de-CH" altLang="en-US" dirty="0"/>
          </a:p>
          <a:p>
            <a:endParaRPr lang="de-CH" altLang="en-US" dirty="0"/>
          </a:p>
        </p:txBody>
      </p:sp>
      <p:sp>
        <p:nvSpPr>
          <p:cNvPr id="32" name="Titel 31"/>
          <p:cNvSpPr>
            <a:spLocks noGrp="1"/>
          </p:cNvSpPr>
          <p:nvPr>
            <p:ph type="title"/>
          </p:nvPr>
        </p:nvSpPr>
        <p:spPr>
          <a:xfrm>
            <a:off x="1367480" y="1338213"/>
            <a:ext cx="8974383" cy="3231654"/>
          </a:xfrm>
        </p:spPr>
        <p:txBody>
          <a:bodyPr/>
          <a:lstStyle/>
          <a:p>
            <a:r>
              <a:rPr lang="de-CH" altLang="en-US" sz="5400" dirty="0"/>
              <a:t/>
            </a:r>
            <a:br>
              <a:rPr lang="de-CH" altLang="en-US" sz="5400" dirty="0"/>
            </a:br>
            <a:r>
              <a:rPr lang="de-CH" altLang="en-US" sz="5400" dirty="0"/>
              <a:t/>
            </a:r>
            <a:br>
              <a:rPr lang="de-CH" altLang="en-US" sz="5400" dirty="0"/>
            </a:br>
            <a:r>
              <a:rPr lang="de-CH" altLang="en-US" sz="4000" dirty="0"/>
              <a:t/>
            </a:r>
            <a:br>
              <a:rPr lang="de-CH" altLang="en-US" sz="4000" dirty="0"/>
            </a:br>
            <a:r>
              <a:rPr lang="de-CH" altLang="en-US" sz="4000" dirty="0"/>
              <a:t/>
            </a:r>
            <a:br>
              <a:rPr lang="de-CH" altLang="en-US" sz="4000" dirty="0"/>
            </a:br>
            <a:r>
              <a:rPr lang="de-CH" altLang="en-US" sz="4000" dirty="0" smtClean="0"/>
              <a:t>POL-HESTA - Ordinaire / 2021/2</a:t>
            </a:r>
            <a:r>
              <a:rPr lang="de-CH" altLang="en-US" sz="4000" dirty="0"/>
              <a:t/>
            </a:r>
            <a:br>
              <a:rPr lang="de-CH" altLang="en-US" sz="4000" dirty="0"/>
            </a:br>
            <a:r>
              <a:rPr lang="de-CH" altLang="en-US" sz="4000" dirty="0"/>
              <a:t/>
            </a:r>
            <a:br>
              <a:rPr lang="de-CH" altLang="en-US" sz="4000" dirty="0"/>
            </a:br>
            <a:r>
              <a:rPr lang="de-CH" altLang="en-US" sz="4000" dirty="0" smtClean="0"/>
              <a:t>16.12.2021</a:t>
            </a:r>
            <a:endParaRPr lang="de-CH" sz="4000" dirty="0"/>
          </a:p>
        </p:txBody>
      </p:sp>
    </p:spTree>
    <p:extLst>
      <p:ext uri="{BB962C8B-B14F-4D97-AF65-F5344CB8AC3E}">
        <p14:creationId xmlns:p14="http://schemas.microsoft.com/office/powerpoint/2010/main" val="2581282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el 1"/>
          <p:cNvSpPr txBox="1">
            <a:spLocks/>
          </p:cNvSpPr>
          <p:nvPr/>
        </p:nvSpPr>
        <p:spPr>
          <a:xfrm>
            <a:off x="1370172" y="1398607"/>
            <a:ext cx="10431925" cy="461665"/>
          </a:xfrm>
          <a:prstGeom prst="rect">
            <a:avLst/>
          </a:prstGeom>
        </p:spPr>
        <p:txBody>
          <a:bodyPr vert="horz" lIns="0" tIns="0" rIns="0" bIns="0" rtlCol="0" anchor="t" anchorCtr="0">
            <a:spAutoFit/>
          </a:bodyPr>
          <a:lst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a:lstStyle>
          <a:p>
            <a:r>
              <a:rPr lang="fr-CH" sz="3200" dirty="0"/>
              <a:t>3</a:t>
            </a:r>
            <a:r>
              <a:rPr lang="fr-CH" sz="3200" dirty="0" smtClean="0"/>
              <a:t>. Planification des discussions HESTA 2024+ </a:t>
            </a:r>
            <a:endParaRPr lang="fr-CH" sz="3200" dirty="0"/>
          </a:p>
        </p:txBody>
      </p:sp>
      <p:sp>
        <p:nvSpPr>
          <p:cNvPr id="6" name="Rectangle 5"/>
          <p:cNvSpPr/>
          <p:nvPr/>
        </p:nvSpPr>
        <p:spPr>
          <a:xfrm>
            <a:off x="372533" y="2219021"/>
            <a:ext cx="11581963" cy="1477328"/>
          </a:xfrm>
          <a:prstGeom prst="rect">
            <a:avLst/>
          </a:prstGeom>
        </p:spPr>
        <p:txBody>
          <a:bodyPr wrap="square">
            <a:spAutoFit/>
          </a:bodyPr>
          <a:lstStyle/>
          <a:p>
            <a:pPr>
              <a:spcAft>
                <a:spcPts val="0"/>
              </a:spcAft>
            </a:pPr>
            <a:r>
              <a:rPr lang="fr-CH"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fr-CH" b="1" dirty="0" smtClean="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fr-CH" b="1"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fr-CH" b="1" dirty="0" smtClean="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8792" y="2219021"/>
            <a:ext cx="5589444" cy="3730288"/>
          </a:xfrm>
          <a:prstGeom prst="rect">
            <a:avLst/>
          </a:prstGeom>
        </p:spPr>
      </p:pic>
    </p:spTree>
    <p:extLst>
      <p:ext uri="{BB962C8B-B14F-4D97-AF65-F5344CB8AC3E}">
        <p14:creationId xmlns:p14="http://schemas.microsoft.com/office/powerpoint/2010/main" val="976572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0172" y="2076741"/>
            <a:ext cx="10067103" cy="948978"/>
          </a:xfrm>
        </p:spPr>
        <p:txBody>
          <a:bodyPr/>
          <a:lstStyle/>
          <a:p>
            <a:endParaRPr lang="en-US" dirty="0"/>
          </a:p>
          <a:p>
            <a:pPr marL="457200" indent="-457200">
              <a:buFont typeface="Arial" panose="020B0604020202020204" pitchFamily="34" charset="0"/>
              <a:buChar char="•"/>
            </a:pPr>
            <a:endParaRPr lang="en-US" dirty="0"/>
          </a:p>
        </p:txBody>
      </p:sp>
      <p:sp>
        <p:nvSpPr>
          <p:cNvPr id="4" name="Textfeld 3"/>
          <p:cNvSpPr txBox="1"/>
          <p:nvPr/>
        </p:nvSpPr>
        <p:spPr>
          <a:xfrm>
            <a:off x="1370171" y="2076741"/>
            <a:ext cx="10620546" cy="4616648"/>
          </a:xfrm>
          <a:prstGeom prst="rect">
            <a:avLst/>
          </a:prstGeom>
          <a:noFill/>
        </p:spPr>
        <p:txBody>
          <a:bodyPr wrap="square" rtlCol="0">
            <a:spAutoFit/>
          </a:bodyPr>
          <a:lstStyle/>
          <a:p>
            <a:r>
              <a:rPr lang="fr-CH" sz="2100" b="1" dirty="0" smtClean="0"/>
              <a:t>Première étape</a:t>
            </a:r>
          </a:p>
          <a:p>
            <a:endParaRPr lang="fr-CH" sz="2100" b="1" dirty="0"/>
          </a:p>
          <a:p>
            <a:pPr marL="342900" indent="-342900">
              <a:buFontTx/>
              <a:buChar char="-"/>
            </a:pPr>
            <a:r>
              <a:rPr lang="fr-CH" sz="2100" dirty="0" smtClean="0"/>
              <a:t>Identifier les principaux points ouverts </a:t>
            </a:r>
          </a:p>
          <a:p>
            <a:pPr marL="342900" indent="-342900">
              <a:buFontTx/>
              <a:buChar char="-"/>
            </a:pPr>
            <a:r>
              <a:rPr lang="fr-CH" sz="2100" dirty="0" smtClean="0"/>
              <a:t>Identifier les principaux objectifs</a:t>
            </a:r>
          </a:p>
          <a:p>
            <a:pPr marL="342900" indent="-342900">
              <a:buFontTx/>
              <a:buChar char="-"/>
            </a:pPr>
            <a:r>
              <a:rPr lang="fr-CH" sz="2100" dirty="0" smtClean="0"/>
              <a:t>Définir une période contractuelle</a:t>
            </a:r>
          </a:p>
          <a:p>
            <a:pPr marL="342900" indent="-342900">
              <a:buFontTx/>
              <a:buChar char="-"/>
            </a:pPr>
            <a:r>
              <a:rPr lang="fr-CH" sz="2100" dirty="0" smtClean="0"/>
              <a:t>Autres?</a:t>
            </a:r>
          </a:p>
          <a:p>
            <a:pPr marL="342900" indent="-342900">
              <a:buFontTx/>
              <a:buChar char="-"/>
            </a:pPr>
            <a:endParaRPr lang="fr-CH" sz="2100" dirty="0"/>
          </a:p>
          <a:p>
            <a:r>
              <a:rPr lang="fr-CH" sz="2100" dirty="0" smtClean="0"/>
              <a:t>Ces points sont à clarifier d’ici la prochaine POL-HESTA (juin 2022)</a:t>
            </a:r>
          </a:p>
          <a:p>
            <a:endParaRPr lang="fr-CH" sz="2100" dirty="0"/>
          </a:p>
          <a:p>
            <a:r>
              <a:rPr lang="fr-CH" sz="2100" dirty="0" smtClean="0"/>
              <a:t>Selon les retours des partenaires sur ces points, une planification des discussions sera établie pour 2022 et 2023</a:t>
            </a:r>
          </a:p>
          <a:p>
            <a:r>
              <a:rPr lang="fr-CH" sz="2100" dirty="0" smtClean="0"/>
              <a:t> </a:t>
            </a:r>
          </a:p>
          <a:p>
            <a:r>
              <a:rPr lang="fr-CH" sz="2100" b="1" dirty="0" smtClean="0"/>
              <a:t>!!! L’objectif est d’avoir un contrat accepté par toutes les parties en juin 2023 !!!</a:t>
            </a:r>
          </a:p>
          <a:p>
            <a:endParaRPr lang="fr-CH" sz="2100" b="1" dirty="0" smtClean="0"/>
          </a:p>
        </p:txBody>
      </p:sp>
      <p:sp>
        <p:nvSpPr>
          <p:cNvPr id="5" name="Titel 1"/>
          <p:cNvSpPr txBox="1">
            <a:spLocks/>
          </p:cNvSpPr>
          <p:nvPr/>
        </p:nvSpPr>
        <p:spPr>
          <a:xfrm>
            <a:off x="1370171" y="1398607"/>
            <a:ext cx="10431925" cy="461665"/>
          </a:xfrm>
          <a:prstGeom prst="rect">
            <a:avLst/>
          </a:prstGeom>
        </p:spPr>
        <p:txBody>
          <a:bodyPr vert="horz" lIns="0" tIns="0" rIns="0" bIns="0" rtlCol="0" anchor="t" anchorCtr="0">
            <a:spAutoFit/>
          </a:bodyPr>
          <a:lst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a:lstStyle>
          <a:p>
            <a:r>
              <a:rPr lang="fr-CH" sz="3200" dirty="0"/>
              <a:t>3</a:t>
            </a:r>
            <a:r>
              <a:rPr lang="fr-CH" sz="3200" dirty="0" smtClean="0"/>
              <a:t>. Planification des discussions HESTA 2024+ </a:t>
            </a:r>
            <a:endParaRPr lang="fr-CH" sz="3200" dirty="0"/>
          </a:p>
        </p:txBody>
      </p:sp>
    </p:spTree>
    <p:extLst>
      <p:ext uri="{BB962C8B-B14F-4D97-AF65-F5344CB8AC3E}">
        <p14:creationId xmlns:p14="http://schemas.microsoft.com/office/powerpoint/2010/main" val="1685157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el 1"/>
          <p:cNvSpPr txBox="1">
            <a:spLocks/>
          </p:cNvSpPr>
          <p:nvPr/>
        </p:nvSpPr>
        <p:spPr>
          <a:xfrm>
            <a:off x="1370172" y="1398607"/>
            <a:ext cx="10431925" cy="461665"/>
          </a:xfrm>
          <a:prstGeom prst="rect">
            <a:avLst/>
          </a:prstGeom>
        </p:spPr>
        <p:txBody>
          <a:bodyPr vert="horz" lIns="0" tIns="0" rIns="0" bIns="0" rtlCol="0" anchor="t" anchorCtr="0">
            <a:spAutoFit/>
          </a:bodyPr>
          <a:lst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a:lstStyle>
          <a:p>
            <a:r>
              <a:rPr lang="fr-CH" sz="3200" dirty="0"/>
              <a:t>4</a:t>
            </a:r>
            <a:r>
              <a:rPr lang="fr-CH" sz="3200" dirty="0" smtClean="0"/>
              <a:t>. GT-HESTA</a:t>
            </a:r>
            <a:endParaRPr lang="fr-CH" sz="3200" dirty="0"/>
          </a:p>
        </p:txBody>
      </p:sp>
      <p:sp>
        <p:nvSpPr>
          <p:cNvPr id="6" name="Rectangle 5"/>
          <p:cNvSpPr/>
          <p:nvPr/>
        </p:nvSpPr>
        <p:spPr>
          <a:xfrm>
            <a:off x="372533" y="2219021"/>
            <a:ext cx="11581963" cy="1477328"/>
          </a:xfrm>
          <a:prstGeom prst="rect">
            <a:avLst/>
          </a:prstGeom>
        </p:spPr>
        <p:txBody>
          <a:bodyPr wrap="square">
            <a:spAutoFit/>
          </a:bodyPr>
          <a:lstStyle/>
          <a:p>
            <a:pPr>
              <a:spcAft>
                <a:spcPts val="0"/>
              </a:spcAft>
            </a:pPr>
            <a:r>
              <a:rPr lang="fr-CH"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fr-CH" b="1" dirty="0" smtClean="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fr-CH" b="1"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fr-CH" b="1" dirty="0" smtClean="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8192" y="2037687"/>
            <a:ext cx="5329844" cy="3901150"/>
          </a:xfrm>
          <a:prstGeom prst="rect">
            <a:avLst/>
          </a:prstGeom>
        </p:spPr>
      </p:pic>
    </p:spTree>
    <p:extLst>
      <p:ext uri="{BB962C8B-B14F-4D97-AF65-F5344CB8AC3E}">
        <p14:creationId xmlns:p14="http://schemas.microsoft.com/office/powerpoint/2010/main" val="1914509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8220075" y="2222693"/>
            <a:ext cx="3419475" cy="404105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r>
              <a:rPr lang="fr-CH" dirty="0" err="1" smtClean="0">
                <a:solidFill>
                  <a:schemeClr val="tx1"/>
                </a:solidFill>
              </a:rPr>
              <a:t>Akteur</a:t>
            </a:r>
            <a:r>
              <a:rPr lang="fr-CH" dirty="0" smtClean="0">
                <a:solidFill>
                  <a:schemeClr val="tx1"/>
                </a:solidFill>
              </a:rPr>
              <a:t> </a:t>
            </a:r>
            <a:r>
              <a:rPr lang="fr-CH" dirty="0">
                <a:solidFill>
                  <a:schemeClr val="tx1"/>
                </a:solidFill>
              </a:rPr>
              <a:t>X</a:t>
            </a:r>
            <a:endParaRPr lang="en-US" dirty="0">
              <a:solidFill>
                <a:schemeClr val="tx1"/>
              </a:solidFill>
            </a:endParaRPr>
          </a:p>
        </p:txBody>
      </p:sp>
      <p:sp>
        <p:nvSpPr>
          <p:cNvPr id="11" name="Ellipse 10"/>
          <p:cNvSpPr/>
          <p:nvPr/>
        </p:nvSpPr>
        <p:spPr>
          <a:xfrm>
            <a:off x="2570018" y="2875339"/>
            <a:ext cx="4713318" cy="316351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endParaRPr lang="fr-CH" dirty="0"/>
          </a:p>
          <a:p>
            <a:pPr algn="ctr"/>
            <a:r>
              <a:rPr lang="fr-CH" sz="1400" dirty="0" err="1">
                <a:solidFill>
                  <a:schemeClr val="tx1"/>
                </a:solidFill>
              </a:rPr>
              <a:t>Bedürfnisse</a:t>
            </a:r>
            <a:r>
              <a:rPr lang="fr-CH" sz="1400" dirty="0">
                <a:solidFill>
                  <a:schemeClr val="tx1"/>
                </a:solidFill>
              </a:rPr>
              <a:t> der Partner</a:t>
            </a:r>
            <a:endParaRPr lang="en-US" sz="1400" dirty="0">
              <a:solidFill>
                <a:schemeClr val="tx1"/>
              </a:solidFill>
            </a:endParaRPr>
          </a:p>
        </p:txBody>
      </p:sp>
      <p:sp>
        <p:nvSpPr>
          <p:cNvPr id="3" name="Titre 2"/>
          <p:cNvSpPr>
            <a:spLocks noGrp="1"/>
          </p:cNvSpPr>
          <p:nvPr>
            <p:ph type="title"/>
          </p:nvPr>
        </p:nvSpPr>
        <p:spPr>
          <a:xfrm>
            <a:off x="504973" y="1028413"/>
            <a:ext cx="10891160" cy="461665"/>
          </a:xfrm>
        </p:spPr>
        <p:txBody>
          <a:bodyPr/>
          <a:lstStyle/>
          <a:p>
            <a:r>
              <a:rPr lang="fr-CH" sz="2800" dirty="0"/>
              <a:t>4</a:t>
            </a:r>
            <a:r>
              <a:rPr lang="fr-CH" sz="2800" dirty="0" smtClean="0"/>
              <a:t>. Introduction: Vision </a:t>
            </a:r>
            <a:r>
              <a:rPr lang="fr-CH" sz="2800" dirty="0"/>
              <a:t>- </a:t>
            </a:r>
            <a:r>
              <a:rPr lang="fr-CH" sz="2800" dirty="0" err="1" smtClean="0"/>
              <a:t>Informationssystem</a:t>
            </a:r>
            <a:r>
              <a:rPr lang="fr-CH" sz="2800" dirty="0" smtClean="0"/>
              <a:t> </a:t>
            </a:r>
            <a:r>
              <a:rPr lang="fr-CH" sz="2800" dirty="0"/>
              <a:t>HESTA (</a:t>
            </a:r>
            <a:r>
              <a:rPr lang="fr-CH" sz="2800" dirty="0" smtClean="0"/>
              <a:t>DRAFT)</a:t>
            </a:r>
            <a:endParaRPr lang="en-US" sz="2800" dirty="0"/>
          </a:p>
        </p:txBody>
      </p:sp>
      <p:sp>
        <p:nvSpPr>
          <p:cNvPr id="5" name="Rectangle 4"/>
          <p:cNvSpPr/>
          <p:nvPr/>
        </p:nvSpPr>
        <p:spPr>
          <a:xfrm>
            <a:off x="3657888" y="3546474"/>
            <a:ext cx="2416439" cy="137795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a:p>
            <a:pPr algn="ctr"/>
            <a:endParaRPr lang="fr-CH" dirty="0">
              <a:solidFill>
                <a:schemeClr val="tx1"/>
              </a:solidFill>
            </a:endParaRPr>
          </a:p>
          <a:p>
            <a:pPr algn="ctr"/>
            <a:endParaRPr lang="fr-CH" sz="1400" dirty="0">
              <a:solidFill>
                <a:schemeClr val="tx1"/>
              </a:solidFill>
            </a:endParaRPr>
          </a:p>
          <a:p>
            <a:pPr algn="ctr"/>
            <a:endParaRPr lang="fr-CH" sz="1400" dirty="0">
              <a:solidFill>
                <a:schemeClr val="tx1"/>
              </a:solidFill>
            </a:endParaRPr>
          </a:p>
          <a:p>
            <a:pPr algn="ctr"/>
            <a:r>
              <a:rPr lang="fr-CH" sz="1400" dirty="0">
                <a:solidFill>
                  <a:schemeClr val="tx1"/>
                </a:solidFill>
              </a:rPr>
              <a:t>B</a:t>
            </a:r>
            <a:r>
              <a:rPr lang="fr-CH" sz="1400" dirty="0" smtClean="0">
                <a:solidFill>
                  <a:schemeClr val="tx1"/>
                </a:solidFill>
              </a:rPr>
              <a:t>FS/HESTA</a:t>
            </a:r>
            <a:endParaRPr lang="en-US" sz="1400" dirty="0">
              <a:solidFill>
                <a:schemeClr val="tx1"/>
              </a:solidFill>
            </a:endParaRPr>
          </a:p>
        </p:txBody>
      </p:sp>
      <p:sp>
        <p:nvSpPr>
          <p:cNvPr id="7" name="Rectangle 6"/>
          <p:cNvSpPr/>
          <p:nvPr/>
        </p:nvSpPr>
        <p:spPr>
          <a:xfrm>
            <a:off x="3676938" y="3552825"/>
            <a:ext cx="2385968" cy="567364"/>
          </a:xfrm>
          <a:prstGeom prst="rect">
            <a:avLst/>
          </a:prstGeom>
          <a:pattFill prst="dash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67792" y="4932736"/>
            <a:ext cx="2406535" cy="572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err="1"/>
              <a:t>Teilnehmer</a:t>
            </a:r>
            <a:r>
              <a:rPr lang="fr-CH" sz="1400" dirty="0"/>
              <a:t> 1</a:t>
            </a:r>
            <a:endParaRPr lang="en-US" sz="1400" dirty="0"/>
          </a:p>
        </p:txBody>
      </p:sp>
      <p:sp>
        <p:nvSpPr>
          <p:cNvPr id="9" name="Rectangle 8"/>
          <p:cNvSpPr/>
          <p:nvPr/>
        </p:nvSpPr>
        <p:spPr>
          <a:xfrm>
            <a:off x="6093377" y="3543604"/>
            <a:ext cx="704850" cy="1380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CH" sz="1400" dirty="0" err="1"/>
              <a:t>Teilnehmer</a:t>
            </a:r>
            <a:r>
              <a:rPr lang="fr-CH" sz="1400" dirty="0"/>
              <a:t> 2</a:t>
            </a:r>
            <a:endParaRPr lang="en-US" sz="1400" dirty="0"/>
          </a:p>
        </p:txBody>
      </p:sp>
      <p:sp>
        <p:nvSpPr>
          <p:cNvPr id="10" name="Rectangle 9"/>
          <p:cNvSpPr/>
          <p:nvPr/>
        </p:nvSpPr>
        <p:spPr>
          <a:xfrm>
            <a:off x="3048429" y="3546474"/>
            <a:ext cx="599934" cy="137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CH" sz="1400" dirty="0" err="1" smtClean="0"/>
              <a:t>Andere</a:t>
            </a:r>
            <a:r>
              <a:rPr lang="fr-CH" sz="1400" dirty="0" smtClean="0"/>
              <a:t> BFS </a:t>
            </a:r>
          </a:p>
          <a:p>
            <a:pPr algn="ctr"/>
            <a:endParaRPr lang="fr-CH" sz="1400" dirty="0"/>
          </a:p>
        </p:txBody>
      </p:sp>
      <p:sp>
        <p:nvSpPr>
          <p:cNvPr id="6" name="Flèche vers le bas 5"/>
          <p:cNvSpPr/>
          <p:nvPr/>
        </p:nvSpPr>
        <p:spPr>
          <a:xfrm rot="10800000">
            <a:off x="3807605" y="3891216"/>
            <a:ext cx="233298" cy="468834"/>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èche vers le bas 11"/>
          <p:cNvSpPr/>
          <p:nvPr/>
        </p:nvSpPr>
        <p:spPr>
          <a:xfrm rot="10800000">
            <a:off x="5727615" y="3891216"/>
            <a:ext cx="233298" cy="468834"/>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rganigramme : Disque magnétique 12"/>
          <p:cNvSpPr/>
          <p:nvPr/>
        </p:nvSpPr>
        <p:spPr>
          <a:xfrm>
            <a:off x="4536302" y="3795600"/>
            <a:ext cx="863221" cy="791180"/>
          </a:xfrm>
          <a:prstGeom prst="flowChartMagneticDisk">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rganigramme : Disque magnétique 13"/>
          <p:cNvSpPr/>
          <p:nvPr/>
        </p:nvSpPr>
        <p:spPr>
          <a:xfrm>
            <a:off x="6467455" y="3564189"/>
            <a:ext cx="270835" cy="309198"/>
          </a:xfrm>
          <a:prstGeom prst="flowChartMagneticDisk">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rganigramme : Disque magnétique 14"/>
          <p:cNvSpPr/>
          <p:nvPr/>
        </p:nvSpPr>
        <p:spPr>
          <a:xfrm>
            <a:off x="3316957" y="4586780"/>
            <a:ext cx="270835" cy="309198"/>
          </a:xfrm>
          <a:prstGeom prst="flowChartMagneticDisk">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rganigramme : Disque magnétique 15"/>
          <p:cNvSpPr/>
          <p:nvPr/>
        </p:nvSpPr>
        <p:spPr>
          <a:xfrm>
            <a:off x="5690078" y="5023641"/>
            <a:ext cx="270835" cy="309198"/>
          </a:xfrm>
          <a:prstGeom prst="flowChartMagneticDisk">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 18"/>
          <p:cNvPicPr>
            <a:picLocks noChangeAspect="1"/>
          </p:cNvPicPr>
          <p:nvPr/>
        </p:nvPicPr>
        <p:blipFill rotWithShape="1">
          <a:blip r:embed="rId2" cstate="print">
            <a:extLst>
              <a:ext uri="{28A0092B-C50C-407E-A947-70E740481C1C}">
                <a14:useLocalDpi xmlns:a14="http://schemas.microsoft.com/office/drawing/2010/main" val="0"/>
              </a:ext>
            </a:extLst>
          </a:blip>
          <a:srcRect l="28641" t="20105" r="27643" b="20333"/>
          <a:stretch/>
        </p:blipFill>
        <p:spPr>
          <a:xfrm>
            <a:off x="3807604" y="1488865"/>
            <a:ext cx="538589" cy="733828"/>
          </a:xfrm>
          <a:prstGeom prst="rect">
            <a:avLst/>
          </a:prstGeom>
        </p:spPr>
      </p:pic>
      <p:sp>
        <p:nvSpPr>
          <p:cNvPr id="20" name="Organigramme : Disque magnétique 19"/>
          <p:cNvSpPr/>
          <p:nvPr/>
        </p:nvSpPr>
        <p:spPr>
          <a:xfrm>
            <a:off x="4209989" y="2018972"/>
            <a:ext cx="270835" cy="309198"/>
          </a:xfrm>
          <a:prstGeom prst="flowChartMagneticDisk">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age 20"/>
          <p:cNvPicPr>
            <a:picLocks noChangeAspect="1"/>
          </p:cNvPicPr>
          <p:nvPr/>
        </p:nvPicPr>
        <p:blipFill rotWithShape="1">
          <a:blip r:embed="rId2" cstate="print">
            <a:extLst>
              <a:ext uri="{28A0092B-C50C-407E-A947-70E740481C1C}">
                <a14:useLocalDpi xmlns:a14="http://schemas.microsoft.com/office/drawing/2010/main" val="0"/>
              </a:ext>
            </a:extLst>
          </a:blip>
          <a:srcRect l="28641" t="20105" r="27643" b="20333"/>
          <a:stretch/>
        </p:blipFill>
        <p:spPr>
          <a:xfrm>
            <a:off x="4674379" y="1488865"/>
            <a:ext cx="538589" cy="733828"/>
          </a:xfrm>
          <a:prstGeom prst="rect">
            <a:avLst/>
          </a:prstGeom>
        </p:spPr>
      </p:pic>
      <p:sp>
        <p:nvSpPr>
          <p:cNvPr id="22" name="Organigramme : Disque magnétique 21"/>
          <p:cNvSpPr/>
          <p:nvPr/>
        </p:nvSpPr>
        <p:spPr>
          <a:xfrm>
            <a:off x="5076764" y="2018972"/>
            <a:ext cx="270835" cy="309198"/>
          </a:xfrm>
          <a:prstGeom prst="flowChartMagneticDisk">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onnecteur droit 24"/>
          <p:cNvCxnSpPr>
            <a:stCxn id="20" idx="3"/>
          </p:cNvCxnSpPr>
          <p:nvPr/>
        </p:nvCxnSpPr>
        <p:spPr>
          <a:xfrm flipH="1">
            <a:off x="4345406" y="2328170"/>
            <a:ext cx="1" cy="190584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Organigramme : Carte perforée 22"/>
          <p:cNvSpPr/>
          <p:nvPr/>
        </p:nvSpPr>
        <p:spPr>
          <a:xfrm>
            <a:off x="4229077" y="2447627"/>
            <a:ext cx="251747" cy="322235"/>
          </a:xfrm>
          <a:prstGeom prst="flowChartPunchedCar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400" dirty="0"/>
              <a:t>HTML</a:t>
            </a:r>
            <a:endParaRPr lang="en-US" sz="400" dirty="0"/>
          </a:p>
        </p:txBody>
      </p:sp>
      <p:pic>
        <p:nvPicPr>
          <p:cNvPr id="27" name="Image 26"/>
          <p:cNvPicPr>
            <a:picLocks noChangeAspect="1"/>
          </p:cNvPicPr>
          <p:nvPr/>
        </p:nvPicPr>
        <p:blipFill rotWithShape="1">
          <a:blip r:embed="rId3" cstate="print">
            <a:extLst>
              <a:ext uri="{28A0092B-C50C-407E-A947-70E740481C1C}">
                <a14:useLocalDpi xmlns:a14="http://schemas.microsoft.com/office/drawing/2010/main" val="0"/>
              </a:ext>
            </a:extLst>
          </a:blip>
          <a:srcRect b="29999"/>
          <a:stretch/>
        </p:blipFill>
        <p:spPr>
          <a:xfrm flipH="1">
            <a:off x="5925458" y="1942604"/>
            <a:ext cx="624152" cy="485775"/>
          </a:xfrm>
          <a:prstGeom prst="rect">
            <a:avLst/>
          </a:prstGeom>
          <a:ln>
            <a:solidFill>
              <a:schemeClr val="tx1"/>
            </a:solidFill>
          </a:ln>
        </p:spPr>
      </p:pic>
      <p:cxnSp>
        <p:nvCxnSpPr>
          <p:cNvPr id="29" name="Connecteur droit avec flèche 28"/>
          <p:cNvCxnSpPr/>
          <p:nvPr/>
        </p:nvCxnSpPr>
        <p:spPr>
          <a:xfrm>
            <a:off x="4335900" y="4234013"/>
            <a:ext cx="18721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5352384" y="2222693"/>
            <a:ext cx="5400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6" name="Organigramme : Carte perforée 25"/>
          <p:cNvSpPr/>
          <p:nvPr/>
        </p:nvSpPr>
        <p:spPr>
          <a:xfrm>
            <a:off x="5433329" y="2018972"/>
            <a:ext cx="251747" cy="322235"/>
          </a:xfrm>
          <a:prstGeom prst="flowChartPunchedCar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400" dirty="0"/>
              <a:t>HTML</a:t>
            </a:r>
            <a:endParaRPr lang="en-US" sz="400" dirty="0"/>
          </a:p>
        </p:txBody>
      </p:sp>
      <p:cxnSp>
        <p:nvCxnSpPr>
          <p:cNvPr id="45" name="Connecteur droit 44"/>
          <p:cNvCxnSpPr/>
          <p:nvPr/>
        </p:nvCxnSpPr>
        <p:spPr>
          <a:xfrm flipH="1">
            <a:off x="5221706" y="2608744"/>
            <a:ext cx="102535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Connecteur droit 46"/>
          <p:cNvCxnSpPr>
            <a:endCxn id="27" idx="2"/>
          </p:cNvCxnSpPr>
          <p:nvPr/>
        </p:nvCxnSpPr>
        <p:spPr>
          <a:xfrm flipV="1">
            <a:off x="6237534" y="2428379"/>
            <a:ext cx="0" cy="1803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a:off x="5231231" y="2608744"/>
            <a:ext cx="0" cy="11868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0" name="Organigramme : Carte perforée 49"/>
          <p:cNvSpPr/>
          <p:nvPr/>
        </p:nvSpPr>
        <p:spPr>
          <a:xfrm>
            <a:off x="5585729" y="2457122"/>
            <a:ext cx="251747" cy="322235"/>
          </a:xfrm>
          <a:prstGeom prst="flowChartPunchedCar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400" dirty="0"/>
              <a:t>HTML</a:t>
            </a:r>
            <a:endParaRPr lang="en-US" sz="400" dirty="0"/>
          </a:p>
        </p:txBody>
      </p:sp>
      <p:sp>
        <p:nvSpPr>
          <p:cNvPr id="53" name="Rectangle 52"/>
          <p:cNvSpPr/>
          <p:nvPr/>
        </p:nvSpPr>
        <p:spPr>
          <a:xfrm flipH="1">
            <a:off x="-37599" y="1488865"/>
            <a:ext cx="2249839" cy="646331"/>
          </a:xfrm>
          <a:prstGeom prst="rect">
            <a:avLst/>
          </a:prstGeom>
          <a:noFill/>
        </p:spPr>
        <p:txBody>
          <a:bodyPr wrap="square" lIns="91440" tIns="45720" rIns="91440" bIns="45720">
            <a:spAutoFit/>
          </a:bodyPr>
          <a:lstStyle/>
          <a:p>
            <a:pPr algn="ctr"/>
            <a:r>
              <a:rPr lang="fr-FR" sz="3600" b="0" cap="none" spc="0" dirty="0">
                <a:ln w="0"/>
                <a:solidFill>
                  <a:schemeClr val="tx1"/>
                </a:solidFill>
                <a:effectLst>
                  <a:outerShdw blurRad="38100" dist="19050" dir="2700000" algn="tl" rotWithShape="0">
                    <a:schemeClr val="dk1">
                      <a:alpha val="40000"/>
                    </a:schemeClr>
                  </a:outerShdw>
                </a:effectLst>
              </a:rPr>
              <a:t>PHASE 1</a:t>
            </a:r>
          </a:p>
        </p:txBody>
      </p:sp>
      <p:sp>
        <p:nvSpPr>
          <p:cNvPr id="54" name="Organigramme : Disque magnétique 53"/>
          <p:cNvSpPr/>
          <p:nvPr/>
        </p:nvSpPr>
        <p:spPr>
          <a:xfrm>
            <a:off x="9422627" y="4134627"/>
            <a:ext cx="1092973" cy="1770873"/>
          </a:xfrm>
          <a:prstGeom prst="flowChartMagneticDisk">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Connecteur droit avec flèche 57"/>
          <p:cNvCxnSpPr/>
          <p:nvPr/>
        </p:nvCxnSpPr>
        <p:spPr>
          <a:xfrm flipV="1">
            <a:off x="5491369" y="4664920"/>
            <a:ext cx="3888000" cy="1126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flipV="1">
            <a:off x="5481844" y="4191190"/>
            <a:ext cx="0" cy="48499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Connecteur droit 67"/>
          <p:cNvCxnSpPr>
            <a:endCxn id="13" idx="4"/>
          </p:cNvCxnSpPr>
          <p:nvPr/>
        </p:nvCxnSpPr>
        <p:spPr>
          <a:xfrm flipH="1">
            <a:off x="5399523" y="4191190"/>
            <a:ext cx="8232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flipH="1">
            <a:off x="7652567" y="1602620"/>
            <a:ext cx="2249839" cy="646331"/>
          </a:xfrm>
          <a:prstGeom prst="rect">
            <a:avLst/>
          </a:prstGeom>
          <a:noFill/>
        </p:spPr>
        <p:txBody>
          <a:bodyPr wrap="square" lIns="91440" tIns="45720" rIns="91440" bIns="45720">
            <a:spAutoFit/>
          </a:bodyPr>
          <a:lstStyle/>
          <a:p>
            <a:pPr algn="ctr"/>
            <a:r>
              <a:rPr lang="fr-FR" sz="3600" b="0" cap="none" spc="0" dirty="0">
                <a:ln w="0"/>
                <a:solidFill>
                  <a:schemeClr val="tx1"/>
                </a:solidFill>
                <a:effectLst>
                  <a:outerShdw blurRad="38100" dist="19050" dir="2700000" algn="tl" rotWithShape="0">
                    <a:schemeClr val="dk1">
                      <a:alpha val="40000"/>
                    </a:schemeClr>
                  </a:outerShdw>
                </a:effectLst>
              </a:rPr>
              <a:t>PHASE 2</a:t>
            </a:r>
          </a:p>
        </p:txBody>
      </p:sp>
      <p:cxnSp>
        <p:nvCxnSpPr>
          <p:cNvPr id="71" name="Connecteur droit 70"/>
          <p:cNvCxnSpPr/>
          <p:nvPr/>
        </p:nvCxnSpPr>
        <p:spPr>
          <a:xfrm>
            <a:off x="6738290" y="3795600"/>
            <a:ext cx="1152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7890290" y="3795600"/>
            <a:ext cx="0" cy="63808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a:off x="7890290" y="4433686"/>
            <a:ext cx="1489079" cy="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76"/>
          <p:cNvCxnSpPr>
            <a:stCxn id="15" idx="3"/>
          </p:cNvCxnSpPr>
          <p:nvPr/>
        </p:nvCxnSpPr>
        <p:spPr>
          <a:xfrm>
            <a:off x="3452375" y="4895978"/>
            <a:ext cx="14618" cy="75234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3466993" y="5648325"/>
            <a:ext cx="5912376" cy="0"/>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a:stCxn id="16" idx="4"/>
          </p:cNvCxnSpPr>
          <p:nvPr/>
        </p:nvCxnSpPr>
        <p:spPr>
          <a:xfrm flipV="1">
            <a:off x="5960913" y="5172075"/>
            <a:ext cx="3420000" cy="6165"/>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2" name="Flèche vers le haut 81"/>
          <p:cNvSpPr/>
          <p:nvPr/>
        </p:nvSpPr>
        <p:spPr>
          <a:xfrm>
            <a:off x="9818746" y="3652702"/>
            <a:ext cx="304322" cy="441370"/>
          </a:xfrm>
          <a:prstGeom prst="up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Imag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318" y="2547242"/>
            <a:ext cx="1941580" cy="1092139"/>
          </a:xfrm>
          <a:prstGeom prst="rect">
            <a:avLst/>
          </a:prstGeom>
        </p:spPr>
      </p:pic>
      <p:cxnSp>
        <p:nvCxnSpPr>
          <p:cNvPr id="85" name="Connecteur droit 84"/>
          <p:cNvCxnSpPr/>
          <p:nvPr/>
        </p:nvCxnSpPr>
        <p:spPr>
          <a:xfrm>
            <a:off x="7476215" y="1655753"/>
            <a:ext cx="0" cy="4608000"/>
          </a:xfrm>
          <a:prstGeom prst="line">
            <a:avLst/>
          </a:prstGeom>
          <a:ln w="25400" cmpd="dbl">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6" name="Rechteck 4"/>
          <p:cNvSpPr/>
          <p:nvPr/>
        </p:nvSpPr>
        <p:spPr bwMode="auto">
          <a:xfrm>
            <a:off x="147363" y="2018972"/>
            <a:ext cx="2045808" cy="1213108"/>
          </a:xfrm>
          <a:prstGeom prst="rect">
            <a:avLst/>
          </a:prstGeom>
          <a:solidFill>
            <a:srgbClr val="E0F0FF"/>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855663" fontAlgn="base">
              <a:spcBef>
                <a:spcPct val="0"/>
              </a:spcBef>
              <a:spcAft>
                <a:spcPct val="0"/>
              </a:spcAft>
            </a:pPr>
            <a:r>
              <a:rPr lang="de-CH" sz="1000" dirty="0">
                <a:latin typeface="Arial" charset="0"/>
              </a:rPr>
              <a:t>1. </a:t>
            </a:r>
            <a:r>
              <a:rPr lang="de-CH" sz="1000" dirty="0" smtClean="0">
                <a:latin typeface="Arial" charset="0"/>
              </a:rPr>
              <a:t>Priorität (2019-2021)</a:t>
            </a:r>
            <a:endParaRPr lang="de-CH" sz="1000" dirty="0">
              <a:latin typeface="Arial" charset="0"/>
            </a:endParaRPr>
          </a:p>
          <a:p>
            <a:pPr marL="285750" indent="-285750" defTabSz="855663" fontAlgn="base">
              <a:spcBef>
                <a:spcPct val="0"/>
              </a:spcBef>
              <a:spcAft>
                <a:spcPct val="0"/>
              </a:spcAft>
              <a:buFont typeface="Arial" panose="020B0604020202020204" pitchFamily="34" charset="0"/>
              <a:buChar char="•"/>
            </a:pPr>
            <a:r>
              <a:rPr lang="de-CH" sz="1000" dirty="0">
                <a:latin typeface="Arial" charset="0"/>
              </a:rPr>
              <a:t>Evaluation Bedürfnisse der </a:t>
            </a:r>
            <a:r>
              <a:rPr lang="de-CH" sz="1000" dirty="0" smtClean="0">
                <a:latin typeface="Arial" charset="0"/>
              </a:rPr>
              <a:t>Partner (ok)</a:t>
            </a:r>
            <a:endParaRPr lang="de-CH" sz="1000" dirty="0">
              <a:latin typeface="Arial" charset="0"/>
            </a:endParaRPr>
          </a:p>
          <a:p>
            <a:pPr marL="285750" indent="-285750" defTabSz="855663" fontAlgn="base">
              <a:spcBef>
                <a:spcPct val="0"/>
              </a:spcBef>
              <a:spcAft>
                <a:spcPct val="0"/>
              </a:spcAft>
              <a:buFont typeface="Arial" panose="020B0604020202020204" pitchFamily="34" charset="0"/>
              <a:buChar char="•"/>
            </a:pPr>
            <a:r>
              <a:rPr lang="de-CH" sz="1000" dirty="0"/>
              <a:t>Konzept und Pilotprojekt automatische Erhebung </a:t>
            </a:r>
            <a:r>
              <a:rPr lang="de-CH" sz="1000" dirty="0" smtClean="0"/>
              <a:t>HESTA (2020-2021)</a:t>
            </a:r>
            <a:endParaRPr lang="de-CH" sz="1000" dirty="0"/>
          </a:p>
        </p:txBody>
      </p:sp>
      <p:sp>
        <p:nvSpPr>
          <p:cNvPr id="87" name="Rechteck 34"/>
          <p:cNvSpPr/>
          <p:nvPr/>
        </p:nvSpPr>
        <p:spPr bwMode="auto">
          <a:xfrm>
            <a:off x="139473" y="3440276"/>
            <a:ext cx="2072767" cy="886060"/>
          </a:xfrm>
          <a:prstGeom prst="rect">
            <a:avLst/>
          </a:prstGeom>
          <a:solidFill>
            <a:srgbClr val="E0F0FF"/>
          </a:solidFill>
          <a:ln w="2540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855663" fontAlgn="base">
              <a:spcBef>
                <a:spcPct val="0"/>
              </a:spcBef>
              <a:spcAft>
                <a:spcPct val="0"/>
              </a:spcAft>
            </a:pPr>
            <a:r>
              <a:rPr lang="de-CH" sz="1000" dirty="0"/>
              <a:t>2. </a:t>
            </a:r>
            <a:r>
              <a:rPr lang="de-CH" sz="1000" dirty="0" smtClean="0"/>
              <a:t>Priorität (2020-2021)</a:t>
            </a:r>
            <a:endParaRPr lang="de-CH" sz="1000" dirty="0"/>
          </a:p>
          <a:p>
            <a:pPr marL="285750" indent="-285750" defTabSz="855663" fontAlgn="base">
              <a:spcBef>
                <a:spcPct val="0"/>
              </a:spcBef>
              <a:spcAft>
                <a:spcPct val="0"/>
              </a:spcAft>
              <a:buFont typeface="Arial" panose="020B0604020202020204" pitchFamily="34" charset="0"/>
              <a:buChar char="•"/>
            </a:pPr>
            <a:r>
              <a:rPr lang="de-CH" sz="1000" dirty="0"/>
              <a:t>Identifikation weiterer Variablen (z.B. Reisemotiv)</a:t>
            </a:r>
          </a:p>
          <a:p>
            <a:pPr marL="285750" indent="-285750" defTabSz="855663" fontAlgn="base">
              <a:spcBef>
                <a:spcPct val="0"/>
              </a:spcBef>
              <a:spcAft>
                <a:spcPct val="0"/>
              </a:spcAft>
              <a:buFont typeface="Arial" panose="020B0604020202020204" pitchFamily="34" charset="0"/>
              <a:buChar char="•"/>
            </a:pPr>
            <a:r>
              <a:rPr lang="de-CH" sz="1000" dirty="0"/>
              <a:t>Aufnehmen monetärer Variablen</a:t>
            </a:r>
          </a:p>
        </p:txBody>
      </p:sp>
      <p:sp>
        <p:nvSpPr>
          <p:cNvPr id="88" name="Rechteck 36"/>
          <p:cNvSpPr/>
          <p:nvPr/>
        </p:nvSpPr>
        <p:spPr bwMode="auto">
          <a:xfrm>
            <a:off x="153324" y="4527183"/>
            <a:ext cx="2039847" cy="1736569"/>
          </a:xfrm>
          <a:prstGeom prst="rect">
            <a:avLst/>
          </a:prstGeom>
          <a:solidFill>
            <a:srgbClr val="E0F0FF"/>
          </a:solidFill>
          <a:ln w="9525" cap="flat" cmpd="sng" algn="ctr">
            <a:solidFill>
              <a:schemeClr val="accent1">
                <a:shade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855663" fontAlgn="base">
              <a:spcBef>
                <a:spcPct val="0"/>
              </a:spcBef>
              <a:spcAft>
                <a:spcPct val="0"/>
              </a:spcAft>
            </a:pPr>
            <a:r>
              <a:rPr lang="de-CH" sz="1000" dirty="0"/>
              <a:t>3. </a:t>
            </a:r>
            <a:r>
              <a:rPr lang="de-CH" sz="1000" dirty="0" smtClean="0"/>
              <a:t>Priorität (2020-2023)</a:t>
            </a:r>
            <a:endParaRPr lang="de-CH" sz="1000" dirty="0"/>
          </a:p>
          <a:p>
            <a:pPr marL="285750" indent="-285750" defTabSz="855663" fontAlgn="base">
              <a:spcBef>
                <a:spcPct val="0"/>
              </a:spcBef>
              <a:spcAft>
                <a:spcPct val="0"/>
              </a:spcAft>
              <a:buFont typeface="Arial" panose="020B0604020202020204" pitchFamily="34" charset="0"/>
              <a:buChar char="•"/>
            </a:pPr>
            <a:r>
              <a:rPr lang="de-CH" sz="1000" dirty="0">
                <a:solidFill>
                  <a:srgbClr val="FFC000"/>
                </a:solidFill>
              </a:rPr>
              <a:t>Analyse methodischer Spielraum</a:t>
            </a:r>
          </a:p>
          <a:p>
            <a:pPr marL="285750" indent="-285750" defTabSz="855663" fontAlgn="base">
              <a:spcBef>
                <a:spcPct val="0"/>
              </a:spcBef>
              <a:spcAft>
                <a:spcPct val="0"/>
              </a:spcAft>
              <a:buFont typeface="Arial" panose="020B0604020202020204" pitchFamily="34" charset="0"/>
              <a:buChar char="•"/>
            </a:pPr>
            <a:r>
              <a:rPr lang="de-CH" sz="1000" dirty="0">
                <a:solidFill>
                  <a:srgbClr val="FFC000"/>
                </a:solidFill>
              </a:rPr>
              <a:t>Analyse Potential beschleunigte Erstellung</a:t>
            </a:r>
          </a:p>
          <a:p>
            <a:pPr marL="285750" indent="-285750" defTabSz="855663" fontAlgn="base">
              <a:spcBef>
                <a:spcPct val="0"/>
              </a:spcBef>
              <a:spcAft>
                <a:spcPct val="0"/>
              </a:spcAft>
              <a:buFont typeface="Arial" panose="020B0604020202020204" pitchFamily="34" charset="0"/>
              <a:buChar char="•"/>
            </a:pPr>
            <a:r>
              <a:rPr lang="de-CH" sz="1000" dirty="0"/>
              <a:t>Identifikation Potential Kostenreduktion</a:t>
            </a:r>
          </a:p>
          <a:p>
            <a:pPr marL="285750" indent="-285750" defTabSz="855663" fontAlgn="base">
              <a:spcBef>
                <a:spcPct val="0"/>
              </a:spcBef>
              <a:spcAft>
                <a:spcPct val="0"/>
              </a:spcAft>
              <a:buFont typeface="Arial" panose="020B0604020202020204" pitchFamily="34" charset="0"/>
              <a:buChar char="•"/>
            </a:pPr>
            <a:r>
              <a:rPr lang="de-CH" sz="1000" dirty="0"/>
              <a:t>Analyse «Gap» zwischen Bedürfnisse und verfügbaren Statistiken/Daten</a:t>
            </a:r>
          </a:p>
        </p:txBody>
      </p:sp>
      <p:sp>
        <p:nvSpPr>
          <p:cNvPr id="94" name="Flèche vers le bas 93"/>
          <p:cNvSpPr/>
          <p:nvPr/>
        </p:nvSpPr>
        <p:spPr>
          <a:xfrm>
            <a:off x="1087320" y="3271566"/>
            <a:ext cx="249837" cy="159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èche vers le bas 94"/>
          <p:cNvSpPr/>
          <p:nvPr/>
        </p:nvSpPr>
        <p:spPr>
          <a:xfrm>
            <a:off x="1087320" y="4367998"/>
            <a:ext cx="249837" cy="159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à coins arrondis 1"/>
          <p:cNvSpPr/>
          <p:nvPr/>
        </p:nvSpPr>
        <p:spPr>
          <a:xfrm>
            <a:off x="3775331" y="2203500"/>
            <a:ext cx="588341" cy="1646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a:solidFill>
                  <a:schemeClr val="tx1"/>
                </a:solidFill>
              </a:rPr>
              <a:t>PMS</a:t>
            </a:r>
            <a:endParaRPr lang="en-US" sz="1000" dirty="0">
              <a:solidFill>
                <a:schemeClr val="tx1"/>
              </a:solidFill>
            </a:endParaRPr>
          </a:p>
        </p:txBody>
      </p:sp>
      <p:sp>
        <p:nvSpPr>
          <p:cNvPr id="55" name="Rectangle à coins arrondis 54"/>
          <p:cNvSpPr/>
          <p:nvPr/>
        </p:nvSpPr>
        <p:spPr>
          <a:xfrm>
            <a:off x="4673741" y="2227962"/>
            <a:ext cx="588341" cy="1646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a:solidFill>
                  <a:schemeClr val="tx1"/>
                </a:solidFill>
              </a:rPr>
              <a:t>PMS</a:t>
            </a:r>
            <a:endParaRPr lang="en-US" sz="1000" dirty="0">
              <a:solidFill>
                <a:schemeClr val="tx1"/>
              </a:solidFill>
            </a:endParaRPr>
          </a:p>
        </p:txBody>
      </p:sp>
      <p:sp>
        <p:nvSpPr>
          <p:cNvPr id="52" name="Rectangle 51"/>
          <p:cNvSpPr/>
          <p:nvPr/>
        </p:nvSpPr>
        <p:spPr>
          <a:xfrm>
            <a:off x="2303052" y="6376666"/>
            <a:ext cx="253388" cy="2460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ZoneTexte 55"/>
          <p:cNvSpPr txBox="1"/>
          <p:nvPr/>
        </p:nvSpPr>
        <p:spPr>
          <a:xfrm>
            <a:off x="2556440" y="6321497"/>
            <a:ext cx="2257074" cy="400110"/>
          </a:xfrm>
          <a:prstGeom prst="rect">
            <a:avLst/>
          </a:prstGeom>
          <a:noFill/>
        </p:spPr>
        <p:txBody>
          <a:bodyPr wrap="square" rtlCol="0">
            <a:spAutoFit/>
          </a:bodyPr>
          <a:lstStyle/>
          <a:p>
            <a:r>
              <a:rPr lang="de-CH" sz="1000" dirty="0"/>
              <a:t>Erforderliche Daten</a:t>
            </a:r>
          </a:p>
          <a:p>
            <a:r>
              <a:rPr lang="de-CH" sz="1000" dirty="0"/>
              <a:t>zur offiziellen Statistik</a:t>
            </a:r>
            <a:endParaRPr lang="fr-CH" sz="1000" dirty="0"/>
          </a:p>
        </p:txBody>
      </p:sp>
      <p:sp>
        <p:nvSpPr>
          <p:cNvPr id="57" name="Rectangle 56"/>
          <p:cNvSpPr/>
          <p:nvPr/>
        </p:nvSpPr>
        <p:spPr>
          <a:xfrm>
            <a:off x="4065359" y="6372227"/>
            <a:ext cx="255095" cy="266593"/>
          </a:xfrm>
          <a:prstGeom prst="rect">
            <a:avLst/>
          </a:prstGeom>
          <a:pattFill prst="dash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ZoneTexte 58"/>
          <p:cNvSpPr txBox="1"/>
          <p:nvPr/>
        </p:nvSpPr>
        <p:spPr>
          <a:xfrm>
            <a:off x="4320454" y="6345218"/>
            <a:ext cx="2147001" cy="400110"/>
          </a:xfrm>
          <a:prstGeom prst="rect">
            <a:avLst/>
          </a:prstGeom>
          <a:noFill/>
        </p:spPr>
        <p:txBody>
          <a:bodyPr wrap="square" rtlCol="0">
            <a:spAutoFit/>
          </a:bodyPr>
          <a:lstStyle/>
          <a:p>
            <a:r>
              <a:rPr lang="fr-CH" sz="1000" dirty="0"/>
              <a:t>Zusätzliche </a:t>
            </a:r>
            <a:r>
              <a:rPr lang="fr-CH" sz="1000" dirty="0" err="1"/>
              <a:t>Daten</a:t>
            </a:r>
            <a:r>
              <a:rPr lang="fr-CH" sz="1000" dirty="0"/>
              <a:t> </a:t>
            </a:r>
            <a:r>
              <a:rPr lang="fr-CH" sz="1000" dirty="0" err="1"/>
              <a:t>für</a:t>
            </a:r>
            <a:r>
              <a:rPr lang="fr-CH" sz="1000" dirty="0"/>
              <a:t> </a:t>
            </a:r>
          </a:p>
          <a:p>
            <a:r>
              <a:rPr lang="fr-CH" sz="1000" dirty="0"/>
              <a:t>HESTA-</a:t>
            </a:r>
            <a:r>
              <a:rPr lang="fr-CH" sz="1000" dirty="0" err="1"/>
              <a:t>Finanzierungspartner</a:t>
            </a:r>
            <a:endParaRPr lang="fr-CH" sz="1000" dirty="0"/>
          </a:p>
        </p:txBody>
      </p:sp>
      <p:sp>
        <p:nvSpPr>
          <p:cNvPr id="60" name="Flèche vers le bas 59"/>
          <p:cNvSpPr/>
          <p:nvPr/>
        </p:nvSpPr>
        <p:spPr>
          <a:xfrm rot="10800000">
            <a:off x="6475524" y="6387284"/>
            <a:ext cx="148171" cy="224802"/>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ZoneTexte 60"/>
          <p:cNvSpPr txBox="1"/>
          <p:nvPr/>
        </p:nvSpPr>
        <p:spPr>
          <a:xfrm>
            <a:off x="6623695" y="6313070"/>
            <a:ext cx="6331285" cy="1292662"/>
          </a:xfrm>
          <a:prstGeom prst="rect">
            <a:avLst/>
          </a:prstGeom>
          <a:noFill/>
        </p:spPr>
        <p:txBody>
          <a:bodyPr wrap="square" rtlCol="0">
            <a:spAutoFit/>
          </a:bodyPr>
          <a:lstStyle/>
          <a:p>
            <a:r>
              <a:rPr lang="de-CH" sz="1000" dirty="0"/>
              <a:t>Zusätzliche Daten zu den amtlichen statistischen Daten (HESTA).</a:t>
            </a:r>
          </a:p>
          <a:p>
            <a:r>
              <a:rPr lang="de-CH" sz="1000" dirty="0"/>
              <a:t>Verstärkte Nutzung von Dateien aus den PMS ermöglicht die zusätzlichen </a:t>
            </a:r>
          </a:p>
          <a:p>
            <a:r>
              <a:rPr lang="de-CH" sz="1000" dirty="0"/>
              <a:t>Daten statistisch zu verarbeiten und als offizielle Statistik zu publizieren</a:t>
            </a:r>
            <a:endParaRPr lang="fr-CH" sz="1600" b="1" dirty="0"/>
          </a:p>
          <a:p>
            <a:endParaRPr lang="fr-CH" sz="1600" b="1" dirty="0"/>
          </a:p>
          <a:p>
            <a:endParaRPr lang="fr-CH" sz="1600" b="1" dirty="0"/>
          </a:p>
          <a:p>
            <a:endParaRPr lang="en-US" sz="1600" b="1" dirty="0"/>
          </a:p>
        </p:txBody>
      </p:sp>
      <p:sp>
        <p:nvSpPr>
          <p:cNvPr id="63" name="Flèche vers le bas 62"/>
          <p:cNvSpPr/>
          <p:nvPr/>
        </p:nvSpPr>
        <p:spPr>
          <a:xfrm rot="16200000">
            <a:off x="3561992" y="3710310"/>
            <a:ext cx="177866" cy="321019"/>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èche vers le bas 63"/>
          <p:cNvSpPr/>
          <p:nvPr/>
        </p:nvSpPr>
        <p:spPr>
          <a:xfrm rot="16200000">
            <a:off x="3561990" y="4235246"/>
            <a:ext cx="177866" cy="321019"/>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317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el 1"/>
          <p:cNvSpPr txBox="1">
            <a:spLocks/>
          </p:cNvSpPr>
          <p:nvPr/>
        </p:nvSpPr>
        <p:spPr>
          <a:xfrm>
            <a:off x="1370172" y="1398607"/>
            <a:ext cx="10431925" cy="461665"/>
          </a:xfrm>
          <a:prstGeom prst="rect">
            <a:avLst/>
          </a:prstGeom>
        </p:spPr>
        <p:txBody>
          <a:bodyPr vert="horz" lIns="0" tIns="0" rIns="0" bIns="0" rtlCol="0" anchor="t" anchorCtr="0">
            <a:spAutoFit/>
          </a:bodyPr>
          <a:lst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a:lstStyle>
          <a:p>
            <a:r>
              <a:rPr lang="fr-CH" sz="3200" dirty="0"/>
              <a:t>4</a:t>
            </a:r>
            <a:r>
              <a:rPr lang="fr-CH" sz="3200" dirty="0" smtClean="0"/>
              <a:t>. Automatisation / Etat des lieux et perspectives</a:t>
            </a:r>
            <a:endParaRPr lang="fr-CH" sz="3200" dirty="0"/>
          </a:p>
        </p:txBody>
      </p:sp>
      <p:sp>
        <p:nvSpPr>
          <p:cNvPr id="8" name="Inhaltsplatzhalter 2"/>
          <p:cNvSpPr>
            <a:spLocks noGrp="1"/>
          </p:cNvSpPr>
          <p:nvPr>
            <p:ph idx="1"/>
          </p:nvPr>
        </p:nvSpPr>
        <p:spPr>
          <a:xfrm>
            <a:off x="527961" y="2219021"/>
            <a:ext cx="10144049" cy="666849"/>
          </a:xfrm>
        </p:spPr>
        <p:txBody>
          <a:bodyPr/>
          <a:lstStyle/>
          <a:p>
            <a:pPr lvl="0" defTabSz="914400" fontAlgn="base">
              <a:lnSpc>
                <a:spcPts val="2600"/>
              </a:lnSpc>
              <a:spcBef>
                <a:spcPct val="0"/>
              </a:spcBef>
              <a:spcAft>
                <a:spcPct val="0"/>
              </a:spcAft>
              <a:defRPr/>
            </a:pPr>
            <a:endParaRPr lang="fr-FR" sz="2400" kern="0" dirty="0"/>
          </a:p>
          <a:p>
            <a:pPr lvl="0" defTabSz="914400" fontAlgn="base">
              <a:lnSpc>
                <a:spcPts val="2600"/>
              </a:lnSpc>
              <a:spcBef>
                <a:spcPct val="0"/>
              </a:spcBef>
              <a:spcAft>
                <a:spcPct val="0"/>
              </a:spcAft>
              <a:defRPr/>
            </a:pPr>
            <a:r>
              <a:rPr lang="fr-FR" sz="2400" kern="0" dirty="0"/>
              <a:t>	</a:t>
            </a:r>
            <a:endParaRPr lang="fr-CH" sz="2400" kern="0" dirty="0"/>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b="9522"/>
          <a:stretch/>
        </p:blipFill>
        <p:spPr>
          <a:xfrm>
            <a:off x="2995080" y="2560320"/>
            <a:ext cx="5226207" cy="3234357"/>
          </a:xfrm>
          <a:prstGeom prst="rect">
            <a:avLst/>
          </a:prstGeom>
        </p:spPr>
      </p:pic>
    </p:spTree>
    <p:extLst>
      <p:ext uri="{BB962C8B-B14F-4D97-AF65-F5344CB8AC3E}">
        <p14:creationId xmlns:p14="http://schemas.microsoft.com/office/powerpoint/2010/main" val="754053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0172" y="1398607"/>
            <a:ext cx="10431925" cy="461665"/>
          </a:xfrm>
        </p:spPr>
        <p:txBody>
          <a:bodyPr/>
          <a:lstStyle/>
          <a:p>
            <a:r>
              <a:rPr lang="fr-CH" sz="3200" dirty="0"/>
              <a:t>4</a:t>
            </a:r>
            <a:r>
              <a:rPr lang="fr-CH" sz="3200" dirty="0" smtClean="0"/>
              <a:t>. </a:t>
            </a:r>
            <a:r>
              <a:rPr lang="fr-CH" sz="3200" dirty="0"/>
              <a:t>Automatisation – Etat actuel (I</a:t>
            </a:r>
            <a:r>
              <a:rPr lang="fr-CH" sz="3200" dirty="0" smtClean="0"/>
              <a:t>)*</a:t>
            </a:r>
            <a:endParaRPr lang="fr-CH" sz="3200" dirty="0"/>
          </a:p>
        </p:txBody>
      </p:sp>
      <p:graphicFrame>
        <p:nvGraphicFramePr>
          <p:cNvPr id="28" name="Tabelle 27"/>
          <p:cNvGraphicFramePr>
            <a:graphicFrameLocks noGrp="1"/>
          </p:cNvGraphicFramePr>
          <p:nvPr>
            <p:extLst>
              <p:ext uri="{D42A27DB-BD31-4B8C-83A1-F6EECF244321}">
                <p14:modId xmlns:p14="http://schemas.microsoft.com/office/powerpoint/2010/main" val="2463308687"/>
              </p:ext>
            </p:extLst>
          </p:nvPr>
        </p:nvGraphicFramePr>
        <p:xfrm>
          <a:off x="1370172" y="1827089"/>
          <a:ext cx="9454846" cy="4508302"/>
        </p:xfrm>
        <a:graphic>
          <a:graphicData uri="http://schemas.openxmlformats.org/drawingml/2006/table">
            <a:tbl>
              <a:tblPr>
                <a:tableStyleId>{5C22544A-7EE6-4342-B048-85BDC9FD1C3A}</a:tableStyleId>
              </a:tblPr>
              <a:tblGrid>
                <a:gridCol w="2392604">
                  <a:extLst>
                    <a:ext uri="{9D8B030D-6E8A-4147-A177-3AD203B41FA5}">
                      <a16:colId xmlns:a16="http://schemas.microsoft.com/office/drawing/2014/main" val="3159181604"/>
                    </a:ext>
                  </a:extLst>
                </a:gridCol>
                <a:gridCol w="2684478">
                  <a:extLst>
                    <a:ext uri="{9D8B030D-6E8A-4147-A177-3AD203B41FA5}">
                      <a16:colId xmlns:a16="http://schemas.microsoft.com/office/drawing/2014/main" val="674213131"/>
                    </a:ext>
                  </a:extLst>
                </a:gridCol>
                <a:gridCol w="2278196">
                  <a:extLst>
                    <a:ext uri="{9D8B030D-6E8A-4147-A177-3AD203B41FA5}">
                      <a16:colId xmlns:a16="http://schemas.microsoft.com/office/drawing/2014/main" val="3073140115"/>
                    </a:ext>
                  </a:extLst>
                </a:gridCol>
                <a:gridCol w="2099568">
                  <a:extLst>
                    <a:ext uri="{9D8B030D-6E8A-4147-A177-3AD203B41FA5}">
                      <a16:colId xmlns:a16="http://schemas.microsoft.com/office/drawing/2014/main" val="1196528759"/>
                    </a:ext>
                  </a:extLst>
                </a:gridCol>
              </a:tblGrid>
              <a:tr h="224228">
                <a:tc>
                  <a:txBody>
                    <a:bodyPr/>
                    <a:lstStyle/>
                    <a:p>
                      <a:pPr lvl="0" algn="l" fontAlgn="b"/>
                      <a:r>
                        <a:rPr lang="de-CH" sz="1400" b="1" u="none" strike="noStrike" dirty="0" smtClean="0">
                          <a:effectLst/>
                          <a:latin typeface="+mj-lt"/>
                        </a:rPr>
                        <a:t>Entwicklung fertig</a:t>
                      </a:r>
                    </a:p>
                  </a:txBody>
                  <a:tcPr marL="5311" marR="5311" marT="5311" marB="0" anchor="ctr"/>
                </a:tc>
                <a:tc>
                  <a:txBody>
                    <a:bodyPr/>
                    <a:lstStyle/>
                    <a:p>
                      <a:pPr lvl="0" algn="l" fontAlgn="b"/>
                      <a:r>
                        <a:rPr lang="de-CH" sz="1400" b="1" i="0" u="none" strike="noStrike" dirty="0" smtClean="0">
                          <a:solidFill>
                            <a:srgbClr val="000000"/>
                          </a:solidFill>
                          <a:effectLst/>
                          <a:latin typeface="+mj-lt"/>
                        </a:rPr>
                        <a:t>Entwicklung läuft</a:t>
                      </a:r>
                      <a:endParaRPr lang="de-CH" sz="1400" b="1" i="0" u="none" strike="noStrike" dirty="0">
                        <a:solidFill>
                          <a:srgbClr val="000000"/>
                        </a:solidFill>
                        <a:effectLst/>
                        <a:latin typeface="+mj-lt"/>
                      </a:endParaRPr>
                    </a:p>
                  </a:txBody>
                  <a:tcPr marL="5311" marR="5311" marT="5311" marB="0" anchor="ct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de-CH" sz="1400" b="1" i="0" u="none" strike="noStrike" kern="1200" dirty="0" smtClean="0">
                          <a:solidFill>
                            <a:srgbClr val="000000"/>
                          </a:solidFill>
                          <a:effectLst/>
                          <a:latin typeface="+mn-lt"/>
                          <a:ea typeface="+mn-ea"/>
                          <a:cs typeface="+mn-cs"/>
                        </a:rPr>
                        <a:t>Umsetzung offen</a:t>
                      </a:r>
                    </a:p>
                  </a:txBody>
                  <a:tcPr marL="5311" marR="5311" marT="5311" marB="0" anchor="ct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de-CH" sz="1400" b="1" i="0" u="none" strike="noStrike" kern="1200" dirty="0" smtClean="0">
                          <a:solidFill>
                            <a:srgbClr val="000000"/>
                          </a:solidFill>
                          <a:effectLst/>
                          <a:latin typeface="+mn-lt"/>
                          <a:ea typeface="+mn-ea"/>
                          <a:cs typeface="+mn-cs"/>
                        </a:rPr>
                        <a:t>Keine Umsetzung</a:t>
                      </a:r>
                    </a:p>
                  </a:txBody>
                  <a:tcPr marL="5311" marR="5311" marT="5311" marB="0" anchor="ctr"/>
                </a:tc>
                <a:extLst>
                  <a:ext uri="{0D108BD9-81ED-4DB2-BD59-A6C34878D82A}">
                    <a16:rowId xmlns:a16="http://schemas.microsoft.com/office/drawing/2014/main" val="3781028448"/>
                  </a:ext>
                </a:extLst>
              </a:tr>
              <a:tr h="228550">
                <a:tc>
                  <a:txBody>
                    <a:bodyPr/>
                    <a:lstStyle/>
                    <a:p>
                      <a:pPr lvl="0" algn="l" fontAlgn="ctr"/>
                      <a:r>
                        <a:rPr lang="de-CH" sz="1400" u="none" strike="noStrike" dirty="0">
                          <a:solidFill>
                            <a:schemeClr val="tx1"/>
                          </a:solidFill>
                          <a:effectLst/>
                          <a:latin typeface="+mj-lt"/>
                        </a:rPr>
                        <a:t>protel </a:t>
                      </a:r>
                      <a:r>
                        <a:rPr lang="de-CH" sz="1400" u="none" strike="noStrike" dirty="0" smtClean="0">
                          <a:solidFill>
                            <a:schemeClr val="tx1"/>
                          </a:solidFill>
                          <a:effectLst/>
                          <a:latin typeface="+mj-lt"/>
                        </a:rPr>
                        <a:t>SPE/MPE</a:t>
                      </a:r>
                      <a:endParaRPr lang="de-CH" sz="1400" u="none" strike="noStrike" dirty="0">
                        <a:solidFill>
                          <a:schemeClr val="tx1"/>
                        </a:solidFill>
                        <a:effectLst/>
                        <a:latin typeface="+mj-lt"/>
                      </a:endParaRPr>
                    </a:p>
                  </a:txBody>
                  <a:tcPr marL="5311" marR="5311" marT="5311" marB="0" anchor="ctr"/>
                </a:tc>
                <a:tc>
                  <a:txBody>
                    <a:bodyPr/>
                    <a:lstStyle/>
                    <a:p>
                      <a:pPr marL="0" lvl="0" algn="l" defTabSz="914377" rtl="0" eaLnBrk="1" fontAlgn="ctr" latinLnBrk="0" hangingPunct="1"/>
                      <a:r>
                        <a:rPr lang="de-CH" sz="1400" u="none" strike="noStrike" kern="1200" dirty="0" err="1" smtClean="0">
                          <a:solidFill>
                            <a:srgbClr val="00B050"/>
                          </a:solidFill>
                          <a:effectLst/>
                          <a:latin typeface="+mj-lt"/>
                          <a:ea typeface="+mn-ea"/>
                          <a:cs typeface="+mn-cs"/>
                        </a:rPr>
                        <a:t>protel</a:t>
                      </a:r>
                      <a:r>
                        <a:rPr lang="de-CH" sz="1400" u="none" strike="noStrike" kern="1200" dirty="0" smtClean="0">
                          <a:solidFill>
                            <a:srgbClr val="00B050"/>
                          </a:solidFill>
                          <a:effectLst/>
                          <a:latin typeface="+mj-lt"/>
                          <a:ea typeface="+mn-ea"/>
                          <a:cs typeface="+mn-cs"/>
                        </a:rPr>
                        <a:t> </a:t>
                      </a:r>
                      <a:r>
                        <a:rPr lang="de-CH" sz="1400" u="none" strike="noStrike" kern="1200" dirty="0" err="1" smtClean="0">
                          <a:solidFill>
                            <a:srgbClr val="00B050"/>
                          </a:solidFill>
                          <a:effectLst/>
                          <a:latin typeface="+mj-lt"/>
                          <a:ea typeface="+mn-ea"/>
                          <a:cs typeface="+mn-cs"/>
                        </a:rPr>
                        <a:t>cloud</a:t>
                      </a:r>
                      <a:endParaRPr lang="de-CH" sz="1400" u="none" strike="noStrike" kern="1200" dirty="0" smtClean="0">
                        <a:solidFill>
                          <a:srgbClr val="00B050"/>
                        </a:solidFill>
                        <a:effectLst/>
                        <a:latin typeface="+mj-lt"/>
                        <a:ea typeface="+mn-ea"/>
                        <a:cs typeface="+mn-cs"/>
                      </a:endParaRPr>
                    </a:p>
                  </a:txBody>
                  <a:tcPr marL="5311" marR="5311" marT="5311"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CH" sz="1400" b="0" i="0" u="none" strike="noStrike" kern="1200" dirty="0" smtClean="0">
                          <a:solidFill>
                            <a:srgbClr val="00B050"/>
                          </a:solidFill>
                          <a:effectLst/>
                          <a:latin typeface="+mn-lt"/>
                          <a:ea typeface="+mn-ea"/>
                          <a:cs typeface="+mn-cs"/>
                        </a:rPr>
                        <a:t>bookplan.io</a:t>
                      </a:r>
                    </a:p>
                  </a:txBody>
                  <a:tcPr marL="9525" marR="9525" marT="9525" marB="0" anchor="ctr"/>
                </a:tc>
                <a:tc>
                  <a:txBody>
                    <a:bodyPr/>
                    <a:lstStyle/>
                    <a:p>
                      <a:pPr lvl="0" algn="l" fontAlgn="ctr"/>
                      <a:r>
                        <a:rPr lang="de-CH" sz="1400" b="0" i="0" u="none" strike="noStrike" kern="1200" dirty="0">
                          <a:solidFill>
                            <a:srgbClr val="000000"/>
                          </a:solidFill>
                          <a:effectLst/>
                          <a:latin typeface="+mn-lt"/>
                          <a:ea typeface="+mn-ea"/>
                          <a:cs typeface="+mn-cs"/>
                        </a:rPr>
                        <a:t>GASTROdat</a:t>
                      </a:r>
                    </a:p>
                  </a:txBody>
                  <a:tcPr marL="9525" marR="9525" marT="9525" marB="0" anchor="ctr"/>
                </a:tc>
                <a:extLst>
                  <a:ext uri="{0D108BD9-81ED-4DB2-BD59-A6C34878D82A}">
                    <a16:rowId xmlns:a16="http://schemas.microsoft.com/office/drawing/2014/main" val="2642004256"/>
                  </a:ext>
                </a:extLst>
              </a:tr>
              <a:tr h="228550">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de-CH" sz="1400" u="none" strike="noStrike" kern="1200" dirty="0" smtClean="0">
                          <a:solidFill>
                            <a:schemeClr val="tx1"/>
                          </a:solidFill>
                          <a:effectLst/>
                          <a:latin typeface="+mn-lt"/>
                          <a:ea typeface="+mn-ea"/>
                          <a:cs typeface="+mn-cs"/>
                        </a:rPr>
                        <a:t>Oracle</a:t>
                      </a:r>
                      <a:r>
                        <a:rPr lang="de-CH" sz="1400" u="none" strike="noStrike" kern="1200" baseline="0" dirty="0" smtClean="0">
                          <a:solidFill>
                            <a:schemeClr val="tx1"/>
                          </a:solidFill>
                          <a:effectLst/>
                          <a:latin typeface="+mn-lt"/>
                          <a:ea typeface="+mn-ea"/>
                          <a:cs typeface="+mn-cs"/>
                        </a:rPr>
                        <a:t> </a:t>
                      </a:r>
                      <a:r>
                        <a:rPr lang="de-CH" sz="1400" u="none" strike="noStrike" kern="1200" dirty="0" smtClean="0">
                          <a:solidFill>
                            <a:schemeClr val="tx1"/>
                          </a:solidFill>
                          <a:effectLst/>
                          <a:latin typeface="+mn-lt"/>
                          <a:ea typeface="+mn-ea"/>
                          <a:cs typeface="+mn-cs"/>
                        </a:rPr>
                        <a:t>Suite8</a:t>
                      </a:r>
                      <a:endParaRPr lang="de-CH" sz="1400" b="0" i="0" u="none" strike="noStrike" kern="1200" dirty="0" smtClean="0">
                        <a:solidFill>
                          <a:schemeClr val="tx1"/>
                        </a:solidFill>
                        <a:effectLst/>
                        <a:latin typeface="+mn-lt"/>
                        <a:ea typeface="+mn-ea"/>
                        <a:cs typeface="+mn-cs"/>
                      </a:endParaRPr>
                    </a:p>
                  </a:txBody>
                  <a:tcPr marL="5311" marR="5311" marT="5311" marB="0" anchor="ct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de-CH" sz="1400" b="0" i="0" u="none" strike="noStrike" kern="1200" dirty="0" smtClean="0">
                          <a:solidFill>
                            <a:srgbClr val="00B050"/>
                          </a:solidFill>
                          <a:effectLst/>
                          <a:latin typeface="+mn-lt"/>
                          <a:ea typeface="+mn-ea"/>
                          <a:cs typeface="+mn-cs"/>
                        </a:rPr>
                        <a:t>FOLS (Accor)</a:t>
                      </a:r>
                    </a:p>
                  </a:txBody>
                  <a:tcPr marL="5311" marR="5311" marT="5311"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CH" sz="1400" dirty="0" err="1" smtClean="0"/>
                        <a:t>Cortec</a:t>
                      </a:r>
                      <a:endParaRPr lang="de-CH" sz="1400" dirty="0" smtClean="0"/>
                    </a:p>
                  </a:txBody>
                  <a:tcPr marL="9525" marR="9525" marT="9525" marB="0" anchor="ctr"/>
                </a:tc>
                <a:tc>
                  <a:txBody>
                    <a:bodyPr/>
                    <a:lstStyle/>
                    <a:p>
                      <a:pPr lvl="0" algn="l" fontAlgn="ctr"/>
                      <a:r>
                        <a:rPr lang="de-CH" sz="1400" b="0" i="0" u="none" strike="noStrike" kern="1200" dirty="0">
                          <a:solidFill>
                            <a:srgbClr val="000000"/>
                          </a:solidFill>
                          <a:effectLst/>
                          <a:latin typeface="+mn-lt"/>
                          <a:ea typeface="+mn-ea"/>
                          <a:cs typeface="+mn-cs"/>
                        </a:rPr>
                        <a:t>VelHotel / Velox Pension</a:t>
                      </a:r>
                    </a:p>
                  </a:txBody>
                  <a:tcPr marL="9525" marR="9525" marT="9525" marB="0" anchor="ctr"/>
                </a:tc>
                <a:extLst>
                  <a:ext uri="{0D108BD9-81ED-4DB2-BD59-A6C34878D82A}">
                    <a16:rowId xmlns:a16="http://schemas.microsoft.com/office/drawing/2014/main" val="20367114"/>
                  </a:ext>
                </a:extLst>
              </a:tr>
              <a:tr h="228550">
                <a:tc>
                  <a:txBody>
                    <a:bodyPr/>
                    <a:lstStyle/>
                    <a:p>
                      <a:pPr lvl="0" algn="l" fontAlgn="ctr"/>
                      <a:r>
                        <a:rPr lang="de-CH" sz="1400" b="0" i="0" u="none" strike="noStrike" dirty="0" smtClean="0">
                          <a:solidFill>
                            <a:schemeClr val="tx1"/>
                          </a:solidFill>
                          <a:effectLst/>
                          <a:latin typeface="+mj-lt"/>
                        </a:rPr>
                        <a:t>Oracle OPERA</a:t>
                      </a:r>
                      <a:endParaRPr lang="de-CH" sz="1400" b="0" i="0" u="none" strike="noStrike" dirty="0">
                        <a:solidFill>
                          <a:schemeClr val="tx1"/>
                        </a:solidFill>
                        <a:effectLst/>
                        <a:latin typeface="+mj-lt"/>
                      </a:endParaRPr>
                    </a:p>
                  </a:txBody>
                  <a:tcPr marL="5311" marR="5311" marT="5311" marB="0" anchor="ct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de-CH" sz="1400" b="0" i="0" u="none" strike="noStrike" kern="1200" dirty="0" err="1" smtClean="0">
                          <a:solidFill>
                            <a:srgbClr val="00B050"/>
                          </a:solidFill>
                          <a:effectLst/>
                          <a:latin typeface="+mn-lt"/>
                          <a:ea typeface="+mn-ea"/>
                          <a:cs typeface="+mn-cs"/>
                        </a:rPr>
                        <a:t>hotelfriend</a:t>
                      </a:r>
                      <a:endParaRPr lang="de-CH" sz="1400" b="0" i="0" u="none" strike="noStrike" kern="1200" dirty="0" smtClean="0">
                        <a:solidFill>
                          <a:srgbClr val="00B050"/>
                        </a:solidFill>
                        <a:effectLst/>
                        <a:latin typeface="+mn-lt"/>
                        <a:ea typeface="+mn-ea"/>
                        <a:cs typeface="+mn-cs"/>
                      </a:endParaRPr>
                    </a:p>
                  </a:txBody>
                  <a:tcPr marL="5311" marR="5311" marT="5311"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CH" sz="1400" b="0" i="0" u="none" strike="noStrike" kern="1200" dirty="0" smtClean="0">
                          <a:solidFill>
                            <a:schemeClr val="dk1"/>
                          </a:solidFill>
                          <a:effectLst/>
                          <a:latin typeface="+mn-lt"/>
                          <a:ea typeface="+mn-ea"/>
                          <a:cs typeface="+mn-cs"/>
                        </a:rPr>
                        <a:t>ARTEMIS</a:t>
                      </a:r>
                      <a:endParaRPr lang="de-CH" sz="1400" b="0" i="0" u="none" strike="noStrike" kern="1200" dirty="0" smtClean="0">
                        <a:solidFill>
                          <a:srgbClr val="000000"/>
                        </a:solidFill>
                        <a:effectLst/>
                        <a:latin typeface="+mn-lt"/>
                        <a:ea typeface="+mn-ea"/>
                        <a:cs typeface="+mn-cs"/>
                      </a:endParaRPr>
                    </a:p>
                  </a:txBody>
                  <a:tcPr marL="9525" marR="9525" marT="9525" marB="0" anchor="ctr"/>
                </a:tc>
                <a:tc>
                  <a:txBody>
                    <a:bodyPr/>
                    <a:lstStyle/>
                    <a:p>
                      <a:pPr lvl="0" algn="l" fontAlgn="ctr"/>
                      <a:r>
                        <a:rPr lang="de-CH" sz="1400" b="0" i="0" u="none" strike="noStrike" kern="1200" dirty="0">
                          <a:solidFill>
                            <a:srgbClr val="000000"/>
                          </a:solidFill>
                          <a:effectLst/>
                          <a:latin typeface="+mn-lt"/>
                          <a:ea typeface="+mn-ea"/>
                          <a:cs typeface="+mn-cs"/>
                        </a:rPr>
                        <a:t>Elite Frontoffice</a:t>
                      </a:r>
                    </a:p>
                  </a:txBody>
                  <a:tcPr marL="9525" marR="9525" marT="9525" marB="0" anchor="ctr"/>
                </a:tc>
                <a:extLst>
                  <a:ext uri="{0D108BD9-81ED-4DB2-BD59-A6C34878D82A}">
                    <a16:rowId xmlns:a16="http://schemas.microsoft.com/office/drawing/2014/main" val="612102135"/>
                  </a:ext>
                </a:extLst>
              </a:tr>
              <a:tr h="228550">
                <a:tc>
                  <a:txBody>
                    <a:bodyPr/>
                    <a:lstStyle/>
                    <a:p>
                      <a:pPr lvl="0" algn="l" fontAlgn="ctr"/>
                      <a:r>
                        <a:rPr lang="de-CH" sz="1400" u="none" strike="noStrike" dirty="0" smtClean="0">
                          <a:solidFill>
                            <a:schemeClr val="tx1"/>
                          </a:solidFill>
                          <a:effectLst/>
                          <a:latin typeface="+mj-lt"/>
                        </a:rPr>
                        <a:t>Book.World</a:t>
                      </a:r>
                      <a:endParaRPr lang="de-CH" sz="1400" b="0" i="0" u="none" strike="noStrike" dirty="0">
                        <a:solidFill>
                          <a:schemeClr val="tx1"/>
                        </a:solidFill>
                        <a:effectLst/>
                        <a:latin typeface="+mj-lt"/>
                      </a:endParaRPr>
                    </a:p>
                  </a:txBody>
                  <a:tcPr marL="5311" marR="5311" marT="5311" marB="0" anchor="ct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de-CH" sz="1400" b="0" i="0" u="none" strike="noStrike" kern="1200" dirty="0" err="1" smtClean="0">
                          <a:solidFill>
                            <a:srgbClr val="00B050"/>
                          </a:solidFill>
                          <a:effectLst/>
                          <a:latin typeface="+mn-lt"/>
                          <a:ea typeface="+mn-ea"/>
                          <a:cs typeface="+mn-cs"/>
                        </a:rPr>
                        <a:t>cybhotel</a:t>
                      </a:r>
                      <a:endParaRPr lang="de-CH" sz="1400" b="0" i="0" u="none" strike="noStrike" kern="1200" dirty="0" smtClean="0">
                        <a:solidFill>
                          <a:srgbClr val="00B050"/>
                        </a:solidFill>
                        <a:effectLst/>
                        <a:latin typeface="+mn-lt"/>
                        <a:ea typeface="+mn-ea"/>
                        <a:cs typeface="+mn-cs"/>
                      </a:endParaRPr>
                    </a:p>
                  </a:txBody>
                  <a:tcPr marL="5311" marR="5311" marT="5311"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CH" sz="1400" b="0" i="0" u="none" strike="noStrike" kern="1200" dirty="0" smtClean="0">
                          <a:solidFill>
                            <a:srgbClr val="000000"/>
                          </a:solidFill>
                          <a:effectLst/>
                          <a:latin typeface="+mn-lt"/>
                          <a:ea typeface="+mn-ea"/>
                          <a:cs typeface="+mn-cs"/>
                        </a:rPr>
                        <a:t>Reconline</a:t>
                      </a:r>
                    </a:p>
                  </a:txBody>
                  <a:tcPr marL="9525" marR="9525" marT="9525" marB="0" anchor="ctr"/>
                </a:tc>
                <a:tc>
                  <a:txBody>
                    <a:bodyPr/>
                    <a:lstStyle/>
                    <a:p>
                      <a:pPr lvl="0" algn="l" fontAlgn="ctr"/>
                      <a:r>
                        <a:rPr lang="de-CH" sz="1400" b="0" i="0" u="none" strike="noStrike" kern="1200" dirty="0">
                          <a:solidFill>
                            <a:srgbClr val="000000"/>
                          </a:solidFill>
                          <a:effectLst/>
                          <a:latin typeface="+mn-lt"/>
                          <a:ea typeface="+mn-ea"/>
                          <a:cs typeface="+mn-cs"/>
                        </a:rPr>
                        <a:t>Hotline</a:t>
                      </a:r>
                    </a:p>
                  </a:txBody>
                  <a:tcPr marL="9525" marR="9525" marT="9525" marB="0" anchor="ctr"/>
                </a:tc>
                <a:extLst>
                  <a:ext uri="{0D108BD9-81ED-4DB2-BD59-A6C34878D82A}">
                    <a16:rowId xmlns:a16="http://schemas.microsoft.com/office/drawing/2014/main" val="1588373207"/>
                  </a:ext>
                </a:extLst>
              </a:tr>
              <a:tr h="228192">
                <a:tc>
                  <a:txBody>
                    <a:bodyPr/>
                    <a:lstStyle/>
                    <a:p>
                      <a:pPr lvl="0" algn="l" fontAlgn="ctr"/>
                      <a:r>
                        <a:rPr lang="de-CH" sz="1400" u="none" strike="noStrike" dirty="0">
                          <a:solidFill>
                            <a:schemeClr val="tx1"/>
                          </a:solidFill>
                          <a:effectLst/>
                          <a:latin typeface="+mj-lt"/>
                        </a:rPr>
                        <a:t>Hogatex Starlight</a:t>
                      </a:r>
                    </a:p>
                  </a:txBody>
                  <a:tcPr marL="5311" marR="5311" marT="5311" marB="0" anchor="ctr"/>
                </a:tc>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de-CH" sz="1400" b="0" i="0" u="none" strike="noStrike" kern="1200" dirty="0" err="1" smtClean="0">
                          <a:solidFill>
                            <a:srgbClr val="00B050"/>
                          </a:solidFill>
                          <a:effectLst/>
                          <a:latin typeface="+mn-lt"/>
                          <a:ea typeface="+mn-ea"/>
                          <a:cs typeface="+mn-cs"/>
                        </a:rPr>
                        <a:t>Room</a:t>
                      </a:r>
                      <a:r>
                        <a:rPr lang="de-CH" sz="1400" b="0" i="0" u="none" strike="noStrike" kern="1200" baseline="0" dirty="0" smtClean="0">
                          <a:solidFill>
                            <a:srgbClr val="00B050"/>
                          </a:solidFill>
                          <a:effectLst/>
                          <a:latin typeface="+mn-lt"/>
                          <a:ea typeface="+mn-ea"/>
                          <a:cs typeface="+mn-cs"/>
                        </a:rPr>
                        <a:t> </a:t>
                      </a:r>
                      <a:r>
                        <a:rPr lang="de-CH" sz="1400" b="0" i="0" u="none" strike="noStrike" kern="1200" baseline="0" dirty="0" err="1" smtClean="0">
                          <a:solidFill>
                            <a:srgbClr val="00B050"/>
                          </a:solidFill>
                          <a:effectLst/>
                          <a:latin typeface="+mn-lt"/>
                          <a:ea typeface="+mn-ea"/>
                          <a:cs typeface="+mn-cs"/>
                        </a:rPr>
                        <a:t>R</a:t>
                      </a:r>
                      <a:r>
                        <a:rPr lang="de-CH" sz="1400" b="0" i="0" u="none" strike="noStrike" kern="1200" dirty="0" err="1" smtClean="0">
                          <a:solidFill>
                            <a:srgbClr val="00B050"/>
                          </a:solidFill>
                          <a:effectLst/>
                          <a:latin typeface="+mn-lt"/>
                          <a:ea typeface="+mn-ea"/>
                          <a:cs typeface="+mn-cs"/>
                        </a:rPr>
                        <a:t>accoon</a:t>
                      </a:r>
                      <a:endParaRPr lang="de-CH" sz="1400" b="0" i="0" u="none" strike="noStrike" dirty="0">
                        <a:solidFill>
                          <a:srgbClr val="00B050"/>
                        </a:solidFill>
                        <a:effectLst/>
                        <a:latin typeface="+mj-lt"/>
                      </a:endParaRPr>
                    </a:p>
                  </a:txBody>
                  <a:tcPr marL="5311" marR="5311" marT="5311"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CH" sz="1400" b="0" i="0" u="none" strike="noStrike" kern="1200" dirty="0" smtClean="0">
                          <a:solidFill>
                            <a:srgbClr val="000000"/>
                          </a:solidFill>
                          <a:effectLst/>
                          <a:latin typeface="+mn-lt"/>
                          <a:ea typeface="+mn-ea"/>
                          <a:cs typeface="+mn-cs"/>
                        </a:rPr>
                        <a:t>RESAVIO</a:t>
                      </a:r>
                    </a:p>
                  </a:txBody>
                  <a:tcPr marL="9525" marR="9525" marT="9525"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CH" sz="1400" b="0" i="0" u="none" strike="noStrike" kern="1200" dirty="0">
                          <a:solidFill>
                            <a:srgbClr val="000000"/>
                          </a:solidFill>
                          <a:effectLst/>
                          <a:latin typeface="+mn-lt"/>
                          <a:ea typeface="+mn-ea"/>
                          <a:cs typeface="+mn-cs"/>
                        </a:rPr>
                        <a:t>Winfoms</a:t>
                      </a:r>
                    </a:p>
                  </a:txBody>
                  <a:tcPr marL="9525" marR="9525" marT="9525" marB="0" anchor="ctr"/>
                </a:tc>
                <a:extLst>
                  <a:ext uri="{0D108BD9-81ED-4DB2-BD59-A6C34878D82A}">
                    <a16:rowId xmlns:a16="http://schemas.microsoft.com/office/drawing/2014/main" val="3109047285"/>
                  </a:ext>
                </a:extLst>
              </a:tr>
              <a:tr h="228550">
                <a:tc>
                  <a:txBody>
                    <a:bodyPr/>
                    <a:lstStyle/>
                    <a:p>
                      <a:pPr lvl="0" algn="l" fontAlgn="ctr"/>
                      <a:r>
                        <a:rPr lang="de-CH" sz="1400" u="none" strike="noStrike" dirty="0">
                          <a:effectLst/>
                          <a:latin typeface="+mj-lt"/>
                        </a:rPr>
                        <a:t>AIDA / Aida.X</a:t>
                      </a:r>
                    </a:p>
                  </a:txBody>
                  <a:tcPr marL="5311" marR="5311" marT="5311" marB="0" anchor="ct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de-CH" sz="1400" b="0" i="0" u="none" strike="noStrike" kern="1200" dirty="0" err="1" smtClean="0">
                          <a:solidFill>
                            <a:srgbClr val="00B050"/>
                          </a:solidFill>
                          <a:effectLst/>
                          <a:latin typeface="+mn-lt"/>
                          <a:ea typeface="+mn-ea"/>
                          <a:cs typeface="+mn-cs"/>
                        </a:rPr>
                        <a:t>Shiji</a:t>
                      </a:r>
                      <a:r>
                        <a:rPr lang="de-CH" sz="1400" b="0" i="0" u="none" strike="noStrike" kern="1200" dirty="0" smtClean="0">
                          <a:solidFill>
                            <a:srgbClr val="00B050"/>
                          </a:solidFill>
                          <a:effectLst/>
                          <a:latin typeface="+mn-lt"/>
                          <a:ea typeface="+mn-ea"/>
                          <a:cs typeface="+mn-cs"/>
                        </a:rPr>
                        <a:t> Enterprise </a:t>
                      </a:r>
                      <a:r>
                        <a:rPr lang="de-CH" sz="1400" b="0" i="0" u="none" strike="noStrike" kern="1200" dirty="0" err="1" smtClean="0">
                          <a:solidFill>
                            <a:srgbClr val="00B050"/>
                          </a:solidFill>
                          <a:effectLst/>
                          <a:latin typeface="+mn-lt"/>
                          <a:ea typeface="+mn-ea"/>
                          <a:cs typeface="+mn-cs"/>
                        </a:rPr>
                        <a:t>Platform</a:t>
                      </a:r>
                      <a:r>
                        <a:rPr lang="de-CH" sz="1400" b="0" i="0" u="none" strike="noStrike" kern="1200" dirty="0" smtClean="0">
                          <a:solidFill>
                            <a:srgbClr val="00B050"/>
                          </a:solidFill>
                          <a:effectLst/>
                          <a:latin typeface="+mn-lt"/>
                          <a:ea typeface="+mn-ea"/>
                          <a:cs typeface="+mn-cs"/>
                        </a:rPr>
                        <a:t> (SEP)</a:t>
                      </a:r>
                    </a:p>
                  </a:txBody>
                  <a:tcPr marL="5311" marR="5311" marT="5311"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CH" sz="1400" b="0" i="0" u="none" strike="noStrike" kern="1200" dirty="0" smtClean="0">
                          <a:solidFill>
                            <a:srgbClr val="00B050"/>
                          </a:solidFill>
                          <a:effectLst/>
                          <a:latin typeface="+mn-lt"/>
                          <a:ea typeface="+mn-ea"/>
                          <a:cs typeface="+mn-cs"/>
                        </a:rPr>
                        <a:t>Little Hotelier</a:t>
                      </a:r>
                    </a:p>
                  </a:txBody>
                  <a:tcPr marL="9525" marR="9525" marT="9525" marB="0" anchor="ctr"/>
                </a:tc>
                <a:tc>
                  <a:txBody>
                    <a:bodyPr/>
                    <a:lstStyle/>
                    <a:p>
                      <a:pPr lvl="0"/>
                      <a:r>
                        <a:rPr lang="de-CH" sz="1400" strike="sngStrike" baseline="0" dirty="0" smtClean="0">
                          <a:solidFill>
                            <a:srgbClr val="00B050"/>
                          </a:solidFill>
                        </a:rPr>
                        <a:t>base7booking</a:t>
                      </a:r>
                      <a:endParaRPr lang="de-CH" sz="1400" strike="sngStrike" baseline="0" dirty="0">
                        <a:solidFill>
                          <a:srgbClr val="00B050"/>
                        </a:solidFill>
                      </a:endParaRPr>
                    </a:p>
                  </a:txBody>
                  <a:tcPr marL="9525" marR="9525" marT="9525" marB="0" anchor="ctr"/>
                </a:tc>
                <a:extLst>
                  <a:ext uri="{0D108BD9-81ED-4DB2-BD59-A6C34878D82A}">
                    <a16:rowId xmlns:a16="http://schemas.microsoft.com/office/drawing/2014/main" val="1616311142"/>
                  </a:ext>
                </a:extLst>
              </a:tr>
              <a:tr h="228550">
                <a:tc>
                  <a:txBody>
                    <a:bodyPr/>
                    <a:lstStyle/>
                    <a:p>
                      <a:pPr lvl="0" algn="l" fontAlgn="ctr"/>
                      <a:r>
                        <a:rPr lang="de-CH" sz="1400" u="none" strike="noStrike">
                          <a:effectLst/>
                          <a:latin typeface="+mj-lt"/>
                        </a:rPr>
                        <a:t>Sihot</a:t>
                      </a:r>
                      <a:endParaRPr lang="de-CH" sz="1400" b="0" i="0" u="none" strike="noStrike">
                        <a:solidFill>
                          <a:srgbClr val="000000"/>
                        </a:solidFill>
                        <a:effectLst/>
                        <a:latin typeface="+mj-lt"/>
                      </a:endParaRPr>
                    </a:p>
                  </a:txBody>
                  <a:tcPr marL="5311" marR="5311" marT="5311" marB="0" anchor="ct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endParaRPr lang="de-CH" sz="1400" b="0" i="0" u="none" strike="noStrike" kern="1200" dirty="0" smtClean="0">
                        <a:solidFill>
                          <a:schemeClr val="tx1"/>
                        </a:solidFill>
                        <a:effectLst/>
                        <a:latin typeface="+mn-lt"/>
                        <a:ea typeface="+mn-ea"/>
                        <a:cs typeface="+mn-cs"/>
                      </a:endParaRPr>
                    </a:p>
                  </a:txBody>
                  <a:tcPr marL="5311" marR="5311" marT="5311"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de-CH" sz="1400" b="0" i="0" u="none" strike="noStrike" kern="1200" dirty="0" smtClean="0">
                        <a:solidFill>
                          <a:schemeClr val="tx1"/>
                        </a:solidFill>
                        <a:effectLst/>
                        <a:latin typeface="+mn-lt"/>
                        <a:ea typeface="+mn-ea"/>
                        <a:cs typeface="+mn-cs"/>
                      </a:endParaRPr>
                    </a:p>
                  </a:txBody>
                  <a:tcPr marL="9525" marR="9525" marT="9525" marB="0" anchor="ctr"/>
                </a:tc>
                <a:tc>
                  <a:txBody>
                    <a:bodyPr/>
                    <a:lstStyle/>
                    <a:p>
                      <a:pPr lvl="0"/>
                      <a:r>
                        <a:rPr lang="de-CH" sz="1400" dirty="0" smtClean="0"/>
                        <a:t>EMMA</a:t>
                      </a:r>
                      <a:endParaRPr lang="de-CH" sz="1400" dirty="0"/>
                    </a:p>
                  </a:txBody>
                  <a:tcPr marL="9525" marR="9525" marT="9525" marB="0" anchor="ctr"/>
                </a:tc>
                <a:extLst>
                  <a:ext uri="{0D108BD9-81ED-4DB2-BD59-A6C34878D82A}">
                    <a16:rowId xmlns:a16="http://schemas.microsoft.com/office/drawing/2014/main" val="337262779"/>
                  </a:ext>
                </a:extLst>
              </a:tr>
              <a:tr h="228550">
                <a:tc>
                  <a:txBody>
                    <a:bodyPr/>
                    <a:lstStyle/>
                    <a:p>
                      <a:pPr lvl="0" algn="l" fontAlgn="ctr"/>
                      <a:r>
                        <a:rPr lang="de-CH" sz="1400" u="none" strike="noStrike" dirty="0">
                          <a:effectLst/>
                          <a:latin typeface="+mj-lt"/>
                        </a:rPr>
                        <a:t>HS/3</a:t>
                      </a:r>
                      <a:endParaRPr lang="de-CH" sz="1400" b="0" i="0" u="none" strike="noStrike" dirty="0">
                        <a:solidFill>
                          <a:srgbClr val="000000"/>
                        </a:solidFill>
                        <a:effectLst/>
                        <a:latin typeface="+mj-lt"/>
                      </a:endParaRPr>
                    </a:p>
                  </a:txBody>
                  <a:tcPr marL="5311" marR="5311" marT="5311" marB="0" anchor="ctr"/>
                </a:tc>
                <a:tc>
                  <a:txBody>
                    <a:bodyPr/>
                    <a:lstStyle/>
                    <a:p>
                      <a:pPr lvl="0" algn="l" fontAlgn="b"/>
                      <a:endParaRPr lang="de-CH" sz="1400" b="0" i="0" u="none" strike="noStrike" dirty="0">
                        <a:solidFill>
                          <a:srgbClr val="006100"/>
                        </a:solidFill>
                        <a:effectLst/>
                        <a:latin typeface="+mj-lt"/>
                      </a:endParaRPr>
                    </a:p>
                  </a:txBody>
                  <a:tcPr marL="5311" marR="5311" marT="5311"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de-CH" sz="1400" b="0" i="0" u="none" strike="noStrike" kern="1200" dirty="0" smtClean="0">
                        <a:solidFill>
                          <a:schemeClr val="tx1"/>
                        </a:solidFill>
                        <a:effectLst/>
                        <a:latin typeface="+mn-lt"/>
                        <a:ea typeface="+mn-ea"/>
                        <a:cs typeface="+mn-cs"/>
                      </a:endParaRPr>
                    </a:p>
                  </a:txBody>
                  <a:tcPr marL="9525" marR="9525" marT="9525"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CH" sz="1400" dirty="0" smtClean="0"/>
                        <a:t>Amadeus</a:t>
                      </a:r>
                    </a:p>
                  </a:txBody>
                  <a:tcPr marL="9525" marR="9525" marT="9525" marB="0" anchor="ctr"/>
                </a:tc>
                <a:extLst>
                  <a:ext uri="{0D108BD9-81ED-4DB2-BD59-A6C34878D82A}">
                    <a16:rowId xmlns:a16="http://schemas.microsoft.com/office/drawing/2014/main" val="3285074822"/>
                  </a:ext>
                </a:extLst>
              </a:tr>
              <a:tr h="291059">
                <a:tc>
                  <a:txBody>
                    <a:bodyPr/>
                    <a:lstStyle/>
                    <a:p>
                      <a:pPr lvl="0" algn="l" fontAlgn="ctr"/>
                      <a:r>
                        <a:rPr lang="de-CH" sz="1400" b="0" i="0" u="none" strike="noStrike" dirty="0">
                          <a:solidFill>
                            <a:srgbClr val="000000"/>
                          </a:solidFill>
                          <a:effectLst/>
                          <a:latin typeface="+mj-lt"/>
                        </a:rPr>
                        <a:t>CASY Hotel Software</a:t>
                      </a:r>
                    </a:p>
                  </a:txBody>
                  <a:tcPr marL="9525" marR="9525" marT="9525" marB="0" anchor="ctr"/>
                </a:tc>
                <a:tc>
                  <a:txBody>
                    <a:bodyPr/>
                    <a:lstStyle/>
                    <a:p>
                      <a:pPr marL="0" lvl="0" algn="ctr" defTabSz="914377" rtl="0" eaLnBrk="1" fontAlgn="ctr" latinLnBrk="0" hangingPunct="1"/>
                      <a:endParaRPr lang="de-CH" sz="1400" b="0" i="0" u="none" strike="noStrike" kern="1200" dirty="0">
                        <a:solidFill>
                          <a:srgbClr val="000000"/>
                        </a:solidFill>
                        <a:effectLst/>
                        <a:latin typeface="+mj-lt"/>
                        <a:ea typeface="+mn-ea"/>
                        <a:cs typeface="+mn-cs"/>
                      </a:endParaRPr>
                    </a:p>
                  </a:txBody>
                  <a:tcPr marL="5311" marR="5311" marT="5311" marB="0" anchor="ctr"/>
                </a:tc>
                <a:tc>
                  <a:txBody>
                    <a:bodyPr/>
                    <a:lstStyle/>
                    <a:p>
                      <a:endParaRPr lang="de-CH" dirty="0"/>
                    </a:p>
                  </a:txBody>
                  <a:tcPr marL="9525" marR="9525" marT="9525"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de-CH" sz="1400" b="0" i="0" u="none" strike="noStrike" kern="1200" dirty="0" smtClean="0">
                        <a:solidFill>
                          <a:srgbClr val="FF0000"/>
                        </a:solidFill>
                        <a:effectLst/>
                        <a:latin typeface="+mn-lt"/>
                        <a:ea typeface="+mn-ea"/>
                        <a:cs typeface="+mn-cs"/>
                      </a:endParaRPr>
                    </a:p>
                  </a:txBody>
                  <a:tcPr marL="9525" marR="9525" marT="9525" marB="0" anchor="ctr"/>
                </a:tc>
                <a:extLst>
                  <a:ext uri="{0D108BD9-81ED-4DB2-BD59-A6C34878D82A}">
                    <a16:rowId xmlns:a16="http://schemas.microsoft.com/office/drawing/2014/main" val="3472557308"/>
                  </a:ext>
                </a:extLst>
              </a:tr>
              <a:tr h="228550">
                <a:tc>
                  <a:txBody>
                    <a:bodyPr/>
                    <a:lstStyle/>
                    <a:p>
                      <a:pPr lvl="0" algn="l" fontAlgn="ctr"/>
                      <a:r>
                        <a:rPr lang="de-CH" sz="1400" b="0" i="0" u="none" strike="noStrike" dirty="0" smtClean="0">
                          <a:solidFill>
                            <a:srgbClr val="000000"/>
                          </a:solidFill>
                          <a:effectLst/>
                          <a:latin typeface="+mj-lt"/>
                        </a:rPr>
                        <a:t>StayNTouch</a:t>
                      </a:r>
                      <a:endParaRPr lang="de-CH" sz="1400" b="0" i="0" u="none" strike="noStrike" dirty="0">
                        <a:solidFill>
                          <a:srgbClr val="000000"/>
                        </a:solidFill>
                        <a:effectLst/>
                        <a:latin typeface="+mj-lt"/>
                      </a:endParaRPr>
                    </a:p>
                  </a:txBody>
                  <a:tcPr marL="9525" marR="9525" marT="9525"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dirty="0">
                        <a:solidFill>
                          <a:srgbClr val="000000"/>
                        </a:solidFill>
                        <a:effectLst/>
                        <a:latin typeface="+mj-lt"/>
                        <a:ea typeface="+mn-ea"/>
                        <a:cs typeface="+mn-cs"/>
                      </a:endParaRPr>
                    </a:p>
                  </a:txBody>
                  <a:tcPr marL="5311" marR="5311" marT="5311"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de-CH" sz="1400" b="0" i="0" u="none" strike="noStrike" kern="1200" dirty="0" smtClean="0">
                        <a:solidFill>
                          <a:srgbClr val="FF0000"/>
                        </a:solidFill>
                        <a:effectLst/>
                        <a:latin typeface="+mn-lt"/>
                        <a:ea typeface="+mn-ea"/>
                        <a:cs typeface="+mn-cs"/>
                      </a:endParaRPr>
                    </a:p>
                  </a:txBody>
                  <a:tcPr marL="9525" marR="9525" marT="9525"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de-CH" sz="1400" b="0" i="0" u="none" strike="noStrike" kern="1200" dirty="0" smtClean="0">
                        <a:solidFill>
                          <a:srgbClr val="FF0000"/>
                        </a:solidFill>
                        <a:effectLst/>
                        <a:latin typeface="+mn-lt"/>
                        <a:ea typeface="+mn-ea"/>
                        <a:cs typeface="+mn-cs"/>
                      </a:endParaRPr>
                    </a:p>
                  </a:txBody>
                  <a:tcPr marL="9525" marR="9525" marT="9525" marB="0" anchor="ctr"/>
                </a:tc>
                <a:extLst>
                  <a:ext uri="{0D108BD9-81ED-4DB2-BD59-A6C34878D82A}">
                    <a16:rowId xmlns:a16="http://schemas.microsoft.com/office/drawing/2014/main" val="3331440104"/>
                  </a:ext>
                </a:extLst>
              </a:tr>
              <a:tr h="291059">
                <a:tc>
                  <a:txBody>
                    <a:bodyPr/>
                    <a:lstStyle/>
                    <a:p>
                      <a:pPr lvl="0"/>
                      <a:r>
                        <a:rPr lang="de-CH" sz="1400" dirty="0"/>
                        <a:t>Hotelpac</a:t>
                      </a:r>
                    </a:p>
                  </a:txBody>
                  <a:tcPr marL="9525" marR="9525" marT="9525"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tc>
                  <a:txBody>
                    <a:bodyPr/>
                    <a:lstStyle/>
                    <a:p>
                      <a:endParaRPr lang="de-CH"/>
                    </a:p>
                  </a:txBody>
                  <a:tcPr marL="9525" marR="9525" marT="9525"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de-CH" sz="1400" b="0" i="0" u="none" strike="noStrike" kern="1200" dirty="0" smtClean="0">
                        <a:solidFill>
                          <a:srgbClr val="FF0000"/>
                        </a:solidFill>
                        <a:effectLst/>
                        <a:latin typeface="+mn-lt"/>
                        <a:ea typeface="+mn-ea"/>
                        <a:cs typeface="+mn-cs"/>
                      </a:endParaRPr>
                    </a:p>
                  </a:txBody>
                  <a:tcPr marL="9525" marR="9525" marT="9525" marB="0" anchor="ctr"/>
                </a:tc>
                <a:extLst>
                  <a:ext uri="{0D108BD9-81ED-4DB2-BD59-A6C34878D82A}">
                    <a16:rowId xmlns:a16="http://schemas.microsoft.com/office/drawing/2014/main" val="1062340334"/>
                  </a:ext>
                </a:extLst>
              </a:tr>
              <a:tr h="291059">
                <a:tc>
                  <a:txBody>
                    <a:bodyPr/>
                    <a:lstStyle/>
                    <a:p>
                      <a:pPr lvl="0"/>
                      <a:r>
                        <a:rPr lang="de-CH" sz="1400" dirty="0"/>
                        <a:t>Zimmersoftware</a:t>
                      </a:r>
                    </a:p>
                  </a:txBody>
                  <a:tcPr marL="9525" marR="9525" marT="9525"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tc>
                  <a:txBody>
                    <a:bodyPr/>
                    <a:lstStyle/>
                    <a:p>
                      <a:endParaRPr lang="de-CH" dirty="0"/>
                    </a:p>
                  </a:txBody>
                  <a:tcPr marL="9525" marR="9525" marT="9525"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de-CH" sz="1400" b="0" i="0" u="none" strike="noStrike" kern="1200" dirty="0" smtClean="0">
                        <a:solidFill>
                          <a:srgbClr val="FF0000"/>
                        </a:solidFill>
                        <a:effectLst/>
                        <a:latin typeface="+mn-lt"/>
                        <a:ea typeface="+mn-ea"/>
                        <a:cs typeface="+mn-cs"/>
                      </a:endParaRPr>
                    </a:p>
                  </a:txBody>
                  <a:tcPr marL="9525" marR="9525" marT="9525" marB="0" anchor="ctr"/>
                </a:tc>
                <a:extLst>
                  <a:ext uri="{0D108BD9-81ED-4DB2-BD59-A6C34878D82A}">
                    <a16:rowId xmlns:a16="http://schemas.microsoft.com/office/drawing/2014/main" val="3254243953"/>
                  </a:ext>
                </a:extLst>
              </a:tr>
              <a:tr h="228550">
                <a:tc>
                  <a:txBody>
                    <a:bodyPr/>
                    <a:lstStyle/>
                    <a:p>
                      <a:pPr lvl="0"/>
                      <a:r>
                        <a:rPr lang="de-CH" sz="1400" dirty="0"/>
                        <a:t>Clock </a:t>
                      </a:r>
                      <a:r>
                        <a:rPr lang="de-CH" sz="1400" dirty="0" smtClean="0"/>
                        <a:t>Software</a:t>
                      </a:r>
                      <a:endParaRPr lang="de-CH" sz="1400" dirty="0"/>
                    </a:p>
                  </a:txBody>
                  <a:tcPr marL="9525" marR="9525" marT="9525"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extLst>
                  <a:ext uri="{0D108BD9-81ED-4DB2-BD59-A6C34878D82A}">
                    <a16:rowId xmlns:a16="http://schemas.microsoft.com/office/drawing/2014/main" val="4259265636"/>
                  </a:ext>
                </a:extLst>
              </a:tr>
              <a:tr h="22855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CH" sz="1400" dirty="0" smtClean="0"/>
                        <a:t>Arhon</a:t>
                      </a:r>
                    </a:p>
                  </a:txBody>
                  <a:tcPr marL="9525" marR="9525" marT="9525"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extLst>
                  <a:ext uri="{0D108BD9-81ED-4DB2-BD59-A6C34878D82A}">
                    <a16:rowId xmlns:a16="http://schemas.microsoft.com/office/drawing/2014/main" val="408826909"/>
                  </a:ext>
                </a:extLst>
              </a:tr>
              <a:tr h="228550">
                <a:tc>
                  <a:txBody>
                    <a:bodyPr/>
                    <a:lstStyle/>
                    <a:p>
                      <a:pPr lvl="0"/>
                      <a:r>
                        <a:rPr lang="de-CH" sz="1400" dirty="0" smtClean="0"/>
                        <a:t>MEWS</a:t>
                      </a:r>
                      <a:endParaRPr lang="de-CH" sz="1400" dirty="0"/>
                    </a:p>
                  </a:txBody>
                  <a:tcPr marL="9525" marR="9525" marT="9525"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extLst>
                  <a:ext uri="{0D108BD9-81ED-4DB2-BD59-A6C34878D82A}">
                    <a16:rowId xmlns:a16="http://schemas.microsoft.com/office/drawing/2014/main" val="3873439998"/>
                  </a:ext>
                </a:extLst>
              </a:tr>
              <a:tr h="214712">
                <a:tc>
                  <a:txBody>
                    <a:bodyPr/>
                    <a:lstStyle/>
                    <a:p>
                      <a:pPr lvl="0"/>
                      <a:r>
                        <a:rPr lang="de-CH" sz="1400" dirty="0" smtClean="0"/>
                        <a:t>SHS</a:t>
                      </a:r>
                      <a:endParaRPr lang="de-CH" sz="1400" dirty="0"/>
                    </a:p>
                  </a:txBody>
                  <a:tcPr marL="9525" marR="9525" marT="9525"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extLst>
                  <a:ext uri="{0D108BD9-81ED-4DB2-BD59-A6C34878D82A}">
                    <a16:rowId xmlns:a16="http://schemas.microsoft.com/office/drawing/2014/main" val="3449884299"/>
                  </a:ext>
                </a:extLst>
              </a:tr>
              <a:tr h="11144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CH" sz="1400" dirty="0" err="1" smtClean="0">
                          <a:solidFill>
                            <a:srgbClr val="00B050"/>
                          </a:solidFill>
                        </a:rPr>
                        <a:t>Apaleo</a:t>
                      </a:r>
                      <a:endParaRPr lang="de-CH" sz="1400" dirty="0" smtClean="0">
                        <a:solidFill>
                          <a:srgbClr val="00B050"/>
                        </a:solidFill>
                      </a:endParaRPr>
                    </a:p>
                  </a:txBody>
                  <a:tcPr marL="9525" marR="9525" marT="9525"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extLst>
                  <a:ext uri="{0D108BD9-81ED-4DB2-BD59-A6C34878D82A}">
                    <a16:rowId xmlns:a16="http://schemas.microsoft.com/office/drawing/2014/main" val="3025756006"/>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CH" sz="1400" dirty="0" err="1" smtClean="0">
                          <a:solidFill>
                            <a:srgbClr val="00B050"/>
                          </a:solidFill>
                        </a:rPr>
                        <a:t>Guestline</a:t>
                      </a:r>
                      <a:endParaRPr lang="de-CH" sz="1400" dirty="0" smtClean="0">
                        <a:solidFill>
                          <a:srgbClr val="00B050"/>
                        </a:solidFill>
                      </a:endParaRPr>
                    </a:p>
                  </a:txBody>
                  <a:tcPr marL="9525" marR="9525" marT="9525"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de-CH" sz="1400" b="0" i="0" u="none" strike="noStrike" kern="1200" noProof="0" dirty="0">
                        <a:solidFill>
                          <a:srgbClr val="000000"/>
                        </a:solidFill>
                        <a:effectLst/>
                        <a:latin typeface="+mj-lt"/>
                        <a:ea typeface="+mn-ea"/>
                        <a:cs typeface="+mn-cs"/>
                      </a:endParaRPr>
                    </a:p>
                  </a:txBody>
                  <a:tcPr marL="5311" marR="5311" marT="5311" marB="0" anchor="ctr"/>
                </a:tc>
                <a:extLst>
                  <a:ext uri="{0D108BD9-81ED-4DB2-BD59-A6C34878D82A}">
                    <a16:rowId xmlns:a16="http://schemas.microsoft.com/office/drawing/2014/main" val="3436624780"/>
                  </a:ext>
                </a:extLst>
              </a:tr>
            </a:tbl>
          </a:graphicData>
        </a:graphic>
      </p:graphicFrame>
    </p:spTree>
    <p:extLst>
      <p:ext uri="{BB962C8B-B14F-4D97-AF65-F5344CB8AC3E}">
        <p14:creationId xmlns:p14="http://schemas.microsoft.com/office/powerpoint/2010/main" val="1262131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0172" y="1398607"/>
            <a:ext cx="10431925" cy="461665"/>
          </a:xfrm>
        </p:spPr>
        <p:txBody>
          <a:bodyPr/>
          <a:lstStyle/>
          <a:p>
            <a:r>
              <a:rPr lang="fr-CH" sz="3200" dirty="0"/>
              <a:t>4</a:t>
            </a:r>
            <a:r>
              <a:rPr lang="fr-CH" sz="3200" dirty="0" smtClean="0"/>
              <a:t>. Automatisation </a:t>
            </a:r>
            <a:r>
              <a:rPr lang="fr-CH" sz="3200" dirty="0"/>
              <a:t>– </a:t>
            </a:r>
            <a:r>
              <a:rPr lang="fr-CH" sz="3200" dirty="0" smtClean="0"/>
              <a:t>Etat actuel (II</a:t>
            </a:r>
            <a:r>
              <a:rPr lang="fr-CH" sz="3200" dirty="0"/>
              <a:t>)</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399" y="2371872"/>
            <a:ext cx="10058400" cy="3663244"/>
          </a:xfrm>
          <a:prstGeom prst="rect">
            <a:avLst/>
          </a:prstGeom>
        </p:spPr>
      </p:pic>
    </p:spTree>
    <p:extLst>
      <p:ext uri="{BB962C8B-B14F-4D97-AF65-F5344CB8AC3E}">
        <p14:creationId xmlns:p14="http://schemas.microsoft.com/office/powerpoint/2010/main" val="930506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0172" y="1398607"/>
            <a:ext cx="10431925" cy="461665"/>
          </a:xfrm>
        </p:spPr>
        <p:txBody>
          <a:bodyPr/>
          <a:lstStyle/>
          <a:p>
            <a:r>
              <a:rPr lang="fr-CH" sz="3200" dirty="0"/>
              <a:t>4</a:t>
            </a:r>
            <a:r>
              <a:rPr lang="fr-CH" sz="3200" dirty="0" smtClean="0"/>
              <a:t>. Automatisation–Communication/promotion (I)</a:t>
            </a:r>
            <a:endParaRPr lang="fr-CH" sz="3200" dirty="0"/>
          </a:p>
        </p:txBody>
      </p:sp>
      <p:sp>
        <p:nvSpPr>
          <p:cNvPr id="5" name="Espace réservé du contenu 2"/>
          <p:cNvSpPr>
            <a:spLocks noGrp="1"/>
          </p:cNvSpPr>
          <p:nvPr>
            <p:ph idx="1"/>
          </p:nvPr>
        </p:nvSpPr>
        <p:spPr>
          <a:xfrm>
            <a:off x="1391835" y="2104450"/>
            <a:ext cx="3885843" cy="4154984"/>
          </a:xfrm>
        </p:spPr>
        <p:txBody>
          <a:bodyPr/>
          <a:lstStyle/>
          <a:p>
            <a:pPr>
              <a:lnSpc>
                <a:spcPts val="2700"/>
              </a:lnSpc>
            </a:pPr>
            <a:r>
              <a:rPr lang="fr-CH" sz="2100" b="1" dirty="0" smtClean="0"/>
              <a:t>Etat des lieux </a:t>
            </a:r>
          </a:p>
          <a:p>
            <a:pPr>
              <a:lnSpc>
                <a:spcPts val="2700"/>
              </a:lnSpc>
            </a:pPr>
            <a:r>
              <a:rPr lang="fr-CH" sz="2100" b="1" dirty="0" smtClean="0"/>
              <a:t>Promotion </a:t>
            </a:r>
            <a:endParaRPr lang="fr-CH" sz="2100" b="1" dirty="0"/>
          </a:p>
          <a:p>
            <a:pPr fontAlgn="ctr">
              <a:lnSpc>
                <a:spcPct val="100000"/>
              </a:lnSpc>
              <a:spcAft>
                <a:spcPts val="600"/>
              </a:spcAft>
            </a:pPr>
            <a:r>
              <a:rPr lang="fr-CH" sz="2100" dirty="0" err="1" smtClean="0"/>
              <a:t>Erledigt</a:t>
            </a:r>
            <a:r>
              <a:rPr lang="fr-CH" sz="2100" dirty="0" smtClean="0"/>
              <a:t>: </a:t>
            </a:r>
            <a:endParaRPr lang="fr-CH" sz="1800" dirty="0" smtClean="0"/>
          </a:p>
          <a:p>
            <a:pPr marL="285750" indent="-285750" fontAlgn="ctr">
              <a:lnSpc>
                <a:spcPct val="100000"/>
              </a:lnSpc>
              <a:spcAft>
                <a:spcPts val="600"/>
              </a:spcAft>
              <a:buFont typeface="Arial" panose="020B0604020202020204" pitchFamily="34" charset="0"/>
              <a:buChar char="•"/>
            </a:pPr>
            <a:r>
              <a:rPr lang="fr-CH" sz="1800" dirty="0" smtClean="0"/>
              <a:t>SIHOT</a:t>
            </a:r>
          </a:p>
          <a:p>
            <a:pPr marL="285750" indent="-285750" fontAlgn="ctr">
              <a:lnSpc>
                <a:spcPct val="100000"/>
              </a:lnSpc>
              <a:spcAft>
                <a:spcPts val="600"/>
              </a:spcAft>
              <a:buFont typeface="Arial" panose="020B0604020202020204" pitchFamily="34" charset="0"/>
              <a:buChar char="•"/>
            </a:pPr>
            <a:r>
              <a:rPr lang="fr-CH" sz="1800" dirty="0" smtClean="0"/>
              <a:t>AIDA/AIDA.X</a:t>
            </a:r>
          </a:p>
          <a:p>
            <a:pPr marL="285750" indent="-285750" fontAlgn="ctr">
              <a:lnSpc>
                <a:spcPct val="100000"/>
              </a:lnSpc>
              <a:spcAft>
                <a:spcPts val="600"/>
              </a:spcAft>
              <a:buFont typeface="Arial" panose="020B0604020202020204" pitchFamily="34" charset="0"/>
              <a:buChar char="•"/>
            </a:pPr>
            <a:r>
              <a:rPr lang="fr-CH" sz="1800" dirty="0" smtClean="0"/>
              <a:t>Hogatex </a:t>
            </a:r>
            <a:r>
              <a:rPr lang="fr-CH" sz="1800" dirty="0" err="1" smtClean="0"/>
              <a:t>Starlight</a:t>
            </a:r>
            <a:endParaRPr lang="fr-CH" sz="1800" dirty="0" smtClean="0"/>
          </a:p>
          <a:p>
            <a:pPr marL="285750" indent="-285750" fontAlgn="ctr">
              <a:lnSpc>
                <a:spcPct val="100000"/>
              </a:lnSpc>
              <a:spcAft>
                <a:spcPts val="600"/>
              </a:spcAft>
              <a:buFont typeface="Arial" panose="020B0604020202020204" pitchFamily="34" charset="0"/>
              <a:buChar char="•"/>
            </a:pPr>
            <a:r>
              <a:rPr lang="de-CH" sz="1800" dirty="0" smtClean="0"/>
              <a:t>MEWS</a:t>
            </a:r>
            <a:endParaRPr lang="fr-CH" sz="1800" dirty="0" smtClean="0"/>
          </a:p>
          <a:p>
            <a:pPr marL="285750" indent="-285750" fontAlgn="ctr">
              <a:lnSpc>
                <a:spcPct val="100000"/>
              </a:lnSpc>
              <a:spcAft>
                <a:spcPts val="600"/>
              </a:spcAft>
              <a:buFont typeface="Arial" panose="020B0604020202020204" pitchFamily="34" charset="0"/>
              <a:buChar char="•"/>
            </a:pPr>
            <a:r>
              <a:rPr lang="de-CH" sz="1800" dirty="0" err="1" smtClean="0"/>
              <a:t>Book.World</a:t>
            </a:r>
            <a:endParaRPr lang="de-CH" sz="1800" dirty="0" smtClean="0"/>
          </a:p>
          <a:p>
            <a:pPr marL="285750" indent="-285750" fontAlgn="ctr">
              <a:lnSpc>
                <a:spcPct val="100000"/>
              </a:lnSpc>
              <a:spcAft>
                <a:spcPts val="600"/>
              </a:spcAft>
              <a:buFont typeface="Arial" panose="020B0604020202020204" pitchFamily="34" charset="0"/>
              <a:buChar char="•"/>
            </a:pPr>
            <a:r>
              <a:rPr lang="fr-CH" sz="1800" dirty="0" err="1" smtClean="0"/>
              <a:t>Casy</a:t>
            </a:r>
            <a:r>
              <a:rPr lang="fr-CH" sz="1800" dirty="0" smtClean="0"/>
              <a:t> </a:t>
            </a:r>
            <a:r>
              <a:rPr lang="fr-CH" sz="1800" dirty="0"/>
              <a:t>Hotel </a:t>
            </a:r>
            <a:r>
              <a:rPr lang="fr-CH" sz="1800" dirty="0" smtClean="0"/>
              <a:t>software</a:t>
            </a:r>
          </a:p>
          <a:p>
            <a:pPr marL="285750" indent="-285750" fontAlgn="ctr">
              <a:lnSpc>
                <a:spcPct val="100000"/>
              </a:lnSpc>
              <a:spcAft>
                <a:spcPts val="600"/>
              </a:spcAft>
              <a:buFont typeface="Arial" panose="020B0604020202020204" pitchFamily="34" charset="0"/>
              <a:buChar char="•"/>
            </a:pPr>
            <a:r>
              <a:rPr lang="de-CH" sz="1800" dirty="0" err="1" smtClean="0"/>
              <a:t>Hotelpac</a:t>
            </a:r>
            <a:endParaRPr lang="de-CH" sz="1800" dirty="0" smtClean="0"/>
          </a:p>
          <a:p>
            <a:pPr marL="285750" indent="-285750" fontAlgn="ctr">
              <a:lnSpc>
                <a:spcPct val="100000"/>
              </a:lnSpc>
              <a:spcAft>
                <a:spcPts val="600"/>
              </a:spcAft>
              <a:buFont typeface="Arial" panose="020B0604020202020204" pitchFamily="34" charset="0"/>
              <a:buChar char="•"/>
            </a:pPr>
            <a:r>
              <a:rPr lang="de-CH" sz="1800" dirty="0" smtClean="0"/>
              <a:t>SHS</a:t>
            </a:r>
            <a:endParaRPr lang="de-CH" sz="2100" dirty="0"/>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49047" t="6383" r="7144" b="47903"/>
          <a:stretch/>
        </p:blipFill>
        <p:spPr>
          <a:xfrm>
            <a:off x="11416269" y="2994086"/>
            <a:ext cx="518374" cy="540913"/>
          </a:xfrm>
          <a:prstGeom prst="rect">
            <a:avLst/>
          </a:prstGeom>
        </p:spPr>
      </p:pic>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5873" t="4478" r="48413" b="47903"/>
          <a:stretch/>
        </p:blipFill>
        <p:spPr>
          <a:xfrm>
            <a:off x="2445942" y="2956975"/>
            <a:ext cx="553620" cy="576688"/>
          </a:xfrm>
          <a:prstGeom prst="rect">
            <a:avLst/>
          </a:prstGeom>
        </p:spPr>
      </p:pic>
      <p:sp>
        <p:nvSpPr>
          <p:cNvPr id="7" name="Espace réservé du contenu 2"/>
          <p:cNvSpPr txBox="1">
            <a:spLocks/>
          </p:cNvSpPr>
          <p:nvPr/>
        </p:nvSpPr>
        <p:spPr>
          <a:xfrm>
            <a:off x="7502855" y="3118241"/>
            <a:ext cx="1442359" cy="1523494"/>
          </a:xfrm>
          <a:prstGeom prst="rect">
            <a:avLst/>
          </a:prstGeom>
        </p:spPr>
        <p:txBody>
          <a:bodyPr vert="horz" wrap="square" lIns="0" tIns="0" rIns="0" bIns="0" rtlCol="0">
            <a:spAutoFit/>
          </a:bodyPr>
          <a:lstStyle>
            <a:lvl1pPr marL="0" marR="0" indent="0" algn="l" defTabSz="914377" rtl="0" eaLnBrk="1" fontAlgn="auto" latinLnBrk="0" hangingPunct="1">
              <a:lnSpc>
                <a:spcPts val="3100"/>
              </a:lnSpc>
              <a:spcBef>
                <a:spcPts val="0"/>
              </a:spcBef>
              <a:spcAft>
                <a:spcPts val="1200"/>
              </a:spcAft>
              <a:buClrTx/>
              <a:buSzTx/>
              <a:buFont typeface="Wingdings" panose="05000000000000000000" pitchFamily="2" charset="2"/>
              <a:buNone/>
              <a:tabLst/>
              <a:defRPr sz="2700" kern="1200">
                <a:solidFill>
                  <a:schemeClr val="tx1"/>
                </a:solidFill>
                <a:latin typeface="+mn-lt"/>
                <a:ea typeface="+mn-ea"/>
                <a:cs typeface="+mn-cs"/>
              </a:defRPr>
            </a:lvl1pPr>
            <a:lvl2pPr marL="0" indent="0" algn="l" defTabSz="914377" rtl="0" eaLnBrk="1" latinLnBrk="0" hangingPunct="1">
              <a:lnSpc>
                <a:spcPts val="2800"/>
              </a:lnSpc>
              <a:spcBef>
                <a:spcPts val="500"/>
              </a:spcBef>
              <a:buFont typeface="Arial" panose="020B0604020202020204" pitchFamily="34" charset="0"/>
              <a:buNone/>
              <a:defRPr sz="2400" kern="1200">
                <a:solidFill>
                  <a:schemeClr val="tx1"/>
                </a:solidFill>
                <a:latin typeface="+mn-lt"/>
                <a:ea typeface="+mn-ea"/>
                <a:cs typeface="+mn-cs"/>
              </a:defRPr>
            </a:lvl2pPr>
            <a:lvl3pPr marL="536561" indent="-176209" algn="l" defTabSz="914377" rtl="0" eaLnBrk="1" latinLnBrk="0" hangingPunct="1">
              <a:lnSpc>
                <a:spcPts val="2400"/>
              </a:lnSpc>
              <a:spcBef>
                <a:spcPts val="500"/>
              </a:spcBef>
              <a:buFont typeface="Arial" panose="020B0604020202020204" pitchFamily="34" charset="0"/>
              <a:buChar char="•"/>
              <a:defRPr sz="2000" kern="1200">
                <a:solidFill>
                  <a:schemeClr val="tx1"/>
                </a:solidFill>
                <a:latin typeface="+mn-lt"/>
                <a:ea typeface="+mn-ea"/>
                <a:cs typeface="+mn-cs"/>
              </a:defRPr>
            </a:lvl3pPr>
            <a:lvl4pPr marL="895328" indent="-176209" algn="l" defTabSz="914377" rtl="0" eaLnBrk="1" latinLnBrk="0" hangingPunct="1">
              <a:lnSpc>
                <a:spcPts val="2200"/>
              </a:lnSpc>
              <a:spcBef>
                <a:spcPts val="500"/>
              </a:spcBef>
              <a:buFont typeface="Arial" panose="020B0604020202020204" pitchFamily="34" charset="0"/>
              <a:buChar char="•"/>
              <a:defRPr sz="1800" kern="1200">
                <a:solidFill>
                  <a:schemeClr val="tx1"/>
                </a:solidFill>
                <a:latin typeface="+mn-lt"/>
                <a:ea typeface="+mn-ea"/>
                <a:cs typeface="+mn-cs"/>
              </a:defRPr>
            </a:lvl4pPr>
            <a:lvl5pPr marL="1255682" indent="-176209" algn="l" defTabSz="914377" rtl="0" eaLnBrk="1" latinLnBrk="0" hangingPunct="1">
              <a:lnSpc>
                <a:spcPts val="22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lnSpc>
                <a:spcPct val="100000"/>
              </a:lnSpc>
              <a:spcAft>
                <a:spcPts val="600"/>
              </a:spcAft>
            </a:pPr>
            <a:r>
              <a:rPr lang="fr-CH" sz="2100" dirty="0" smtClean="0"/>
              <a:t>In </a:t>
            </a:r>
            <a:r>
              <a:rPr lang="fr-CH" sz="2100" dirty="0" err="1" smtClean="0"/>
              <a:t>Arbeit</a:t>
            </a:r>
            <a:r>
              <a:rPr lang="fr-CH" sz="2100" dirty="0" smtClean="0"/>
              <a:t>:</a:t>
            </a:r>
          </a:p>
          <a:p>
            <a:pPr marL="342900" indent="-342900" fontAlgn="ctr">
              <a:lnSpc>
                <a:spcPct val="100000"/>
              </a:lnSpc>
              <a:spcAft>
                <a:spcPts val="600"/>
              </a:spcAft>
              <a:buFont typeface="Arial" panose="020B0604020202020204" pitchFamily="34" charset="0"/>
              <a:buChar char="•"/>
            </a:pPr>
            <a:r>
              <a:rPr lang="fr-CH" sz="1800" dirty="0" smtClean="0"/>
              <a:t>Oracle</a:t>
            </a:r>
          </a:p>
          <a:p>
            <a:pPr fontAlgn="ctr">
              <a:lnSpc>
                <a:spcPct val="100000"/>
              </a:lnSpc>
              <a:spcAft>
                <a:spcPts val="600"/>
              </a:spcAft>
            </a:pPr>
            <a:endParaRPr lang="fr-CH" sz="2100" dirty="0"/>
          </a:p>
          <a:p>
            <a:pPr fontAlgn="ctr">
              <a:lnSpc>
                <a:spcPct val="100000"/>
              </a:lnSpc>
              <a:spcAft>
                <a:spcPts val="600"/>
              </a:spcAft>
            </a:pPr>
            <a:endParaRPr lang="fr-CH" sz="2100" dirty="0" smtClean="0"/>
          </a:p>
        </p:txBody>
      </p:sp>
      <p:sp>
        <p:nvSpPr>
          <p:cNvPr id="8" name="Espace réservé du contenu 2"/>
          <p:cNvSpPr txBox="1">
            <a:spLocks/>
          </p:cNvSpPr>
          <p:nvPr/>
        </p:nvSpPr>
        <p:spPr>
          <a:xfrm>
            <a:off x="9941252" y="3118241"/>
            <a:ext cx="1381192" cy="1046440"/>
          </a:xfrm>
          <a:prstGeom prst="rect">
            <a:avLst/>
          </a:prstGeom>
        </p:spPr>
        <p:txBody>
          <a:bodyPr vert="horz" wrap="square" lIns="0" tIns="0" rIns="0" bIns="0" rtlCol="0">
            <a:spAutoFit/>
          </a:bodyPr>
          <a:lstStyle>
            <a:lvl1pPr marL="0" marR="0" indent="0" algn="l" defTabSz="914377" rtl="0" eaLnBrk="1" fontAlgn="auto" latinLnBrk="0" hangingPunct="1">
              <a:lnSpc>
                <a:spcPts val="3100"/>
              </a:lnSpc>
              <a:spcBef>
                <a:spcPts val="0"/>
              </a:spcBef>
              <a:spcAft>
                <a:spcPts val="1200"/>
              </a:spcAft>
              <a:buClrTx/>
              <a:buSzTx/>
              <a:buFont typeface="Wingdings" panose="05000000000000000000" pitchFamily="2" charset="2"/>
              <a:buNone/>
              <a:tabLst/>
              <a:defRPr sz="2700" kern="1200">
                <a:solidFill>
                  <a:schemeClr val="tx1"/>
                </a:solidFill>
                <a:latin typeface="+mn-lt"/>
                <a:ea typeface="+mn-ea"/>
                <a:cs typeface="+mn-cs"/>
              </a:defRPr>
            </a:lvl1pPr>
            <a:lvl2pPr marL="0" indent="0" algn="l" defTabSz="914377" rtl="0" eaLnBrk="1" latinLnBrk="0" hangingPunct="1">
              <a:lnSpc>
                <a:spcPts val="2800"/>
              </a:lnSpc>
              <a:spcBef>
                <a:spcPts val="500"/>
              </a:spcBef>
              <a:buFont typeface="Arial" panose="020B0604020202020204" pitchFamily="34" charset="0"/>
              <a:buNone/>
              <a:defRPr sz="2400" kern="1200">
                <a:solidFill>
                  <a:schemeClr val="tx1"/>
                </a:solidFill>
                <a:latin typeface="+mn-lt"/>
                <a:ea typeface="+mn-ea"/>
                <a:cs typeface="+mn-cs"/>
              </a:defRPr>
            </a:lvl2pPr>
            <a:lvl3pPr marL="536561" indent="-176209" algn="l" defTabSz="914377" rtl="0" eaLnBrk="1" latinLnBrk="0" hangingPunct="1">
              <a:lnSpc>
                <a:spcPts val="2400"/>
              </a:lnSpc>
              <a:spcBef>
                <a:spcPts val="500"/>
              </a:spcBef>
              <a:buFont typeface="Arial" panose="020B0604020202020204" pitchFamily="34" charset="0"/>
              <a:buChar char="•"/>
              <a:defRPr sz="2000" kern="1200">
                <a:solidFill>
                  <a:schemeClr val="tx1"/>
                </a:solidFill>
                <a:latin typeface="+mn-lt"/>
                <a:ea typeface="+mn-ea"/>
                <a:cs typeface="+mn-cs"/>
              </a:defRPr>
            </a:lvl3pPr>
            <a:lvl4pPr marL="895328" indent="-176209" algn="l" defTabSz="914377" rtl="0" eaLnBrk="1" latinLnBrk="0" hangingPunct="1">
              <a:lnSpc>
                <a:spcPts val="2200"/>
              </a:lnSpc>
              <a:spcBef>
                <a:spcPts val="500"/>
              </a:spcBef>
              <a:buFont typeface="Arial" panose="020B0604020202020204" pitchFamily="34" charset="0"/>
              <a:buChar char="•"/>
              <a:defRPr sz="1800" kern="1200">
                <a:solidFill>
                  <a:schemeClr val="tx1"/>
                </a:solidFill>
                <a:latin typeface="+mn-lt"/>
                <a:ea typeface="+mn-ea"/>
                <a:cs typeface="+mn-cs"/>
              </a:defRPr>
            </a:lvl4pPr>
            <a:lvl5pPr marL="1255682" indent="-176209" algn="l" defTabSz="914377" rtl="0" eaLnBrk="1" latinLnBrk="0" hangingPunct="1">
              <a:lnSpc>
                <a:spcPts val="22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lnSpc>
                <a:spcPct val="100000"/>
              </a:lnSpc>
              <a:spcAft>
                <a:spcPts val="600"/>
              </a:spcAft>
            </a:pPr>
            <a:r>
              <a:rPr lang="fr-CH" sz="2100" dirty="0" err="1" smtClean="0"/>
              <a:t>Verweigert</a:t>
            </a:r>
            <a:r>
              <a:rPr lang="fr-CH" sz="2100" dirty="0" smtClean="0"/>
              <a:t>:</a:t>
            </a:r>
          </a:p>
          <a:p>
            <a:pPr marL="342900" indent="-342900" fontAlgn="ctr">
              <a:lnSpc>
                <a:spcPct val="100000"/>
              </a:lnSpc>
              <a:spcAft>
                <a:spcPts val="600"/>
              </a:spcAft>
              <a:buFont typeface="Arial" panose="020B0604020202020204" pitchFamily="34" charset="0"/>
              <a:buChar char="•"/>
            </a:pPr>
            <a:r>
              <a:rPr lang="fr-CH" sz="1800" dirty="0" smtClean="0"/>
              <a:t>HS/3</a:t>
            </a:r>
            <a:r>
              <a:rPr lang="fr-CH" sz="2100" dirty="0" smtClean="0"/>
              <a:t>	</a:t>
            </a:r>
            <a:br>
              <a:rPr lang="fr-CH" sz="2100" dirty="0" smtClean="0"/>
            </a:br>
            <a:r>
              <a:rPr lang="fr-CH" sz="2100" dirty="0" smtClean="0"/>
              <a:t>	</a:t>
            </a:r>
            <a:endParaRPr lang="de-CH" sz="2100" dirty="0"/>
          </a:p>
        </p:txBody>
      </p:sp>
      <p:sp>
        <p:nvSpPr>
          <p:cNvPr id="9" name="Espace réservé du contenu 2"/>
          <p:cNvSpPr txBox="1">
            <a:spLocks/>
          </p:cNvSpPr>
          <p:nvPr/>
        </p:nvSpPr>
        <p:spPr>
          <a:xfrm>
            <a:off x="4246190" y="3118241"/>
            <a:ext cx="2947907" cy="1738938"/>
          </a:xfrm>
          <a:prstGeom prst="rect">
            <a:avLst/>
          </a:prstGeom>
        </p:spPr>
        <p:txBody>
          <a:bodyPr vert="horz" wrap="square" lIns="0" tIns="0" rIns="0" bIns="0" rtlCol="0">
            <a:spAutoFit/>
          </a:bodyPr>
          <a:lstStyle>
            <a:lvl1pPr marL="0" marR="0" indent="0" algn="l" defTabSz="914377" rtl="0" eaLnBrk="1" fontAlgn="auto" latinLnBrk="0" hangingPunct="1">
              <a:lnSpc>
                <a:spcPts val="3100"/>
              </a:lnSpc>
              <a:spcBef>
                <a:spcPts val="0"/>
              </a:spcBef>
              <a:spcAft>
                <a:spcPts val="1200"/>
              </a:spcAft>
              <a:buClrTx/>
              <a:buSzTx/>
              <a:buFont typeface="Wingdings" panose="05000000000000000000" pitchFamily="2" charset="2"/>
              <a:buNone/>
              <a:tabLst/>
              <a:defRPr sz="2700" kern="1200">
                <a:solidFill>
                  <a:schemeClr val="tx1"/>
                </a:solidFill>
                <a:latin typeface="+mn-lt"/>
                <a:ea typeface="+mn-ea"/>
                <a:cs typeface="+mn-cs"/>
              </a:defRPr>
            </a:lvl1pPr>
            <a:lvl2pPr marL="0" indent="0" algn="l" defTabSz="914377" rtl="0" eaLnBrk="1" latinLnBrk="0" hangingPunct="1">
              <a:lnSpc>
                <a:spcPts val="2800"/>
              </a:lnSpc>
              <a:spcBef>
                <a:spcPts val="500"/>
              </a:spcBef>
              <a:buFont typeface="Arial" panose="020B0604020202020204" pitchFamily="34" charset="0"/>
              <a:buNone/>
              <a:defRPr sz="2400" kern="1200">
                <a:solidFill>
                  <a:schemeClr val="tx1"/>
                </a:solidFill>
                <a:latin typeface="+mn-lt"/>
                <a:ea typeface="+mn-ea"/>
                <a:cs typeface="+mn-cs"/>
              </a:defRPr>
            </a:lvl2pPr>
            <a:lvl3pPr marL="536561" indent="-176209" algn="l" defTabSz="914377" rtl="0" eaLnBrk="1" latinLnBrk="0" hangingPunct="1">
              <a:lnSpc>
                <a:spcPts val="2400"/>
              </a:lnSpc>
              <a:spcBef>
                <a:spcPts val="500"/>
              </a:spcBef>
              <a:buFont typeface="Arial" panose="020B0604020202020204" pitchFamily="34" charset="0"/>
              <a:buChar char="•"/>
              <a:defRPr sz="2000" kern="1200">
                <a:solidFill>
                  <a:schemeClr val="tx1"/>
                </a:solidFill>
                <a:latin typeface="+mn-lt"/>
                <a:ea typeface="+mn-ea"/>
                <a:cs typeface="+mn-cs"/>
              </a:defRPr>
            </a:lvl3pPr>
            <a:lvl4pPr marL="895328" indent="-176209" algn="l" defTabSz="914377" rtl="0" eaLnBrk="1" latinLnBrk="0" hangingPunct="1">
              <a:lnSpc>
                <a:spcPts val="2200"/>
              </a:lnSpc>
              <a:spcBef>
                <a:spcPts val="500"/>
              </a:spcBef>
              <a:buFont typeface="Arial" panose="020B0604020202020204" pitchFamily="34" charset="0"/>
              <a:buChar char="•"/>
              <a:defRPr sz="1800" kern="1200">
                <a:solidFill>
                  <a:schemeClr val="tx1"/>
                </a:solidFill>
                <a:latin typeface="+mn-lt"/>
                <a:ea typeface="+mn-ea"/>
                <a:cs typeface="+mn-cs"/>
              </a:defRPr>
            </a:lvl4pPr>
            <a:lvl5pPr marL="1255682" indent="-176209" algn="l" defTabSz="914377" rtl="0" eaLnBrk="1" latinLnBrk="0" hangingPunct="1">
              <a:lnSpc>
                <a:spcPts val="22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lnSpc>
                <a:spcPct val="100000"/>
              </a:lnSpc>
              <a:spcAft>
                <a:spcPts val="600"/>
              </a:spcAft>
            </a:pPr>
            <a:r>
              <a:rPr lang="de-CH" sz="2100" dirty="0" smtClean="0">
                <a:solidFill>
                  <a:srgbClr val="000000"/>
                </a:solidFill>
              </a:rPr>
              <a:t>Kein Bedarf:</a:t>
            </a:r>
          </a:p>
          <a:p>
            <a:pPr marL="342900" indent="-342900" fontAlgn="ctr">
              <a:lnSpc>
                <a:spcPct val="100000"/>
              </a:lnSpc>
              <a:spcAft>
                <a:spcPts val="600"/>
              </a:spcAft>
              <a:buFont typeface="Arial" panose="020B0604020202020204" pitchFamily="34" charset="0"/>
              <a:buChar char="•"/>
            </a:pPr>
            <a:r>
              <a:rPr lang="de-CH" sz="1800" dirty="0" err="1" smtClean="0">
                <a:solidFill>
                  <a:srgbClr val="000000"/>
                </a:solidFill>
              </a:rPr>
              <a:t>StayNTouch</a:t>
            </a:r>
            <a:endParaRPr lang="de-CH" sz="1800" dirty="0" smtClean="0"/>
          </a:p>
          <a:p>
            <a:pPr marL="342900" indent="-342900" fontAlgn="ctr">
              <a:lnSpc>
                <a:spcPct val="100000"/>
              </a:lnSpc>
              <a:spcAft>
                <a:spcPts val="600"/>
              </a:spcAft>
              <a:buFont typeface="Arial" panose="020B0604020202020204" pitchFamily="34" charset="0"/>
              <a:buChar char="•"/>
            </a:pPr>
            <a:r>
              <a:rPr lang="de-CH" sz="1800" dirty="0" smtClean="0"/>
              <a:t>Arhon</a:t>
            </a:r>
          </a:p>
          <a:p>
            <a:pPr marL="342900" indent="-342900" fontAlgn="ctr">
              <a:lnSpc>
                <a:spcPct val="100000"/>
              </a:lnSpc>
              <a:spcAft>
                <a:spcPts val="600"/>
              </a:spcAft>
              <a:buFont typeface="Arial" panose="020B0604020202020204" pitchFamily="34" charset="0"/>
              <a:buChar char="•"/>
            </a:pPr>
            <a:r>
              <a:rPr lang="de-CH" sz="1800" dirty="0" smtClean="0"/>
              <a:t>Zimmersoftware</a:t>
            </a:r>
          </a:p>
          <a:p>
            <a:pPr marL="342900" indent="-342900" fontAlgn="ctr">
              <a:lnSpc>
                <a:spcPct val="100000"/>
              </a:lnSpc>
              <a:spcAft>
                <a:spcPts val="600"/>
              </a:spcAft>
              <a:buFont typeface="Arial" panose="020B0604020202020204" pitchFamily="34" charset="0"/>
              <a:buChar char="•"/>
            </a:pPr>
            <a:r>
              <a:rPr lang="de-CH" sz="1800" dirty="0" err="1" smtClean="0"/>
              <a:t>Clock</a:t>
            </a:r>
            <a:r>
              <a:rPr lang="de-CH" sz="1800" dirty="0" smtClean="0"/>
              <a:t> Software</a:t>
            </a:r>
            <a:endParaRPr lang="de-CH" sz="1800" dirty="0"/>
          </a:p>
        </p:txBody>
      </p:sp>
      <p:pic>
        <p:nvPicPr>
          <p:cNvPr id="10" name="Image 5"/>
          <p:cNvPicPr>
            <a:picLocks noChangeAspect="1"/>
          </p:cNvPicPr>
          <p:nvPr/>
        </p:nvPicPr>
        <p:blipFill rotWithShape="1">
          <a:blip r:embed="rId4" cstate="print">
            <a:extLst>
              <a:ext uri="{28A0092B-C50C-407E-A947-70E740481C1C}">
                <a14:useLocalDpi xmlns:a14="http://schemas.microsoft.com/office/drawing/2010/main" val="0"/>
              </a:ext>
            </a:extLst>
          </a:blip>
          <a:srcRect l="5873" t="4478" r="48413" b="47903"/>
          <a:stretch/>
        </p:blipFill>
        <p:spPr>
          <a:xfrm>
            <a:off x="5853917" y="2956975"/>
            <a:ext cx="553620" cy="576688"/>
          </a:xfrm>
          <a:prstGeom prst="rect">
            <a:avLst/>
          </a:prstGeom>
        </p:spPr>
      </p:pic>
      <p:pic>
        <p:nvPicPr>
          <p:cNvPr id="12" name="Image 5"/>
          <p:cNvPicPr>
            <a:picLocks noChangeAspect="1"/>
          </p:cNvPicPr>
          <p:nvPr/>
        </p:nvPicPr>
        <p:blipFill rotWithShape="1">
          <a:blip r:embed="rId4" cstate="print">
            <a:extLst>
              <a:ext uri="{28A0092B-C50C-407E-A947-70E740481C1C}">
                <a14:useLocalDpi xmlns:a14="http://schemas.microsoft.com/office/drawing/2010/main" val="0"/>
              </a:ext>
            </a:extLst>
          </a:blip>
          <a:srcRect l="5873" t="4478" r="48413" b="47903"/>
          <a:stretch/>
        </p:blipFill>
        <p:spPr>
          <a:xfrm>
            <a:off x="8656047" y="2956975"/>
            <a:ext cx="553620" cy="576688"/>
          </a:xfrm>
          <a:prstGeom prst="rect">
            <a:avLst/>
          </a:prstGeom>
        </p:spPr>
      </p:pic>
    </p:spTree>
    <p:extLst>
      <p:ext uri="{BB962C8B-B14F-4D97-AF65-F5344CB8AC3E}">
        <p14:creationId xmlns:p14="http://schemas.microsoft.com/office/powerpoint/2010/main" val="187302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370172" y="1398607"/>
            <a:ext cx="10431925" cy="461665"/>
          </a:xfrm>
        </p:spPr>
        <p:txBody>
          <a:bodyPr/>
          <a:lstStyle/>
          <a:p>
            <a:r>
              <a:rPr lang="fr-CH" sz="3200" dirty="0"/>
              <a:t>4</a:t>
            </a:r>
            <a:r>
              <a:rPr lang="fr-CH" sz="3200" dirty="0" smtClean="0"/>
              <a:t>. Automatisation–Communication/promotion (II)</a:t>
            </a:r>
            <a:endParaRPr lang="fr-CH" sz="3200" dirty="0"/>
          </a:p>
        </p:txBody>
      </p:sp>
      <p:pic>
        <p:nvPicPr>
          <p:cNvPr id="2" name="Grafik 1"/>
          <p:cNvPicPr>
            <a:picLocks noChangeAspect="1"/>
          </p:cNvPicPr>
          <p:nvPr/>
        </p:nvPicPr>
        <p:blipFill>
          <a:blip r:embed="rId3"/>
          <a:stretch>
            <a:fillRect/>
          </a:stretch>
        </p:blipFill>
        <p:spPr>
          <a:xfrm>
            <a:off x="1290404" y="1860272"/>
            <a:ext cx="10260476" cy="4463523"/>
          </a:xfrm>
          <a:prstGeom prst="rect">
            <a:avLst/>
          </a:prstGeom>
        </p:spPr>
      </p:pic>
    </p:spTree>
    <p:extLst>
      <p:ext uri="{BB962C8B-B14F-4D97-AF65-F5344CB8AC3E}">
        <p14:creationId xmlns:p14="http://schemas.microsoft.com/office/powerpoint/2010/main" val="1912587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391835" y="2104450"/>
            <a:ext cx="10067103" cy="4296048"/>
          </a:xfrm>
        </p:spPr>
        <p:txBody>
          <a:bodyPr/>
          <a:lstStyle/>
          <a:p>
            <a:pPr>
              <a:lnSpc>
                <a:spcPts val="2700"/>
              </a:lnSpc>
            </a:pPr>
            <a:r>
              <a:rPr lang="fr-CH" sz="2100" b="1" dirty="0"/>
              <a:t>A</a:t>
            </a:r>
            <a:r>
              <a:rPr lang="fr-CH" sz="2100" b="1" dirty="0" smtClean="0"/>
              <a:t>ctions de communication - perspectives</a:t>
            </a:r>
          </a:p>
          <a:p>
            <a:pPr marL="342900" indent="-342900">
              <a:buFont typeface="Arial" panose="020B0604020202020204" pitchFamily="34" charset="0"/>
              <a:buChar char="•"/>
            </a:pPr>
            <a:r>
              <a:rPr lang="fr-CH" sz="2100" dirty="0" smtClean="0"/>
              <a:t>Création d’une </a:t>
            </a:r>
            <a:r>
              <a:rPr lang="fr-CH" sz="2100" dirty="0" err="1" smtClean="0"/>
              <a:t>Factsheet</a:t>
            </a:r>
            <a:r>
              <a:rPr lang="fr-CH" sz="2100" dirty="0" smtClean="0"/>
              <a:t> attractive (incluant le revenu moyen, l’estimation «HESTA-Flash et éventuellement les variables supplémentaires): printemps 2022</a:t>
            </a:r>
          </a:p>
          <a:p>
            <a:pPr marL="342900" indent="-342900">
              <a:buFont typeface="Arial" panose="020B0604020202020204" pitchFamily="34" charset="0"/>
              <a:buChar char="•"/>
            </a:pPr>
            <a:r>
              <a:rPr lang="fr-CH" sz="2100" dirty="0" smtClean="0"/>
              <a:t>Nouvelle campagne nationale (HS et GS): printemps 2022</a:t>
            </a:r>
          </a:p>
          <a:p>
            <a:r>
              <a:rPr lang="fr-CH" sz="2100" b="1" dirty="0" smtClean="0"/>
              <a:t>Points de discussions</a:t>
            </a:r>
          </a:p>
          <a:p>
            <a:pPr marL="285750" indent="-285750">
              <a:buFont typeface="Arial" panose="020B0604020202020204" pitchFamily="34" charset="0"/>
              <a:buChar char="•"/>
            </a:pPr>
            <a:r>
              <a:rPr lang="fr-CH" sz="2100" dirty="0"/>
              <a:t>Soutien Régions? </a:t>
            </a:r>
            <a:r>
              <a:rPr lang="fr-CH" sz="2100" dirty="0" smtClean="0"/>
              <a:t>Feedback des mesures prises jusqu’ici?</a:t>
            </a:r>
            <a:endParaRPr lang="fr-CH" sz="2100" dirty="0"/>
          </a:p>
          <a:p>
            <a:pPr marL="285750" indent="-285750">
              <a:buFont typeface="Arial" panose="020B0604020202020204" pitchFamily="34" charset="0"/>
              <a:buChar char="•"/>
            </a:pPr>
            <a:r>
              <a:rPr lang="fr-CH" sz="2100" dirty="0"/>
              <a:t>Sondage auprès des hôteliers par GS et </a:t>
            </a:r>
            <a:r>
              <a:rPr lang="fr-CH" sz="2100" dirty="0" smtClean="0"/>
              <a:t>HS? (raisons </a:t>
            </a:r>
            <a:r>
              <a:rPr lang="fr-CH" sz="2100" dirty="0"/>
              <a:t>de ne pas utiliser les PMS </a:t>
            </a:r>
            <a:r>
              <a:rPr lang="fr-CH" sz="2100" dirty="0" smtClean="0"/>
              <a:t>pour orienter la </a:t>
            </a:r>
            <a:r>
              <a:rPr lang="fr-CH" sz="2100" dirty="0" err="1"/>
              <a:t>F</a:t>
            </a:r>
            <a:r>
              <a:rPr lang="fr-CH" sz="2100" dirty="0" err="1" smtClean="0"/>
              <a:t>actsheet</a:t>
            </a:r>
            <a:r>
              <a:rPr lang="fr-CH" sz="2100" dirty="0" smtClean="0"/>
              <a:t>).</a:t>
            </a:r>
            <a:r>
              <a:rPr lang="fr-CH" sz="1800" dirty="0"/>
              <a:t/>
            </a:r>
            <a:br>
              <a:rPr lang="fr-CH" sz="1800" dirty="0"/>
            </a:br>
            <a:r>
              <a:rPr lang="fr-CH" sz="1800" dirty="0" smtClean="0"/>
              <a:t>	</a:t>
            </a:r>
            <a:endParaRPr lang="fr-CH" sz="1800" dirty="0"/>
          </a:p>
        </p:txBody>
      </p:sp>
      <p:sp>
        <p:nvSpPr>
          <p:cNvPr id="6" name="Titel 1"/>
          <p:cNvSpPr>
            <a:spLocks noGrp="1"/>
          </p:cNvSpPr>
          <p:nvPr>
            <p:ph type="title"/>
          </p:nvPr>
        </p:nvSpPr>
        <p:spPr>
          <a:xfrm>
            <a:off x="1370172" y="1398607"/>
            <a:ext cx="10431925" cy="461665"/>
          </a:xfrm>
        </p:spPr>
        <p:txBody>
          <a:bodyPr/>
          <a:lstStyle/>
          <a:p>
            <a:r>
              <a:rPr lang="fr-CH" sz="3200" dirty="0"/>
              <a:t>4</a:t>
            </a:r>
            <a:r>
              <a:rPr lang="fr-CH" sz="3200" dirty="0" smtClean="0"/>
              <a:t>. Automatisation–Communication/promotion (III)</a:t>
            </a:r>
            <a:endParaRPr lang="fr-CH" sz="3200" dirty="0"/>
          </a:p>
        </p:txBody>
      </p:sp>
    </p:spTree>
    <p:extLst>
      <p:ext uri="{BB962C8B-B14F-4D97-AF65-F5344CB8AC3E}">
        <p14:creationId xmlns:p14="http://schemas.microsoft.com/office/powerpoint/2010/main" val="3382664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el 1"/>
          <p:cNvSpPr txBox="1">
            <a:spLocks/>
          </p:cNvSpPr>
          <p:nvPr/>
        </p:nvSpPr>
        <p:spPr>
          <a:xfrm>
            <a:off x="1370172" y="1398607"/>
            <a:ext cx="10431925" cy="461665"/>
          </a:xfrm>
          <a:prstGeom prst="rect">
            <a:avLst/>
          </a:prstGeom>
        </p:spPr>
        <p:txBody>
          <a:bodyPr vert="horz" lIns="0" tIns="0" rIns="0" bIns="0" rtlCol="0" anchor="t" anchorCtr="0">
            <a:spAutoFit/>
          </a:bodyPr>
          <a:lst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a:lstStyle>
          <a:p>
            <a:r>
              <a:rPr lang="fr-CH" sz="3200" dirty="0" smtClean="0"/>
              <a:t>1. Programme /introduction</a:t>
            </a:r>
            <a:endParaRPr lang="fr-CH" sz="3200" dirty="0"/>
          </a:p>
        </p:txBody>
      </p:sp>
      <p:sp>
        <p:nvSpPr>
          <p:cNvPr id="8" name="Inhaltsplatzhalter 2"/>
          <p:cNvSpPr>
            <a:spLocks noGrp="1"/>
          </p:cNvSpPr>
          <p:nvPr>
            <p:ph idx="1"/>
          </p:nvPr>
        </p:nvSpPr>
        <p:spPr>
          <a:xfrm>
            <a:off x="503023" y="2177457"/>
            <a:ext cx="10144049" cy="4219104"/>
          </a:xfrm>
        </p:spPr>
        <p:txBody>
          <a:bodyPr/>
          <a:lstStyle/>
          <a:p>
            <a:pPr lvl="0" defTabSz="914400" fontAlgn="base">
              <a:lnSpc>
                <a:spcPts val="2600"/>
              </a:lnSpc>
              <a:spcBef>
                <a:spcPct val="0"/>
              </a:spcBef>
              <a:spcAft>
                <a:spcPct val="0"/>
              </a:spcAft>
              <a:defRPr/>
            </a:pPr>
            <a:r>
              <a:rPr lang="fr-FR" sz="2400" kern="0" dirty="0" smtClean="0"/>
              <a:t>1. Introduction</a:t>
            </a:r>
          </a:p>
          <a:p>
            <a:pPr lvl="0" defTabSz="914400" fontAlgn="base">
              <a:lnSpc>
                <a:spcPts val="2600"/>
              </a:lnSpc>
              <a:spcBef>
                <a:spcPct val="0"/>
              </a:spcBef>
              <a:spcAft>
                <a:spcPct val="0"/>
              </a:spcAft>
              <a:defRPr/>
            </a:pPr>
            <a:endParaRPr lang="fr-FR" sz="2400" kern="0" dirty="0"/>
          </a:p>
          <a:p>
            <a:pPr defTabSz="914400" fontAlgn="base">
              <a:lnSpc>
                <a:spcPts val="2600"/>
              </a:lnSpc>
              <a:spcBef>
                <a:spcPct val="0"/>
              </a:spcBef>
              <a:spcAft>
                <a:spcPct val="0"/>
              </a:spcAft>
              <a:defRPr/>
            </a:pPr>
            <a:r>
              <a:rPr lang="fr-CH" sz="2400" dirty="0" smtClean="0"/>
              <a:t>2.</a:t>
            </a:r>
            <a:r>
              <a:rPr lang="fr-FR" sz="2400" kern="0" dirty="0" smtClean="0"/>
              <a:t> </a:t>
            </a:r>
            <a:r>
              <a:rPr lang="fr-FR" sz="2400" kern="0" dirty="0"/>
              <a:t>Clé de répartition financière </a:t>
            </a:r>
            <a:r>
              <a:rPr lang="fr-FR" sz="2400" kern="0" dirty="0" smtClean="0"/>
              <a:t>2023</a:t>
            </a:r>
          </a:p>
          <a:p>
            <a:pPr defTabSz="914400" fontAlgn="base">
              <a:lnSpc>
                <a:spcPts val="2600"/>
              </a:lnSpc>
              <a:spcBef>
                <a:spcPct val="0"/>
              </a:spcBef>
              <a:spcAft>
                <a:spcPct val="0"/>
              </a:spcAft>
              <a:defRPr/>
            </a:pPr>
            <a:endParaRPr lang="fr-FR" sz="2400" kern="0" dirty="0"/>
          </a:p>
          <a:p>
            <a:pPr defTabSz="914400" fontAlgn="base">
              <a:lnSpc>
                <a:spcPts val="2600"/>
              </a:lnSpc>
              <a:spcBef>
                <a:spcPct val="0"/>
              </a:spcBef>
              <a:spcAft>
                <a:spcPct val="0"/>
              </a:spcAft>
              <a:defRPr/>
            </a:pPr>
            <a:r>
              <a:rPr lang="fr-FR" sz="2400" kern="0" dirty="0"/>
              <a:t>3</a:t>
            </a:r>
            <a:r>
              <a:rPr lang="fr-FR" sz="2400" kern="0" dirty="0" smtClean="0"/>
              <a:t>. Planification des discussions HESTA 24+</a:t>
            </a:r>
          </a:p>
          <a:p>
            <a:pPr defTabSz="914400" fontAlgn="base">
              <a:lnSpc>
                <a:spcPts val="2600"/>
              </a:lnSpc>
              <a:spcBef>
                <a:spcPct val="0"/>
              </a:spcBef>
              <a:spcAft>
                <a:spcPct val="0"/>
              </a:spcAft>
              <a:defRPr/>
            </a:pPr>
            <a:endParaRPr lang="fr-FR" sz="2400" kern="0" dirty="0"/>
          </a:p>
          <a:p>
            <a:pPr defTabSz="914400" fontAlgn="base">
              <a:lnSpc>
                <a:spcPts val="2600"/>
              </a:lnSpc>
              <a:spcBef>
                <a:spcPct val="0"/>
              </a:spcBef>
              <a:spcAft>
                <a:spcPct val="0"/>
              </a:spcAft>
              <a:defRPr/>
            </a:pPr>
            <a:r>
              <a:rPr lang="fr-FR" sz="2400" kern="0" dirty="0" smtClean="0"/>
              <a:t>4. Etat et perspectives des travaux du GT-HESTA</a:t>
            </a:r>
            <a:endParaRPr lang="fr-FR" sz="2400" kern="0" dirty="0"/>
          </a:p>
          <a:p>
            <a:pPr defTabSz="914400" fontAlgn="base">
              <a:lnSpc>
                <a:spcPts val="2600"/>
              </a:lnSpc>
              <a:spcBef>
                <a:spcPct val="0"/>
              </a:spcBef>
              <a:spcAft>
                <a:spcPct val="0"/>
              </a:spcAft>
              <a:defRPr/>
            </a:pPr>
            <a:r>
              <a:rPr lang="fr-FR" sz="2400" kern="0" dirty="0" smtClean="0"/>
              <a:t>	</a:t>
            </a:r>
          </a:p>
          <a:p>
            <a:pPr defTabSz="914400" fontAlgn="base">
              <a:lnSpc>
                <a:spcPts val="2600"/>
              </a:lnSpc>
              <a:spcBef>
                <a:spcPct val="0"/>
              </a:spcBef>
              <a:spcAft>
                <a:spcPct val="0"/>
              </a:spcAft>
              <a:defRPr/>
            </a:pPr>
            <a:r>
              <a:rPr lang="fr-FR" sz="2400" kern="0" dirty="0"/>
              <a:t>5</a:t>
            </a:r>
            <a:r>
              <a:rPr lang="fr-FR" sz="2400" kern="0" dirty="0" smtClean="0"/>
              <a:t>. Divers</a:t>
            </a:r>
            <a:endParaRPr lang="fr-FR" sz="2400" kern="0" dirty="0"/>
          </a:p>
          <a:p>
            <a:endParaRPr lang="fr-FR" sz="2400" kern="0" dirty="0"/>
          </a:p>
          <a:p>
            <a:pPr lvl="0" defTabSz="914400" fontAlgn="base">
              <a:lnSpc>
                <a:spcPts val="2600"/>
              </a:lnSpc>
              <a:spcBef>
                <a:spcPct val="0"/>
              </a:spcBef>
              <a:spcAft>
                <a:spcPct val="0"/>
              </a:spcAft>
              <a:defRPr/>
            </a:pPr>
            <a:endParaRPr lang="fr-FR" sz="2400" kern="0" dirty="0"/>
          </a:p>
          <a:p>
            <a:pPr lvl="0" defTabSz="914400" fontAlgn="base">
              <a:lnSpc>
                <a:spcPts val="2600"/>
              </a:lnSpc>
              <a:spcBef>
                <a:spcPct val="0"/>
              </a:spcBef>
              <a:spcAft>
                <a:spcPct val="0"/>
              </a:spcAft>
              <a:defRPr/>
            </a:pPr>
            <a:r>
              <a:rPr lang="fr-FR" sz="2400" kern="0" dirty="0"/>
              <a:t>	</a:t>
            </a:r>
            <a:endParaRPr lang="fr-CH" sz="2400" kern="0" dirty="0"/>
          </a:p>
        </p:txBody>
      </p:sp>
    </p:spTree>
    <p:extLst>
      <p:ext uri="{BB962C8B-B14F-4D97-AF65-F5344CB8AC3E}">
        <p14:creationId xmlns:p14="http://schemas.microsoft.com/office/powerpoint/2010/main" val="114295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75023" y="2126972"/>
            <a:ext cx="3020700" cy="3044622"/>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Image 39"/>
          <p:cNvPicPr>
            <a:picLocks noChangeAspect="1"/>
          </p:cNvPicPr>
          <p:nvPr/>
        </p:nvPicPr>
        <p:blipFill rotWithShape="1">
          <a:blip r:embed="rId3" cstate="print">
            <a:extLst>
              <a:ext uri="{28A0092B-C50C-407E-A947-70E740481C1C}">
                <a14:useLocalDpi xmlns:a14="http://schemas.microsoft.com/office/drawing/2010/main" val="0"/>
              </a:ext>
            </a:extLst>
          </a:blip>
          <a:srcRect l="28641" t="20105" r="27643" b="20333"/>
          <a:stretch/>
        </p:blipFill>
        <p:spPr>
          <a:xfrm>
            <a:off x="234729" y="3274130"/>
            <a:ext cx="473340" cy="644926"/>
          </a:xfrm>
          <a:prstGeom prst="rect">
            <a:avLst/>
          </a:prstGeom>
        </p:spPr>
      </p:pic>
      <p:sp>
        <p:nvSpPr>
          <p:cNvPr id="42" name="Organigramme : Disque magnétique 41"/>
          <p:cNvSpPr/>
          <p:nvPr/>
        </p:nvSpPr>
        <p:spPr>
          <a:xfrm>
            <a:off x="299777" y="3916531"/>
            <a:ext cx="289438" cy="403495"/>
          </a:xfrm>
          <a:prstGeom prst="flowChartMagneticDisk">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4"/>
          <p:cNvCxnSpPr/>
          <p:nvPr/>
        </p:nvCxnSpPr>
        <p:spPr>
          <a:xfrm>
            <a:off x="1402773" y="2117136"/>
            <a:ext cx="0" cy="3060000"/>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Connecteur droit avec flèche 7"/>
          <p:cNvCxnSpPr>
            <a:endCxn id="99" idx="1"/>
          </p:cNvCxnSpPr>
          <p:nvPr/>
        </p:nvCxnSpPr>
        <p:spPr>
          <a:xfrm flipV="1">
            <a:off x="581172" y="2954250"/>
            <a:ext cx="1376588" cy="1034523"/>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384291" y="3409469"/>
            <a:ext cx="96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1450398" y="2393432"/>
            <a:ext cx="3049970" cy="369332"/>
          </a:xfrm>
          <a:prstGeom prst="rect">
            <a:avLst/>
          </a:prstGeom>
          <a:noFill/>
        </p:spPr>
        <p:txBody>
          <a:bodyPr wrap="square" rtlCol="0">
            <a:spAutoFit/>
          </a:bodyPr>
          <a:lstStyle/>
          <a:p>
            <a:r>
              <a:rPr lang="fr-CH" dirty="0"/>
              <a:t>«</a:t>
            </a:r>
            <a:r>
              <a:rPr lang="fr-CH" dirty="0" err="1" smtClean="0"/>
              <a:t>Automatisch</a:t>
            </a:r>
            <a:r>
              <a:rPr lang="fr-CH" dirty="0" smtClean="0"/>
              <a:t> </a:t>
            </a:r>
            <a:r>
              <a:rPr lang="fr-CH" dirty="0"/>
              <a:t>(</a:t>
            </a:r>
            <a:r>
              <a:rPr lang="fr-CH" dirty="0" err="1" smtClean="0"/>
              <a:t>oder</a:t>
            </a:r>
            <a:r>
              <a:rPr lang="fr-CH" dirty="0" smtClean="0"/>
              <a:t> </a:t>
            </a:r>
            <a:r>
              <a:rPr lang="fr-CH" dirty="0" err="1" smtClean="0"/>
              <a:t>halb</a:t>
            </a:r>
            <a:r>
              <a:rPr lang="fr-CH" dirty="0" smtClean="0"/>
              <a:t>-)»</a:t>
            </a:r>
            <a:endParaRPr lang="en-US" dirty="0"/>
          </a:p>
        </p:txBody>
      </p:sp>
      <p:sp>
        <p:nvSpPr>
          <p:cNvPr id="55" name="ZoneTexte 54"/>
          <p:cNvSpPr txBox="1"/>
          <p:nvPr/>
        </p:nvSpPr>
        <p:spPr>
          <a:xfrm>
            <a:off x="1470468" y="3443113"/>
            <a:ext cx="1485900" cy="369332"/>
          </a:xfrm>
          <a:prstGeom prst="rect">
            <a:avLst/>
          </a:prstGeom>
          <a:noFill/>
        </p:spPr>
        <p:txBody>
          <a:bodyPr wrap="square" rtlCol="0">
            <a:spAutoFit/>
          </a:bodyPr>
          <a:lstStyle/>
          <a:p>
            <a:r>
              <a:rPr lang="fr-CH" dirty="0"/>
              <a:t>«</a:t>
            </a:r>
            <a:r>
              <a:rPr lang="fr-CH" dirty="0" err="1" smtClean="0"/>
              <a:t>Manuell</a:t>
            </a:r>
            <a:r>
              <a:rPr lang="fr-CH" dirty="0" smtClean="0"/>
              <a:t>»</a:t>
            </a:r>
            <a:endParaRPr lang="en-US" dirty="0"/>
          </a:p>
        </p:txBody>
      </p:sp>
      <p:sp>
        <p:nvSpPr>
          <p:cNvPr id="31" name="Rectangle 30"/>
          <p:cNvSpPr/>
          <p:nvPr/>
        </p:nvSpPr>
        <p:spPr>
          <a:xfrm>
            <a:off x="1389959" y="2117137"/>
            <a:ext cx="9606214" cy="2917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a:solidFill>
                  <a:schemeClr val="tx1"/>
                </a:solidFill>
              </a:rPr>
              <a:t>   </a:t>
            </a:r>
            <a:r>
              <a:rPr lang="fr-CH" dirty="0" err="1" smtClean="0">
                <a:solidFill>
                  <a:schemeClr val="tx1"/>
                </a:solidFill>
              </a:rPr>
              <a:t>Extraktion</a:t>
            </a:r>
            <a:r>
              <a:rPr lang="fr-CH" dirty="0" smtClean="0">
                <a:solidFill>
                  <a:schemeClr val="tx1"/>
                </a:solidFill>
              </a:rPr>
              <a:t> </a:t>
            </a:r>
            <a:r>
              <a:rPr lang="fr-CH" dirty="0">
                <a:solidFill>
                  <a:schemeClr val="tx1"/>
                </a:solidFill>
              </a:rPr>
              <a:t>/ </a:t>
            </a:r>
            <a:r>
              <a:rPr lang="fr-CH" dirty="0" err="1" smtClean="0">
                <a:solidFill>
                  <a:schemeClr val="tx1"/>
                </a:solidFill>
              </a:rPr>
              <a:t>Legal</a:t>
            </a:r>
            <a:r>
              <a:rPr lang="fr-CH" dirty="0">
                <a:solidFill>
                  <a:schemeClr val="tx1"/>
                </a:solidFill>
              </a:rPr>
              <a:t>	          </a:t>
            </a:r>
            <a:r>
              <a:rPr lang="fr-CH" dirty="0" err="1" smtClean="0">
                <a:solidFill>
                  <a:schemeClr val="tx1"/>
                </a:solidFill>
              </a:rPr>
              <a:t>Übertragung</a:t>
            </a:r>
            <a:r>
              <a:rPr lang="fr-CH" dirty="0" smtClean="0">
                <a:solidFill>
                  <a:schemeClr val="tx1"/>
                </a:solidFill>
              </a:rPr>
              <a:t> / </a:t>
            </a:r>
            <a:r>
              <a:rPr lang="fr-CH" dirty="0" err="1" smtClean="0">
                <a:solidFill>
                  <a:schemeClr val="tx1"/>
                </a:solidFill>
              </a:rPr>
              <a:t>Technik</a:t>
            </a:r>
            <a:r>
              <a:rPr lang="fr-CH" dirty="0">
                <a:solidFill>
                  <a:schemeClr val="tx1"/>
                </a:solidFill>
              </a:rPr>
              <a:t>	   </a:t>
            </a:r>
            <a:r>
              <a:rPr lang="fr-CH" dirty="0" smtClean="0">
                <a:solidFill>
                  <a:schemeClr val="tx1"/>
                </a:solidFill>
              </a:rPr>
              <a:t>Import / </a:t>
            </a:r>
            <a:r>
              <a:rPr lang="de-CH" dirty="0" smtClean="0">
                <a:solidFill>
                  <a:schemeClr val="tx1"/>
                </a:solidFill>
              </a:rPr>
              <a:t>Technik</a:t>
            </a:r>
            <a:endParaRPr lang="de-CH" dirty="0">
              <a:solidFill>
                <a:schemeClr val="tx1"/>
              </a:solidFill>
            </a:endParaRPr>
          </a:p>
        </p:txBody>
      </p:sp>
      <p:cxnSp>
        <p:nvCxnSpPr>
          <p:cNvPr id="59" name="Connecteur droit 58"/>
          <p:cNvCxnSpPr/>
          <p:nvPr/>
        </p:nvCxnSpPr>
        <p:spPr>
          <a:xfrm>
            <a:off x="4774623" y="2126972"/>
            <a:ext cx="0" cy="3024000"/>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Cadre 31"/>
          <p:cNvSpPr/>
          <p:nvPr/>
        </p:nvSpPr>
        <p:spPr>
          <a:xfrm>
            <a:off x="6159780" y="2568573"/>
            <a:ext cx="1122526" cy="323353"/>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solidFill>
                  <a:schemeClr val="tx1"/>
                </a:solidFill>
              </a:rPr>
              <a:t>Web-service</a:t>
            </a:r>
            <a:endParaRPr lang="en-US" sz="1200" dirty="0">
              <a:solidFill>
                <a:schemeClr val="tx1"/>
              </a:solidFill>
            </a:endParaRPr>
          </a:p>
        </p:txBody>
      </p:sp>
      <p:pic>
        <p:nvPicPr>
          <p:cNvPr id="62" name="Imag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7778" y="2920668"/>
            <a:ext cx="358399" cy="358399"/>
          </a:xfrm>
          <a:prstGeom prst="rect">
            <a:avLst/>
          </a:prstGeom>
        </p:spPr>
      </p:pic>
      <p:pic>
        <p:nvPicPr>
          <p:cNvPr id="33" name="Imag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0773" y="2907726"/>
            <a:ext cx="393762" cy="393762"/>
          </a:xfrm>
          <a:prstGeom prst="rect">
            <a:avLst/>
          </a:prstGeom>
        </p:spPr>
      </p:pic>
      <p:pic>
        <p:nvPicPr>
          <p:cNvPr id="34" name="Imag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1620" y="2960783"/>
            <a:ext cx="390438" cy="390438"/>
          </a:xfrm>
          <a:prstGeom prst="rect">
            <a:avLst/>
          </a:prstGeom>
        </p:spPr>
      </p:pic>
      <p:sp>
        <p:nvSpPr>
          <p:cNvPr id="65" name="Organigramme : Disque magnétique 64"/>
          <p:cNvSpPr/>
          <p:nvPr/>
        </p:nvSpPr>
        <p:spPr>
          <a:xfrm>
            <a:off x="11422978" y="3812445"/>
            <a:ext cx="653375" cy="1063874"/>
          </a:xfrm>
          <a:prstGeom prst="flowChartMagneticDisk">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Connecteur droit 66"/>
          <p:cNvCxnSpPr/>
          <p:nvPr/>
        </p:nvCxnSpPr>
        <p:spPr>
          <a:xfrm>
            <a:off x="1383723" y="5171594"/>
            <a:ext cx="96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Ellipse 35"/>
          <p:cNvSpPr/>
          <p:nvPr/>
        </p:nvSpPr>
        <p:spPr>
          <a:xfrm>
            <a:off x="244156" y="4337175"/>
            <a:ext cx="419100" cy="3714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O</a:t>
            </a:r>
            <a:endParaRPr lang="en-US" dirty="0">
              <a:solidFill>
                <a:schemeClr val="tx1"/>
              </a:solidFill>
            </a:endParaRPr>
          </a:p>
        </p:txBody>
      </p:sp>
      <p:sp>
        <p:nvSpPr>
          <p:cNvPr id="70" name="Ellipse 69"/>
          <p:cNvSpPr/>
          <p:nvPr/>
        </p:nvSpPr>
        <p:spPr>
          <a:xfrm>
            <a:off x="253612" y="4720462"/>
            <a:ext cx="419100" cy="371475"/>
          </a:xfrm>
          <a:prstGeom prst="ellipse">
            <a:avLst/>
          </a:prstGeom>
          <a:pattFill prst="dash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Z</a:t>
            </a:r>
            <a:endParaRPr lang="en-US" dirty="0">
              <a:solidFill>
                <a:schemeClr val="tx1"/>
              </a:solidFill>
            </a:endParaRPr>
          </a:p>
        </p:txBody>
      </p:sp>
      <p:sp>
        <p:nvSpPr>
          <p:cNvPr id="37" name="Rectangle 36"/>
          <p:cNvSpPr/>
          <p:nvPr/>
        </p:nvSpPr>
        <p:spPr>
          <a:xfrm>
            <a:off x="-1" y="1821862"/>
            <a:ext cx="6267779" cy="291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err="1" smtClean="0"/>
              <a:t>Befragter</a:t>
            </a:r>
            <a:endParaRPr lang="en-US" sz="1400" dirty="0"/>
          </a:p>
        </p:txBody>
      </p:sp>
      <p:sp>
        <p:nvSpPr>
          <p:cNvPr id="72" name="Rectangle 71"/>
          <p:cNvSpPr/>
          <p:nvPr/>
        </p:nvSpPr>
        <p:spPr>
          <a:xfrm>
            <a:off x="10996172" y="2117137"/>
            <a:ext cx="1123490" cy="291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HESTA 2.0</a:t>
            </a:r>
            <a:endParaRPr lang="en-US" sz="1400" dirty="0"/>
          </a:p>
        </p:txBody>
      </p:sp>
      <p:cxnSp>
        <p:nvCxnSpPr>
          <p:cNvPr id="73" name="Connecteur droit 72"/>
          <p:cNvCxnSpPr/>
          <p:nvPr/>
        </p:nvCxnSpPr>
        <p:spPr>
          <a:xfrm>
            <a:off x="7975023" y="2126972"/>
            <a:ext cx="0" cy="3024000"/>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4" name="Connecteur droit 73"/>
          <p:cNvCxnSpPr/>
          <p:nvPr/>
        </p:nvCxnSpPr>
        <p:spPr>
          <a:xfrm>
            <a:off x="10996172" y="2117137"/>
            <a:ext cx="0" cy="3060000"/>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8" name="Imag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490574" y="2845221"/>
            <a:ext cx="516271" cy="516271"/>
          </a:xfrm>
          <a:prstGeom prst="rect">
            <a:avLst/>
          </a:prstGeom>
        </p:spPr>
      </p:pic>
      <p:cxnSp>
        <p:nvCxnSpPr>
          <p:cNvPr id="50" name="Connecteur droit avec flèche 49"/>
          <p:cNvCxnSpPr>
            <a:stCxn id="62" idx="3"/>
            <a:endCxn id="33" idx="1"/>
          </p:cNvCxnSpPr>
          <p:nvPr/>
        </p:nvCxnSpPr>
        <p:spPr>
          <a:xfrm>
            <a:off x="6626177" y="3099868"/>
            <a:ext cx="2244596" cy="4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a:stCxn id="38" idx="3"/>
            <a:endCxn id="33" idx="3"/>
          </p:cNvCxnSpPr>
          <p:nvPr/>
        </p:nvCxnSpPr>
        <p:spPr>
          <a:xfrm flipH="1">
            <a:off x="9264535" y="3103357"/>
            <a:ext cx="226039" cy="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endCxn id="32" idx="3"/>
          </p:cNvCxnSpPr>
          <p:nvPr/>
        </p:nvCxnSpPr>
        <p:spPr>
          <a:xfrm flipH="1" flipV="1">
            <a:off x="7282306" y="2730250"/>
            <a:ext cx="2907942" cy="3016"/>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pic>
        <p:nvPicPr>
          <p:cNvPr id="110" name="Image 10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008241" y="4032230"/>
            <a:ext cx="516271" cy="516271"/>
          </a:xfrm>
          <a:prstGeom prst="rect">
            <a:avLst/>
          </a:prstGeom>
        </p:spPr>
      </p:pic>
      <p:pic>
        <p:nvPicPr>
          <p:cNvPr id="99" name="Image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57760" y="2760776"/>
            <a:ext cx="386947" cy="386947"/>
          </a:xfrm>
          <a:prstGeom prst="rect">
            <a:avLst/>
          </a:prstGeom>
        </p:spPr>
      </p:pic>
      <p:pic>
        <p:nvPicPr>
          <p:cNvPr id="102" name="Image 101"/>
          <p:cNvPicPr>
            <a:picLocks noChangeAspect="1"/>
          </p:cNvPicPr>
          <p:nvPr/>
        </p:nvPicPr>
        <p:blipFill rotWithShape="1">
          <a:blip r:embed="rId9" cstate="print">
            <a:extLst>
              <a:ext uri="{28A0092B-C50C-407E-A947-70E740481C1C}">
                <a14:useLocalDpi xmlns:a14="http://schemas.microsoft.com/office/drawing/2010/main" val="0"/>
              </a:ext>
            </a:extLst>
          </a:blip>
          <a:srcRect l="6200" t="11403" r="9950" b="20291"/>
          <a:stretch/>
        </p:blipFill>
        <p:spPr>
          <a:xfrm>
            <a:off x="9985787" y="2507680"/>
            <a:ext cx="563830" cy="406970"/>
          </a:xfrm>
          <a:prstGeom prst="rect">
            <a:avLst/>
          </a:prstGeom>
        </p:spPr>
      </p:pic>
      <p:cxnSp>
        <p:nvCxnSpPr>
          <p:cNvPr id="104" name="Connecteur droit avec flèche 103"/>
          <p:cNvCxnSpPr>
            <a:stCxn id="110" idx="3"/>
          </p:cNvCxnSpPr>
          <p:nvPr/>
        </p:nvCxnSpPr>
        <p:spPr>
          <a:xfrm flipH="1" flipV="1">
            <a:off x="1800008" y="4286888"/>
            <a:ext cx="208233" cy="3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onnecteur droit avec flèche 120"/>
          <p:cNvCxnSpPr>
            <a:stCxn id="99" idx="3"/>
          </p:cNvCxnSpPr>
          <p:nvPr/>
        </p:nvCxnSpPr>
        <p:spPr>
          <a:xfrm flipV="1">
            <a:off x="2344707" y="2948505"/>
            <a:ext cx="300295" cy="5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6267779" y="1819296"/>
            <a:ext cx="5843144" cy="291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t>BFS</a:t>
            </a:r>
            <a:endParaRPr lang="en-US" sz="1400" dirty="0"/>
          </a:p>
        </p:txBody>
      </p:sp>
      <p:sp>
        <p:nvSpPr>
          <p:cNvPr id="126" name="Titel 1"/>
          <p:cNvSpPr>
            <a:spLocks noGrp="1"/>
          </p:cNvSpPr>
          <p:nvPr>
            <p:ph type="title"/>
          </p:nvPr>
        </p:nvSpPr>
        <p:spPr>
          <a:xfrm>
            <a:off x="374400" y="1317600"/>
            <a:ext cx="10431925" cy="923330"/>
          </a:xfrm>
        </p:spPr>
        <p:txBody>
          <a:bodyPr/>
          <a:lstStyle/>
          <a:p>
            <a:r>
              <a:rPr lang="fr-CH" sz="2800" dirty="0" smtClean="0"/>
              <a:t>4. Automatisation HESTA: </a:t>
            </a:r>
            <a:r>
              <a:rPr lang="fr-CH" dirty="0"/>
              <a:t>- </a:t>
            </a:r>
            <a:r>
              <a:rPr lang="fr-CH" dirty="0" smtClean="0"/>
              <a:t>Web-service</a:t>
            </a:r>
            <a:r>
              <a:rPr lang="en-US" dirty="0"/>
              <a:t/>
            </a:r>
            <a:br>
              <a:rPr lang="en-US" dirty="0"/>
            </a:br>
            <a:endParaRPr lang="fr-CH" sz="2800" dirty="0"/>
          </a:p>
        </p:txBody>
      </p:sp>
      <p:cxnSp>
        <p:nvCxnSpPr>
          <p:cNvPr id="133" name="Connecteur droit avec flèche 132"/>
          <p:cNvCxnSpPr>
            <a:stCxn id="110" idx="1"/>
          </p:cNvCxnSpPr>
          <p:nvPr/>
        </p:nvCxnSpPr>
        <p:spPr>
          <a:xfrm flipV="1">
            <a:off x="2524512" y="4289328"/>
            <a:ext cx="237340" cy="1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4" name="Image 1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237003" y="4028752"/>
            <a:ext cx="516271" cy="516271"/>
          </a:xfrm>
          <a:prstGeom prst="rect">
            <a:avLst/>
          </a:prstGeom>
        </p:spPr>
      </p:pic>
      <p:pic>
        <p:nvPicPr>
          <p:cNvPr id="137" name="Image 136"/>
          <p:cNvPicPr>
            <a:picLocks noChangeAspect="1"/>
          </p:cNvPicPr>
          <p:nvPr/>
        </p:nvPicPr>
        <p:blipFill rotWithShape="1">
          <a:blip r:embed="rId9" cstate="print">
            <a:extLst>
              <a:ext uri="{28A0092B-C50C-407E-A947-70E740481C1C}">
                <a14:useLocalDpi xmlns:a14="http://schemas.microsoft.com/office/drawing/2010/main" val="0"/>
              </a:ext>
            </a:extLst>
          </a:blip>
          <a:srcRect l="6200" t="11403" r="9950" b="20291"/>
          <a:stretch/>
        </p:blipFill>
        <p:spPr>
          <a:xfrm>
            <a:off x="3192262" y="2749032"/>
            <a:ext cx="563830" cy="406970"/>
          </a:xfrm>
          <a:prstGeom prst="rect">
            <a:avLst/>
          </a:prstGeom>
        </p:spPr>
      </p:pic>
      <p:cxnSp>
        <p:nvCxnSpPr>
          <p:cNvPr id="139" name="Connecteur droit avec flèche 138"/>
          <p:cNvCxnSpPr>
            <a:stCxn id="137" idx="1"/>
          </p:cNvCxnSpPr>
          <p:nvPr/>
        </p:nvCxnSpPr>
        <p:spPr>
          <a:xfrm flipH="1" flipV="1">
            <a:off x="2931277" y="2948505"/>
            <a:ext cx="260985" cy="4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Connecteur droit avec flèche 140"/>
          <p:cNvCxnSpPr>
            <a:endCxn id="32" idx="1"/>
          </p:cNvCxnSpPr>
          <p:nvPr/>
        </p:nvCxnSpPr>
        <p:spPr>
          <a:xfrm flipV="1">
            <a:off x="3790561" y="2730250"/>
            <a:ext cx="2369219" cy="114336"/>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5" name="Connecteur droit avec flèche 144"/>
          <p:cNvCxnSpPr>
            <a:stCxn id="137" idx="3"/>
            <a:endCxn id="62" idx="1"/>
          </p:cNvCxnSpPr>
          <p:nvPr/>
        </p:nvCxnSpPr>
        <p:spPr>
          <a:xfrm>
            <a:off x="3756092" y="2952517"/>
            <a:ext cx="2511686" cy="14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Connecteur droit avec flèche 146"/>
          <p:cNvCxnSpPr>
            <a:stCxn id="134" idx="3"/>
          </p:cNvCxnSpPr>
          <p:nvPr/>
        </p:nvCxnSpPr>
        <p:spPr>
          <a:xfrm flipH="1">
            <a:off x="3048127" y="4286888"/>
            <a:ext cx="188876" cy="2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8" name="Image 1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7333" y="4639093"/>
            <a:ext cx="393762" cy="393762"/>
          </a:xfrm>
          <a:prstGeom prst="rect">
            <a:avLst/>
          </a:prstGeom>
        </p:spPr>
      </p:pic>
      <p:pic>
        <p:nvPicPr>
          <p:cNvPr id="150" name="Image 1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8699" y="4090974"/>
            <a:ext cx="438742" cy="395783"/>
          </a:xfrm>
          <a:prstGeom prst="rect">
            <a:avLst/>
          </a:prstGeom>
        </p:spPr>
      </p:pic>
      <p:cxnSp>
        <p:nvCxnSpPr>
          <p:cNvPr id="154" name="Connecteur droit 153"/>
          <p:cNvCxnSpPr>
            <a:stCxn id="102" idx="3"/>
          </p:cNvCxnSpPr>
          <p:nvPr/>
        </p:nvCxnSpPr>
        <p:spPr>
          <a:xfrm>
            <a:off x="10549617" y="2711165"/>
            <a:ext cx="1252480"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p:cNvCxnSpPr/>
          <p:nvPr/>
        </p:nvCxnSpPr>
        <p:spPr>
          <a:xfrm>
            <a:off x="11802097" y="2711165"/>
            <a:ext cx="0" cy="1101280"/>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58" name="Connecteur droit avec flèche 157"/>
          <p:cNvCxnSpPr>
            <a:stCxn id="38" idx="1"/>
            <a:endCxn id="34" idx="1"/>
          </p:cNvCxnSpPr>
          <p:nvPr/>
        </p:nvCxnSpPr>
        <p:spPr>
          <a:xfrm>
            <a:off x="10006845" y="3103357"/>
            <a:ext cx="104775" cy="52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Connecteur droit 159"/>
          <p:cNvCxnSpPr>
            <a:stCxn id="34" idx="3"/>
          </p:cNvCxnSpPr>
          <p:nvPr/>
        </p:nvCxnSpPr>
        <p:spPr>
          <a:xfrm>
            <a:off x="10502058" y="3156002"/>
            <a:ext cx="1055859" cy="0"/>
          </a:xfrm>
          <a:prstGeom prst="line">
            <a:avLst/>
          </a:prstGeom>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6236" y="2111082"/>
            <a:ext cx="1389959" cy="301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t>PMS</a:t>
            </a:r>
            <a:endParaRPr lang="en-US" sz="1400" dirty="0"/>
          </a:p>
        </p:txBody>
      </p:sp>
      <p:pic>
        <p:nvPicPr>
          <p:cNvPr id="164" name="Image 1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3808" y="4086011"/>
            <a:ext cx="390438" cy="390438"/>
          </a:xfrm>
          <a:prstGeom prst="rect">
            <a:avLst/>
          </a:prstGeom>
        </p:spPr>
      </p:pic>
      <p:cxnSp>
        <p:nvCxnSpPr>
          <p:cNvPr id="167" name="Connecteur droit avec flèche 166"/>
          <p:cNvCxnSpPr>
            <a:stCxn id="164" idx="1"/>
            <a:endCxn id="42" idx="4"/>
          </p:cNvCxnSpPr>
          <p:nvPr/>
        </p:nvCxnSpPr>
        <p:spPr>
          <a:xfrm flipH="1" flipV="1">
            <a:off x="589215" y="4118279"/>
            <a:ext cx="824593" cy="162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Connecteur droit avec flèche 172"/>
          <p:cNvCxnSpPr>
            <a:stCxn id="134" idx="1"/>
            <a:endCxn id="150" idx="1"/>
          </p:cNvCxnSpPr>
          <p:nvPr/>
        </p:nvCxnSpPr>
        <p:spPr>
          <a:xfrm>
            <a:off x="3753274" y="4286888"/>
            <a:ext cx="215425" cy="1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5" name="Connecteur droit avec flèche 174"/>
          <p:cNvCxnSpPr>
            <a:stCxn id="134" idx="2"/>
            <a:endCxn id="148" idx="1"/>
          </p:cNvCxnSpPr>
          <p:nvPr/>
        </p:nvCxnSpPr>
        <p:spPr>
          <a:xfrm>
            <a:off x="3495138" y="4545023"/>
            <a:ext cx="512195" cy="290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0" name="Image 1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8507" y="4653746"/>
            <a:ext cx="358399" cy="358399"/>
          </a:xfrm>
          <a:prstGeom prst="rect">
            <a:avLst/>
          </a:prstGeom>
        </p:spPr>
      </p:pic>
      <p:pic>
        <p:nvPicPr>
          <p:cNvPr id="182" name="Image 1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232438" y="4577838"/>
            <a:ext cx="516271" cy="516271"/>
          </a:xfrm>
          <a:prstGeom prst="rect">
            <a:avLst/>
          </a:prstGeom>
        </p:spPr>
      </p:pic>
      <p:pic>
        <p:nvPicPr>
          <p:cNvPr id="183" name="Image 1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5399" y="4643348"/>
            <a:ext cx="393762" cy="393762"/>
          </a:xfrm>
          <a:prstGeom prst="rect">
            <a:avLst/>
          </a:prstGeom>
        </p:spPr>
      </p:pic>
      <p:pic>
        <p:nvPicPr>
          <p:cNvPr id="184" name="Image 1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4116" y="4644244"/>
            <a:ext cx="390438" cy="390438"/>
          </a:xfrm>
          <a:prstGeom prst="rect">
            <a:avLst/>
          </a:prstGeom>
        </p:spPr>
      </p:pic>
      <p:cxnSp>
        <p:nvCxnSpPr>
          <p:cNvPr id="186" name="Connecteur droit avec flèche 185"/>
          <p:cNvCxnSpPr>
            <a:stCxn id="148" idx="3"/>
            <a:endCxn id="180" idx="1"/>
          </p:cNvCxnSpPr>
          <p:nvPr/>
        </p:nvCxnSpPr>
        <p:spPr>
          <a:xfrm flipV="1">
            <a:off x="4401095" y="4832946"/>
            <a:ext cx="1807412" cy="3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Connecteur droit avec flèche 187"/>
          <p:cNvCxnSpPr>
            <a:stCxn id="180" idx="3"/>
            <a:endCxn id="183" idx="1"/>
          </p:cNvCxnSpPr>
          <p:nvPr/>
        </p:nvCxnSpPr>
        <p:spPr>
          <a:xfrm>
            <a:off x="6566906" y="4832946"/>
            <a:ext cx="2048493" cy="7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9" name="Cadre 188"/>
          <p:cNvSpPr/>
          <p:nvPr/>
        </p:nvSpPr>
        <p:spPr>
          <a:xfrm>
            <a:off x="6130769" y="4112405"/>
            <a:ext cx="871745" cy="32335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err="1">
                <a:solidFill>
                  <a:schemeClr val="tx1"/>
                </a:solidFill>
              </a:rPr>
              <a:t>eHESTA</a:t>
            </a:r>
            <a:endParaRPr lang="en-US" sz="1200" dirty="0">
              <a:solidFill>
                <a:schemeClr val="tx1"/>
              </a:solidFill>
            </a:endParaRPr>
          </a:p>
        </p:txBody>
      </p:sp>
      <p:cxnSp>
        <p:nvCxnSpPr>
          <p:cNvPr id="191" name="Connecteur droit avec flèche 190"/>
          <p:cNvCxnSpPr>
            <a:stCxn id="150" idx="3"/>
            <a:endCxn id="189" idx="1"/>
          </p:cNvCxnSpPr>
          <p:nvPr/>
        </p:nvCxnSpPr>
        <p:spPr>
          <a:xfrm flipV="1">
            <a:off x="4407441" y="4274082"/>
            <a:ext cx="1723328" cy="14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Connecteur droit avec flèche 197"/>
          <p:cNvCxnSpPr>
            <a:endCxn id="189" idx="3"/>
          </p:cNvCxnSpPr>
          <p:nvPr/>
        </p:nvCxnSpPr>
        <p:spPr>
          <a:xfrm flipH="1">
            <a:off x="7002514" y="4264295"/>
            <a:ext cx="2242368" cy="9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0" name="Connecteur droit avec flèche 199"/>
          <p:cNvCxnSpPr/>
          <p:nvPr/>
        </p:nvCxnSpPr>
        <p:spPr>
          <a:xfrm flipV="1">
            <a:off x="9761152" y="4263379"/>
            <a:ext cx="1573598" cy="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2" name="Connecteur droit avec flèche 201"/>
          <p:cNvCxnSpPr/>
          <p:nvPr/>
        </p:nvCxnSpPr>
        <p:spPr>
          <a:xfrm>
            <a:off x="11557917" y="3156002"/>
            <a:ext cx="0" cy="650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 name="Connecteur droit avec flèche 204"/>
          <p:cNvCxnSpPr>
            <a:stCxn id="182" idx="3"/>
            <a:endCxn id="183" idx="3"/>
          </p:cNvCxnSpPr>
          <p:nvPr/>
        </p:nvCxnSpPr>
        <p:spPr>
          <a:xfrm flipH="1">
            <a:off x="9009161" y="4835974"/>
            <a:ext cx="223277" cy="4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7" name="Connecteur droit avec flèche 206"/>
          <p:cNvCxnSpPr>
            <a:stCxn id="182" idx="1"/>
            <a:endCxn id="184" idx="1"/>
          </p:cNvCxnSpPr>
          <p:nvPr/>
        </p:nvCxnSpPr>
        <p:spPr>
          <a:xfrm>
            <a:off x="9748709" y="4835974"/>
            <a:ext cx="305407" cy="3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9" name="Connecteur droit avec flèche 208"/>
          <p:cNvCxnSpPr>
            <a:stCxn id="184" idx="3"/>
          </p:cNvCxnSpPr>
          <p:nvPr/>
        </p:nvCxnSpPr>
        <p:spPr>
          <a:xfrm flipV="1">
            <a:off x="10444554" y="4577838"/>
            <a:ext cx="890196" cy="26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Connecteur droit avec flèche 2"/>
          <p:cNvCxnSpPr/>
          <p:nvPr/>
        </p:nvCxnSpPr>
        <p:spPr>
          <a:xfrm>
            <a:off x="1370172" y="5419725"/>
            <a:ext cx="19524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a:off x="1368458" y="5715000"/>
            <a:ext cx="1952498" cy="0"/>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3474177" y="5258631"/>
            <a:ext cx="1593123" cy="369332"/>
          </a:xfrm>
          <a:prstGeom prst="rect">
            <a:avLst/>
          </a:prstGeom>
          <a:noFill/>
        </p:spPr>
        <p:txBody>
          <a:bodyPr wrap="square" rtlCol="0">
            <a:spAutoFit/>
          </a:bodyPr>
          <a:lstStyle/>
          <a:p>
            <a:r>
              <a:rPr lang="fr-CH" dirty="0" err="1" smtClean="0">
                <a:solidFill>
                  <a:schemeClr val="accent1">
                    <a:lumMod val="75000"/>
                  </a:schemeClr>
                </a:solidFill>
              </a:rPr>
              <a:t>Kurzfristig</a:t>
            </a:r>
            <a:endParaRPr lang="en-US" dirty="0">
              <a:solidFill>
                <a:schemeClr val="accent1">
                  <a:lumMod val="75000"/>
                </a:schemeClr>
              </a:solidFill>
            </a:endParaRPr>
          </a:p>
        </p:txBody>
      </p:sp>
      <p:sp>
        <p:nvSpPr>
          <p:cNvPr id="84" name="ZoneTexte 83"/>
          <p:cNvSpPr txBox="1"/>
          <p:nvPr/>
        </p:nvSpPr>
        <p:spPr>
          <a:xfrm>
            <a:off x="3464596" y="5544751"/>
            <a:ext cx="2262873" cy="369332"/>
          </a:xfrm>
          <a:prstGeom prst="rect">
            <a:avLst/>
          </a:prstGeom>
          <a:noFill/>
        </p:spPr>
        <p:txBody>
          <a:bodyPr wrap="square" rtlCol="0">
            <a:spAutoFit/>
          </a:bodyPr>
          <a:lstStyle/>
          <a:p>
            <a:r>
              <a:rPr lang="fr-CH" dirty="0" err="1" smtClean="0">
                <a:solidFill>
                  <a:srgbClr val="FF0000"/>
                </a:solidFill>
              </a:rPr>
              <a:t>Mittelfristig</a:t>
            </a:r>
            <a:endParaRPr lang="en-US" dirty="0">
              <a:solidFill>
                <a:srgbClr val="FF0000"/>
              </a:solidFill>
            </a:endParaRPr>
          </a:p>
        </p:txBody>
      </p:sp>
      <p:pic>
        <p:nvPicPr>
          <p:cNvPr id="76" name="Image 75"/>
          <p:cNvPicPr>
            <a:picLocks noChangeAspect="1"/>
          </p:cNvPicPr>
          <p:nvPr/>
        </p:nvPicPr>
        <p:blipFill rotWithShape="1">
          <a:blip r:embed="rId9" cstate="print">
            <a:extLst>
              <a:ext uri="{28A0092B-C50C-407E-A947-70E740481C1C}">
                <a14:useLocalDpi xmlns:a14="http://schemas.microsoft.com/office/drawing/2010/main" val="0"/>
              </a:ext>
            </a:extLst>
          </a:blip>
          <a:srcRect l="6200" t="11403" r="9950" b="20291"/>
          <a:stretch/>
        </p:blipFill>
        <p:spPr>
          <a:xfrm>
            <a:off x="9208658" y="4039235"/>
            <a:ext cx="563830" cy="406970"/>
          </a:xfrm>
          <a:prstGeom prst="rect">
            <a:avLst/>
          </a:prstGeom>
        </p:spPr>
      </p:pic>
      <p:pic>
        <p:nvPicPr>
          <p:cNvPr id="75" name="Image 74"/>
          <p:cNvPicPr>
            <a:picLocks noChangeAspect="1"/>
          </p:cNvPicPr>
          <p:nvPr/>
        </p:nvPicPr>
        <p:blipFill rotWithShape="1">
          <a:blip r:embed="rId11" cstate="print">
            <a:extLst>
              <a:ext uri="{28A0092B-C50C-407E-A947-70E740481C1C}">
                <a14:useLocalDpi xmlns:a14="http://schemas.microsoft.com/office/drawing/2010/main" val="0"/>
              </a:ext>
            </a:extLst>
          </a:blip>
          <a:srcRect l="8212" t="9131" r="52223" b="52608"/>
          <a:stretch/>
        </p:blipFill>
        <p:spPr>
          <a:xfrm>
            <a:off x="4632341" y="5238008"/>
            <a:ext cx="392197" cy="379267"/>
          </a:xfrm>
          <a:prstGeom prst="rect">
            <a:avLst/>
          </a:prstGeom>
        </p:spPr>
      </p:pic>
      <p:pic>
        <p:nvPicPr>
          <p:cNvPr id="77" name="Image 76"/>
          <p:cNvPicPr>
            <a:picLocks noChangeAspect="1"/>
          </p:cNvPicPr>
          <p:nvPr/>
        </p:nvPicPr>
        <p:blipFill rotWithShape="1">
          <a:blip r:embed="rId11" cstate="print">
            <a:extLst>
              <a:ext uri="{28A0092B-C50C-407E-A947-70E740481C1C}">
                <a14:useLocalDpi xmlns:a14="http://schemas.microsoft.com/office/drawing/2010/main" val="0"/>
              </a:ext>
            </a:extLst>
          </a:blip>
          <a:srcRect l="8212" t="9131" r="52223" b="52608"/>
          <a:stretch/>
        </p:blipFill>
        <p:spPr>
          <a:xfrm>
            <a:off x="806934" y="4311212"/>
            <a:ext cx="392197" cy="379267"/>
          </a:xfrm>
          <a:prstGeom prst="rect">
            <a:avLst/>
          </a:prstGeom>
        </p:spPr>
      </p:pic>
      <p:pic>
        <p:nvPicPr>
          <p:cNvPr id="2" name="Imag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7088" y="4700191"/>
            <a:ext cx="677039" cy="428181"/>
          </a:xfrm>
          <a:prstGeom prst="rect">
            <a:avLst/>
          </a:prstGeom>
        </p:spPr>
      </p:pic>
      <p:pic>
        <p:nvPicPr>
          <p:cNvPr id="79" name="Image 78"/>
          <p:cNvPicPr>
            <a:picLocks noChangeAspect="1"/>
          </p:cNvPicPr>
          <p:nvPr/>
        </p:nvPicPr>
        <p:blipFill rotWithShape="1">
          <a:blip r:embed="rId13" cstate="print">
            <a:extLst>
              <a:ext uri="{28A0092B-C50C-407E-A947-70E740481C1C}">
                <a14:useLocalDpi xmlns:a14="http://schemas.microsoft.com/office/drawing/2010/main" val="0"/>
              </a:ext>
            </a:extLst>
          </a:blip>
          <a:srcRect l="22024" t="12272" r="22635" b="12523"/>
          <a:stretch/>
        </p:blipFill>
        <p:spPr>
          <a:xfrm>
            <a:off x="2628860" y="2736741"/>
            <a:ext cx="309344" cy="420391"/>
          </a:xfrm>
          <a:prstGeom prst="rect">
            <a:avLst/>
          </a:prstGeom>
        </p:spPr>
      </p:pic>
      <p:pic>
        <p:nvPicPr>
          <p:cNvPr id="80" name="Image 79"/>
          <p:cNvPicPr>
            <a:picLocks noChangeAspect="1"/>
          </p:cNvPicPr>
          <p:nvPr/>
        </p:nvPicPr>
        <p:blipFill rotWithShape="1">
          <a:blip r:embed="rId13" cstate="print">
            <a:extLst>
              <a:ext uri="{28A0092B-C50C-407E-A947-70E740481C1C}">
                <a14:useLocalDpi xmlns:a14="http://schemas.microsoft.com/office/drawing/2010/main" val="0"/>
              </a:ext>
            </a:extLst>
          </a:blip>
          <a:srcRect l="22024" t="12272" r="22635" b="12523"/>
          <a:stretch/>
        </p:blipFill>
        <p:spPr>
          <a:xfrm>
            <a:off x="8108998" y="5282725"/>
            <a:ext cx="309344" cy="420391"/>
          </a:xfrm>
          <a:prstGeom prst="rect">
            <a:avLst/>
          </a:prstGeom>
        </p:spPr>
      </p:pic>
      <p:pic>
        <p:nvPicPr>
          <p:cNvPr id="81" name="Image 80"/>
          <p:cNvPicPr>
            <a:picLocks noChangeAspect="1"/>
          </p:cNvPicPr>
          <p:nvPr/>
        </p:nvPicPr>
        <p:blipFill rotWithShape="1">
          <a:blip r:embed="rId13" cstate="print">
            <a:extLst>
              <a:ext uri="{28A0092B-C50C-407E-A947-70E740481C1C}">
                <a14:useLocalDpi xmlns:a14="http://schemas.microsoft.com/office/drawing/2010/main" val="0"/>
              </a:ext>
            </a:extLst>
          </a:blip>
          <a:srcRect l="22024" t="12272" r="22635" b="12523"/>
          <a:stretch/>
        </p:blipFill>
        <p:spPr>
          <a:xfrm>
            <a:off x="2750318" y="4090974"/>
            <a:ext cx="309344" cy="420391"/>
          </a:xfrm>
          <a:prstGeom prst="rect">
            <a:avLst/>
          </a:prstGeom>
        </p:spPr>
      </p:pic>
      <p:sp>
        <p:nvSpPr>
          <p:cNvPr id="7" name="ZoneTexte 6"/>
          <p:cNvSpPr txBox="1"/>
          <p:nvPr/>
        </p:nvSpPr>
        <p:spPr>
          <a:xfrm>
            <a:off x="8418342" y="5315682"/>
            <a:ext cx="3177005" cy="369332"/>
          </a:xfrm>
          <a:prstGeom prst="rect">
            <a:avLst/>
          </a:prstGeom>
          <a:noFill/>
        </p:spPr>
        <p:txBody>
          <a:bodyPr wrap="square" rtlCol="0">
            <a:spAutoFit/>
          </a:bodyPr>
          <a:lstStyle/>
          <a:p>
            <a:r>
              <a:rPr lang="fr-CH" dirty="0" smtClean="0"/>
              <a:t>Standard «HESTA»</a:t>
            </a:r>
            <a:endParaRPr lang="en-US" dirty="0"/>
          </a:p>
        </p:txBody>
      </p:sp>
      <p:pic>
        <p:nvPicPr>
          <p:cNvPr id="83" name="Image 8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8657" y="5864800"/>
            <a:ext cx="572438" cy="362028"/>
          </a:xfrm>
          <a:prstGeom prst="rect">
            <a:avLst/>
          </a:prstGeom>
        </p:spPr>
      </p:pic>
      <p:sp>
        <p:nvSpPr>
          <p:cNvPr id="9" name="Flèche droite 8"/>
          <p:cNvSpPr/>
          <p:nvPr/>
        </p:nvSpPr>
        <p:spPr>
          <a:xfrm>
            <a:off x="4710439" y="5551145"/>
            <a:ext cx="1095555" cy="418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p:cNvSpPr txBox="1"/>
          <p:nvPr/>
        </p:nvSpPr>
        <p:spPr>
          <a:xfrm>
            <a:off x="5805993" y="5492920"/>
            <a:ext cx="2069923" cy="923330"/>
          </a:xfrm>
          <a:prstGeom prst="rect">
            <a:avLst/>
          </a:prstGeom>
          <a:noFill/>
        </p:spPr>
        <p:txBody>
          <a:bodyPr wrap="square" rtlCol="0">
            <a:spAutoFit/>
          </a:bodyPr>
          <a:lstStyle/>
          <a:p>
            <a:r>
              <a:rPr lang="fr-CH" dirty="0" smtClean="0">
                <a:solidFill>
                  <a:srgbClr val="FF0000"/>
                </a:solidFill>
              </a:rPr>
              <a:t>En cours de clarification au niveau Bund </a:t>
            </a:r>
            <a:endParaRPr lang="en-US" dirty="0">
              <a:solidFill>
                <a:srgbClr val="FF0000"/>
              </a:solidFill>
            </a:endParaRPr>
          </a:p>
        </p:txBody>
      </p:sp>
    </p:spTree>
    <p:extLst>
      <p:ext uri="{BB962C8B-B14F-4D97-AF65-F5344CB8AC3E}">
        <p14:creationId xmlns:p14="http://schemas.microsoft.com/office/powerpoint/2010/main" val="535264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el 1"/>
          <p:cNvSpPr txBox="1">
            <a:spLocks/>
          </p:cNvSpPr>
          <p:nvPr/>
        </p:nvSpPr>
        <p:spPr>
          <a:xfrm>
            <a:off x="1370172" y="1398607"/>
            <a:ext cx="10431925" cy="461665"/>
          </a:xfrm>
          <a:prstGeom prst="rect">
            <a:avLst/>
          </a:prstGeom>
        </p:spPr>
        <p:txBody>
          <a:bodyPr vert="horz" lIns="0" tIns="0" rIns="0" bIns="0" rtlCol="0" anchor="t" anchorCtr="0">
            <a:spAutoFit/>
          </a:bodyPr>
          <a:lst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a:lstStyle>
          <a:p>
            <a:r>
              <a:rPr lang="fr-CH" sz="3200" dirty="0"/>
              <a:t>4</a:t>
            </a:r>
            <a:r>
              <a:rPr lang="fr-CH" sz="3200" dirty="0" smtClean="0"/>
              <a:t>. Variables supplémentaires</a:t>
            </a:r>
            <a:endParaRPr lang="fr-CH" sz="3200" dirty="0"/>
          </a:p>
        </p:txBody>
      </p:sp>
      <p:sp>
        <p:nvSpPr>
          <p:cNvPr id="8" name="Inhaltsplatzhalter 2"/>
          <p:cNvSpPr>
            <a:spLocks noGrp="1"/>
          </p:cNvSpPr>
          <p:nvPr>
            <p:ph idx="1"/>
          </p:nvPr>
        </p:nvSpPr>
        <p:spPr>
          <a:xfrm>
            <a:off x="527961" y="2219021"/>
            <a:ext cx="10144049" cy="666849"/>
          </a:xfrm>
        </p:spPr>
        <p:txBody>
          <a:bodyPr/>
          <a:lstStyle/>
          <a:p>
            <a:pPr lvl="0" defTabSz="914400" fontAlgn="base">
              <a:lnSpc>
                <a:spcPts val="2600"/>
              </a:lnSpc>
              <a:spcBef>
                <a:spcPct val="0"/>
              </a:spcBef>
              <a:spcAft>
                <a:spcPct val="0"/>
              </a:spcAft>
              <a:defRPr/>
            </a:pPr>
            <a:endParaRPr lang="fr-FR" sz="2400" kern="0" dirty="0"/>
          </a:p>
          <a:p>
            <a:pPr lvl="0" defTabSz="914400" fontAlgn="base">
              <a:lnSpc>
                <a:spcPts val="2600"/>
              </a:lnSpc>
              <a:spcBef>
                <a:spcPct val="0"/>
              </a:spcBef>
              <a:spcAft>
                <a:spcPct val="0"/>
              </a:spcAft>
              <a:defRPr/>
            </a:pPr>
            <a:r>
              <a:rPr lang="fr-FR" sz="2400" kern="0" dirty="0"/>
              <a:t>	</a:t>
            </a:r>
            <a:endParaRPr lang="fr-CH" sz="2400" kern="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5410" y="2432743"/>
            <a:ext cx="4427312" cy="2912341"/>
          </a:xfrm>
          <a:prstGeom prst="rect">
            <a:avLst/>
          </a:prstGeom>
        </p:spPr>
      </p:pic>
    </p:spTree>
    <p:extLst>
      <p:ext uri="{BB962C8B-B14F-4D97-AF65-F5344CB8AC3E}">
        <p14:creationId xmlns:p14="http://schemas.microsoft.com/office/powerpoint/2010/main" val="2772897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4</a:t>
            </a:r>
            <a:r>
              <a:rPr lang="fr-CH" dirty="0" smtClean="0"/>
              <a:t>. Variables supplémentaires – rappel des besoins</a:t>
            </a:r>
            <a:endParaRPr lang="en-US" dirty="0"/>
          </a:p>
        </p:txBody>
      </p:sp>
      <p:sp>
        <p:nvSpPr>
          <p:cNvPr id="3" name="Espace réservé du contenu 2"/>
          <p:cNvSpPr>
            <a:spLocks noGrp="1"/>
          </p:cNvSpPr>
          <p:nvPr>
            <p:ph idx="1"/>
          </p:nvPr>
        </p:nvSpPr>
        <p:spPr>
          <a:xfrm>
            <a:off x="1063639" y="2492377"/>
            <a:ext cx="10427564" cy="948978"/>
          </a:xfrm>
        </p:spPr>
        <p:txBody>
          <a:bodyPr/>
          <a:lstStyle/>
          <a:p>
            <a:endParaRPr lang="fr-CH" dirty="0" smtClean="0"/>
          </a:p>
          <a:p>
            <a:endParaRPr lang="en-US" dirty="0"/>
          </a:p>
        </p:txBody>
      </p:sp>
      <p:pic>
        <p:nvPicPr>
          <p:cNvPr id="4" name="Image 3"/>
          <p:cNvPicPr>
            <a:picLocks noChangeAspect="1"/>
          </p:cNvPicPr>
          <p:nvPr/>
        </p:nvPicPr>
        <p:blipFill>
          <a:blip r:embed="rId2"/>
          <a:stretch>
            <a:fillRect/>
          </a:stretch>
        </p:blipFill>
        <p:spPr>
          <a:xfrm>
            <a:off x="1518544" y="2492377"/>
            <a:ext cx="8772525" cy="2657475"/>
          </a:xfrm>
          <a:prstGeom prst="rect">
            <a:avLst/>
          </a:prstGeom>
        </p:spPr>
      </p:pic>
    </p:spTree>
    <p:extLst>
      <p:ext uri="{BB962C8B-B14F-4D97-AF65-F5344CB8AC3E}">
        <p14:creationId xmlns:p14="http://schemas.microsoft.com/office/powerpoint/2010/main" val="1496723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059276" y="1426039"/>
            <a:ext cx="10431925" cy="461665"/>
          </a:xfrm>
        </p:spPr>
        <p:txBody>
          <a:bodyPr/>
          <a:lstStyle/>
          <a:p>
            <a:r>
              <a:rPr lang="fr-CH" dirty="0"/>
              <a:t>4</a:t>
            </a:r>
            <a:r>
              <a:rPr lang="fr-CH" dirty="0" smtClean="0"/>
              <a:t>. </a:t>
            </a:r>
            <a:r>
              <a:rPr lang="fr-CH" dirty="0"/>
              <a:t>Variables supplémentaires – </a:t>
            </a:r>
            <a:r>
              <a:rPr lang="fr-CH" dirty="0" smtClean="0"/>
              <a:t>Revenu moyen (I)</a:t>
            </a:r>
            <a:endParaRPr lang="en-US" dirty="0"/>
          </a:p>
        </p:txBody>
      </p:sp>
      <p:sp>
        <p:nvSpPr>
          <p:cNvPr id="7" name="Espace réservé du contenu 2"/>
          <p:cNvSpPr>
            <a:spLocks noGrp="1"/>
          </p:cNvSpPr>
          <p:nvPr>
            <p:ph idx="1"/>
          </p:nvPr>
        </p:nvSpPr>
        <p:spPr>
          <a:xfrm>
            <a:off x="1397881" y="2076741"/>
            <a:ext cx="10323064" cy="1846659"/>
          </a:xfrm>
        </p:spPr>
        <p:txBody>
          <a:bodyPr/>
          <a:lstStyle/>
          <a:p>
            <a:pPr>
              <a:lnSpc>
                <a:spcPts val="2700"/>
              </a:lnSpc>
            </a:pPr>
            <a:r>
              <a:rPr lang="fr-CH" sz="2100" b="1" dirty="0" smtClean="0"/>
              <a:t>Etat </a:t>
            </a:r>
            <a:r>
              <a:rPr lang="fr-CH" sz="2100" b="1" dirty="0"/>
              <a:t>des </a:t>
            </a:r>
            <a:r>
              <a:rPr lang="fr-CH" sz="2100" b="1" dirty="0" smtClean="0"/>
              <a:t>lieux taux </a:t>
            </a:r>
            <a:r>
              <a:rPr lang="fr-CH" sz="2100" b="1" dirty="0"/>
              <a:t>de </a:t>
            </a:r>
            <a:r>
              <a:rPr lang="fr-CH" sz="2100" b="1" dirty="0" smtClean="0"/>
              <a:t>réponse</a:t>
            </a:r>
          </a:p>
          <a:p>
            <a:pPr>
              <a:lnSpc>
                <a:spcPts val="2700"/>
              </a:lnSpc>
            </a:pPr>
            <a:endParaRPr lang="fr-CH" sz="2100" b="1" dirty="0"/>
          </a:p>
          <a:p>
            <a:pPr>
              <a:lnSpc>
                <a:spcPts val="2700"/>
              </a:lnSpc>
            </a:pPr>
            <a:endParaRPr lang="fr-CH" sz="2100" b="1" dirty="0" smtClean="0"/>
          </a:p>
          <a:p>
            <a:pPr>
              <a:lnSpc>
                <a:spcPts val="2700"/>
              </a:lnSpc>
            </a:pPr>
            <a:endParaRPr lang="fr-CH" sz="2100" b="1" dirty="0"/>
          </a:p>
        </p:txBody>
      </p:sp>
      <p:pic>
        <p:nvPicPr>
          <p:cNvPr id="5" name="Grafik 4"/>
          <p:cNvPicPr>
            <a:picLocks noChangeAspect="1"/>
          </p:cNvPicPr>
          <p:nvPr/>
        </p:nvPicPr>
        <p:blipFill>
          <a:blip r:embed="rId3"/>
          <a:stretch>
            <a:fillRect/>
          </a:stretch>
        </p:blipFill>
        <p:spPr>
          <a:xfrm>
            <a:off x="1397881" y="2446082"/>
            <a:ext cx="7678671" cy="3858924"/>
          </a:xfrm>
          <a:prstGeom prst="rect">
            <a:avLst/>
          </a:prstGeom>
        </p:spPr>
      </p:pic>
    </p:spTree>
    <p:extLst>
      <p:ext uri="{BB962C8B-B14F-4D97-AF65-F5344CB8AC3E}">
        <p14:creationId xmlns:p14="http://schemas.microsoft.com/office/powerpoint/2010/main" val="3730575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059276" y="1426039"/>
            <a:ext cx="10431925" cy="461665"/>
          </a:xfrm>
        </p:spPr>
        <p:txBody>
          <a:bodyPr/>
          <a:lstStyle/>
          <a:p>
            <a:r>
              <a:rPr lang="fr-CH" dirty="0"/>
              <a:t>4</a:t>
            </a:r>
            <a:r>
              <a:rPr lang="fr-CH" dirty="0" smtClean="0"/>
              <a:t>. </a:t>
            </a:r>
            <a:r>
              <a:rPr lang="fr-CH" dirty="0"/>
              <a:t>Variables supplémentaires – </a:t>
            </a:r>
            <a:r>
              <a:rPr lang="fr-CH" dirty="0" smtClean="0"/>
              <a:t>Revenu moyen (II)</a:t>
            </a:r>
            <a:endParaRPr lang="en-US" dirty="0"/>
          </a:p>
        </p:txBody>
      </p:sp>
      <p:sp>
        <p:nvSpPr>
          <p:cNvPr id="7" name="Espace réservé du contenu 2"/>
          <p:cNvSpPr>
            <a:spLocks noGrp="1"/>
          </p:cNvSpPr>
          <p:nvPr>
            <p:ph idx="1"/>
          </p:nvPr>
        </p:nvSpPr>
        <p:spPr>
          <a:xfrm>
            <a:off x="1370172" y="2076741"/>
            <a:ext cx="10067103" cy="3539430"/>
          </a:xfrm>
        </p:spPr>
        <p:txBody>
          <a:bodyPr/>
          <a:lstStyle/>
          <a:p>
            <a:pPr>
              <a:lnSpc>
                <a:spcPts val="2700"/>
              </a:lnSpc>
            </a:pPr>
            <a:r>
              <a:rPr lang="fr-CH" sz="2100" b="1" dirty="0" smtClean="0"/>
              <a:t>Etat des lieux</a:t>
            </a:r>
          </a:p>
          <a:p>
            <a:pPr marL="342900" indent="-342900">
              <a:lnSpc>
                <a:spcPts val="2700"/>
              </a:lnSpc>
              <a:buFont typeface="Arial" panose="020B0604020202020204" pitchFamily="34" charset="0"/>
              <a:buChar char="•"/>
            </a:pPr>
            <a:r>
              <a:rPr lang="fr-CH" sz="2100" dirty="0" smtClean="0"/>
              <a:t>Communication effectuée par HS et GS début juillet 2021</a:t>
            </a:r>
          </a:p>
          <a:p>
            <a:pPr marL="342900" indent="-342900">
              <a:lnSpc>
                <a:spcPts val="2700"/>
              </a:lnSpc>
              <a:buFont typeface="Arial" panose="020B0604020202020204" pitchFamily="34" charset="0"/>
              <a:buChar char="•"/>
            </a:pPr>
            <a:r>
              <a:rPr lang="fr-CH" sz="2100" dirty="0" smtClean="0"/>
              <a:t>Communication écrite chaque mois dans les supports d’enquête</a:t>
            </a:r>
          </a:p>
          <a:p>
            <a:pPr marL="342900" indent="-342900">
              <a:lnSpc>
                <a:spcPts val="2700"/>
              </a:lnSpc>
              <a:buFont typeface="Arial" panose="020B0604020202020204" pitchFamily="34" charset="0"/>
              <a:buChar char="•"/>
            </a:pPr>
            <a:r>
              <a:rPr lang="fr-CH" sz="2100" dirty="0" smtClean="0"/>
              <a:t>Rappels téléphoniques ciblés sur les régions avec les taux les plus bas et les établissements 3 et 4 étoiles.</a:t>
            </a:r>
          </a:p>
          <a:p>
            <a:pPr>
              <a:lnSpc>
                <a:spcPts val="2700"/>
              </a:lnSpc>
            </a:pPr>
            <a:endParaRPr lang="fr-CH" sz="2100" dirty="0" smtClean="0"/>
          </a:p>
          <a:p>
            <a:pPr>
              <a:lnSpc>
                <a:spcPts val="2700"/>
              </a:lnSpc>
            </a:pPr>
            <a:r>
              <a:rPr lang="fr-CH" sz="2100" dirty="0" smtClean="0"/>
              <a:t>Objectif à atteindre:  70% de taux de réponse dans toutes les régions et catégories d’étoiles. </a:t>
            </a:r>
          </a:p>
        </p:txBody>
      </p:sp>
    </p:spTree>
    <p:extLst>
      <p:ext uri="{BB962C8B-B14F-4D97-AF65-F5344CB8AC3E}">
        <p14:creationId xmlns:p14="http://schemas.microsoft.com/office/powerpoint/2010/main" val="1287718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370172" y="2076741"/>
            <a:ext cx="10067103" cy="4796185"/>
          </a:xfrm>
        </p:spPr>
        <p:txBody>
          <a:bodyPr/>
          <a:lstStyle/>
          <a:p>
            <a:pPr>
              <a:lnSpc>
                <a:spcPts val="2700"/>
              </a:lnSpc>
            </a:pPr>
            <a:r>
              <a:rPr lang="fr-CH" sz="2100" b="1" dirty="0" smtClean="0"/>
              <a:t>Etats des lieux et perspectives</a:t>
            </a:r>
          </a:p>
          <a:p>
            <a:pPr marL="342900" indent="-342900">
              <a:lnSpc>
                <a:spcPts val="2700"/>
              </a:lnSpc>
              <a:buFontTx/>
              <a:buChar char="-"/>
            </a:pPr>
            <a:r>
              <a:rPr lang="fr-CH" sz="2100" dirty="0" smtClean="0">
                <a:solidFill>
                  <a:schemeClr val="accent6"/>
                </a:solidFill>
              </a:rPr>
              <a:t>Catégorisation des variables validées (GT-HESTA et Rebagdata)</a:t>
            </a:r>
          </a:p>
          <a:p>
            <a:pPr marL="342900" indent="-342900">
              <a:lnSpc>
                <a:spcPts val="2700"/>
              </a:lnSpc>
              <a:buFontTx/>
              <a:buChar char="-"/>
            </a:pPr>
            <a:r>
              <a:rPr lang="fr-CH" sz="2100" dirty="0" smtClean="0">
                <a:solidFill>
                  <a:schemeClr val="accent6"/>
                </a:solidFill>
              </a:rPr>
              <a:t>Création d’un fichier XML (validé par Rebagdata et services IT de l’OFS)</a:t>
            </a:r>
          </a:p>
          <a:p>
            <a:pPr marL="342900" indent="-342900">
              <a:lnSpc>
                <a:spcPts val="2700"/>
              </a:lnSpc>
              <a:buFontTx/>
              <a:buChar char="-"/>
            </a:pPr>
            <a:r>
              <a:rPr lang="fr-CH" sz="2100" dirty="0" smtClean="0">
                <a:solidFill>
                  <a:schemeClr val="accent6"/>
                </a:solidFill>
              </a:rPr>
              <a:t>Planification des modifications des applications de production (OFS) établie</a:t>
            </a:r>
          </a:p>
          <a:p>
            <a:pPr marL="342900" indent="-342900">
              <a:lnSpc>
                <a:spcPts val="2700"/>
              </a:lnSpc>
              <a:buFontTx/>
              <a:buChar char="-"/>
            </a:pPr>
            <a:r>
              <a:rPr lang="fr-CH" sz="2100" dirty="0" smtClean="0">
                <a:solidFill>
                  <a:srgbClr val="92D050"/>
                </a:solidFill>
              </a:rPr>
              <a:t>Travaux de développement OFS et Rebagdata ainsi que </a:t>
            </a:r>
            <a:r>
              <a:rPr lang="fr-CH" sz="2100" dirty="0" err="1" smtClean="0">
                <a:solidFill>
                  <a:srgbClr val="FFC000"/>
                </a:solidFill>
              </a:rPr>
              <a:t>Protel</a:t>
            </a:r>
            <a:r>
              <a:rPr lang="fr-CH" sz="2100" dirty="0" smtClean="0">
                <a:solidFill>
                  <a:srgbClr val="FFC000"/>
                </a:solidFill>
              </a:rPr>
              <a:t> </a:t>
            </a:r>
            <a:r>
              <a:rPr lang="fr-CH" sz="2100" dirty="0" err="1" smtClean="0">
                <a:solidFill>
                  <a:srgbClr val="FFC000"/>
                </a:solidFill>
              </a:rPr>
              <a:t>GmBH</a:t>
            </a:r>
            <a:r>
              <a:rPr lang="fr-CH" sz="2100" dirty="0" smtClean="0">
                <a:solidFill>
                  <a:srgbClr val="92D050"/>
                </a:solidFill>
              </a:rPr>
              <a:t>: mai </a:t>
            </a:r>
            <a:r>
              <a:rPr lang="fr-CH" sz="2100" dirty="0">
                <a:solidFill>
                  <a:srgbClr val="92D050"/>
                </a:solidFill>
              </a:rPr>
              <a:t>– </a:t>
            </a:r>
            <a:r>
              <a:rPr lang="fr-CH" sz="2100" dirty="0" smtClean="0">
                <a:solidFill>
                  <a:srgbClr val="92D050"/>
                </a:solidFill>
              </a:rPr>
              <a:t>septembre</a:t>
            </a:r>
            <a:endParaRPr lang="fr-CH" sz="2100" dirty="0">
              <a:solidFill>
                <a:srgbClr val="92D050"/>
              </a:solidFill>
            </a:endParaRPr>
          </a:p>
          <a:p>
            <a:pPr marL="342900" indent="-342900">
              <a:lnSpc>
                <a:spcPts val="2700"/>
              </a:lnSpc>
              <a:buFontTx/>
              <a:buChar char="-"/>
            </a:pPr>
            <a:r>
              <a:rPr lang="fr-CH" sz="2100" dirty="0" smtClean="0">
                <a:solidFill>
                  <a:srgbClr val="FF0000"/>
                </a:solidFill>
              </a:rPr>
              <a:t>Octobre à décembre: Enquête pilote → février 2022</a:t>
            </a:r>
            <a:endParaRPr lang="fr-CH" sz="2100" dirty="0">
              <a:solidFill>
                <a:srgbClr val="FF0000"/>
              </a:solidFill>
            </a:endParaRPr>
          </a:p>
          <a:p>
            <a:pPr marL="342900" indent="-342900">
              <a:lnSpc>
                <a:spcPts val="2700"/>
              </a:lnSpc>
              <a:buFontTx/>
              <a:buChar char="-"/>
            </a:pPr>
            <a:r>
              <a:rPr lang="fr-CH" sz="2100" dirty="0" smtClean="0">
                <a:solidFill>
                  <a:srgbClr val="FF0000"/>
                </a:solidFill>
              </a:rPr>
              <a:t>Dès janvier 2022: </a:t>
            </a:r>
            <a:r>
              <a:rPr lang="fr-CH" sz="2100" dirty="0">
                <a:solidFill>
                  <a:srgbClr val="FF0000"/>
                </a:solidFill>
              </a:rPr>
              <a:t>Roll-out </a:t>
            </a:r>
            <a:r>
              <a:rPr lang="fr-CH" sz="2100" dirty="0" smtClean="0">
                <a:solidFill>
                  <a:srgbClr val="FF0000"/>
                </a:solidFill>
              </a:rPr>
              <a:t>par </a:t>
            </a:r>
            <a:r>
              <a:rPr lang="fr-CH" sz="2100" dirty="0">
                <a:solidFill>
                  <a:srgbClr val="FF0000"/>
                </a:solidFill>
              </a:rPr>
              <a:t>Rebagdata </a:t>
            </a:r>
            <a:r>
              <a:rPr lang="fr-CH" sz="2100" dirty="0" smtClean="0">
                <a:solidFill>
                  <a:srgbClr val="FF0000"/>
                </a:solidFill>
              </a:rPr>
              <a:t>(encore à clarifier avec Rebagdata)</a:t>
            </a:r>
            <a:endParaRPr lang="fr-CH" dirty="0" smtClean="0"/>
          </a:p>
          <a:p>
            <a:endParaRPr lang="fr-CH" dirty="0" smtClean="0"/>
          </a:p>
          <a:p>
            <a:endParaRPr lang="fr-CH" dirty="0" smtClean="0"/>
          </a:p>
        </p:txBody>
      </p:sp>
      <p:sp>
        <p:nvSpPr>
          <p:cNvPr id="6" name="Titre 1"/>
          <p:cNvSpPr>
            <a:spLocks noGrp="1"/>
          </p:cNvSpPr>
          <p:nvPr>
            <p:ph type="title"/>
          </p:nvPr>
        </p:nvSpPr>
        <p:spPr>
          <a:xfrm>
            <a:off x="1059276" y="1426039"/>
            <a:ext cx="10431925" cy="461665"/>
          </a:xfrm>
        </p:spPr>
        <p:txBody>
          <a:bodyPr/>
          <a:lstStyle/>
          <a:p>
            <a:r>
              <a:rPr lang="fr-CH" dirty="0"/>
              <a:t>4</a:t>
            </a:r>
            <a:r>
              <a:rPr lang="fr-CH" dirty="0" smtClean="0"/>
              <a:t>. </a:t>
            </a:r>
            <a:r>
              <a:rPr lang="fr-CH" dirty="0"/>
              <a:t>Variables </a:t>
            </a:r>
            <a:r>
              <a:rPr lang="fr-CH" dirty="0" smtClean="0"/>
              <a:t>supplémentaires – nouvelles variables (I) </a:t>
            </a:r>
            <a:endParaRPr lang="en-US" dirty="0"/>
          </a:p>
        </p:txBody>
      </p:sp>
    </p:spTree>
    <p:extLst>
      <p:ext uri="{BB962C8B-B14F-4D97-AF65-F5344CB8AC3E}">
        <p14:creationId xmlns:p14="http://schemas.microsoft.com/office/powerpoint/2010/main" val="2085116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241686" y="1887704"/>
            <a:ext cx="10067103" cy="6104235"/>
          </a:xfrm>
        </p:spPr>
        <p:txBody>
          <a:bodyPr/>
          <a:lstStyle/>
          <a:p>
            <a:pPr>
              <a:lnSpc>
                <a:spcPts val="2700"/>
              </a:lnSpc>
            </a:pPr>
            <a:r>
              <a:rPr lang="fr-CH" sz="2100" b="1" dirty="0" smtClean="0"/>
              <a:t>Défis - Pilote</a:t>
            </a:r>
          </a:p>
          <a:p>
            <a:r>
              <a:rPr lang="fr-CH" sz="2100" dirty="0" smtClean="0"/>
              <a:t>- Livraison facultative</a:t>
            </a:r>
          </a:p>
          <a:p>
            <a:r>
              <a:rPr lang="fr-CH" sz="2100" dirty="0" smtClean="0"/>
              <a:t>- Données potentiellement «sensibles» (ex. chiffre d’affaire) – expérience du revenu moyen obligatoire.</a:t>
            </a:r>
          </a:p>
          <a:p>
            <a:pPr algn="ctr"/>
            <a:r>
              <a:rPr lang="fr-CH" sz="2100" dirty="0" smtClean="0"/>
              <a:t>! Actuellement seul un établissement a accepté de participer !</a:t>
            </a:r>
          </a:p>
          <a:p>
            <a:r>
              <a:rPr lang="fr-CH" sz="2100" dirty="0" smtClean="0"/>
              <a:t>A ce stade déjà, des solutions doivent être trouvées:</a:t>
            </a:r>
          </a:p>
          <a:p>
            <a:r>
              <a:rPr lang="fr-CH" sz="2100" dirty="0" smtClean="0"/>
              <a:t>→ un argumentaire est en phase de réalisation par le GT-HESTA</a:t>
            </a:r>
            <a:endParaRPr lang="fr-CH" sz="2100" dirty="0"/>
          </a:p>
          <a:p>
            <a:r>
              <a:rPr lang="fr-CH" sz="2100" dirty="0" smtClean="0"/>
              <a:t> </a:t>
            </a:r>
            <a:r>
              <a:rPr lang="fr-CH" sz="2100" dirty="0"/>
              <a:t>→ </a:t>
            </a:r>
            <a:r>
              <a:rPr lang="fr-CH" sz="2100" dirty="0" smtClean="0"/>
              <a:t>HS va discuter en janvier avec les membres du ERFA Groups pour trouver des volontaires pour le pilote.</a:t>
            </a:r>
          </a:p>
          <a:p>
            <a:endParaRPr lang="fr-CH" dirty="0" smtClean="0"/>
          </a:p>
          <a:p>
            <a:endParaRPr lang="fr-CH" dirty="0" smtClean="0"/>
          </a:p>
          <a:p>
            <a:endParaRPr lang="fr-CH" dirty="0" smtClean="0"/>
          </a:p>
        </p:txBody>
      </p:sp>
      <p:sp>
        <p:nvSpPr>
          <p:cNvPr id="6" name="Titre 1"/>
          <p:cNvSpPr>
            <a:spLocks noGrp="1"/>
          </p:cNvSpPr>
          <p:nvPr>
            <p:ph type="title"/>
          </p:nvPr>
        </p:nvSpPr>
        <p:spPr>
          <a:xfrm>
            <a:off x="1059276" y="1426039"/>
            <a:ext cx="10431925" cy="461665"/>
          </a:xfrm>
        </p:spPr>
        <p:txBody>
          <a:bodyPr/>
          <a:lstStyle/>
          <a:p>
            <a:r>
              <a:rPr lang="fr-CH" dirty="0"/>
              <a:t>4</a:t>
            </a:r>
            <a:r>
              <a:rPr lang="fr-CH" dirty="0" smtClean="0"/>
              <a:t>. </a:t>
            </a:r>
            <a:r>
              <a:rPr lang="fr-CH" dirty="0"/>
              <a:t>Variables </a:t>
            </a:r>
            <a:r>
              <a:rPr lang="fr-CH" dirty="0" smtClean="0"/>
              <a:t>supplémentaires – nouvelles variables (II) </a:t>
            </a:r>
            <a:endParaRPr lang="en-US" dirty="0"/>
          </a:p>
        </p:txBody>
      </p:sp>
    </p:spTree>
    <p:extLst>
      <p:ext uri="{BB962C8B-B14F-4D97-AF65-F5344CB8AC3E}">
        <p14:creationId xmlns:p14="http://schemas.microsoft.com/office/powerpoint/2010/main" val="1554278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370172" y="2076741"/>
            <a:ext cx="9887763" cy="4937249"/>
          </a:xfrm>
        </p:spPr>
        <p:txBody>
          <a:bodyPr/>
          <a:lstStyle/>
          <a:p>
            <a:pPr>
              <a:lnSpc>
                <a:spcPts val="2700"/>
              </a:lnSpc>
            </a:pPr>
            <a:r>
              <a:rPr lang="fr-CH" sz="2100" b="1" dirty="0" smtClean="0"/>
              <a:t>Défis – Roll-out</a:t>
            </a:r>
            <a:endParaRPr lang="fr-CH" sz="2100" b="1" dirty="0"/>
          </a:p>
          <a:p>
            <a:pPr>
              <a:lnSpc>
                <a:spcPts val="2700"/>
              </a:lnSpc>
            </a:pPr>
            <a:r>
              <a:rPr lang="fr-CH" sz="2100" dirty="0" smtClean="0"/>
              <a:t>En regard de l’expérience faite pour le pilote.</a:t>
            </a:r>
          </a:p>
          <a:p>
            <a:pPr>
              <a:lnSpc>
                <a:spcPts val="2700"/>
              </a:lnSpc>
            </a:pPr>
            <a:r>
              <a:rPr lang="fr-CH" sz="2100" dirty="0" smtClean="0"/>
              <a:t>- Des mesures pour convaincre les hôteliers du bien-fondé de cette livraison doivent être anticipées. </a:t>
            </a:r>
          </a:p>
          <a:p>
            <a:pPr>
              <a:lnSpc>
                <a:spcPts val="2700"/>
              </a:lnSpc>
            </a:pPr>
            <a:r>
              <a:rPr lang="fr-CH" sz="2100" dirty="0" smtClean="0"/>
              <a:t>- </a:t>
            </a:r>
            <a:r>
              <a:rPr lang="fr-CH" sz="2100" dirty="0"/>
              <a:t>Un argumentaire et une campagne « large » de communication/promotion ne seront ici à priori pas suffisants. </a:t>
            </a:r>
            <a:r>
              <a:rPr lang="fr-CH" sz="2100" b="1" dirty="0"/>
              <a:t>Un dialogue étroit devra </a:t>
            </a:r>
            <a:r>
              <a:rPr lang="fr-CH" sz="2100" b="1" dirty="0" smtClean="0"/>
              <a:t>être </a:t>
            </a:r>
            <a:r>
              <a:rPr lang="fr-CH" sz="2100" b="1" dirty="0"/>
              <a:t>créé avec les hôteliers pour leur expliquer les tenants et aboutissants de ce projet.</a:t>
            </a:r>
          </a:p>
          <a:p>
            <a:r>
              <a:rPr lang="fr-CH" sz="2100" dirty="0"/>
              <a:t>- Le soutien de tous les acteurs (</a:t>
            </a:r>
            <a:r>
              <a:rPr lang="fr-CH" sz="2100" dirty="0" smtClean="0"/>
              <a:t>y compris les </a:t>
            </a:r>
            <a:r>
              <a:rPr lang="fr-CH" sz="2100" dirty="0"/>
              <a:t>régions) sera ici fondamental </a:t>
            </a:r>
            <a:r>
              <a:rPr lang="fr-CH" sz="2100" dirty="0" smtClean="0"/>
              <a:t>pour </a:t>
            </a:r>
            <a:r>
              <a:rPr lang="fr-CH" sz="2100" dirty="0"/>
              <a:t>la réussite de ce </a:t>
            </a:r>
            <a:r>
              <a:rPr lang="fr-CH" sz="2100" dirty="0" smtClean="0"/>
              <a:t>projet.</a:t>
            </a:r>
            <a:endParaRPr lang="fr-CH" sz="2100" dirty="0"/>
          </a:p>
          <a:p>
            <a:endParaRPr lang="fr-CH" dirty="0" smtClean="0"/>
          </a:p>
          <a:p>
            <a:endParaRPr lang="fr-CH" dirty="0" smtClean="0"/>
          </a:p>
        </p:txBody>
      </p:sp>
      <p:sp>
        <p:nvSpPr>
          <p:cNvPr id="6" name="Titre 1"/>
          <p:cNvSpPr>
            <a:spLocks noGrp="1"/>
          </p:cNvSpPr>
          <p:nvPr>
            <p:ph type="title"/>
          </p:nvPr>
        </p:nvSpPr>
        <p:spPr>
          <a:xfrm>
            <a:off x="1059276" y="1426039"/>
            <a:ext cx="10431925" cy="461665"/>
          </a:xfrm>
        </p:spPr>
        <p:txBody>
          <a:bodyPr/>
          <a:lstStyle/>
          <a:p>
            <a:r>
              <a:rPr lang="fr-CH" dirty="0"/>
              <a:t>4</a:t>
            </a:r>
            <a:r>
              <a:rPr lang="fr-CH" dirty="0" smtClean="0"/>
              <a:t>. </a:t>
            </a:r>
            <a:r>
              <a:rPr lang="fr-CH" dirty="0"/>
              <a:t>Variables </a:t>
            </a:r>
            <a:r>
              <a:rPr lang="fr-CH" dirty="0" smtClean="0"/>
              <a:t>supplémentaires – nouvelles variables (III) </a:t>
            </a:r>
            <a:endParaRPr lang="en-US" dirty="0"/>
          </a:p>
        </p:txBody>
      </p:sp>
    </p:spTree>
    <p:extLst>
      <p:ext uri="{BB962C8B-B14F-4D97-AF65-F5344CB8AC3E}">
        <p14:creationId xmlns:p14="http://schemas.microsoft.com/office/powerpoint/2010/main" val="3504381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370172" y="2076741"/>
            <a:ext cx="9887763" cy="2449388"/>
          </a:xfrm>
        </p:spPr>
        <p:txBody>
          <a:bodyPr/>
          <a:lstStyle/>
          <a:p>
            <a:pPr>
              <a:lnSpc>
                <a:spcPts val="2700"/>
              </a:lnSpc>
            </a:pPr>
            <a:r>
              <a:rPr lang="fr-CH" sz="2100" b="1" dirty="0" smtClean="0"/>
              <a:t>Solutions – Roll-out</a:t>
            </a:r>
            <a:endParaRPr lang="fr-CH" sz="2100" b="1" dirty="0"/>
          </a:p>
          <a:p>
            <a:pPr>
              <a:lnSpc>
                <a:spcPts val="2700"/>
              </a:lnSpc>
            </a:pPr>
            <a:r>
              <a:rPr lang="fr-CH" sz="2100" b="1" dirty="0" smtClean="0"/>
              <a:t>Idées de moyens de promotion?</a:t>
            </a:r>
          </a:p>
          <a:p>
            <a:pPr>
              <a:lnSpc>
                <a:spcPts val="2700"/>
              </a:lnSpc>
            </a:pPr>
            <a:r>
              <a:rPr lang="fr-CH" sz="2100" b="1" dirty="0" smtClean="0"/>
              <a:t>Acteurs à solliciter?</a:t>
            </a:r>
            <a:endParaRPr lang="fr-CH" sz="2100" b="1" dirty="0"/>
          </a:p>
          <a:p>
            <a:endParaRPr lang="fr-CH" dirty="0" smtClean="0"/>
          </a:p>
          <a:p>
            <a:endParaRPr lang="fr-CH" dirty="0" smtClean="0"/>
          </a:p>
        </p:txBody>
      </p:sp>
      <p:sp>
        <p:nvSpPr>
          <p:cNvPr id="6" name="Titre 1"/>
          <p:cNvSpPr>
            <a:spLocks noGrp="1"/>
          </p:cNvSpPr>
          <p:nvPr>
            <p:ph type="title"/>
          </p:nvPr>
        </p:nvSpPr>
        <p:spPr>
          <a:xfrm>
            <a:off x="1059276" y="1426039"/>
            <a:ext cx="10431925" cy="461665"/>
          </a:xfrm>
        </p:spPr>
        <p:txBody>
          <a:bodyPr/>
          <a:lstStyle/>
          <a:p>
            <a:r>
              <a:rPr lang="fr-CH" dirty="0"/>
              <a:t>4</a:t>
            </a:r>
            <a:r>
              <a:rPr lang="fr-CH" dirty="0" smtClean="0"/>
              <a:t>. </a:t>
            </a:r>
            <a:r>
              <a:rPr lang="fr-CH" dirty="0"/>
              <a:t>Variables </a:t>
            </a:r>
            <a:r>
              <a:rPr lang="fr-CH" dirty="0" smtClean="0"/>
              <a:t>supplémentaires – nouvelles variables (IV) </a:t>
            </a:r>
            <a:endParaRPr lang="en-US" dirty="0"/>
          </a:p>
        </p:txBody>
      </p:sp>
    </p:spTree>
    <p:extLst>
      <p:ext uri="{BB962C8B-B14F-4D97-AF65-F5344CB8AC3E}">
        <p14:creationId xmlns:p14="http://schemas.microsoft.com/office/powerpoint/2010/main" val="3744335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278049" y="2174031"/>
            <a:ext cx="10067103" cy="3744615"/>
          </a:xfrm>
        </p:spPr>
        <p:txBody>
          <a:bodyPr/>
          <a:lstStyle/>
          <a:p>
            <a:pPr>
              <a:lnSpc>
                <a:spcPts val="2700"/>
              </a:lnSpc>
            </a:pPr>
            <a:r>
              <a:rPr lang="fr-CH" sz="2100" b="1" dirty="0" smtClean="0"/>
              <a:t>Systèmes cantonaux/régionaux</a:t>
            </a:r>
          </a:p>
          <a:p>
            <a:r>
              <a:rPr lang="fr-CH" sz="2100" dirty="0" smtClean="0"/>
              <a:t>Pour rappel:</a:t>
            </a:r>
          </a:p>
          <a:p>
            <a:r>
              <a:rPr lang="fr-FR" sz="2100" dirty="0" smtClean="0"/>
              <a:t>« L’objectif </a:t>
            </a:r>
            <a:r>
              <a:rPr lang="fr-FR" sz="2100" dirty="0"/>
              <a:t>est que les hôteliers qui n’utilisent pas l’export «automatisation» livrent leurs données via les portails cantonaux (les autres utilisent la fonction d’export spécifique pour la statistique HESTA</a:t>
            </a:r>
            <a:r>
              <a:rPr lang="fr-FR" sz="2100" dirty="0" smtClean="0"/>
              <a:t>) »  –  POL-HESTA du 29.11.2019</a:t>
            </a:r>
          </a:p>
          <a:p>
            <a:r>
              <a:rPr lang="fr-CH" sz="2100" dirty="0" smtClean="0"/>
              <a:t>Est-ce </a:t>
            </a:r>
            <a:r>
              <a:rPr lang="fr-CH" sz="2100" dirty="0"/>
              <a:t>que les représentants des Régions Touristiques et des cantons </a:t>
            </a:r>
            <a:r>
              <a:rPr lang="fr-CH" sz="2100" dirty="0" smtClean="0"/>
              <a:t>on pu réaliser une liste de ces projets comme souhaité lors la POL-HESTA du 10.06.2021?</a:t>
            </a:r>
            <a:endParaRPr lang="fr-CH" sz="2100" dirty="0"/>
          </a:p>
          <a:p>
            <a:endParaRPr lang="fr-CH" sz="2100" dirty="0" smtClean="0"/>
          </a:p>
        </p:txBody>
      </p:sp>
      <p:sp>
        <p:nvSpPr>
          <p:cNvPr id="6" name="Titre 1"/>
          <p:cNvSpPr>
            <a:spLocks noGrp="1"/>
          </p:cNvSpPr>
          <p:nvPr>
            <p:ph type="title"/>
          </p:nvPr>
        </p:nvSpPr>
        <p:spPr>
          <a:xfrm>
            <a:off x="1059276" y="1426039"/>
            <a:ext cx="10652433" cy="461665"/>
          </a:xfrm>
        </p:spPr>
        <p:txBody>
          <a:bodyPr/>
          <a:lstStyle/>
          <a:p>
            <a:r>
              <a:rPr lang="fr-CH" sz="3200" dirty="0"/>
              <a:t>3</a:t>
            </a:r>
            <a:r>
              <a:rPr lang="fr-CH" sz="3200" dirty="0" smtClean="0"/>
              <a:t>. Variables </a:t>
            </a:r>
            <a:r>
              <a:rPr lang="fr-CH" sz="3200" dirty="0" smtClean="0"/>
              <a:t>supplémentaires–Nouvelles </a:t>
            </a:r>
            <a:r>
              <a:rPr lang="fr-CH" sz="3200" dirty="0" smtClean="0"/>
              <a:t>variables (V</a:t>
            </a:r>
            <a:r>
              <a:rPr lang="fr-CH" sz="3200" dirty="0" smtClean="0"/>
              <a:t>)**</a:t>
            </a:r>
            <a:endParaRPr lang="en-US" sz="3200" dirty="0"/>
          </a:p>
        </p:txBody>
      </p:sp>
    </p:spTree>
    <p:extLst>
      <p:ext uri="{BB962C8B-B14F-4D97-AF65-F5344CB8AC3E}">
        <p14:creationId xmlns:p14="http://schemas.microsoft.com/office/powerpoint/2010/main" val="775330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el 1"/>
          <p:cNvSpPr txBox="1">
            <a:spLocks/>
          </p:cNvSpPr>
          <p:nvPr/>
        </p:nvSpPr>
        <p:spPr>
          <a:xfrm>
            <a:off x="1370172" y="1398607"/>
            <a:ext cx="10431925" cy="461665"/>
          </a:xfrm>
          <a:prstGeom prst="rect">
            <a:avLst/>
          </a:prstGeom>
        </p:spPr>
        <p:txBody>
          <a:bodyPr vert="horz" lIns="0" tIns="0" rIns="0" bIns="0" rtlCol="0" anchor="t" anchorCtr="0">
            <a:spAutoFit/>
          </a:bodyPr>
          <a:lst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a:lstStyle>
          <a:p>
            <a:r>
              <a:rPr lang="fr-CH" sz="3200" dirty="0"/>
              <a:t>2</a:t>
            </a:r>
            <a:r>
              <a:rPr lang="fr-CH" sz="3200" dirty="0" smtClean="0"/>
              <a:t>. Clé de répartition financière 2023</a:t>
            </a:r>
            <a:endParaRPr lang="fr-CH" sz="3200" dirty="0"/>
          </a:p>
        </p:txBody>
      </p:sp>
      <p:sp>
        <p:nvSpPr>
          <p:cNvPr id="8" name="Inhaltsplatzhalter 2"/>
          <p:cNvSpPr>
            <a:spLocks noGrp="1"/>
          </p:cNvSpPr>
          <p:nvPr>
            <p:ph idx="1"/>
          </p:nvPr>
        </p:nvSpPr>
        <p:spPr>
          <a:xfrm>
            <a:off x="527961" y="2219021"/>
            <a:ext cx="10144049" cy="666849"/>
          </a:xfrm>
        </p:spPr>
        <p:txBody>
          <a:bodyPr/>
          <a:lstStyle/>
          <a:p>
            <a:pPr lvl="0" defTabSz="914400" fontAlgn="base">
              <a:lnSpc>
                <a:spcPts val="2600"/>
              </a:lnSpc>
              <a:spcBef>
                <a:spcPct val="0"/>
              </a:spcBef>
              <a:spcAft>
                <a:spcPct val="0"/>
              </a:spcAft>
              <a:defRPr/>
            </a:pPr>
            <a:endParaRPr lang="fr-FR" sz="2400" kern="0" dirty="0"/>
          </a:p>
          <a:p>
            <a:pPr lvl="0" defTabSz="914400" fontAlgn="base">
              <a:lnSpc>
                <a:spcPts val="2600"/>
              </a:lnSpc>
              <a:spcBef>
                <a:spcPct val="0"/>
              </a:spcBef>
              <a:spcAft>
                <a:spcPct val="0"/>
              </a:spcAft>
              <a:defRPr/>
            </a:pPr>
            <a:r>
              <a:rPr lang="fr-FR" sz="2400" kern="0" dirty="0"/>
              <a:t>	</a:t>
            </a:r>
            <a:endParaRPr lang="fr-CH" sz="2400" kern="0" dirty="0"/>
          </a:p>
        </p:txBody>
      </p:sp>
      <p:pic>
        <p:nvPicPr>
          <p:cNvPr id="2" name="Image 1"/>
          <p:cNvPicPr>
            <a:picLocks noChangeAspect="1"/>
          </p:cNvPicPr>
          <p:nvPr/>
        </p:nvPicPr>
        <p:blipFill>
          <a:blip r:embed="rId2"/>
          <a:stretch>
            <a:fillRect/>
          </a:stretch>
        </p:blipFill>
        <p:spPr>
          <a:xfrm>
            <a:off x="3336895" y="2366033"/>
            <a:ext cx="5272268" cy="3514845"/>
          </a:xfrm>
          <a:prstGeom prst="rect">
            <a:avLst/>
          </a:prstGeom>
        </p:spPr>
      </p:pic>
    </p:spTree>
    <p:extLst>
      <p:ext uri="{BB962C8B-B14F-4D97-AF65-F5344CB8AC3E}">
        <p14:creationId xmlns:p14="http://schemas.microsoft.com/office/powerpoint/2010/main" val="3213278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351940" y="2081667"/>
            <a:ext cx="10067103" cy="4142160"/>
          </a:xfrm>
        </p:spPr>
        <p:txBody>
          <a:bodyPr/>
          <a:lstStyle/>
          <a:p>
            <a:pPr>
              <a:lnSpc>
                <a:spcPts val="2700"/>
              </a:lnSpc>
            </a:pPr>
            <a:r>
              <a:rPr lang="fr-CH" sz="2100" b="1" dirty="0" smtClean="0"/>
              <a:t>Systèmes cantonaux/régionaux</a:t>
            </a:r>
          </a:p>
          <a:p>
            <a:r>
              <a:rPr lang="fr-CH" sz="2100" dirty="0" smtClean="0"/>
              <a:t>Plusieurs demandes </a:t>
            </a:r>
            <a:r>
              <a:rPr lang="fr-CH" sz="2100" dirty="0"/>
              <a:t>de collaboration sont parvenues à l’OFS depuis deux </a:t>
            </a:r>
            <a:r>
              <a:rPr lang="fr-CH" sz="2100" dirty="0" smtClean="0"/>
              <a:t>semaines.</a:t>
            </a:r>
            <a:endParaRPr lang="fr-CH" sz="2100" dirty="0"/>
          </a:p>
          <a:p>
            <a:r>
              <a:rPr lang="fr-CH" sz="2100" dirty="0"/>
              <a:t>Ces </a:t>
            </a:r>
            <a:r>
              <a:rPr lang="fr-CH" sz="2100" dirty="0" smtClean="0"/>
              <a:t>projets concernent principalement </a:t>
            </a:r>
            <a:r>
              <a:rPr lang="fr-CH" sz="2100" dirty="0"/>
              <a:t>des destinations </a:t>
            </a:r>
            <a:r>
              <a:rPr lang="fr-CH" sz="2100" dirty="0" smtClean="0"/>
              <a:t>(</a:t>
            </a:r>
            <a:r>
              <a:rPr lang="fr-CH" sz="2100" dirty="0" err="1" smtClean="0"/>
              <a:t>ex.Heidiland</a:t>
            </a:r>
            <a:r>
              <a:rPr lang="fr-CH" sz="2100" dirty="0"/>
              <a:t>)</a:t>
            </a:r>
            <a:endParaRPr lang="fr-CH" sz="2100" dirty="0" smtClean="0"/>
          </a:p>
          <a:p>
            <a:r>
              <a:rPr lang="fr-CH" sz="2100" dirty="0"/>
              <a:t>L</a:t>
            </a:r>
            <a:r>
              <a:rPr lang="fr-CH" sz="2100" dirty="0" smtClean="0"/>
              <a:t>’OFS est en train d’établir une liste de critères permettant d’établir si les synergies sont positives en regard des besoins en termes de données, des perspectives futures de la statistique HESTA (automatisation, HESTA-Flash, variables supplémentaires, etc.) et de la charge pour les répondants.</a:t>
            </a:r>
            <a:endParaRPr lang="fr-CH" sz="2100" dirty="0"/>
          </a:p>
          <a:p>
            <a:r>
              <a:rPr lang="fr-CH" sz="2100" dirty="0" smtClean="0"/>
              <a:t>Si certains critères fondamentaux ne sont pas remplis, il est possible que l’OFS décline certaines offres. </a:t>
            </a:r>
            <a:endParaRPr lang="fr-CH" sz="2100" dirty="0"/>
          </a:p>
        </p:txBody>
      </p:sp>
      <p:sp>
        <p:nvSpPr>
          <p:cNvPr id="6" name="Titre 1"/>
          <p:cNvSpPr>
            <a:spLocks noGrp="1"/>
          </p:cNvSpPr>
          <p:nvPr>
            <p:ph type="title"/>
          </p:nvPr>
        </p:nvSpPr>
        <p:spPr>
          <a:xfrm>
            <a:off x="1059276" y="1426039"/>
            <a:ext cx="10781742" cy="923330"/>
          </a:xfrm>
        </p:spPr>
        <p:txBody>
          <a:bodyPr/>
          <a:lstStyle/>
          <a:p>
            <a:r>
              <a:rPr lang="fr-CH" sz="3200" dirty="0"/>
              <a:t>3</a:t>
            </a:r>
            <a:r>
              <a:rPr lang="fr-CH" sz="3200" dirty="0" smtClean="0"/>
              <a:t>. </a:t>
            </a:r>
            <a:r>
              <a:rPr lang="fr-CH" sz="3200" dirty="0" smtClean="0"/>
              <a:t>Variables supplémentaires–Nouvelles </a:t>
            </a:r>
            <a:r>
              <a:rPr lang="fr-CH" sz="3200" dirty="0" smtClean="0"/>
              <a:t>variables (VI</a:t>
            </a:r>
            <a:r>
              <a:rPr lang="fr-CH" sz="3200" dirty="0" smtClean="0"/>
              <a:t>)**</a:t>
            </a:r>
            <a:endParaRPr lang="en-US" sz="3200" dirty="0"/>
          </a:p>
        </p:txBody>
      </p:sp>
    </p:spTree>
    <p:extLst>
      <p:ext uri="{BB962C8B-B14F-4D97-AF65-F5344CB8AC3E}">
        <p14:creationId xmlns:p14="http://schemas.microsoft.com/office/powerpoint/2010/main" val="2497959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el 1"/>
          <p:cNvSpPr txBox="1">
            <a:spLocks/>
          </p:cNvSpPr>
          <p:nvPr/>
        </p:nvSpPr>
        <p:spPr>
          <a:xfrm>
            <a:off x="1370172" y="1398607"/>
            <a:ext cx="10431925" cy="461665"/>
          </a:xfrm>
          <a:prstGeom prst="rect">
            <a:avLst/>
          </a:prstGeom>
        </p:spPr>
        <p:txBody>
          <a:bodyPr vert="horz" lIns="0" tIns="0" rIns="0" bIns="0" rtlCol="0" anchor="t" anchorCtr="0">
            <a:spAutoFit/>
          </a:bodyPr>
          <a:lst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a:lstStyle>
          <a:p>
            <a:r>
              <a:rPr lang="fr-CH" sz="3200" dirty="0"/>
              <a:t>5</a:t>
            </a:r>
            <a:r>
              <a:rPr lang="fr-CH" sz="3200" dirty="0" smtClean="0"/>
              <a:t>. </a:t>
            </a:r>
            <a:r>
              <a:rPr lang="fr-CH" sz="3200" dirty="0"/>
              <a:t>Divers</a:t>
            </a:r>
          </a:p>
        </p:txBody>
      </p:sp>
      <p:sp>
        <p:nvSpPr>
          <p:cNvPr id="8" name="Inhaltsplatzhalter 2"/>
          <p:cNvSpPr>
            <a:spLocks noGrp="1"/>
          </p:cNvSpPr>
          <p:nvPr>
            <p:ph idx="1"/>
          </p:nvPr>
        </p:nvSpPr>
        <p:spPr>
          <a:xfrm>
            <a:off x="527961" y="2219021"/>
            <a:ext cx="10144049" cy="666849"/>
          </a:xfrm>
        </p:spPr>
        <p:txBody>
          <a:bodyPr/>
          <a:lstStyle/>
          <a:p>
            <a:pPr lvl="0" defTabSz="914400" fontAlgn="base">
              <a:lnSpc>
                <a:spcPts val="2600"/>
              </a:lnSpc>
              <a:spcBef>
                <a:spcPct val="0"/>
              </a:spcBef>
              <a:spcAft>
                <a:spcPct val="0"/>
              </a:spcAft>
              <a:defRPr/>
            </a:pPr>
            <a:endParaRPr lang="fr-FR" sz="2400" kern="0" dirty="0"/>
          </a:p>
          <a:p>
            <a:pPr lvl="0" defTabSz="914400" fontAlgn="base">
              <a:lnSpc>
                <a:spcPts val="2600"/>
              </a:lnSpc>
              <a:spcBef>
                <a:spcPct val="0"/>
              </a:spcBef>
              <a:spcAft>
                <a:spcPct val="0"/>
              </a:spcAft>
              <a:defRPr/>
            </a:pPr>
            <a:r>
              <a:rPr lang="fr-FR" sz="2400" kern="0" dirty="0"/>
              <a:t>	</a:t>
            </a:r>
            <a:endParaRPr lang="fr-CH" sz="2400" kern="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230" y="3160135"/>
            <a:ext cx="4514850" cy="1285875"/>
          </a:xfrm>
          <a:prstGeom prst="rect">
            <a:avLst/>
          </a:prstGeom>
        </p:spPr>
      </p:pic>
    </p:spTree>
    <p:extLst>
      <p:ext uri="{BB962C8B-B14F-4D97-AF65-F5344CB8AC3E}">
        <p14:creationId xmlns:p14="http://schemas.microsoft.com/office/powerpoint/2010/main" val="2637775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424098" y="2047244"/>
            <a:ext cx="10067103" cy="1500411"/>
          </a:xfrm>
        </p:spPr>
        <p:txBody>
          <a:bodyPr/>
          <a:lstStyle/>
          <a:p>
            <a:endParaRPr lang="fr-CH" dirty="0" smtClean="0"/>
          </a:p>
          <a:p>
            <a:endParaRPr lang="fr-CH" dirty="0" smtClean="0"/>
          </a:p>
          <a:p>
            <a:endParaRPr lang="fr-CH" dirty="0" smtClean="0"/>
          </a:p>
        </p:txBody>
      </p:sp>
      <p:sp>
        <p:nvSpPr>
          <p:cNvPr id="6" name="Titre 1"/>
          <p:cNvSpPr>
            <a:spLocks noGrp="1"/>
          </p:cNvSpPr>
          <p:nvPr>
            <p:ph type="title"/>
          </p:nvPr>
        </p:nvSpPr>
        <p:spPr>
          <a:xfrm>
            <a:off x="1059276" y="1426039"/>
            <a:ext cx="10431925" cy="461665"/>
          </a:xfrm>
        </p:spPr>
        <p:txBody>
          <a:bodyPr/>
          <a:lstStyle/>
          <a:p>
            <a:r>
              <a:rPr lang="fr-CH" dirty="0"/>
              <a:t>5</a:t>
            </a:r>
            <a:r>
              <a:rPr lang="fr-CH" dirty="0" smtClean="0"/>
              <a:t>. Estimation «HESTA-Flash»</a:t>
            </a:r>
            <a:endParaRPr lang="en-US" dirty="0"/>
          </a:p>
        </p:txBody>
      </p:sp>
      <p:pic>
        <p:nvPicPr>
          <p:cNvPr id="2" name="Image 1"/>
          <p:cNvPicPr>
            <a:picLocks noChangeAspect="1"/>
          </p:cNvPicPr>
          <p:nvPr/>
        </p:nvPicPr>
        <p:blipFill>
          <a:blip r:embed="rId3"/>
          <a:stretch>
            <a:fillRect/>
          </a:stretch>
        </p:blipFill>
        <p:spPr>
          <a:xfrm>
            <a:off x="5080241" y="2231922"/>
            <a:ext cx="6507864" cy="3945945"/>
          </a:xfrm>
          <a:prstGeom prst="rect">
            <a:avLst/>
          </a:prstGeom>
        </p:spPr>
      </p:pic>
      <p:pic>
        <p:nvPicPr>
          <p:cNvPr id="3" name="Image 2"/>
          <p:cNvPicPr>
            <a:picLocks noChangeAspect="1"/>
          </p:cNvPicPr>
          <p:nvPr/>
        </p:nvPicPr>
        <p:blipFill rotWithShape="1">
          <a:blip r:embed="rId4"/>
          <a:srcRect t="49305"/>
          <a:stretch/>
        </p:blipFill>
        <p:spPr>
          <a:xfrm>
            <a:off x="744147" y="3499076"/>
            <a:ext cx="3870316" cy="830654"/>
          </a:xfrm>
          <a:prstGeom prst="rect">
            <a:avLst/>
          </a:prstGeom>
        </p:spPr>
      </p:pic>
    </p:spTree>
    <p:extLst>
      <p:ext uri="{BB962C8B-B14F-4D97-AF65-F5344CB8AC3E}">
        <p14:creationId xmlns:p14="http://schemas.microsoft.com/office/powerpoint/2010/main" val="2400662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059276" y="1426039"/>
            <a:ext cx="10431925" cy="461665"/>
          </a:xfrm>
        </p:spPr>
        <p:txBody>
          <a:bodyPr/>
          <a:lstStyle/>
          <a:p>
            <a:r>
              <a:rPr lang="fr-CH" dirty="0"/>
              <a:t>4</a:t>
            </a:r>
            <a:r>
              <a:rPr lang="fr-CH" dirty="0" smtClean="0"/>
              <a:t>. Estimation «HESTA-Flash»</a:t>
            </a:r>
            <a:endParaRPr lang="en-US" dirty="0"/>
          </a:p>
        </p:txBody>
      </p:sp>
      <p:sp>
        <p:nvSpPr>
          <p:cNvPr id="7" name="Espace réservé du contenu 2"/>
          <p:cNvSpPr>
            <a:spLocks noGrp="1"/>
          </p:cNvSpPr>
          <p:nvPr>
            <p:ph idx="1"/>
          </p:nvPr>
        </p:nvSpPr>
        <p:spPr>
          <a:xfrm>
            <a:off x="1424098" y="1887704"/>
            <a:ext cx="10067103" cy="4347344"/>
          </a:xfrm>
        </p:spPr>
        <p:txBody>
          <a:bodyPr/>
          <a:lstStyle/>
          <a:p>
            <a:r>
              <a:rPr lang="fr-CH" sz="2100" b="1" dirty="0" smtClean="0"/>
              <a:t>Perspectives 2022</a:t>
            </a:r>
          </a:p>
          <a:p>
            <a:pPr marL="342900" indent="-342900">
              <a:buFontTx/>
              <a:buChar char="-"/>
            </a:pPr>
            <a:r>
              <a:rPr lang="fr-CH" sz="2100" dirty="0" smtClean="0"/>
              <a:t>Optimisation de l’intervalle de confiance</a:t>
            </a:r>
          </a:p>
          <a:p>
            <a:pPr marL="342900" indent="-342900">
              <a:buFontTx/>
              <a:buChar char="-"/>
            </a:pPr>
            <a:r>
              <a:rPr lang="fr-CH" sz="2100" dirty="0" smtClean="0"/>
              <a:t>Diffusion d’une estimation au 6</a:t>
            </a:r>
            <a:r>
              <a:rPr lang="fr-CH" sz="2100" baseline="30000" dirty="0" smtClean="0"/>
              <a:t>ème</a:t>
            </a:r>
            <a:r>
              <a:rPr lang="fr-CH" sz="2100" dirty="0" smtClean="0"/>
              <a:t> jour ouvrable</a:t>
            </a:r>
          </a:p>
          <a:p>
            <a:r>
              <a:rPr lang="fr-CH" sz="2100" dirty="0" smtClean="0"/>
              <a:t>Le défi n’est pas seulement méthodologique mais également organisationnel.</a:t>
            </a:r>
          </a:p>
          <a:p>
            <a:r>
              <a:rPr lang="fr-CH" sz="2100" dirty="0" smtClean="0"/>
              <a:t>Ces éléments impliquent des changements relativement importants dans les processus de production de la statistique HESTA ainsi que pour un certain nombre d’hôteliers (livraison des donnée avant le délai fixé par l’enquête).</a:t>
            </a:r>
          </a:p>
          <a:p>
            <a:r>
              <a:rPr lang="fr-CH" sz="2100" dirty="0" smtClean="0"/>
              <a:t>L’automatisation permet d’obtenir les données très rapidement sans charge pour le répondant. L’estimation HESTA-Flash sera aussi présente dans la </a:t>
            </a:r>
            <a:r>
              <a:rPr lang="fr-CH" sz="2100" dirty="0" err="1" smtClean="0"/>
              <a:t>Factsheet</a:t>
            </a:r>
            <a:r>
              <a:rPr lang="fr-CH" sz="2100" dirty="0" smtClean="0"/>
              <a:t>.</a:t>
            </a:r>
          </a:p>
        </p:txBody>
      </p:sp>
    </p:spTree>
    <p:extLst>
      <p:ext uri="{BB962C8B-B14F-4D97-AF65-F5344CB8AC3E}">
        <p14:creationId xmlns:p14="http://schemas.microsoft.com/office/powerpoint/2010/main" val="3369750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370172" y="2076741"/>
            <a:ext cx="10067103" cy="1500411"/>
          </a:xfrm>
        </p:spPr>
        <p:txBody>
          <a:bodyPr/>
          <a:lstStyle/>
          <a:p>
            <a:endParaRPr lang="fr-CH" dirty="0" smtClean="0"/>
          </a:p>
          <a:p>
            <a:endParaRPr lang="fr-CH" dirty="0" smtClean="0"/>
          </a:p>
          <a:p>
            <a:endParaRPr lang="fr-CH" dirty="0" smtClean="0"/>
          </a:p>
        </p:txBody>
      </p:sp>
      <p:sp>
        <p:nvSpPr>
          <p:cNvPr id="7" name="Titre 1"/>
          <p:cNvSpPr>
            <a:spLocks noGrp="1"/>
          </p:cNvSpPr>
          <p:nvPr>
            <p:ph type="title"/>
          </p:nvPr>
        </p:nvSpPr>
        <p:spPr>
          <a:xfrm>
            <a:off x="1059276" y="1426039"/>
            <a:ext cx="10431925" cy="461665"/>
          </a:xfrm>
        </p:spPr>
        <p:txBody>
          <a:bodyPr/>
          <a:lstStyle/>
          <a:p>
            <a:r>
              <a:rPr lang="fr-CH" dirty="0"/>
              <a:t>5</a:t>
            </a:r>
            <a:r>
              <a:rPr lang="fr-CH" dirty="0" smtClean="0"/>
              <a:t>. Données «Plateformes» Eurostat</a:t>
            </a:r>
            <a:endParaRPr lang="en-US" dirty="0"/>
          </a:p>
        </p:txBody>
      </p:sp>
      <p:pic>
        <p:nvPicPr>
          <p:cNvPr id="4" name="Image 3"/>
          <p:cNvPicPr>
            <a:picLocks noChangeAspect="1"/>
          </p:cNvPicPr>
          <p:nvPr/>
        </p:nvPicPr>
        <p:blipFill>
          <a:blip r:embed="rId3"/>
          <a:stretch>
            <a:fillRect/>
          </a:stretch>
        </p:blipFill>
        <p:spPr>
          <a:xfrm>
            <a:off x="1918258" y="2677152"/>
            <a:ext cx="2867663" cy="900000"/>
          </a:xfrm>
          <a:prstGeom prst="rect">
            <a:avLst/>
          </a:prstGeom>
        </p:spPr>
      </p:pic>
      <p:pic>
        <p:nvPicPr>
          <p:cNvPr id="9" name="Image 8"/>
          <p:cNvPicPr>
            <a:picLocks noChangeAspect="1"/>
          </p:cNvPicPr>
          <p:nvPr/>
        </p:nvPicPr>
        <p:blipFill>
          <a:blip r:embed="rId4"/>
          <a:stretch>
            <a:fillRect/>
          </a:stretch>
        </p:blipFill>
        <p:spPr>
          <a:xfrm>
            <a:off x="2853969" y="4007214"/>
            <a:ext cx="2091036" cy="2091036"/>
          </a:xfrm>
          <a:prstGeom prst="rect">
            <a:avLst/>
          </a:prstGeom>
        </p:spPr>
      </p:pic>
      <p:pic>
        <p:nvPicPr>
          <p:cNvPr id="10" name="Image 9"/>
          <p:cNvPicPr>
            <a:picLocks noChangeAspect="1"/>
          </p:cNvPicPr>
          <p:nvPr/>
        </p:nvPicPr>
        <p:blipFill>
          <a:blip r:embed="rId5"/>
          <a:stretch>
            <a:fillRect/>
          </a:stretch>
        </p:blipFill>
        <p:spPr>
          <a:xfrm>
            <a:off x="6566872" y="2542189"/>
            <a:ext cx="3060000" cy="1224000"/>
          </a:xfrm>
          <a:prstGeom prst="rect">
            <a:avLst/>
          </a:prstGeom>
        </p:spPr>
      </p:pic>
      <p:pic>
        <p:nvPicPr>
          <p:cNvPr id="11" name="Image 10"/>
          <p:cNvPicPr>
            <a:picLocks noChangeAspect="1"/>
          </p:cNvPicPr>
          <p:nvPr/>
        </p:nvPicPr>
        <p:blipFill rotWithShape="1">
          <a:blip r:embed="rId6"/>
          <a:srcRect l="4908" t="3848"/>
          <a:stretch/>
        </p:blipFill>
        <p:spPr>
          <a:xfrm>
            <a:off x="6660682" y="3927107"/>
            <a:ext cx="3176337" cy="2160606"/>
          </a:xfrm>
          <a:prstGeom prst="rect">
            <a:avLst/>
          </a:prstGeom>
        </p:spPr>
      </p:pic>
    </p:spTree>
    <p:extLst>
      <p:ext uri="{BB962C8B-B14F-4D97-AF65-F5344CB8AC3E}">
        <p14:creationId xmlns:p14="http://schemas.microsoft.com/office/powerpoint/2010/main" val="704908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059276" y="1426039"/>
            <a:ext cx="10431925" cy="461665"/>
          </a:xfrm>
        </p:spPr>
        <p:txBody>
          <a:bodyPr/>
          <a:lstStyle/>
          <a:p>
            <a:r>
              <a:rPr lang="fr-CH" dirty="0"/>
              <a:t>5</a:t>
            </a:r>
            <a:r>
              <a:rPr lang="fr-CH" dirty="0" smtClean="0"/>
              <a:t>. Données «Plateformes» </a:t>
            </a:r>
            <a:r>
              <a:rPr lang="fr-CH" dirty="0" smtClean="0"/>
              <a:t>Eurostat*</a:t>
            </a:r>
            <a:endParaRPr lang="en-US" dirty="0"/>
          </a:p>
        </p:txBody>
      </p:sp>
      <p:sp>
        <p:nvSpPr>
          <p:cNvPr id="7" name="Espace réservé du contenu 2"/>
          <p:cNvSpPr>
            <a:spLocks noGrp="1"/>
          </p:cNvSpPr>
          <p:nvPr>
            <p:ph idx="1"/>
          </p:nvPr>
        </p:nvSpPr>
        <p:spPr>
          <a:xfrm>
            <a:off x="1134198" y="1887704"/>
            <a:ext cx="10826893" cy="4898777"/>
          </a:xfrm>
        </p:spPr>
        <p:txBody>
          <a:bodyPr/>
          <a:lstStyle/>
          <a:p>
            <a:r>
              <a:rPr lang="fr-CH" sz="2100" b="1" dirty="0" smtClean="0"/>
              <a:t>Etats de lieux</a:t>
            </a:r>
          </a:p>
          <a:p>
            <a:r>
              <a:rPr lang="fr-CH" sz="1600" dirty="0" smtClean="0"/>
              <a:t>Eurostat a communiqué le 13.12.2021 que les résultats pour l’année 2020 seront publiées le jeudi 16 décembre à 11h00. </a:t>
            </a:r>
          </a:p>
          <a:p>
            <a:r>
              <a:rPr lang="fr-CH" sz="1600" dirty="0" smtClean="0"/>
              <a:t>Les données révisées pour 2018 et 2019 seront également diffusées. </a:t>
            </a:r>
          </a:p>
          <a:p>
            <a:r>
              <a:rPr lang="fr-CH" sz="1600" dirty="0" smtClean="0"/>
              <a:t>Suite à une demande de l’OFS , Eurostat a confirmé que les résultats pour la Suisse de 2018,2019 et 2020 seront cette fois diffusés.</a:t>
            </a:r>
          </a:p>
          <a:p>
            <a:r>
              <a:rPr lang="fr-CH" sz="1600" dirty="0" smtClean="0"/>
              <a:t>Par contre, les besoins supplémentaires (par exemple régionalisation plus fine) souhaitées par les Offices nationaux ne seront pas encore incluse. Aucune date de mise à disposition de ces données n’a encore été communiquée.</a:t>
            </a:r>
          </a:p>
          <a:p>
            <a:r>
              <a:rPr lang="fr-CH" sz="1600" dirty="0" smtClean="0"/>
              <a:t>De ce fait, l’OFS ne diffusera pas les résultats pour 2018 à 2020 sur son site internet.</a:t>
            </a:r>
            <a:endParaRPr lang="fr-CH" sz="2100" dirty="0"/>
          </a:p>
          <a:p>
            <a:endParaRPr lang="fr-CH" sz="2100" dirty="0"/>
          </a:p>
        </p:txBody>
      </p:sp>
    </p:spTree>
    <p:extLst>
      <p:ext uri="{BB962C8B-B14F-4D97-AF65-F5344CB8AC3E}">
        <p14:creationId xmlns:p14="http://schemas.microsoft.com/office/powerpoint/2010/main" val="1318159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0172" y="1398607"/>
            <a:ext cx="10431925" cy="461665"/>
          </a:xfrm>
        </p:spPr>
        <p:txBody>
          <a:bodyPr/>
          <a:lstStyle/>
          <a:p>
            <a:r>
              <a:rPr lang="fr-CH" sz="2800" dirty="0"/>
              <a:t>5</a:t>
            </a:r>
            <a:r>
              <a:rPr lang="fr-CH" sz="2800" dirty="0" smtClean="0"/>
              <a:t>. Divers</a:t>
            </a:r>
            <a:endParaRPr lang="fr-CH" sz="2800" dirty="0"/>
          </a:p>
        </p:txBody>
      </p:sp>
      <p:sp>
        <p:nvSpPr>
          <p:cNvPr id="3" name="Espace réservé du contenu 2"/>
          <p:cNvSpPr>
            <a:spLocks noGrp="1"/>
          </p:cNvSpPr>
          <p:nvPr>
            <p:ph idx="1"/>
          </p:nvPr>
        </p:nvSpPr>
        <p:spPr>
          <a:xfrm>
            <a:off x="1250100" y="2039498"/>
            <a:ext cx="10067103" cy="2603277"/>
          </a:xfrm>
        </p:spPr>
        <p:txBody>
          <a:bodyPr/>
          <a:lstStyle/>
          <a:p>
            <a:r>
              <a:rPr lang="fr-CH" sz="2100" b="1" dirty="0" smtClean="0"/>
              <a:t>Prochaines POL-HESTA </a:t>
            </a:r>
          </a:p>
          <a:p>
            <a:r>
              <a:rPr lang="fr-CH" sz="2100" dirty="0" smtClean="0"/>
              <a:t>Spéciale «clé de répartition 2023» : Fin mars – début avril 2022</a:t>
            </a:r>
          </a:p>
          <a:p>
            <a:r>
              <a:rPr lang="fr-CH" sz="2100" dirty="0" smtClean="0"/>
              <a:t>Ordinaire (focus HESTA24+) : Juin 2022</a:t>
            </a:r>
          </a:p>
          <a:p>
            <a:endParaRPr lang="fr-CH" sz="2100" dirty="0"/>
          </a:p>
          <a:p>
            <a:r>
              <a:rPr lang="fr-CH" sz="2100" b="1" dirty="0" smtClean="0"/>
              <a:t>Succession de </a:t>
            </a:r>
            <a:r>
              <a:rPr lang="en-US" sz="2100" b="1" dirty="0"/>
              <a:t>Andreas Banholzer </a:t>
            </a:r>
            <a:r>
              <a:rPr lang="fr-CH" sz="2100" b="1" dirty="0"/>
              <a:t> </a:t>
            </a:r>
          </a:p>
        </p:txBody>
      </p:sp>
    </p:spTree>
    <p:extLst>
      <p:ext uri="{BB962C8B-B14F-4D97-AF65-F5344CB8AC3E}">
        <p14:creationId xmlns:p14="http://schemas.microsoft.com/office/powerpoint/2010/main" val="3517964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OYEUSES FÊTES !! | Cabinet C²NR, Cabinet comptable à Liévin et de  ressources humaines à L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608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83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0172" y="2076741"/>
            <a:ext cx="10067103" cy="948978"/>
          </a:xfrm>
        </p:spPr>
        <p:txBody>
          <a:bodyPr/>
          <a:lstStyle/>
          <a:p>
            <a:endParaRPr lang="en-US" dirty="0"/>
          </a:p>
          <a:p>
            <a:pPr marL="457200" indent="-457200">
              <a:buFont typeface="Arial" panose="020B0604020202020204" pitchFamily="34" charset="0"/>
              <a:buChar char="•"/>
            </a:pPr>
            <a:endParaRPr lang="en-US" dirty="0"/>
          </a:p>
        </p:txBody>
      </p:sp>
      <p:sp>
        <p:nvSpPr>
          <p:cNvPr id="4" name="Textfeld 3"/>
          <p:cNvSpPr txBox="1"/>
          <p:nvPr/>
        </p:nvSpPr>
        <p:spPr>
          <a:xfrm>
            <a:off x="1370171" y="2076741"/>
            <a:ext cx="8837858" cy="3924151"/>
          </a:xfrm>
          <a:prstGeom prst="rect">
            <a:avLst/>
          </a:prstGeom>
          <a:noFill/>
        </p:spPr>
        <p:txBody>
          <a:bodyPr wrap="square" rtlCol="0">
            <a:spAutoFit/>
          </a:bodyPr>
          <a:lstStyle/>
          <a:p>
            <a:r>
              <a:rPr lang="fr-CH" sz="2100" b="1" dirty="0" smtClean="0"/>
              <a:t>Pour rappel- Contrat HESTA 21-23</a:t>
            </a:r>
            <a:endParaRPr lang="fr-CH" sz="2100" b="1" dirty="0"/>
          </a:p>
          <a:p>
            <a:endParaRPr lang="de-CH" sz="1400" dirty="0"/>
          </a:p>
          <a:p>
            <a:r>
              <a:rPr lang="fr-FR" sz="1400" dirty="0" smtClean="0"/>
              <a:t>Point </a:t>
            </a:r>
            <a:r>
              <a:rPr lang="fr-FR" sz="1400" dirty="0"/>
              <a:t>5, alinéa 9 </a:t>
            </a:r>
          </a:p>
          <a:p>
            <a:r>
              <a:rPr lang="fr-FR" sz="1400" dirty="0"/>
              <a:t>« La clé de répartition des coûts entre les cantons et les régions se base sur les nuitées d’hôtel définitives de l’année 2019. Cette clé peut être adaptée chaque année par la POL-HESTA sur la base des nuitées définitives les plus récentes pour les années 2022 et 2023. Cette adaptation doit être réalisée selon les clauses spécifiées au point 11, alinéa 1 du présent contrat. </a:t>
            </a:r>
            <a:r>
              <a:rPr lang="fr-FR" sz="1400" dirty="0" smtClean="0"/>
              <a:t>»</a:t>
            </a:r>
          </a:p>
          <a:p>
            <a:endParaRPr lang="fr-FR" sz="1400" dirty="0"/>
          </a:p>
          <a:p>
            <a:r>
              <a:rPr lang="fr-FR" sz="1400" dirty="0"/>
              <a:t>Point 11, alinéa 1</a:t>
            </a:r>
          </a:p>
          <a:p>
            <a:r>
              <a:rPr lang="fr-FR" sz="1400" dirty="0"/>
              <a:t>« En tant qu’instance stratégique et décisionnelle, la POL-HESTA a pour mission de :</a:t>
            </a:r>
          </a:p>
          <a:p>
            <a:r>
              <a:rPr lang="fr-FR" sz="1400" dirty="0"/>
              <a:t>Adapter si nécessaire, en accord </a:t>
            </a:r>
            <a:r>
              <a:rPr lang="fr-FR" sz="1400" b="1" dirty="0"/>
              <a:t>avec l’ensemble des partenaires</a:t>
            </a:r>
            <a:r>
              <a:rPr lang="fr-FR" sz="1400" dirty="0"/>
              <a:t>, la clé de répartition financière entre </a:t>
            </a:r>
            <a:r>
              <a:rPr lang="fr-FR" sz="1400" dirty="0" smtClean="0"/>
              <a:t>partenaires </a:t>
            </a:r>
            <a:r>
              <a:rPr lang="fr-FR" sz="1400" dirty="0"/>
              <a:t>figurant à l’annexe 2, au maximum une fois par année (au plus tard au 30 avril pour l’année suivante). Toutefois, la répartition du financement total entre les partenaires et l’OFS doit rester identique pour toute la période contractuelle. La détermination d’une nouvelle clé de réparation entre partenaires est du ressort des partenaires et de leurs représentants au sein de la POL-HESTA. La clé doit être compatible avec le cadre de fonctionnement de l’OFS, y compris dans son délai de mise en œuvre »</a:t>
            </a:r>
          </a:p>
          <a:p>
            <a:endParaRPr lang="de-CH" dirty="0" smtClean="0"/>
          </a:p>
        </p:txBody>
      </p:sp>
      <p:sp>
        <p:nvSpPr>
          <p:cNvPr id="6" name="Titel 1"/>
          <p:cNvSpPr txBox="1">
            <a:spLocks/>
          </p:cNvSpPr>
          <p:nvPr/>
        </p:nvSpPr>
        <p:spPr>
          <a:xfrm>
            <a:off x="1370172" y="1398607"/>
            <a:ext cx="10431925" cy="461665"/>
          </a:xfrm>
          <a:prstGeom prst="rect">
            <a:avLst/>
          </a:prstGeom>
        </p:spPr>
        <p:txBody>
          <a:bodyPr vert="horz" lIns="0" tIns="0" rIns="0" bIns="0" rtlCol="0" anchor="t" anchorCtr="0">
            <a:spAutoFit/>
          </a:bodyPr>
          <a:lst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a:lstStyle>
          <a:p>
            <a:r>
              <a:rPr lang="fr-CH" sz="3200" dirty="0"/>
              <a:t>2</a:t>
            </a:r>
            <a:r>
              <a:rPr lang="fr-CH" sz="3200" dirty="0" smtClean="0"/>
              <a:t>. Clé de répartition financière 2023 (I)</a:t>
            </a:r>
            <a:endParaRPr lang="fr-CH" sz="3200" dirty="0"/>
          </a:p>
        </p:txBody>
      </p:sp>
    </p:spTree>
    <p:extLst>
      <p:ext uri="{BB962C8B-B14F-4D97-AF65-F5344CB8AC3E}">
        <p14:creationId xmlns:p14="http://schemas.microsoft.com/office/powerpoint/2010/main" val="1066131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0172" y="2076741"/>
            <a:ext cx="10067103" cy="948978"/>
          </a:xfrm>
        </p:spPr>
        <p:txBody>
          <a:bodyPr/>
          <a:lstStyle/>
          <a:p>
            <a:endParaRPr lang="en-US" dirty="0"/>
          </a:p>
          <a:p>
            <a:pPr marL="457200" indent="-457200">
              <a:buFont typeface="Arial" panose="020B0604020202020204" pitchFamily="34" charset="0"/>
              <a:buChar char="•"/>
            </a:pPr>
            <a:endParaRPr lang="en-US" dirty="0"/>
          </a:p>
        </p:txBody>
      </p:sp>
      <p:sp>
        <p:nvSpPr>
          <p:cNvPr id="4" name="Textfeld 3"/>
          <p:cNvSpPr txBox="1"/>
          <p:nvPr/>
        </p:nvSpPr>
        <p:spPr>
          <a:xfrm>
            <a:off x="1370171" y="2076741"/>
            <a:ext cx="8837858" cy="3600986"/>
          </a:xfrm>
          <a:prstGeom prst="rect">
            <a:avLst/>
          </a:prstGeom>
          <a:noFill/>
        </p:spPr>
        <p:txBody>
          <a:bodyPr wrap="square" rtlCol="0">
            <a:spAutoFit/>
          </a:bodyPr>
          <a:lstStyle/>
          <a:p>
            <a:r>
              <a:rPr lang="fr-CH" sz="2100" b="1" dirty="0" smtClean="0"/>
              <a:t>Pour rappel – POL-HESTA du 8 avril 2021</a:t>
            </a:r>
            <a:endParaRPr lang="fr-CH" sz="2100" b="1" dirty="0"/>
          </a:p>
          <a:p>
            <a:endParaRPr lang="de-CH" dirty="0" smtClean="0"/>
          </a:p>
          <a:p>
            <a:r>
              <a:rPr lang="fr-FR" sz="2100" dirty="0"/>
              <a:t>En avril 2021, la POL-HESTA a souligné le fait qu’un éventuel changement de la clé de répartition pour 2023 devrait déjà être discuté au cours de l’année </a:t>
            </a:r>
            <a:r>
              <a:rPr lang="fr-FR" sz="2100" dirty="0" smtClean="0"/>
              <a:t>2022 </a:t>
            </a:r>
            <a:r>
              <a:rPr lang="fr-FR" sz="2100" dirty="0"/>
              <a:t>avec la Conférence des directeurs d'offices de tourisme régionaux de Suisse (CDR) ainsi qu’avec la Conférence des chefs des départements </a:t>
            </a:r>
            <a:r>
              <a:rPr lang="fr-FR" sz="2100" dirty="0" smtClean="0"/>
              <a:t>cantonaux </a:t>
            </a:r>
            <a:r>
              <a:rPr lang="fr-FR" sz="2100" dirty="0"/>
              <a:t>de l'économie publique (CDEP) afin de préparer au mieux la décision à prendre en avril 2022. </a:t>
            </a:r>
            <a:endParaRPr lang="fr-FR" sz="2100" dirty="0" smtClean="0"/>
          </a:p>
          <a:p>
            <a:endParaRPr lang="fr-FR" sz="2100" dirty="0"/>
          </a:p>
          <a:p>
            <a:r>
              <a:rPr lang="fr-FR" sz="2100" dirty="0" smtClean="0"/>
              <a:t>Les </a:t>
            </a:r>
            <a:r>
              <a:rPr lang="fr-FR" sz="2100" dirty="0"/>
              <a:t>représentants des cantons et des régions touristiques au sein de la POL-HESTA sont chargés d’établir ce dialogue. </a:t>
            </a:r>
            <a:endParaRPr lang="de-CH" dirty="0" smtClean="0"/>
          </a:p>
        </p:txBody>
      </p:sp>
      <p:sp>
        <p:nvSpPr>
          <p:cNvPr id="6" name="Titel 1"/>
          <p:cNvSpPr txBox="1">
            <a:spLocks/>
          </p:cNvSpPr>
          <p:nvPr/>
        </p:nvSpPr>
        <p:spPr>
          <a:xfrm>
            <a:off x="1370172" y="1398607"/>
            <a:ext cx="10431925" cy="461665"/>
          </a:xfrm>
          <a:prstGeom prst="rect">
            <a:avLst/>
          </a:prstGeom>
        </p:spPr>
        <p:txBody>
          <a:bodyPr vert="horz" lIns="0" tIns="0" rIns="0" bIns="0" rtlCol="0" anchor="t" anchorCtr="0">
            <a:spAutoFit/>
          </a:bodyPr>
          <a:lst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a:lstStyle>
          <a:p>
            <a:r>
              <a:rPr lang="fr-CH" sz="3200" dirty="0"/>
              <a:t>2</a:t>
            </a:r>
            <a:r>
              <a:rPr lang="fr-CH" sz="3200" dirty="0" smtClean="0"/>
              <a:t>. Clé de répartition financière 2023 (II)</a:t>
            </a:r>
            <a:endParaRPr lang="fr-CH" sz="3200" dirty="0"/>
          </a:p>
        </p:txBody>
      </p:sp>
    </p:spTree>
    <p:extLst>
      <p:ext uri="{BB962C8B-B14F-4D97-AF65-F5344CB8AC3E}">
        <p14:creationId xmlns:p14="http://schemas.microsoft.com/office/powerpoint/2010/main" val="2648821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0172" y="2076741"/>
            <a:ext cx="10067103" cy="948978"/>
          </a:xfrm>
        </p:spPr>
        <p:txBody>
          <a:bodyPr/>
          <a:lstStyle/>
          <a:p>
            <a:endParaRPr lang="en-US" dirty="0"/>
          </a:p>
          <a:p>
            <a:pPr marL="457200" indent="-457200">
              <a:buFont typeface="Arial" panose="020B0604020202020204" pitchFamily="34" charset="0"/>
              <a:buChar char="•"/>
            </a:pPr>
            <a:endParaRPr lang="en-US" dirty="0"/>
          </a:p>
        </p:txBody>
      </p:sp>
      <p:sp>
        <p:nvSpPr>
          <p:cNvPr id="4" name="Textfeld 3"/>
          <p:cNvSpPr txBox="1"/>
          <p:nvPr/>
        </p:nvSpPr>
        <p:spPr>
          <a:xfrm>
            <a:off x="1370171" y="2076741"/>
            <a:ext cx="10620546" cy="4293483"/>
          </a:xfrm>
          <a:prstGeom prst="rect">
            <a:avLst/>
          </a:prstGeom>
          <a:noFill/>
        </p:spPr>
        <p:txBody>
          <a:bodyPr wrap="square" rtlCol="0">
            <a:spAutoFit/>
          </a:bodyPr>
          <a:lstStyle/>
          <a:p>
            <a:r>
              <a:rPr lang="fr-CH" sz="2100" b="1" dirty="0" smtClean="0"/>
              <a:t>Etat de lieux</a:t>
            </a:r>
          </a:p>
          <a:p>
            <a:endParaRPr lang="fr-CH" sz="2100" b="1" dirty="0"/>
          </a:p>
          <a:p>
            <a:pPr marL="342900" indent="-342900">
              <a:buFontTx/>
              <a:buChar char="-"/>
            </a:pPr>
            <a:r>
              <a:rPr lang="fr-CH" sz="2100" dirty="0" smtClean="0"/>
              <a:t>Discussion OFS/CDEP: juillet 2021</a:t>
            </a:r>
          </a:p>
          <a:p>
            <a:endParaRPr lang="fr-CH" sz="2100" dirty="0" smtClean="0"/>
          </a:p>
          <a:p>
            <a:pPr marL="285750" indent="-285750">
              <a:buFontTx/>
              <a:buChar char="-"/>
            </a:pPr>
            <a:r>
              <a:rPr lang="fr-CH" sz="2100" dirty="0" smtClean="0"/>
              <a:t>Discussion </a:t>
            </a:r>
            <a:r>
              <a:rPr lang="fr-CH" sz="2100" dirty="0" err="1" smtClean="0"/>
              <a:t>S.Brandt</a:t>
            </a:r>
            <a:r>
              <a:rPr lang="fr-CH" sz="2100" dirty="0" smtClean="0"/>
              <a:t>/CDEP: octobre 2021</a:t>
            </a:r>
          </a:p>
          <a:p>
            <a:endParaRPr lang="fr-CH" sz="2100" dirty="0" smtClean="0"/>
          </a:p>
          <a:p>
            <a:pPr marL="285750" indent="-285750">
              <a:buFontTx/>
              <a:buChar char="-"/>
            </a:pPr>
            <a:r>
              <a:rPr lang="fr-CH" sz="2100" dirty="0" smtClean="0"/>
              <a:t>Envoi d’un courrier signé (</a:t>
            </a:r>
            <a:r>
              <a:rPr lang="fr-CH" sz="2100" dirty="0"/>
              <a:t>T. </a:t>
            </a:r>
            <a:r>
              <a:rPr lang="fr-CH" sz="2100" dirty="0" smtClean="0"/>
              <a:t>Allemann /M. Gindraux) aux représentants des cantons et régions touristiques de la POL-HESTA  </a:t>
            </a:r>
            <a:r>
              <a:rPr lang="fr-CH" sz="2100" dirty="0"/>
              <a:t>à</a:t>
            </a:r>
            <a:r>
              <a:rPr lang="fr-CH" sz="2100" dirty="0" smtClean="0"/>
              <a:t> l’attention de la CDEP et de la CDR: novembre 2021</a:t>
            </a:r>
          </a:p>
          <a:p>
            <a:endParaRPr lang="fr-CH" sz="2100" dirty="0" smtClean="0"/>
          </a:p>
          <a:p>
            <a:pPr marL="285750" indent="-285750">
              <a:buFontTx/>
              <a:buChar char="-"/>
            </a:pPr>
            <a:r>
              <a:rPr lang="fr-CH" sz="2100" dirty="0" smtClean="0"/>
              <a:t>Séance de la CDEP: 2 décembre 2021 → Feedback?</a:t>
            </a:r>
          </a:p>
          <a:p>
            <a:pPr marL="285750" indent="-285750">
              <a:buFontTx/>
              <a:buChar char="-"/>
            </a:pPr>
            <a:endParaRPr lang="fr-CH" sz="2100" dirty="0"/>
          </a:p>
          <a:p>
            <a:pPr marL="285750" indent="-285750">
              <a:buFontTx/>
              <a:buChar char="-"/>
            </a:pPr>
            <a:r>
              <a:rPr lang="fr-CH" sz="2100" dirty="0" smtClean="0"/>
              <a:t>CDR ? Feedback?</a:t>
            </a:r>
            <a:endParaRPr lang="de-CH" dirty="0" smtClean="0"/>
          </a:p>
        </p:txBody>
      </p:sp>
      <p:sp>
        <p:nvSpPr>
          <p:cNvPr id="6" name="Titel 1"/>
          <p:cNvSpPr txBox="1">
            <a:spLocks/>
          </p:cNvSpPr>
          <p:nvPr/>
        </p:nvSpPr>
        <p:spPr>
          <a:xfrm>
            <a:off x="1370172" y="1398607"/>
            <a:ext cx="10431925" cy="461665"/>
          </a:xfrm>
          <a:prstGeom prst="rect">
            <a:avLst/>
          </a:prstGeom>
        </p:spPr>
        <p:txBody>
          <a:bodyPr vert="horz" lIns="0" tIns="0" rIns="0" bIns="0" rtlCol="0" anchor="t" anchorCtr="0">
            <a:spAutoFit/>
          </a:bodyPr>
          <a:lst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a:lstStyle>
          <a:p>
            <a:r>
              <a:rPr lang="fr-CH" sz="3200" dirty="0"/>
              <a:t>2</a:t>
            </a:r>
            <a:r>
              <a:rPr lang="fr-CH" sz="3200" dirty="0" smtClean="0"/>
              <a:t>. Clé de répartition financière 2023 (III)</a:t>
            </a:r>
            <a:endParaRPr lang="fr-CH" sz="3200" dirty="0"/>
          </a:p>
        </p:txBody>
      </p:sp>
    </p:spTree>
    <p:extLst>
      <p:ext uri="{BB962C8B-B14F-4D97-AF65-F5344CB8AC3E}">
        <p14:creationId xmlns:p14="http://schemas.microsoft.com/office/powerpoint/2010/main" val="4235036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0172" y="2076741"/>
            <a:ext cx="10067103" cy="948978"/>
          </a:xfrm>
        </p:spPr>
        <p:txBody>
          <a:bodyPr/>
          <a:lstStyle/>
          <a:p>
            <a:endParaRPr lang="en-US" dirty="0"/>
          </a:p>
          <a:p>
            <a:pPr marL="457200" indent="-457200">
              <a:buFont typeface="Arial" panose="020B0604020202020204" pitchFamily="34" charset="0"/>
              <a:buChar char="•"/>
            </a:pPr>
            <a:endParaRPr lang="en-US" dirty="0"/>
          </a:p>
        </p:txBody>
      </p:sp>
      <p:sp>
        <p:nvSpPr>
          <p:cNvPr id="4" name="Textfeld 3"/>
          <p:cNvSpPr txBox="1"/>
          <p:nvPr/>
        </p:nvSpPr>
        <p:spPr>
          <a:xfrm>
            <a:off x="1275861" y="1849595"/>
            <a:ext cx="10620546" cy="4293483"/>
          </a:xfrm>
          <a:prstGeom prst="rect">
            <a:avLst/>
          </a:prstGeom>
          <a:noFill/>
        </p:spPr>
        <p:txBody>
          <a:bodyPr wrap="square" rtlCol="0">
            <a:spAutoFit/>
          </a:bodyPr>
          <a:lstStyle/>
          <a:p>
            <a:r>
              <a:rPr lang="fr-CH" sz="2100" b="1" dirty="0" smtClean="0"/>
              <a:t>Prochaines étapes</a:t>
            </a:r>
          </a:p>
          <a:p>
            <a:endParaRPr lang="fr-CH" sz="2100" b="1" dirty="0"/>
          </a:p>
          <a:p>
            <a:pPr marL="342900" indent="-342900">
              <a:buFontTx/>
              <a:buChar char="-"/>
            </a:pPr>
            <a:r>
              <a:rPr lang="fr-CH" sz="2100" dirty="0" smtClean="0"/>
              <a:t>Mise à disposition d’une clé de répartition provisoire (nuitées janv. à oct. 2021</a:t>
            </a:r>
            <a:r>
              <a:rPr lang="fr-CH" sz="2100" dirty="0"/>
              <a:t>) aux représentants des cantons et régions touristiques de la </a:t>
            </a:r>
            <a:r>
              <a:rPr lang="fr-CH" sz="2100" dirty="0" smtClean="0"/>
              <a:t>POL-HESTA (comme indiqué dans le courrier de novembre): 16 décembre 2021</a:t>
            </a:r>
          </a:p>
          <a:p>
            <a:endParaRPr lang="fr-CH" sz="2100" dirty="0" smtClean="0"/>
          </a:p>
          <a:p>
            <a:pPr marL="342900" indent="-342900">
              <a:buFontTx/>
              <a:buChar char="-"/>
            </a:pPr>
            <a:r>
              <a:rPr lang="fr-CH" sz="2100" dirty="0"/>
              <a:t>Mise à disposition </a:t>
            </a:r>
            <a:r>
              <a:rPr lang="fr-CH" sz="2100" dirty="0" smtClean="0"/>
              <a:t>de la clé </a:t>
            </a:r>
            <a:r>
              <a:rPr lang="fr-CH" sz="2100" dirty="0"/>
              <a:t>de répartition </a:t>
            </a:r>
            <a:r>
              <a:rPr lang="fr-CH" sz="2100" dirty="0" smtClean="0"/>
              <a:t>définitive </a:t>
            </a:r>
            <a:r>
              <a:rPr lang="fr-CH" sz="2100" dirty="0"/>
              <a:t>(nuitées </a:t>
            </a:r>
            <a:r>
              <a:rPr lang="fr-CH" sz="2100" dirty="0" smtClean="0"/>
              <a:t>2021</a:t>
            </a:r>
            <a:r>
              <a:rPr lang="fr-CH" sz="2100" dirty="0"/>
              <a:t>) aux représentants des cantons et régions touristiques de la POL-HESTA (comme indiqué dans le courrier de novembre): </a:t>
            </a:r>
            <a:r>
              <a:rPr lang="fr-CH" sz="2100" dirty="0" smtClean="0"/>
              <a:t>début mars 2022</a:t>
            </a:r>
          </a:p>
          <a:p>
            <a:pPr marL="342900" indent="-342900">
              <a:buFontTx/>
              <a:buChar char="-"/>
            </a:pPr>
            <a:endParaRPr lang="fr-CH" sz="2100" dirty="0"/>
          </a:p>
          <a:p>
            <a:pPr lvl="1"/>
            <a:r>
              <a:rPr lang="fr-CH" sz="2100" dirty="0" smtClean="0"/>
              <a:t>	!!! Ces deux clés ne peuvent pas prendre en compte, </a:t>
            </a:r>
            <a:r>
              <a:rPr lang="fr-CH" sz="2100" dirty="0"/>
              <a:t>pour des raisons </a:t>
            </a:r>
            <a:r>
              <a:rPr lang="fr-CH" sz="2100" dirty="0" smtClean="0"/>
              <a:t>techniques, la création de la nouvelle région </a:t>
            </a:r>
            <a:r>
              <a:rPr lang="fr-CH" sz="2100" dirty="0"/>
              <a:t>«</a:t>
            </a:r>
            <a:r>
              <a:rPr lang="de-CH" sz="2100" dirty="0"/>
              <a:t>Aargau und Solothurn Region</a:t>
            </a:r>
            <a:r>
              <a:rPr lang="de-CH" sz="2100" dirty="0" smtClean="0"/>
              <a:t>»!!!</a:t>
            </a:r>
            <a:endParaRPr lang="fr-CH" sz="2100" dirty="0"/>
          </a:p>
          <a:p>
            <a:endParaRPr lang="fr-CH" sz="2100" dirty="0" smtClean="0"/>
          </a:p>
        </p:txBody>
      </p:sp>
      <p:sp>
        <p:nvSpPr>
          <p:cNvPr id="6" name="Titel 1"/>
          <p:cNvSpPr txBox="1">
            <a:spLocks/>
          </p:cNvSpPr>
          <p:nvPr/>
        </p:nvSpPr>
        <p:spPr>
          <a:xfrm>
            <a:off x="1370172" y="1398607"/>
            <a:ext cx="10431925" cy="461665"/>
          </a:xfrm>
          <a:prstGeom prst="rect">
            <a:avLst/>
          </a:prstGeom>
        </p:spPr>
        <p:txBody>
          <a:bodyPr vert="horz" lIns="0" tIns="0" rIns="0" bIns="0" rtlCol="0" anchor="t" anchorCtr="0">
            <a:spAutoFit/>
          </a:bodyPr>
          <a:lst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a:lstStyle>
          <a:p>
            <a:r>
              <a:rPr lang="fr-CH" sz="3200" dirty="0"/>
              <a:t>2</a:t>
            </a:r>
            <a:r>
              <a:rPr lang="fr-CH" sz="3200" dirty="0" smtClean="0"/>
              <a:t>. Clé de répartition financière 2023 (IV</a:t>
            </a:r>
            <a:r>
              <a:rPr lang="fr-CH" sz="3200" dirty="0" smtClean="0"/>
              <a:t>)*</a:t>
            </a:r>
            <a:endParaRPr lang="fr-CH" sz="3200" dirty="0"/>
          </a:p>
        </p:txBody>
      </p:sp>
    </p:spTree>
    <p:extLst>
      <p:ext uri="{BB962C8B-B14F-4D97-AF65-F5344CB8AC3E}">
        <p14:creationId xmlns:p14="http://schemas.microsoft.com/office/powerpoint/2010/main" val="1320377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0172" y="2076741"/>
            <a:ext cx="10067103" cy="948978"/>
          </a:xfrm>
        </p:spPr>
        <p:txBody>
          <a:bodyPr/>
          <a:lstStyle/>
          <a:p>
            <a:endParaRPr lang="en-US" dirty="0"/>
          </a:p>
          <a:p>
            <a:pPr marL="457200" indent="-457200">
              <a:buFont typeface="Arial" panose="020B0604020202020204" pitchFamily="34" charset="0"/>
              <a:buChar char="•"/>
            </a:pPr>
            <a:endParaRPr lang="en-US" dirty="0"/>
          </a:p>
        </p:txBody>
      </p:sp>
      <p:sp>
        <p:nvSpPr>
          <p:cNvPr id="4" name="Textfeld 3"/>
          <p:cNvSpPr txBox="1"/>
          <p:nvPr/>
        </p:nvSpPr>
        <p:spPr>
          <a:xfrm>
            <a:off x="1370171" y="2076741"/>
            <a:ext cx="10620546" cy="3970318"/>
          </a:xfrm>
          <a:prstGeom prst="rect">
            <a:avLst/>
          </a:prstGeom>
          <a:noFill/>
        </p:spPr>
        <p:txBody>
          <a:bodyPr wrap="square" rtlCol="0">
            <a:spAutoFit/>
          </a:bodyPr>
          <a:lstStyle/>
          <a:p>
            <a:r>
              <a:rPr lang="fr-CH" sz="2100" b="1" dirty="0" smtClean="0"/>
              <a:t>Prochaines étapes</a:t>
            </a:r>
          </a:p>
          <a:p>
            <a:endParaRPr lang="fr-CH" sz="2100" b="1" dirty="0" smtClean="0"/>
          </a:p>
          <a:p>
            <a:r>
              <a:rPr lang="fr-CH" sz="2100" dirty="0" smtClean="0"/>
              <a:t>- Les représentants des cantons et régions touristiques peuvent dès lors commencer la consultation auprès des partenaires financiers qu'ils représentent, sur la base de la clé de répartition provisoire.</a:t>
            </a:r>
          </a:p>
          <a:p>
            <a:endParaRPr lang="fr-CH" sz="2100" b="1" dirty="0"/>
          </a:p>
          <a:p>
            <a:r>
              <a:rPr lang="fr-CH" sz="2100" dirty="0" smtClean="0"/>
              <a:t>- Il est important d’associer la CDEP et la CDR dans cette démarche.</a:t>
            </a:r>
          </a:p>
          <a:p>
            <a:endParaRPr lang="fr-CH" sz="2100" b="1" dirty="0"/>
          </a:p>
          <a:p>
            <a:r>
              <a:rPr lang="fr-CH" sz="2100" dirty="0" smtClean="0"/>
              <a:t>- Les </a:t>
            </a:r>
            <a:r>
              <a:rPr lang="fr-CH" sz="2100" dirty="0" smtClean="0"/>
              <a:t>co-présidents de la POL-HESTA restent à disposition en cas de besoin de soutien.</a:t>
            </a:r>
            <a:endParaRPr lang="fr-CH" sz="2100" dirty="0"/>
          </a:p>
          <a:p>
            <a:pPr algn="ctr"/>
            <a:endParaRPr lang="fr-CH" sz="2100" dirty="0"/>
          </a:p>
          <a:p>
            <a:pPr algn="ctr"/>
            <a:r>
              <a:rPr lang="fr-CH" sz="2100" b="1" dirty="0" smtClean="0"/>
              <a:t>Décision </a:t>
            </a:r>
            <a:r>
              <a:rPr lang="fr-CH" sz="2100" b="1" dirty="0"/>
              <a:t>de changement de clé de répartition: au plus tard mi/fin avril 2022</a:t>
            </a:r>
          </a:p>
          <a:p>
            <a:endParaRPr lang="fr-CH" sz="2100" dirty="0"/>
          </a:p>
        </p:txBody>
      </p:sp>
      <p:sp>
        <p:nvSpPr>
          <p:cNvPr id="6" name="Titel 1"/>
          <p:cNvSpPr txBox="1">
            <a:spLocks/>
          </p:cNvSpPr>
          <p:nvPr/>
        </p:nvSpPr>
        <p:spPr>
          <a:xfrm>
            <a:off x="1370172" y="1398607"/>
            <a:ext cx="10431925" cy="461665"/>
          </a:xfrm>
          <a:prstGeom prst="rect">
            <a:avLst/>
          </a:prstGeom>
        </p:spPr>
        <p:txBody>
          <a:bodyPr vert="horz" lIns="0" tIns="0" rIns="0" bIns="0" rtlCol="0" anchor="t" anchorCtr="0">
            <a:spAutoFit/>
          </a:bodyPr>
          <a:lst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a:lstStyle>
          <a:p>
            <a:r>
              <a:rPr lang="fr-CH" sz="3200" dirty="0"/>
              <a:t>2</a:t>
            </a:r>
            <a:r>
              <a:rPr lang="fr-CH" sz="3200" dirty="0" smtClean="0"/>
              <a:t>. Clé de répartition financière 2023 (V</a:t>
            </a:r>
            <a:r>
              <a:rPr lang="fr-CH" sz="3200" dirty="0" smtClean="0"/>
              <a:t>)*</a:t>
            </a:r>
            <a:endParaRPr lang="fr-CH" sz="3200" dirty="0"/>
          </a:p>
        </p:txBody>
      </p:sp>
    </p:spTree>
    <p:extLst>
      <p:ext uri="{BB962C8B-B14F-4D97-AF65-F5344CB8AC3E}">
        <p14:creationId xmlns:p14="http://schemas.microsoft.com/office/powerpoint/2010/main" val="1885552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0172" y="2076741"/>
            <a:ext cx="10067103" cy="948978"/>
          </a:xfrm>
        </p:spPr>
        <p:txBody>
          <a:bodyPr/>
          <a:lstStyle/>
          <a:p>
            <a:endParaRPr lang="en-US" dirty="0"/>
          </a:p>
          <a:p>
            <a:pPr marL="457200" indent="-457200">
              <a:buFont typeface="Arial" panose="020B0604020202020204" pitchFamily="34" charset="0"/>
              <a:buChar char="•"/>
            </a:pPr>
            <a:endParaRPr lang="en-US" dirty="0"/>
          </a:p>
        </p:txBody>
      </p:sp>
      <p:sp>
        <p:nvSpPr>
          <p:cNvPr id="4" name="Textfeld 3"/>
          <p:cNvSpPr txBox="1"/>
          <p:nvPr/>
        </p:nvSpPr>
        <p:spPr>
          <a:xfrm>
            <a:off x="1370171" y="2076741"/>
            <a:ext cx="10620546" cy="1708160"/>
          </a:xfrm>
          <a:prstGeom prst="rect">
            <a:avLst/>
          </a:prstGeom>
          <a:noFill/>
        </p:spPr>
        <p:txBody>
          <a:bodyPr wrap="square" rtlCol="0">
            <a:spAutoFit/>
          </a:bodyPr>
          <a:lstStyle/>
          <a:p>
            <a:r>
              <a:rPr lang="fr-CH" sz="2100" b="1" dirty="0" smtClean="0"/>
              <a:t>Décision</a:t>
            </a:r>
          </a:p>
          <a:p>
            <a:endParaRPr lang="fr-CH" sz="2100" b="1" dirty="0"/>
          </a:p>
          <a:p>
            <a:r>
              <a:rPr lang="fr-CH" sz="2100" b="1" dirty="0" smtClean="0"/>
              <a:t>La POL-HESTA est-elle d’accord avec ce procédé?</a:t>
            </a:r>
          </a:p>
          <a:p>
            <a:r>
              <a:rPr lang="fr-CH" sz="2100" b="1" dirty="0" smtClean="0"/>
              <a:t> </a:t>
            </a:r>
          </a:p>
          <a:p>
            <a:endParaRPr lang="fr-CH" sz="2100" b="1" dirty="0" smtClean="0"/>
          </a:p>
        </p:txBody>
      </p:sp>
      <p:sp>
        <p:nvSpPr>
          <p:cNvPr id="6" name="Titel 1"/>
          <p:cNvSpPr txBox="1">
            <a:spLocks/>
          </p:cNvSpPr>
          <p:nvPr/>
        </p:nvSpPr>
        <p:spPr>
          <a:xfrm>
            <a:off x="1370172" y="1398607"/>
            <a:ext cx="10431925" cy="461665"/>
          </a:xfrm>
          <a:prstGeom prst="rect">
            <a:avLst/>
          </a:prstGeom>
        </p:spPr>
        <p:txBody>
          <a:bodyPr vert="horz" lIns="0" tIns="0" rIns="0" bIns="0" rtlCol="0" anchor="t" anchorCtr="0">
            <a:spAutoFit/>
          </a:bodyPr>
          <a:lstStyle>
            <a:lvl1pPr algn="l" defTabSz="914377" rtl="0" eaLnBrk="1" latinLnBrk="0" hangingPunct="1">
              <a:lnSpc>
                <a:spcPts val="3600"/>
              </a:lnSpc>
              <a:spcBef>
                <a:spcPct val="0"/>
              </a:spcBef>
              <a:buNone/>
              <a:defRPr sz="3000" b="1" kern="1200" baseline="0">
                <a:solidFill>
                  <a:schemeClr val="accent5">
                    <a:lumMod val="60000"/>
                    <a:lumOff val="40000"/>
                  </a:schemeClr>
                </a:solidFill>
                <a:latin typeface="+mn-lt"/>
                <a:ea typeface="+mj-ea"/>
                <a:cs typeface="+mj-cs"/>
              </a:defRPr>
            </a:lvl1pPr>
          </a:lstStyle>
          <a:p>
            <a:r>
              <a:rPr lang="fr-CH" sz="3200" dirty="0"/>
              <a:t>2</a:t>
            </a:r>
            <a:r>
              <a:rPr lang="fr-CH" sz="3200" dirty="0" smtClean="0"/>
              <a:t>. Clé de répartition financière 2023 (VI)</a:t>
            </a:r>
            <a:endParaRPr lang="fr-CH" sz="3200" dirty="0"/>
          </a:p>
        </p:txBody>
      </p:sp>
    </p:spTree>
    <p:extLst>
      <p:ext uri="{BB962C8B-B14F-4D97-AF65-F5344CB8AC3E}">
        <p14:creationId xmlns:p14="http://schemas.microsoft.com/office/powerpoint/2010/main" val="1176850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Vorlage_BFS2017_4_3.potx" id="{4010EA41-56C2-456D-A6F9-DCAAEBB4B06D}" vid="{7EDFCFB0-2033-4F2B-8930-549984D36E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BFSDokumente" ma:contentTypeID="0x01010056DFF2738F049B4EB78B663A5CB74604003E5AF7B2BAD9394BB494189B2FADCD9A" ma:contentTypeVersion="19" ma:contentTypeDescription="" ma:contentTypeScope="" ma:versionID="366a43f91be7455bce11e8b398182d3c">
  <xsd:schema xmlns:xsd="http://www.w3.org/2001/XMLSchema" xmlns:xs="http://www.w3.org/2001/XMLSchema" xmlns:p="http://schemas.microsoft.com/office/2006/metadata/properties" xmlns:ns2="cd2587f9-e49f-4072-b3cc-c6204dab1c6a" xmlns:ns3="e1fb01bd-cecb-4f04-8b55-7713b83896dd" targetNamespace="http://schemas.microsoft.com/office/2006/metadata/properties" ma:root="true" ma:fieldsID="63b0767fd561a73e595f801b471ee7dd" ns2:_="" ns3:_="">
    <xsd:import namespace="cd2587f9-e49f-4072-b3cc-c6204dab1c6a"/>
    <xsd:import namespace="e1fb01bd-cecb-4f04-8b55-7713b83896dd"/>
    <xsd:element name="properties">
      <xsd:complexType>
        <xsd:sequence>
          <xsd:element name="documentManagement">
            <xsd:complexType>
              <xsd:all>
                <xsd:element ref="ns2:Intranet_x0020_Name_x0020_2016" minOccurs="0"/>
                <xsd:element ref="ns3:Periode" minOccurs="0"/>
                <xsd:element ref="ns3:BFSAutor" minOccurs="0"/>
                <xsd:element ref="ns3:BFSSprachen" minOccurs="0"/>
                <xsd:element ref="ns2:_x0068_509" minOccurs="0"/>
                <xsd:element ref="ns2:_x0077_si7" minOccurs="0"/>
                <xsd:element ref="ns3:TaxCatchAll" minOccurs="0"/>
                <xsd:element ref="ns3:TaxCatchAllLabel" minOccurs="0"/>
                <xsd:element ref="ns3:a38a2ca01b2d4b0ca4eb846371e7273b" minOccurs="0"/>
                <xsd:element ref="ns2:ed45969265594c9cb929dbd5f2c317bd" minOccurs="0"/>
                <xsd:element ref="ns3:n0f6142b62a94723a743dbe1927eac9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2587f9-e49f-4072-b3cc-c6204dab1c6a" elementFormDefault="qualified">
    <xsd:import namespace="http://schemas.microsoft.com/office/2006/documentManagement/types"/>
    <xsd:import namespace="http://schemas.microsoft.com/office/infopath/2007/PartnerControls"/>
    <xsd:element name="Intranet_x0020_Name_x0020_2016" ma:index="1" nillable="true" ma:displayName="Intranet Name 2016" ma:internalName="Intranet_x0020_Name_x0020_2016">
      <xsd:simpleType>
        <xsd:restriction base="dms:Text">
          <xsd:maxLength value="255"/>
        </xsd:restriction>
      </xsd:simpleType>
    </xsd:element>
    <xsd:element name="_x0068_509" ma:index="9" nillable="true" ma:displayName="Date de création" ma:internalName="_x0068_509">
      <xsd:simpleType>
        <xsd:restriction base="dms:Text"/>
      </xsd:simpleType>
    </xsd:element>
    <xsd:element name="_x0077_si7" ma:index="10" nillable="true" ma:displayName="Text" ma:internalName="_x0077_si7">
      <xsd:simpleType>
        <xsd:restriction base="dms:Text"/>
      </xsd:simpleType>
    </xsd:element>
    <xsd:element name="ed45969265594c9cb929dbd5f2c317bd" ma:index="19" nillable="true" ma:taxonomy="true" ma:internalName="ed45969265594c9cb929dbd5f2c317bd" ma:taxonomyFieldName="OFSSubThemen" ma:displayName="SubThemen" ma:default="" ma:fieldId="{ed459692-6559-4c9c-b929-dbd5f2c317bd}" ma:sspId="76985fb0-3186-447a-a9bf-e07643962f51" ma:termSetId="c255211c-c786-4baf-b49d-5df8474a40a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fb01bd-cecb-4f04-8b55-7713b83896dd" elementFormDefault="qualified">
    <xsd:import namespace="http://schemas.microsoft.com/office/2006/documentManagement/types"/>
    <xsd:import namespace="http://schemas.microsoft.com/office/infopath/2007/PartnerControls"/>
    <xsd:element name="Periode" ma:index="5" nillable="true" ma:displayName="Periode" ma:internalName="Periode">
      <xsd:simpleType>
        <xsd:restriction base="dms:Text">
          <xsd:maxLength value="255"/>
        </xsd:restriction>
      </xsd:simpleType>
    </xsd:element>
    <xsd:element name="BFSAutor" ma:index="7" nillable="true" ma:displayName="Autor" ma:internalName="BFSAutor">
      <xsd:simpleType>
        <xsd:restriction base="dms:Text">
          <xsd:maxLength value="255"/>
        </xsd:restriction>
      </xsd:simpleType>
    </xsd:element>
    <xsd:element name="BFSSprachen" ma:index="8" nillable="true" ma:displayName="Sprache" ma:default="DE" ma:format="Dropdown" ma:internalName="BFSSprachen">
      <xsd:simpleType>
        <xsd:restriction base="dms:Choice">
          <xsd:enumeration value="DE"/>
          <xsd:enumeration value="FR"/>
          <xsd:enumeration value="IT"/>
          <xsd:enumeration value="EN"/>
        </xsd:restriction>
      </xsd:simpleType>
    </xsd:element>
    <xsd:element name="TaxCatchAll" ma:index="11" nillable="true" ma:displayName="Colonne Attraper tout de Taxonomie" ma:hidden="true" ma:list="{53816f51-5707-4dfa-bf35-c88f3d469f05}" ma:internalName="TaxCatchAll" ma:showField="CatchAllData" ma:web="e1fb01bd-cecb-4f04-8b55-7713b83896d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Colonne Attraper tout de Taxonomie1" ma:hidden="true" ma:list="{53816f51-5707-4dfa-bf35-c88f3d469f05}" ma:internalName="TaxCatchAllLabel" ma:readOnly="true" ma:showField="CatchAllDataLabel" ma:web="e1fb01bd-cecb-4f04-8b55-7713b83896dd">
      <xsd:complexType>
        <xsd:complexContent>
          <xsd:extension base="dms:MultiChoiceLookup">
            <xsd:sequence>
              <xsd:element name="Value" type="dms:Lookup" maxOccurs="unbounded" minOccurs="0" nillable="true"/>
            </xsd:sequence>
          </xsd:extension>
        </xsd:complexContent>
      </xsd:complexType>
    </xsd:element>
    <xsd:element name="a38a2ca01b2d4b0ca4eb846371e7273b" ma:index="17" nillable="true" ma:taxonomy="true" ma:internalName="a38a2ca01b2d4b0ca4eb846371e7273b" ma:taxonomyFieldName="BFSThemen" ma:displayName="Themen" ma:default="" ma:fieldId="{a38a2ca0-1b2d-4b0c-a4eb-846371e7273b}" ma:sspId="76985fb0-3186-447a-a9bf-e07643962f51" ma:termSetId="2021a5d8-3f85-42e7-92da-7e8ae9bc1048" ma:anchorId="00000000-0000-0000-0000-000000000000" ma:open="false" ma:isKeyword="false">
      <xsd:complexType>
        <xsd:sequence>
          <xsd:element ref="pc:Terms" minOccurs="0" maxOccurs="1"/>
        </xsd:sequence>
      </xsd:complexType>
    </xsd:element>
    <xsd:element name="n0f6142b62a94723a743dbe1927eac96" ma:index="21" nillable="true" ma:taxonomy="true" ma:internalName="n0f6142b62a94723a743dbe1927eac96" ma:taxonomyFieldName="BFSZielseite" ma:displayName="Pages de destination" ma:default="" ma:fieldId="{70f6142b-62a9-4723-a743-dbe1927eac96}" ma:taxonomyMulti="true" ma:sspId="76985fb0-3186-447a-a9bf-e07643962f51" ma:termSetId="b6a3be52-4269-4eba-ba0f-0c0383270de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Inhaltstyp"/>
        <xsd:element ref="dc:title" minOccurs="0" maxOccurs="1" ma:index="6"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77_si7 xmlns="cd2587f9-e49f-4072-b3cc-c6204dab1c6a" xsi:nil="true"/>
    <TaxCatchAll xmlns="e1fb01bd-cecb-4f04-8b55-7713b83896dd">
      <Value>137</Value>
    </TaxCatchAll>
    <ed45969265594c9cb929dbd5f2c317bd xmlns="cd2587f9-e49f-4072-b3cc-c6204dab1c6a">
      <Terms xmlns="http://schemas.microsoft.com/office/infopath/2007/PartnerControls"/>
    </ed45969265594c9cb929dbd5f2c317bd>
    <Periode xmlns="e1fb01bd-cecb-4f04-8b55-7713b83896dd" xsi:nil="true"/>
    <Intranet_x0020_Name_x0020_2016 xmlns="cd2587f9-e49f-4072-b3cc-c6204dab1c6a">Powerpoint Vorlage BFS2017</Intranet_x0020_Name_x0020_2016>
    <_x0068_509 xmlns="cd2587f9-e49f-4072-b3cc-c6204dab1c6a" xsi:nil="true"/>
    <BFSSprachen xmlns="e1fb01bd-cecb-4f04-8b55-7713b83896dd">DE</BFSSprachen>
    <a38a2ca01b2d4b0ca4eb846371e7273b xmlns="e1fb01bd-cecb-4f04-8b55-7713b83896dd">
      <Terms xmlns="http://schemas.microsoft.com/office/infopath/2007/PartnerControls"/>
    </a38a2ca01b2d4b0ca4eb846371e7273b>
    <n0f6142b62a94723a743dbe1927eac96 xmlns="e1fb01bd-cecb-4f04-8b55-7713b83896dd">
      <Terms xmlns="http://schemas.microsoft.com/office/infopath/2007/PartnerControls">
        <TermInfo xmlns="http://schemas.microsoft.com/office/infopath/2007/PartnerControls">
          <TermName xmlns="http://schemas.microsoft.com/office/infopath/2007/PartnerControls">Diffusion</TermName>
          <TermId xmlns="http://schemas.microsoft.com/office/infopath/2007/PartnerControls">17ad6c93-ffb8-4889-a519-7cd89a0abc6a</TermId>
        </TermInfo>
      </Terms>
    </n0f6142b62a94723a743dbe1927eac96>
    <BFSAutor xmlns="e1fb01bd-cecb-4f04-8b55-7713b83896dd">DIAM</BFSAutor>
  </documentManagement>
</p:properties>
</file>

<file path=customXml/item4.xml><?xml version="1.0" encoding="utf-8"?>
<f:fields xmlns:f="http://schemas.fabasoft.com/folio/2007/fields">
  <f:record ref="">
    <f:field ref="objname" par="" edit="true" text="Reporting GL_15112017"/>
    <f:field ref="objsubject" par="" edit="true" text=""/>
    <f:field ref="objcreatedby" par="" text="Robert, Caroline, rob, BFS"/>
    <f:field ref="objcreatedat" par="" text="09.11.2017 13:22:53"/>
    <f:field ref="objchangedby" par="" text="Robert, Caroline, rob, BFS"/>
    <f:field ref="objmodifiedat" par="" text="09.11.2017 13:22:57"/>
    <f:field ref="doc_FSCFOLIO_1_1001_FieldDocumentNumber" par="" text=""/>
    <f:field ref="doc_FSCFOLIO_1_1001_FieldSubject" par="" edit="true" text=""/>
    <f:field ref="FSCFOLIO_1_1001_FieldCurrentUser" par="" text="Philippe Zbinden"/>
    <f:field ref="CCAPRECONFIG_15_1001_Objektname" par="" edit="true" text="Reporting GL_15112017"/>
    <f:field ref="CHPRECONFIG_1_1001_Objektname" par="" edit="true" text="Reporting GL_15112017"/>
  </f:record>
  <f:record inx="1" ref="">
    <f:field ref="CHPRECONFIG_1_1001_Anrede" par="" edit="true" text=""/>
    <f:field ref="CHPRECONFIG_1_1001_Titel" par="" edit="true" text=""/>
    <f:field ref="CHPRECONFIG_1_1001_Vorname" par="" edit="true" text=""/>
    <f:field ref="CHPRECONFIG_1_1001_Nachname" par="" edit="true" text=""/>
    <f:field ref="CHPRECONFIG_1_1001_Strasse" par="" text=""/>
    <f:field ref="CHPRECONFIG_1_1001_Postleitzahl" par="" text=""/>
    <f:field ref="CHPRECONFIG_1_1001_Ort" par="" text=""/>
    <f:field ref="EDICFG_15_1700_Postfach" par="" text=""/>
    <f:field ref="EDICFG_15_1700_Land" par="" text=""/>
    <f:field ref="EDICFG_15_1700_EMail" par="" text=""/>
    <f:field ref="EDICFG_15_1700_Firma" par="" text=""/>
    <f:field ref="EDICFG_15_1700_ZustellungAm" par="" text=""/>
    <f:field ref="EDICFG_15_1700_AnredePartner" par="" text=""/>
  </f:record>
  <f:display par="" text="...">
    <f:field ref="CHPRECONFIG_1_1001_Objektname" text="Classe d'objets"/>
    <f:field ref="objcreatedat" text="Créé le/à"/>
    <f:field ref="objcreatedby" text="Créé par"/>
    <f:field ref="objchangedby" text="Dernière modification apportée par"/>
    <f:field ref="objmodifiedat" text="Dernière modification le/à"/>
    <f:field ref="objname" text="Nom"/>
    <f:field ref="CCAPRECONFIG_15_1001_Objektname" text="Nom d'objet"/>
    <f:field ref="objsubject" text="Objet (une seule ligne)"/>
    <f:field ref="FSCFOLIO_1_1001_FieldCurrentUser" text="Utilisateur actuel"/>
  </f:display>
  <f:display par="" text="Publipostage">
    <f:field ref="doc_FSCFOLIO_1_1001_FieldDocumentNumber" text="Numéro de document"/>
    <f:field ref="doc_FSCFOLIO_1_1001_FieldSubject" text="Objet"/>
  </f:display>
  <f:display par="" text="Serialcontext &gt; Destinataires">
    <f:field ref="EDICFG_15_1700_ZustellungAm" text="AdrDate"/>
    <f:field ref="EDICFG_15_1700_Postfach" text="Case Postale"/>
    <f:field ref="EDICFG_15_1700_EMail" text="E-Mail"/>
    <f:field ref="EDICFG_15_1700_Firma" text="Firma"/>
    <f:field ref="CHPRECONFIG_1_1001_Anrede" text="Formule d'appel"/>
    <f:field ref="CHPRECONFIG_1_1001_Ort" text="Localité"/>
    <f:field ref="CHPRECONFIG_1_1001_Nachname" text="Nom"/>
    <f:field ref="CHPRECONFIG_1_1001_Postleitzahl" text="NPA"/>
    <f:field ref="EDICFG_15_1700_Land" text="Pays"/>
    <f:field ref="CHPRECONFIG_1_1001_Vorname" text="Prénom"/>
    <f:field ref="CHPRECONFIG_1_1001_Strasse" text="Rue"/>
    <f:field ref="EDICFG_15_1700_AnredePartner" text="Salutations"/>
    <f:field ref="CHPRECONFIG_1_1001_Titel" text="Titre"/>
  </f:display>
</f:fields>
</file>

<file path=customXml/itemProps1.xml><?xml version="1.0" encoding="utf-8"?>
<ds:datastoreItem xmlns:ds="http://schemas.openxmlformats.org/officeDocument/2006/customXml" ds:itemID="{52D27701-0A2F-49DB-9601-CF14C97346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2587f9-e49f-4072-b3cc-c6204dab1c6a"/>
    <ds:schemaRef ds:uri="e1fb01bd-cecb-4f04-8b55-7713b83896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8E5EBC-51E6-4B32-87FF-9F5CAB501CBF}">
  <ds:schemaRefs>
    <ds:schemaRef ds:uri="http://schemas.microsoft.com/sharepoint/v3/contenttype/forms"/>
  </ds:schemaRefs>
</ds:datastoreItem>
</file>

<file path=customXml/itemProps3.xml><?xml version="1.0" encoding="utf-8"?>
<ds:datastoreItem xmlns:ds="http://schemas.openxmlformats.org/officeDocument/2006/customXml" ds:itemID="{FFE3EE92-C08E-4BF3-83E4-477980498975}">
  <ds:schemaRefs>
    <ds:schemaRef ds:uri="cd2587f9-e49f-4072-b3cc-c6204dab1c6a"/>
    <ds:schemaRef ds:uri="http://purl.org/dc/dcmitype/"/>
    <ds:schemaRef ds:uri="http://schemas.microsoft.com/office/infopath/2007/PartnerControls"/>
    <ds:schemaRef ds:uri="http://purl.org/dc/elements/1.1/"/>
    <ds:schemaRef ds:uri="http://schemas.microsoft.com/office/2006/metadata/properties"/>
    <ds:schemaRef ds:uri="e1fb01bd-cecb-4f04-8b55-7713b83896dd"/>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Powerpoint_Vorlage_BFS2017_4_3</Template>
  <TotalTime>0</TotalTime>
  <Words>2038</Words>
  <Application>Microsoft Office PowerPoint</Application>
  <PresentationFormat>Grand écran</PresentationFormat>
  <Paragraphs>350</Paragraphs>
  <Slides>37</Slides>
  <Notes>28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37</vt:i4>
      </vt:variant>
    </vt:vector>
  </HeadingPairs>
  <TitlesOfParts>
    <vt:vector size="42" baseType="lpstr">
      <vt:lpstr>Arial</vt:lpstr>
      <vt:lpstr>Calibri</vt:lpstr>
      <vt:lpstr>Times New Roman</vt:lpstr>
      <vt:lpstr>Wingdings</vt:lpstr>
      <vt:lpstr>Thème Office</vt:lpstr>
      <vt:lpstr>    POL-HESTA - Ordinaire / 2021/2  16.12.2021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Introduction: Vision - Informationssystem HESTA (DRAFT)</vt:lpstr>
      <vt:lpstr>Présentation PowerPoint</vt:lpstr>
      <vt:lpstr>4. Automatisation – Etat actuel (I)*</vt:lpstr>
      <vt:lpstr>4. Automatisation – Etat actuel (II)</vt:lpstr>
      <vt:lpstr>4. Automatisation–Communication/promotion (I)</vt:lpstr>
      <vt:lpstr>4. Automatisation–Communication/promotion (II)</vt:lpstr>
      <vt:lpstr>4. Automatisation–Communication/promotion (III)</vt:lpstr>
      <vt:lpstr>4. Automatisation HESTA: - Web-service </vt:lpstr>
      <vt:lpstr>Présentation PowerPoint</vt:lpstr>
      <vt:lpstr>4. Variables supplémentaires – rappel des besoins</vt:lpstr>
      <vt:lpstr>4. Variables supplémentaires – Revenu moyen (I)</vt:lpstr>
      <vt:lpstr>4. Variables supplémentaires – Revenu moyen (II)</vt:lpstr>
      <vt:lpstr>4. Variables supplémentaires – nouvelles variables (I) </vt:lpstr>
      <vt:lpstr>4. Variables supplémentaires – nouvelles variables (II) </vt:lpstr>
      <vt:lpstr>4. Variables supplémentaires – nouvelles variables (III) </vt:lpstr>
      <vt:lpstr>4. Variables supplémentaires – nouvelles variables (IV) </vt:lpstr>
      <vt:lpstr>3. Variables supplémentaires–Nouvelles variables (V)**</vt:lpstr>
      <vt:lpstr>3. Variables supplémentaires–Nouvelles variables (VI)**</vt:lpstr>
      <vt:lpstr>Présentation PowerPoint</vt:lpstr>
      <vt:lpstr>5. Estimation «HESTA-Flash»</vt:lpstr>
      <vt:lpstr>4. Estimation «HESTA-Flash»</vt:lpstr>
      <vt:lpstr>5. Données «Plateformes» Eurostat</vt:lpstr>
      <vt:lpstr>5. Données «Plateformes» Eurostat*</vt:lpstr>
      <vt:lpstr>5. Divers</vt:lpstr>
      <vt:lpstr>Présentation PowerPoint</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Becker Vermeulen Corinne BFS</dc:creator>
  <cp:lastModifiedBy>Strauss Yves-Laurent BFS</cp:lastModifiedBy>
  <cp:revision>870</cp:revision>
  <cp:lastPrinted>2020-02-06T07:04:58Z</cp:lastPrinted>
  <dcterms:created xsi:type="dcterms:W3CDTF">2017-10-19T07:18:16Z</dcterms:created>
  <dcterms:modified xsi:type="dcterms:W3CDTF">2021-12-15T09:37:33Z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0x01010056DFF2738F049B4EB78B663A5CB74604003E5AF7B2BAD9394BB494189B2FADCD9A</vt:lpwstr>
  </property>
  <property fmtid="{D5CDD505-2E9C-101B-9397-08002B2CF9AE}" pid="3" name="BFSZielseite">
    <vt:lpwstr>137;#Diffusion|17ad6c93-ffb8-4889-a519-7cd89a0abc6a</vt:lpwstr>
  </property>
  <property fmtid="{D5CDD505-2E9C-101B-9397-08002B2CF9AE}" pid="4" name="BFSThemen">
    <vt:lpwstr/>
  </property>
  <property fmtid="{D5CDD505-2E9C-101B-9397-08002B2CF9AE}" pid="5" name="OFSSubThemen">
    <vt:lpwstr/>
  </property>
  <property fmtid="{D5CDD505-2E9C-101B-9397-08002B2CF9AE}" pid="6" name="FSC#BSVTEMPL@102.1950:FileRespAmtstitel">
    <vt:lpwstr>Abteilung Wirtschaft</vt:lpwstr>
  </property>
  <property fmtid="{D5CDD505-2E9C-101B-9397-08002B2CF9AE}" pid="7" name="FSC#BSVTEMPL@102.1950:FileRespAmtstitel_F">
    <vt:lpwstr>Division Economie</vt:lpwstr>
  </property>
  <property fmtid="{D5CDD505-2E9C-101B-9397-08002B2CF9AE}" pid="8" name="FSC#BSVTEMPL@102.1950:FileRespAmtstitel_I">
    <vt:lpwstr>Divisione Economia</vt:lpwstr>
  </property>
  <property fmtid="{D5CDD505-2E9C-101B-9397-08002B2CF9AE}" pid="9" name="FSC#BSVTEMPL@102.1950:FileRespAmtstitel_E">
    <vt:lpwstr>Division Economy</vt:lpwstr>
  </property>
  <property fmtid="{D5CDD505-2E9C-101B-9397-08002B2CF9AE}" pid="10" name="FSC#BSVTEMPL@102.1950:AssignmentName">
    <vt:lpwstr/>
  </property>
  <property fmtid="{D5CDD505-2E9C-101B-9397-08002B2CF9AE}" pid="11" name="FSC#BSVTEMPL@102.1950:BSVShortsign">
    <vt:lpwstr>rob</vt:lpwstr>
  </property>
  <property fmtid="{D5CDD505-2E9C-101B-9397-08002B2CF9AE}" pid="12" name="FSC#BSVTEMPL@102.1950:DocumentID">
    <vt:lpwstr>375</vt:lpwstr>
  </property>
  <property fmtid="{D5CDD505-2E9C-101B-9397-08002B2CF9AE}" pid="13" name="FSC#BSVTEMPL@102.1950:Dossierref">
    <vt:lpwstr>011-00001</vt:lpwstr>
  </property>
  <property fmtid="{D5CDD505-2E9C-101B-9397-08002B2CF9AE}" pid="14" name="FSC#BSVTEMPL@102.1950:Oursign">
    <vt:lpwstr>011-00001 09.11.2017</vt:lpwstr>
  </property>
  <property fmtid="{D5CDD505-2E9C-101B-9397-08002B2CF9AE}" pid="15" name="FSC#BSVTEMPL@102.1950:EmpfName">
    <vt:lpwstr/>
  </property>
  <property fmtid="{D5CDD505-2E9C-101B-9397-08002B2CF9AE}" pid="16" name="FSC#BSVTEMPL@102.1950:EmpfOrt">
    <vt:lpwstr/>
  </property>
  <property fmtid="{D5CDD505-2E9C-101B-9397-08002B2CF9AE}" pid="17" name="FSC#BSVTEMPL@102.1950:EmpfPLZ">
    <vt:lpwstr/>
  </property>
  <property fmtid="{D5CDD505-2E9C-101B-9397-08002B2CF9AE}" pid="18" name="FSC#BSVTEMPL@102.1950:EmpfStrasse">
    <vt:lpwstr/>
  </property>
  <property fmtid="{D5CDD505-2E9C-101B-9397-08002B2CF9AE}" pid="19" name="FSC#BSVTEMPL@102.1950:FileRespEmail">
    <vt:lpwstr>Caroline.Robert@bfs.admin.ch</vt:lpwstr>
  </property>
  <property fmtid="{D5CDD505-2E9C-101B-9397-08002B2CF9AE}" pid="20" name="FSC#BSVTEMPL@102.1950:FileRespFax">
    <vt:lpwstr>+41 58 463 65 88</vt:lpwstr>
  </property>
  <property fmtid="{D5CDD505-2E9C-101B-9397-08002B2CF9AE}" pid="21" name="FSC#BSVTEMPL@102.1950:FileRespHome">
    <vt:lpwstr>Neuchâtel</vt:lpwstr>
  </property>
  <property fmtid="{D5CDD505-2E9C-101B-9397-08002B2CF9AE}" pid="22" name="FSC#BSVTEMPL@102.1950:FileRespStreet">
    <vt:lpwstr>Espace de l'Europe 10</vt:lpwstr>
  </property>
  <property fmtid="{D5CDD505-2E9C-101B-9397-08002B2CF9AE}" pid="23" name="FSC#BSVTEMPL@102.1950:FileRespTel">
    <vt:lpwstr>+41 58 463 60 87</vt:lpwstr>
  </property>
  <property fmtid="{D5CDD505-2E9C-101B-9397-08002B2CF9AE}" pid="24" name="FSC#BSVTEMPL@102.1950:FileRespZipCode">
    <vt:lpwstr>2010</vt:lpwstr>
  </property>
  <property fmtid="{D5CDD505-2E9C-101B-9397-08002B2CF9AE}" pid="25" name="FSC#BSVTEMPL@102.1950:NameFileResponsible">
    <vt:lpwstr>Robert</vt:lpwstr>
  </property>
  <property fmtid="{D5CDD505-2E9C-101B-9397-08002B2CF9AE}" pid="26" name="FSC#BSVTEMPL@102.1950:Shortsign">
    <vt:lpwstr>rob</vt:lpwstr>
  </property>
  <property fmtid="{D5CDD505-2E9C-101B-9397-08002B2CF9AE}" pid="27" name="FSC#BSVTEMPL@102.1950:UserFunction">
    <vt:lpwstr>Sachbearbeiten/-in - WI</vt:lpwstr>
  </property>
  <property fmtid="{D5CDD505-2E9C-101B-9397-08002B2CF9AE}" pid="28" name="FSC#BSVTEMPL@102.1950:VornameNameFileResponsible">
    <vt:lpwstr>Caroline</vt:lpwstr>
  </property>
  <property fmtid="{D5CDD505-2E9C-101B-9397-08002B2CF9AE}" pid="29" name="FSC#BSVTEMPL@102.1950:FileResponsible">
    <vt:lpwstr>Caroline Robert</vt:lpwstr>
  </property>
  <property fmtid="{D5CDD505-2E9C-101B-9397-08002B2CF9AE}" pid="30" name="FSC#BSVTEMPL@102.1950:FileRespOrg">
    <vt:lpwstr>Direktionssekretariat, BFS</vt:lpwstr>
  </property>
  <property fmtid="{D5CDD505-2E9C-101B-9397-08002B2CF9AE}" pid="31" name="FSC#BSVTEMPL@102.1950:FileRespOrgHome">
    <vt:lpwstr>Neuchâtel</vt:lpwstr>
  </property>
  <property fmtid="{D5CDD505-2E9C-101B-9397-08002B2CF9AE}" pid="32" name="FSC#BSVTEMPL@102.1950:FileRespOrgStreet">
    <vt:lpwstr>Espace de l'Europe 10</vt:lpwstr>
  </property>
  <property fmtid="{D5CDD505-2E9C-101B-9397-08002B2CF9AE}" pid="33" name="FSC#BSVTEMPL@102.1950:FileRespOrgZipCode">
    <vt:lpwstr>2010</vt:lpwstr>
  </property>
  <property fmtid="{D5CDD505-2E9C-101B-9397-08002B2CF9AE}" pid="34" name="FSC#BSVTEMPL@102.1950:FileRespOU">
    <vt:lpwstr>Directorate Secretariat</vt:lpwstr>
  </property>
  <property fmtid="{D5CDD505-2E9C-101B-9397-08002B2CF9AE}" pid="35" name="FSC#BSVTEMPL@102.1950:Registrierdatum">
    <vt:lpwstr/>
  </property>
  <property fmtid="{D5CDD505-2E9C-101B-9397-08002B2CF9AE}" pid="36" name="FSC#BSVTEMPL@102.1950:RegPlanPos">
    <vt:lpwstr/>
  </property>
  <property fmtid="{D5CDD505-2E9C-101B-9397-08002B2CF9AE}" pid="37" name="FSC#BSVTEMPL@102.1950:ShortsignCreate">
    <vt:lpwstr>rob</vt:lpwstr>
  </property>
  <property fmtid="{D5CDD505-2E9C-101B-9397-08002B2CF9AE}" pid="38" name="FSC#BSVTEMPL@102.1950:SubjectSubFile">
    <vt:lpwstr/>
  </property>
  <property fmtid="{D5CDD505-2E9C-101B-9397-08002B2CF9AE}" pid="39" name="FSC#BSVTEMPL@102.1950:SubjectDocument">
    <vt:lpwstr/>
  </property>
  <property fmtid="{D5CDD505-2E9C-101B-9397-08002B2CF9AE}" pid="40" name="FSC#BSVTEMPL@102.1950:TitleDossier">
    <vt:lpwstr>Séances du comité de direction (GL) 2017</vt:lpwstr>
  </property>
  <property fmtid="{D5CDD505-2E9C-101B-9397-08002B2CF9AE}" pid="41" name="FSC#BSVTEMPL@102.1950:ZusendungAm">
    <vt:lpwstr/>
  </property>
  <property fmtid="{D5CDD505-2E9C-101B-9397-08002B2CF9AE}" pid="42" name="FSC#EDICFG@15.1700:DossierrefSubFile">
    <vt:lpwstr>011-00001/00042/00008</vt:lpwstr>
  </property>
  <property fmtid="{D5CDD505-2E9C-101B-9397-08002B2CF9AE}" pid="43" name="FSC#EDICFG@15.1700:UniqueSubFileNumber">
    <vt:lpwstr>20174509-0375</vt:lpwstr>
  </property>
  <property fmtid="{D5CDD505-2E9C-101B-9397-08002B2CF9AE}" pid="44" name="FSC#BSVTEMPL@102.1950:DocumentIDEnhanced">
    <vt:lpwstr>011-00001 09.11.2017 Doknr: 375</vt:lpwstr>
  </property>
  <property fmtid="{D5CDD505-2E9C-101B-9397-08002B2CF9AE}" pid="45" name="FSC#EDICFG@15.1700:FileRespInitials">
    <vt:lpwstr>rob</vt:lpwstr>
  </property>
  <property fmtid="{D5CDD505-2E9C-101B-9397-08002B2CF9AE}" pid="46" name="FSC#EDICFG@15.1700:FileRespOrgD">
    <vt:lpwstr>Direktionssekretariat</vt:lpwstr>
  </property>
  <property fmtid="{D5CDD505-2E9C-101B-9397-08002B2CF9AE}" pid="47" name="FSC#EDICFG@15.1700:FileRespOrgF">
    <vt:lpwstr>Secrétariat de direction</vt:lpwstr>
  </property>
  <property fmtid="{D5CDD505-2E9C-101B-9397-08002B2CF9AE}" pid="48" name="FSC#EDICFG@15.1700:FileRespOrgE">
    <vt:lpwstr>Directorate Secretariat</vt:lpwstr>
  </property>
  <property fmtid="{D5CDD505-2E9C-101B-9397-08002B2CF9AE}" pid="49" name="FSC#EDICFG@15.1700:FileRespOrgI">
    <vt:lpwstr>Segretariato di direzione</vt:lpwstr>
  </property>
  <property fmtid="{D5CDD505-2E9C-101B-9397-08002B2CF9AE}" pid="50" name="FSC#EDICFG@15.1700:FileResponsibleSalutation">
    <vt:lpwstr/>
  </property>
  <property fmtid="{D5CDD505-2E9C-101B-9397-08002B2CF9AE}" pid="51" name="FSC#EDICFG@15.1700:SignerLeft">
    <vt:lpwstr/>
  </property>
  <property fmtid="{D5CDD505-2E9C-101B-9397-08002B2CF9AE}" pid="52" name="FSC#EDICFG@15.1700:SignerLeftFunction">
    <vt:lpwstr/>
  </property>
  <property fmtid="{D5CDD505-2E9C-101B-9397-08002B2CF9AE}" pid="53" name="FSC#EDICFG@15.1700:SignerRight">
    <vt:lpwstr/>
  </property>
  <property fmtid="{D5CDD505-2E9C-101B-9397-08002B2CF9AE}" pid="54" name="FSC#EDICFG@15.1700:SignerRightFunction">
    <vt:lpwstr/>
  </property>
  <property fmtid="{D5CDD505-2E9C-101B-9397-08002B2CF9AE}" pid="55" name="FSC#COOELAK@1.1001:Subject">
    <vt:lpwstr/>
  </property>
  <property fmtid="{D5CDD505-2E9C-101B-9397-08002B2CF9AE}" pid="56" name="FSC#COOELAK@1.1001:FileReference">
    <vt:lpwstr/>
  </property>
  <property fmtid="{D5CDD505-2E9C-101B-9397-08002B2CF9AE}" pid="57" name="FSC#COOELAK@1.1001:FileRefYear">
    <vt:lpwstr>2017</vt:lpwstr>
  </property>
  <property fmtid="{D5CDD505-2E9C-101B-9397-08002B2CF9AE}" pid="58" name="FSC#COOELAK@1.1001:FileRefOrdinal">
    <vt:lpwstr>1</vt:lpwstr>
  </property>
  <property fmtid="{D5CDD505-2E9C-101B-9397-08002B2CF9AE}" pid="59" name="FSC#COOELAK@1.1001:FileRefOU">
    <vt:lpwstr>DSEK</vt:lpwstr>
  </property>
  <property fmtid="{D5CDD505-2E9C-101B-9397-08002B2CF9AE}" pid="60" name="FSC#COOELAK@1.1001:Organization">
    <vt:lpwstr/>
  </property>
  <property fmtid="{D5CDD505-2E9C-101B-9397-08002B2CF9AE}" pid="61" name="FSC#COOELAK@1.1001:Owner">
    <vt:lpwstr>Robert Caroline</vt:lpwstr>
  </property>
  <property fmtid="{D5CDD505-2E9C-101B-9397-08002B2CF9AE}" pid="62" name="FSC#COOELAK@1.1001:OwnerExtension">
    <vt:lpwstr>+41 58 463 60 87</vt:lpwstr>
  </property>
  <property fmtid="{D5CDD505-2E9C-101B-9397-08002B2CF9AE}" pid="63" name="FSC#COOELAK@1.1001:OwnerFaxExtension">
    <vt:lpwstr>+41 58 463 65 88</vt:lpwstr>
  </property>
  <property fmtid="{D5CDD505-2E9C-101B-9397-08002B2CF9AE}" pid="64" name="FSC#COOELAK@1.1001:DispatchedBy">
    <vt:lpwstr/>
  </property>
  <property fmtid="{D5CDD505-2E9C-101B-9397-08002B2CF9AE}" pid="65" name="FSC#COOELAK@1.1001:DispatchedAt">
    <vt:lpwstr/>
  </property>
  <property fmtid="{D5CDD505-2E9C-101B-9397-08002B2CF9AE}" pid="66" name="FSC#COOELAK@1.1001:ApprovedBy">
    <vt:lpwstr/>
  </property>
  <property fmtid="{D5CDD505-2E9C-101B-9397-08002B2CF9AE}" pid="67" name="FSC#COOELAK@1.1001:ApprovedAt">
    <vt:lpwstr/>
  </property>
  <property fmtid="{D5CDD505-2E9C-101B-9397-08002B2CF9AE}" pid="68" name="FSC#COOELAK@1.1001:Department">
    <vt:lpwstr>Wirtschaft, BFS</vt:lpwstr>
  </property>
  <property fmtid="{D5CDD505-2E9C-101B-9397-08002B2CF9AE}" pid="69" name="FSC#COOELAK@1.1001:CreatedAt">
    <vt:lpwstr>09.11.2017</vt:lpwstr>
  </property>
  <property fmtid="{D5CDD505-2E9C-101B-9397-08002B2CF9AE}" pid="70" name="FSC#COOELAK@1.1001:OU">
    <vt:lpwstr>Direktionssekretariat, BFS</vt:lpwstr>
  </property>
  <property fmtid="{D5CDD505-2E9C-101B-9397-08002B2CF9AE}" pid="71" name="FSC#COOELAK@1.1001:Priority">
    <vt:lpwstr> ()</vt:lpwstr>
  </property>
  <property fmtid="{D5CDD505-2E9C-101B-9397-08002B2CF9AE}" pid="72" name="FSC#COOELAK@1.1001:ObjBarCode">
    <vt:lpwstr>*COO.2080.104.5.1077809*</vt:lpwstr>
  </property>
  <property fmtid="{D5CDD505-2E9C-101B-9397-08002B2CF9AE}" pid="73" name="FSC#COOELAK@1.1001:RefBarCode">
    <vt:lpwstr>*COO.2080.104.2.1077809*</vt:lpwstr>
  </property>
  <property fmtid="{D5CDD505-2E9C-101B-9397-08002B2CF9AE}" pid="74" name="FSC#COOELAK@1.1001:FileRefBarCode">
    <vt:lpwstr>*011-00001*</vt:lpwstr>
  </property>
  <property fmtid="{D5CDD505-2E9C-101B-9397-08002B2CF9AE}" pid="75" name="FSC#COOELAK@1.1001:ExternalRef">
    <vt:lpwstr/>
  </property>
  <property fmtid="{D5CDD505-2E9C-101B-9397-08002B2CF9AE}" pid="76" name="FSC#COOELAK@1.1001:IncomingNumber">
    <vt:lpwstr/>
  </property>
  <property fmtid="{D5CDD505-2E9C-101B-9397-08002B2CF9AE}" pid="77" name="FSC#COOELAK@1.1001:IncomingSubject">
    <vt:lpwstr/>
  </property>
  <property fmtid="{D5CDD505-2E9C-101B-9397-08002B2CF9AE}" pid="78" name="FSC#COOELAK@1.1001:ProcessResponsible">
    <vt:lpwstr/>
  </property>
  <property fmtid="{D5CDD505-2E9C-101B-9397-08002B2CF9AE}" pid="79" name="FSC#COOELAK@1.1001:ProcessResponsiblePhone">
    <vt:lpwstr/>
  </property>
  <property fmtid="{D5CDD505-2E9C-101B-9397-08002B2CF9AE}" pid="80" name="FSC#COOELAK@1.1001:ProcessResponsibleMail">
    <vt:lpwstr/>
  </property>
  <property fmtid="{D5CDD505-2E9C-101B-9397-08002B2CF9AE}" pid="81" name="FSC#COOELAK@1.1001:ProcessResponsibleFax">
    <vt:lpwstr/>
  </property>
  <property fmtid="{D5CDD505-2E9C-101B-9397-08002B2CF9AE}" pid="82" name="FSC#COOELAK@1.1001:ApproverFirstName">
    <vt:lpwstr/>
  </property>
  <property fmtid="{D5CDD505-2E9C-101B-9397-08002B2CF9AE}" pid="83" name="FSC#COOELAK@1.1001:ApproverSurName">
    <vt:lpwstr/>
  </property>
  <property fmtid="{D5CDD505-2E9C-101B-9397-08002B2CF9AE}" pid="84" name="FSC#COOELAK@1.1001:ApproverTitle">
    <vt:lpwstr/>
  </property>
  <property fmtid="{D5CDD505-2E9C-101B-9397-08002B2CF9AE}" pid="85" name="FSC#COOELAK@1.1001:ExternalDate">
    <vt:lpwstr/>
  </property>
  <property fmtid="{D5CDD505-2E9C-101B-9397-08002B2CF9AE}" pid="86" name="FSC#COOELAK@1.1001:SettlementApprovedAt">
    <vt:lpwstr/>
  </property>
  <property fmtid="{D5CDD505-2E9C-101B-9397-08002B2CF9AE}" pid="87" name="FSC#COOELAK@1.1001:BaseNumber">
    <vt:lpwstr>011</vt:lpwstr>
  </property>
  <property fmtid="{D5CDD505-2E9C-101B-9397-08002B2CF9AE}" pid="88" name="FSC#COOELAK@1.1001:CurrentUserRolePos">
    <vt:lpwstr>Collaborateur, -trice spécialisé(e)</vt:lpwstr>
  </property>
  <property fmtid="{D5CDD505-2E9C-101B-9397-08002B2CF9AE}" pid="89" name="FSC#COOELAK@1.1001:CurrentUserEmail">
    <vt:lpwstr>Philippe.Zbinden@bfs.admin.ch</vt:lpwstr>
  </property>
  <property fmtid="{D5CDD505-2E9C-101B-9397-08002B2CF9AE}" pid="90" name="FSC#ELAKGOV@1.1001:PersonalSubjGender">
    <vt:lpwstr/>
  </property>
  <property fmtid="{D5CDD505-2E9C-101B-9397-08002B2CF9AE}" pid="91" name="FSC#ELAKGOV@1.1001:PersonalSubjFirstName">
    <vt:lpwstr/>
  </property>
  <property fmtid="{D5CDD505-2E9C-101B-9397-08002B2CF9AE}" pid="92" name="FSC#ELAKGOV@1.1001:PersonalSubjSurName">
    <vt:lpwstr/>
  </property>
  <property fmtid="{D5CDD505-2E9C-101B-9397-08002B2CF9AE}" pid="93" name="FSC#ELAKGOV@1.1001:PersonalSubjSalutation">
    <vt:lpwstr/>
  </property>
  <property fmtid="{D5CDD505-2E9C-101B-9397-08002B2CF9AE}" pid="94" name="FSC#ELAKGOV@1.1001:PersonalSubjAddress">
    <vt:lpwstr/>
  </property>
  <property fmtid="{D5CDD505-2E9C-101B-9397-08002B2CF9AE}" pid="95" name="FSC#ATSTATECFG@1.1001:Office">
    <vt:lpwstr/>
  </property>
  <property fmtid="{D5CDD505-2E9C-101B-9397-08002B2CF9AE}" pid="96" name="FSC#ATSTATECFG@1.1001:Agent">
    <vt:lpwstr>Caroline Robert</vt:lpwstr>
  </property>
  <property fmtid="{D5CDD505-2E9C-101B-9397-08002B2CF9AE}" pid="97" name="FSC#ATSTATECFG@1.1001:AgentPhone">
    <vt:lpwstr>+41 58 463 60 87</vt:lpwstr>
  </property>
  <property fmtid="{D5CDD505-2E9C-101B-9397-08002B2CF9AE}" pid="98" name="FSC#ATSTATECFG@1.1001:DepartmentFax">
    <vt:lpwstr/>
  </property>
  <property fmtid="{D5CDD505-2E9C-101B-9397-08002B2CF9AE}" pid="99" name="FSC#ATSTATECFG@1.1001:DepartmentEmail">
    <vt:lpwstr>gever@bfs.admin.ch</vt:lpwstr>
  </property>
  <property fmtid="{D5CDD505-2E9C-101B-9397-08002B2CF9AE}" pid="100" name="FSC#ATSTATECFG@1.1001:SubfileDate">
    <vt:lpwstr/>
  </property>
  <property fmtid="{D5CDD505-2E9C-101B-9397-08002B2CF9AE}" pid="101" name="FSC#ATSTATECFG@1.1001:SubfileSubject">
    <vt:lpwstr/>
  </property>
  <property fmtid="{D5CDD505-2E9C-101B-9397-08002B2CF9AE}" pid="102" name="FSC#ATSTATECFG@1.1001:DepartmentZipCode">
    <vt:lpwstr>2010</vt:lpwstr>
  </property>
  <property fmtid="{D5CDD505-2E9C-101B-9397-08002B2CF9AE}" pid="103" name="FSC#ATSTATECFG@1.1001:DepartmentCountry">
    <vt:lpwstr/>
  </property>
  <property fmtid="{D5CDD505-2E9C-101B-9397-08002B2CF9AE}" pid="104" name="FSC#ATSTATECFG@1.1001:DepartmentCity">
    <vt:lpwstr>Neuchâtel</vt:lpwstr>
  </property>
  <property fmtid="{D5CDD505-2E9C-101B-9397-08002B2CF9AE}" pid="105" name="FSC#ATSTATECFG@1.1001:DepartmentStreet">
    <vt:lpwstr>Espace de l'Europe 10</vt:lpwstr>
  </property>
  <property fmtid="{D5CDD505-2E9C-101B-9397-08002B2CF9AE}" pid="106" name="FSC#ATSTATECFG@1.1001:DepartmentDVR">
    <vt:lpwstr/>
  </property>
  <property fmtid="{D5CDD505-2E9C-101B-9397-08002B2CF9AE}" pid="107" name="FSC#ATSTATECFG@1.1001:DepartmentUID">
    <vt:lpwstr/>
  </property>
  <property fmtid="{D5CDD505-2E9C-101B-9397-08002B2CF9AE}" pid="108" name="FSC#ATSTATECFG@1.1001:SubfileReference">
    <vt:lpwstr>011-00001/00042/00008</vt:lpwstr>
  </property>
  <property fmtid="{D5CDD505-2E9C-101B-9397-08002B2CF9AE}" pid="109" name="FSC#ATSTATECFG@1.1001:Clause">
    <vt:lpwstr/>
  </property>
  <property fmtid="{D5CDD505-2E9C-101B-9397-08002B2CF9AE}" pid="110" name="FSC#ATSTATECFG@1.1001:ApprovedSignature">
    <vt:lpwstr/>
  </property>
  <property fmtid="{D5CDD505-2E9C-101B-9397-08002B2CF9AE}" pid="111" name="FSC#ATSTATECFG@1.1001:BankAccount">
    <vt:lpwstr/>
  </property>
  <property fmtid="{D5CDD505-2E9C-101B-9397-08002B2CF9AE}" pid="112" name="FSC#ATSTATECFG@1.1001:BankAccountOwner">
    <vt:lpwstr/>
  </property>
  <property fmtid="{D5CDD505-2E9C-101B-9397-08002B2CF9AE}" pid="113" name="FSC#ATSTATECFG@1.1001:BankInstitute">
    <vt:lpwstr/>
  </property>
  <property fmtid="{D5CDD505-2E9C-101B-9397-08002B2CF9AE}" pid="114" name="FSC#ATSTATECFG@1.1001:BankAccountID">
    <vt:lpwstr/>
  </property>
  <property fmtid="{D5CDD505-2E9C-101B-9397-08002B2CF9AE}" pid="115" name="FSC#ATSTATECFG@1.1001:BankAccountIBAN">
    <vt:lpwstr/>
  </property>
  <property fmtid="{D5CDD505-2E9C-101B-9397-08002B2CF9AE}" pid="116" name="FSC#ATSTATECFG@1.1001:BankAccountBIC">
    <vt:lpwstr/>
  </property>
  <property fmtid="{D5CDD505-2E9C-101B-9397-08002B2CF9AE}" pid="117" name="FSC#ATSTATECFG@1.1001:BankName">
    <vt:lpwstr/>
  </property>
  <property fmtid="{D5CDD505-2E9C-101B-9397-08002B2CF9AE}" pid="118" name="FSC#COOSYSTEM@1.1:Container">
    <vt:lpwstr>COO.2080.104.5.1077809</vt:lpwstr>
  </property>
  <property fmtid="{D5CDD505-2E9C-101B-9397-08002B2CF9AE}" pid="119" name="FSC#FSCFOLIO@1.1001:docpropproject">
    <vt:lpwstr/>
  </property>
</Properties>
</file>