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08" r:id="rId2"/>
    <p:sldId id="701" r:id="rId3"/>
    <p:sldId id="706" r:id="rId4"/>
    <p:sldId id="702" r:id="rId5"/>
    <p:sldId id="705" r:id="rId6"/>
    <p:sldId id="704" r:id="rId7"/>
    <p:sldId id="70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Erni" userId="6de99ff3-e8a5-4a8a-bb9c-90e482af0c05" providerId="ADAL" clId="{63926366-0C46-4605-B177-915D0165607F}"/>
    <pc:docChg chg="delSld delMainMaster">
      <pc:chgData name="Jon Erni" userId="6de99ff3-e8a5-4a8a-bb9c-90e482af0c05" providerId="ADAL" clId="{63926366-0C46-4605-B177-915D0165607F}" dt="2021-08-30T21:20:19.395" v="0" actId="47"/>
      <pc:docMkLst>
        <pc:docMk/>
      </pc:docMkLst>
      <pc:sldChg chg="del">
        <pc:chgData name="Jon Erni" userId="6de99ff3-e8a5-4a8a-bb9c-90e482af0c05" providerId="ADAL" clId="{63926366-0C46-4605-B177-915D0165607F}" dt="2021-08-30T21:20:19.395" v="0" actId="47"/>
        <pc:sldMkLst>
          <pc:docMk/>
          <pc:sldMk cId="70675932" sldId="256"/>
        </pc:sldMkLst>
      </pc:sldChg>
      <pc:sldMasterChg chg="del delSldLayout">
        <pc:chgData name="Jon Erni" userId="6de99ff3-e8a5-4a8a-bb9c-90e482af0c05" providerId="ADAL" clId="{63926366-0C46-4605-B177-915D0165607F}" dt="2021-08-30T21:20:19.395" v="0" actId="47"/>
        <pc:sldMasterMkLst>
          <pc:docMk/>
          <pc:sldMasterMk cId="94197348" sldId="2147483648"/>
        </pc:sldMasterMkLst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1981872214" sldId="2147483649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850446740" sldId="2147483650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4002850424" sldId="2147483651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4140804355" sldId="2147483652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2585134476" sldId="2147483653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2556558105" sldId="2147483654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1345772187" sldId="2147483655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1546373406" sldId="2147483656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976544827" sldId="2147483657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3910741559" sldId="2147483658"/>
          </pc:sldLayoutMkLst>
        </pc:sldLayoutChg>
        <pc:sldLayoutChg chg="del">
          <pc:chgData name="Jon Erni" userId="6de99ff3-e8a5-4a8a-bb9c-90e482af0c05" providerId="ADAL" clId="{63926366-0C46-4605-B177-915D0165607F}" dt="2021-08-30T21:20:19.395" v="0" actId="47"/>
          <pc:sldLayoutMkLst>
            <pc:docMk/>
            <pc:sldMasterMk cId="94197348" sldId="2147483648"/>
            <pc:sldLayoutMk cId="3723367772" sldId="2147483659"/>
          </pc:sldLayoutMkLst>
        </pc:sldLayoutChg>
      </pc:sldMasterChg>
    </pc:docChg>
  </pc:docChgLst>
  <pc:docChgLst>
    <pc:chgData name="Jon Erni" userId="eddb5278-0fec-47bf-be09-3b3c74582dca" providerId="ADAL" clId="{63926366-0C46-4605-B177-915D0165607F}"/>
    <pc:docChg chg="delSld modSld">
      <pc:chgData name="Jon Erni" userId="eddb5278-0fec-47bf-be09-3b3c74582dca" providerId="ADAL" clId="{63926366-0C46-4605-B177-915D0165607F}" dt="2021-08-30T21:22:51.648" v="21" actId="47"/>
      <pc:docMkLst>
        <pc:docMk/>
      </pc:docMkLst>
      <pc:sldChg chg="del">
        <pc:chgData name="Jon Erni" userId="eddb5278-0fec-47bf-be09-3b3c74582dca" providerId="ADAL" clId="{63926366-0C46-4605-B177-915D0165607F}" dt="2021-08-30T21:22:48.764" v="17" actId="47"/>
        <pc:sldMkLst>
          <pc:docMk/>
          <pc:sldMk cId="773093484" sldId="695"/>
        </pc:sldMkLst>
      </pc:sldChg>
      <pc:sldChg chg="del">
        <pc:chgData name="Jon Erni" userId="eddb5278-0fec-47bf-be09-3b3c74582dca" providerId="ADAL" clId="{63926366-0C46-4605-B177-915D0165607F}" dt="2021-08-30T21:22:48.245" v="16" actId="47"/>
        <pc:sldMkLst>
          <pc:docMk/>
          <pc:sldMk cId="2877724893" sldId="696"/>
        </pc:sldMkLst>
      </pc:sldChg>
      <pc:sldChg chg="del">
        <pc:chgData name="Jon Erni" userId="eddb5278-0fec-47bf-be09-3b3c74582dca" providerId="ADAL" clId="{63926366-0C46-4605-B177-915D0165607F}" dt="2021-08-30T21:22:49.384" v="18" actId="47"/>
        <pc:sldMkLst>
          <pc:docMk/>
          <pc:sldMk cId="4224652281" sldId="697"/>
        </pc:sldMkLst>
      </pc:sldChg>
      <pc:sldChg chg="del">
        <pc:chgData name="Jon Erni" userId="eddb5278-0fec-47bf-be09-3b3c74582dca" providerId="ADAL" clId="{63926366-0C46-4605-B177-915D0165607F}" dt="2021-08-30T21:22:49.958" v="19" actId="47"/>
        <pc:sldMkLst>
          <pc:docMk/>
          <pc:sldMk cId="4188785069" sldId="698"/>
        </pc:sldMkLst>
      </pc:sldChg>
      <pc:sldChg chg="del">
        <pc:chgData name="Jon Erni" userId="eddb5278-0fec-47bf-be09-3b3c74582dca" providerId="ADAL" clId="{63926366-0C46-4605-B177-915D0165607F}" dt="2021-08-30T21:22:50.621" v="20" actId="47"/>
        <pc:sldMkLst>
          <pc:docMk/>
          <pc:sldMk cId="3058577683" sldId="699"/>
        </pc:sldMkLst>
      </pc:sldChg>
      <pc:sldChg chg="del">
        <pc:chgData name="Jon Erni" userId="eddb5278-0fec-47bf-be09-3b3c74582dca" providerId="ADAL" clId="{63926366-0C46-4605-B177-915D0165607F}" dt="2021-08-30T21:22:51.648" v="21" actId="47"/>
        <pc:sldMkLst>
          <pc:docMk/>
          <pc:sldMk cId="232190085" sldId="700"/>
        </pc:sldMkLst>
      </pc:sldChg>
      <pc:sldChg chg="modSp mod">
        <pc:chgData name="Jon Erni" userId="eddb5278-0fec-47bf-be09-3b3c74582dca" providerId="ADAL" clId="{63926366-0C46-4605-B177-915D0165607F}" dt="2021-08-30T21:22:45.326" v="15" actId="20577"/>
        <pc:sldMkLst>
          <pc:docMk/>
          <pc:sldMk cId="1415780178" sldId="707"/>
        </pc:sldMkLst>
        <pc:spChg chg="mod">
          <ac:chgData name="Jon Erni" userId="eddb5278-0fec-47bf-be09-3b3c74582dca" providerId="ADAL" clId="{63926366-0C46-4605-B177-915D0165607F}" dt="2021-08-30T21:22:45.326" v="15" actId="20577"/>
          <ac:spMkLst>
            <pc:docMk/>
            <pc:sldMk cId="1415780178" sldId="707"/>
            <ac:spMk id="6" creationId="{17EAE19B-6801-43D8-A414-1CB995EA90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/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C429BF-D943-A84F-A6F4-42889B88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E9B13F-A928-954C-9C9B-F75EAA6DD0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3048" y="2793962"/>
            <a:ext cx="5785904" cy="12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2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/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479A2-5639-9543-8EB8-7F44B5F9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0E6E12CE-DE0F-8747-A106-204B0C9F6D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015999"/>
            <a:ext cx="4284662" cy="2524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/ </a:t>
            </a:r>
            <a:r>
              <a:rPr lang="de-DE" dirty="0" err="1"/>
              <a:t>discover.swiss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A4552F-9F18-A64E-9F31-FEF197733B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00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/ 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7B194E-7C4B-E143-AD07-A0498D93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38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/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2AC75-C503-AE48-8EA1-13D127CA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268414"/>
            <a:ext cx="11160124" cy="755649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ED8244-EDC1-B149-B866-61219C77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54" y="2024063"/>
            <a:ext cx="5451107" cy="4321175"/>
          </a:xfrm>
        </p:spPr>
        <p:txBody>
          <a:bodyPr>
            <a:noAutofit/>
          </a:bodyPr>
          <a:lstStyle>
            <a:lvl1pPr>
              <a:lnSpc>
                <a:spcPts val="2225"/>
              </a:lnSpc>
              <a:spcBef>
                <a:spcPts val="0"/>
              </a:spcBef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A8EE62-826A-0848-A553-EF6A03FFA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7" y="2024063"/>
            <a:ext cx="5448765" cy="4321175"/>
          </a:xfrm>
        </p:spPr>
        <p:txBody>
          <a:bodyPr>
            <a:noAutofit/>
          </a:bodyPr>
          <a:lstStyle>
            <a:lvl1pPr marL="0" indent="0">
              <a:lnSpc>
                <a:spcPts val="2225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0D1DF9C-C9D5-FA4A-883D-CB4575EA00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015999"/>
            <a:ext cx="4284662" cy="2524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/ </a:t>
            </a:r>
            <a:r>
              <a:rPr lang="de-DE" dirty="0" err="1"/>
              <a:t>discover.swiss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7935AA8-18C2-824D-B62C-3813D6EC0A6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591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/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0C425-9F70-FB47-826D-6F67799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268413"/>
            <a:ext cx="11160125" cy="755650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010B479-A0FB-3B48-9013-071B2E12A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91400" y="2024062"/>
            <a:ext cx="4284662" cy="43211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654D23-3903-2948-ACDC-C8DB8D75A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024063"/>
            <a:ext cx="6624637" cy="4321175"/>
          </a:xfrm>
        </p:spPr>
        <p:txBody>
          <a:bodyPr>
            <a:noAutofit/>
          </a:bodyPr>
          <a:lstStyle>
            <a:lvl1pPr marL="0" indent="0">
              <a:lnSpc>
                <a:spcPts val="2225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B2E5C480-3E5A-C04D-AD31-4F6BA14F11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015999"/>
            <a:ext cx="4284662" cy="2524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/ </a:t>
            </a:r>
            <a:r>
              <a:rPr lang="de-DE" dirty="0" err="1"/>
              <a:t>discover.swiss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00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/ 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C429BF-D943-A84F-A6F4-42889B88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E9B13F-A928-954C-9C9B-F75EAA6DD0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3049" y="2793962"/>
            <a:ext cx="5785901" cy="12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1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/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3337FE9-804F-DC48-8694-FC740D505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85" r="24" b="12642"/>
          <a:stretch/>
        </p:blipFill>
        <p:spPr>
          <a:xfrm>
            <a:off x="515938" y="1015998"/>
            <a:ext cx="11160125" cy="53292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7CB91B-F423-7E46-95A6-193E4DF60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3018263"/>
            <a:ext cx="11160124" cy="1324712"/>
          </a:xfrm>
        </p:spPr>
        <p:txBody>
          <a:bodyPr anchor="ctr" anchorCtr="0"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Was steckt hinter «</a:t>
            </a:r>
            <a:r>
              <a:rPr lang="de-DE" dirty="0" err="1"/>
              <a:t>discover.swiss</a:t>
            </a:r>
            <a:r>
              <a:rPr lang="de-DE" dirty="0"/>
              <a:t>»?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BEBD51B0-B3C0-D045-A0FB-039F5C84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795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/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230F4-718A-1143-9E9F-F788B6D88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268413"/>
            <a:ext cx="11160125" cy="755650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Was steckt hinter «</a:t>
            </a:r>
            <a:r>
              <a:rPr lang="de-DE" dirty="0" err="1"/>
              <a:t>discover.swiss</a:t>
            </a:r>
            <a:r>
              <a:rPr lang="de-DE" dirty="0"/>
              <a:t>»?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0228C4-27D7-754F-B369-2EF1161579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024063"/>
            <a:ext cx="8893176" cy="4321175"/>
          </a:xfrm>
        </p:spPr>
        <p:txBody>
          <a:bodyPr>
            <a:noAutofit/>
          </a:bodyPr>
          <a:lstStyle>
            <a:lvl1pPr marL="0" indent="0">
              <a:lnSpc>
                <a:spcPts val="2225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01 / </a:t>
            </a:r>
            <a:r>
              <a:rPr lang="de-DE" dirty="0" err="1"/>
              <a:t>discover.swiss</a:t>
            </a:r>
            <a:r>
              <a:rPr lang="de-DE" dirty="0"/>
              <a:t>
02 / Partner
03 / Technik</a:t>
            </a:r>
          </a:p>
          <a:p>
            <a:r>
              <a:rPr lang="de-DE" dirty="0"/>
              <a:t>04 / Schlusswort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02014B-98C9-E943-A5A9-A7DD7924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7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/ Titel und Inhal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4FC4C-A821-6D46-BFEE-3B600C93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90299-2D4E-F646-A776-4109D50D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ts val="2225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E51501-0265-9842-AE8F-A13777588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015999"/>
            <a:ext cx="4284662" cy="2524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/ </a:t>
            </a:r>
            <a:r>
              <a:rPr lang="de-DE" dirty="0" err="1"/>
              <a:t>discover.swiss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607440B9-ABB9-F641-AE0F-A1CF5BCC754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4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/ Titel und Inhal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4FC4C-A821-6D46-BFEE-3B600C93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90299-2D4E-F646-A776-4109D50D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lnSpc>
                <a:spcPts val="2225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80E5B87-BF3F-094A-B993-4EBD08E06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015999"/>
            <a:ext cx="4284662" cy="2524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/ </a:t>
            </a:r>
            <a:r>
              <a:rPr lang="de-DE" dirty="0" err="1"/>
              <a:t>discover.swiss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CE01270-AD7C-3748-8207-6E53D257AEB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09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0228C4-27D7-754F-B369-2EF11615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520825"/>
            <a:ext cx="8893176" cy="4824413"/>
          </a:xfrm>
        </p:spPr>
        <p:txBody>
          <a:bodyPr>
            <a:noAutofit/>
          </a:bodyPr>
          <a:lstStyle>
            <a:lvl1pPr marL="0" indent="0">
              <a:lnSpc>
                <a:spcPts val="2225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A264909-F2C2-FB42-9924-9B269588A4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015999"/>
            <a:ext cx="4284662" cy="2524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/ </a:t>
            </a:r>
            <a:r>
              <a:rPr lang="de-DE" dirty="0" err="1"/>
              <a:t>discover.swiss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0017C9-01F8-6B47-B23C-14850252A1E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63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/ 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2ABF9-F9F9-1C41-9A29-DF23B496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6234F0-E82D-A44B-AA92-76B0FA1C7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024063"/>
            <a:ext cx="5448764" cy="4321175"/>
          </a:xfrm>
        </p:spPr>
        <p:txBody>
          <a:bodyPr>
            <a:noAutofit/>
          </a:bodyPr>
          <a:lstStyle>
            <a:lvl1pPr>
              <a:lnSpc>
                <a:spcPts val="2225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22E8D1-AF18-B04E-9BBE-FBF26091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4954" y="2024062"/>
            <a:ext cx="5451109" cy="4321175"/>
          </a:xfrm>
        </p:spPr>
        <p:txBody>
          <a:bodyPr>
            <a:noAutofit/>
          </a:bodyPr>
          <a:lstStyle>
            <a:lvl1pPr>
              <a:lnSpc>
                <a:spcPts val="2225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E855131-BE57-D143-A3C0-DB5300551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015999"/>
            <a:ext cx="4284662" cy="2524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/ </a:t>
            </a:r>
            <a:r>
              <a:rPr lang="de-DE" dirty="0" err="1"/>
              <a:t>discover.swiss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808AE62-5710-9A4C-B3D1-34EA2080210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13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/ PARTNER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1184639-7B72-EC4A-9148-1FB23F8E67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94FC4C-A821-6D46-BFEE-3B600C937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de-DE" dirty="0"/>
              <a:t>Partner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80E5B87-BF3F-094A-B993-4EBD08E06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015999"/>
            <a:ext cx="4284662" cy="2524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02 / Partner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62C329C-38C2-C04B-9AD3-52521017A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024063"/>
            <a:ext cx="8893176" cy="4321175"/>
          </a:xfrm>
        </p:spPr>
        <p:txBody>
          <a:bodyPr>
            <a:noAutofit/>
          </a:bodyPr>
          <a:lstStyle>
            <a:lvl1pPr marL="0" indent="0">
              <a:lnSpc>
                <a:spcPts val="2225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B33F7656-08BB-6843-A37E-0E67D5656B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706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/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A17F018-E4D2-4A4A-A9AA-AFEDC52C0B66}"/>
              </a:ext>
            </a:extLst>
          </p:cNvPr>
          <p:cNvSpPr/>
          <p:nvPr userDrawn="1"/>
        </p:nvSpPr>
        <p:spPr>
          <a:xfrm>
            <a:off x="515938" y="1016001"/>
            <a:ext cx="11160125" cy="5329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36FB58-2436-9A48-BCCC-8353086E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72E1-5D7E-6549-BF6D-3844CBE81F4B}" type="datetime4">
              <a:rPr lang="de-CH" smtClean="0"/>
              <a:t>30. August 2021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8CDA72D-A9F5-1D44-A4C4-A0B796F306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2063" y="2024062"/>
            <a:ext cx="6877050" cy="1820567"/>
          </a:xfrm>
        </p:spPr>
        <p:txBody>
          <a:bodyPr anchor="b" anchorCtr="0"/>
          <a:lstStyle>
            <a:lvl1pPr marL="0" indent="0" algn="ctr">
              <a:lnSpc>
                <a:spcPts val="3100"/>
              </a:lnSpc>
              <a:buNone/>
              <a:defRPr sz="2700" b="1" i="0">
                <a:latin typeface="HK Grotesk" pitchFamily="2" charset="77"/>
              </a:defRPr>
            </a:lvl1pPr>
          </a:lstStyle>
          <a:p>
            <a:r>
              <a:rPr lang="de-DE" dirty="0"/>
              <a:t>«Zitat.»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1218F0F-663D-354B-A4F3-F56D97F7E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63" y="4091221"/>
            <a:ext cx="6877050" cy="151130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Vorname Name,</a:t>
            </a:r>
          </a:p>
          <a:p>
            <a:r>
              <a:rPr lang="de-DE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416512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CAA9980-9A9F-5C45-AE05-11517EC5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1268413"/>
            <a:ext cx="11160124" cy="755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7EF7AC-3986-6B4F-B675-5768DCC17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2024063"/>
            <a:ext cx="11160125" cy="4323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1CE69D-CA6D-E845-9203-3E36C847EFC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63201" y="422519"/>
            <a:ext cx="1375317" cy="303642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3C9F94B-C086-5247-AFB4-F5210A723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512763"/>
            <a:ext cx="2016125" cy="2133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/>
                </a:solidFill>
                <a:latin typeface="HK Grotesk SemiBold" pitchFamily="2" charset="77"/>
              </a:defRPr>
            </a:lvl1pPr>
          </a:lstStyle>
          <a:p>
            <a:fld id="{12383B49-EE4F-8F4E-8AF5-188230F2467E}" type="datetime4">
              <a:rPr lang="de-CH" smtClean="0"/>
              <a:t>30. August 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751C77-8405-5245-A0B8-7A943562D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2887" y="512764"/>
            <a:ext cx="4357687" cy="2133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aseline="0">
                <a:solidFill>
                  <a:schemeClr val="tx1"/>
                </a:solidFill>
                <a:latin typeface="HK Grotesk SemiBold" pitchFamily="2" charset="77"/>
              </a:defRPr>
            </a:lvl1pPr>
          </a:lstStyle>
          <a:p>
            <a:r>
              <a:rPr lang="de-DE" dirty="0"/>
              <a:t>Was steckt hinter «discover.swiss»?</a:t>
            </a:r>
          </a:p>
        </p:txBody>
      </p:sp>
    </p:spTree>
    <p:extLst>
      <p:ext uri="{BB962C8B-B14F-4D97-AF65-F5344CB8AC3E}">
        <p14:creationId xmlns:p14="http://schemas.microsoft.com/office/powerpoint/2010/main" val="341386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spc="20" baseline="0">
          <a:solidFill>
            <a:schemeClr val="tx1"/>
          </a:solidFill>
          <a:latin typeface="HK Grotes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225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HK Grotesk SemiBol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pos="3182">
          <p15:clr>
            <a:srgbClr val="F26B43"/>
          </p15:clr>
        </p15:guide>
        <p15:guide id="4" orient="horz" pos="323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640">
          <p15:clr>
            <a:srgbClr val="F26B43"/>
          </p15:clr>
        </p15:guide>
        <p15:guide id="7" orient="horz" pos="958">
          <p15:clr>
            <a:srgbClr val="F26B43"/>
          </p15:clr>
        </p15:guide>
        <p15:guide id="8" orient="horz" pos="1275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pos="1595">
          <p15:clr>
            <a:srgbClr val="F26B43"/>
          </p15:clr>
        </p15:guide>
        <p15:guide id="11" pos="1753">
          <p15:clr>
            <a:srgbClr val="F26B43"/>
          </p15:clr>
        </p15:guide>
        <p15:guide id="12" pos="3024">
          <p15:clr>
            <a:srgbClr val="F26B43"/>
          </p15:clr>
        </p15:guide>
        <p15:guide id="13" pos="4498">
          <p15:clr>
            <a:srgbClr val="F26B43"/>
          </p15:clr>
        </p15:guide>
        <p15:guide id="14" pos="4656">
          <p15:clr>
            <a:srgbClr val="F26B43"/>
          </p15:clr>
        </p15:guide>
        <p15:guide id="15" pos="6085">
          <p15:clr>
            <a:srgbClr val="F26B43"/>
          </p15:clr>
        </p15:guide>
        <p15:guide id="16" pos="59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4DF1801C-562A-4287-9F62-1774BB55C854}"/>
              </a:ext>
            </a:extLst>
          </p:cNvPr>
          <p:cNvSpPr txBox="1">
            <a:spLocks/>
          </p:cNvSpPr>
          <p:nvPr/>
        </p:nvSpPr>
        <p:spPr>
          <a:xfrm>
            <a:off x="587059" y="5005331"/>
            <a:ext cx="11160124" cy="1324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20" baseline="0">
                <a:solidFill>
                  <a:schemeClr val="tx1"/>
                </a:solidFill>
                <a:latin typeface="HK Grotesk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20" normalizeH="0" baseline="0" noProof="0" dirty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" pitchFamily="2" charset="77"/>
                <a:ea typeface="+mj-ea"/>
                <a:cs typeface="+mj-cs"/>
              </a:rPr>
              <a:t>Update RDK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20" normalizeH="0" baseline="0" noProof="0" dirty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" pitchFamily="2" charset="77"/>
                <a:ea typeface="+mj-ea"/>
                <a:cs typeface="+mj-cs"/>
              </a:rPr>
              <a:t>24. September 2021</a:t>
            </a:r>
            <a:br>
              <a:rPr kumimoji="0" lang="de-DE" sz="2400" b="0" i="0" u="none" strike="noStrike" kern="1200" cap="none" spc="20" normalizeH="0" baseline="0" noProof="0" dirty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" pitchFamily="2" charset="77"/>
                <a:ea typeface="+mj-ea"/>
                <a:cs typeface="+mj-cs"/>
              </a:rPr>
            </a:br>
            <a:r>
              <a:rPr kumimoji="0" lang="de-DE" sz="2400" b="0" i="0" u="none" strike="noStrike" kern="1200" cap="none" spc="20" normalizeH="0" baseline="0" noProof="0" dirty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" pitchFamily="2" charset="77"/>
                <a:ea typeface="+mj-ea"/>
                <a:cs typeface="+mj-cs"/>
              </a:rPr>
              <a:t>Jon Erni</a:t>
            </a:r>
            <a:endParaRPr kumimoji="0" lang="de-DE" sz="3200" b="0" i="0" u="none" strike="noStrike" kern="1200" cap="none" spc="20" normalizeH="0" baseline="0" noProof="0" dirty="0">
              <a:ln>
                <a:noFill/>
              </a:ln>
              <a:solidFill>
                <a:srgbClr val="1D1E1D"/>
              </a:solidFill>
              <a:effectLst/>
              <a:uLnTx/>
              <a:uFillTx/>
              <a:latin typeface="HK Grotesk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269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A3C024-C8C3-484F-B58C-3BA4E7CE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9DC1BD-2A7E-47ED-B267-07324E8D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2184400"/>
            <a:ext cx="11160125" cy="4328160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2017 ist die Idee geboren worden – 2021 beziehen bereits über 30 Partner Leistungen von der Plattform discover.swiss</a:t>
            </a:r>
          </a:p>
          <a:p>
            <a:pPr lvl="0">
              <a:lnSpc>
                <a:spcPct val="100000"/>
              </a:lnSpc>
            </a:pPr>
            <a:endParaRPr lang="de-CH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Die 3 Grundmodule der Plattform discover.swiss Info Center (Content Hub) – User Profile – Marktplatz sind in Betrieb und können einzeln oder kombiniert genutzt werden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Discover.swiss ist keine Konkurrenz für bestehende Marktplätze, sondern bringt mehr Verkehr auf diese!</a:t>
            </a:r>
          </a:p>
          <a:p>
            <a:pPr lvl="0">
              <a:lnSpc>
                <a:spcPct val="100000"/>
              </a:lnSpc>
            </a:pPr>
            <a:endParaRPr lang="de-CH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CH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7E11D-22AE-4E7D-BC91-AC50B3EB98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3B49-EE4F-8F4E-8AF5-188230F2467E}" type="datetime4">
              <a:rPr kumimoji="0" lang="de-CH" sz="700" b="0" i="0" u="none" strike="noStrike" kern="1200" cap="none" spc="0" normalizeH="0" baseline="0" noProof="0" smtClean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 SemiBold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August 2021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1D1E1D"/>
              </a:solidFill>
              <a:effectLst/>
              <a:uLnTx/>
              <a:uFillTx/>
              <a:latin typeface="HK Grotesk SemiBol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3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A3C024-C8C3-484F-B58C-3BA4E7CE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discover.swiss und wer steht dahinter?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9DC1BD-2A7E-47ED-B267-07324E8D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2184400"/>
            <a:ext cx="11160125" cy="432816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de-CH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Organisation, welche DMOs und Leistungsträger bei der Digitalen Transformation unterstützt.</a:t>
            </a:r>
          </a:p>
          <a:p>
            <a:pPr lvl="0">
              <a:lnSpc>
                <a:spcPct val="100000"/>
              </a:lnSpc>
            </a:pPr>
            <a:endParaRPr lang="de-CH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de-CH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 Genossenschafter</a:t>
            </a:r>
            <a:r>
              <a:rPr lang="de-CH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lvl="0"/>
            <a:r>
              <a:rPr lang="de-CH" u="sng" dirty="0">
                <a:latin typeface="Calibri" panose="020F0502020204030204" pitchFamily="34" charset="0"/>
                <a:ea typeface="Times New Roman" panose="02020603050405020304" pitchFamily="18" charset="0"/>
              </a:rPr>
              <a:t>Juristische Personen: 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934 Systems GmbH, Uetikon am See -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Alturos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Destinations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AG, Pfäffikon -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Ambit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AG, Winterthur -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Bonfire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AG, Zermatt - Destination Davos Klosters -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Feratel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Media Technologies AG, Rotkreuz -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Hoteleriesuisse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Bern - ItnetX Schweiz AG, Glattbrugg -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Itsbusiness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AG, Bern - miaEngiadina Marketing SA, Scuol - Rhätische Bahn, Chur - Schweizer Jugendherbergen, Zürich -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Somedia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AG, Chur - Ticino Turismo, Bellinzona -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Upgreat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AG, </a:t>
            </a:r>
            <a:r>
              <a:rPr lang="de-CH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Fehraltdorf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Weisse Arena AG, Laax - Zürich Tourismus </a:t>
            </a:r>
          </a:p>
          <a:p>
            <a:pPr lvl="0"/>
            <a:r>
              <a:rPr lang="de-CH" u="sng" dirty="0">
                <a:latin typeface="Calibri" panose="020F0502020204030204" pitchFamily="34" charset="0"/>
                <a:ea typeface="Times New Roman" panose="02020603050405020304" pitchFamily="18" charset="0"/>
              </a:rPr>
              <a:t>Natürliche Personen: </a:t>
            </a:r>
            <a:r>
              <a:rPr lang="de-CH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Andreas Züllig - Janine Bunte - Urs Wagenseil - Andreas Liebrich - Jon Erni</a:t>
            </a:r>
          </a:p>
          <a:p>
            <a:pPr lvl="0"/>
            <a:endParaRPr lang="de-CH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de-CH" b="1" dirty="0">
                <a:latin typeface="Calibri" panose="020F0502020204030204" pitchFamily="34" charset="0"/>
                <a:ea typeface="Calibri" panose="020F0502020204030204" pitchFamily="34" charset="0"/>
              </a:rPr>
              <a:t>43 Vereinsmitglieder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CH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CH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7E11D-22AE-4E7D-BC91-AC50B3EB98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3B49-EE4F-8F4E-8AF5-188230F2467E}" type="datetime4">
              <a:rPr kumimoji="0" lang="de-CH" sz="700" b="0" i="0" u="none" strike="noStrike" kern="1200" cap="none" spc="0" normalizeH="0" baseline="0" noProof="0" smtClean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 SemiBold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August 2021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1D1E1D"/>
              </a:solidFill>
              <a:effectLst/>
              <a:uLnTx/>
              <a:uFillTx/>
              <a:latin typeface="HK Grotesk SemiBol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0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A3C024-C8C3-484F-B58C-3BA4E7CE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Ziele verfolgt discover.swiss?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9DC1BD-2A7E-47ED-B267-07324E8D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2336800"/>
            <a:ext cx="11160125" cy="4010530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DMOs/LT den niederschwelligen Einstieg in die Digitalisierung ermöglichen, auch wenn personelle und finanzielle Ressourcen knapp sind</a:t>
            </a:r>
          </a:p>
          <a:p>
            <a:pPr lvl="0">
              <a:lnSpc>
                <a:spcPct val="100000"/>
              </a:lnSpc>
            </a:pPr>
            <a:endParaRPr lang="de-DE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Bestehende digitale Lösungen – vor allem </a:t>
            </a:r>
            <a:r>
              <a:rPr lang="de-DE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e-Commerce</a:t>
            </a: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Lösungen – anbinden und somit mehr Verkehr auf die Plattformen der DMO/LT bringen</a:t>
            </a:r>
          </a:p>
          <a:p>
            <a:r>
              <a:rPr lang="de-CH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CH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7E11D-22AE-4E7D-BC91-AC50B3EB98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3B49-EE4F-8F4E-8AF5-188230F2467E}" type="datetime4">
              <a:rPr kumimoji="0" lang="de-CH" sz="700" b="0" i="0" u="none" strike="noStrike" kern="1200" cap="none" spc="0" normalizeH="0" baseline="0" noProof="0" smtClean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 SemiBold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August 2021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1D1E1D"/>
              </a:solidFill>
              <a:effectLst/>
              <a:uLnTx/>
              <a:uFillTx/>
              <a:latin typeface="HK Grotesk SemiBol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3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A3C024-C8C3-484F-B58C-3BA4E7CE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nutzt die Dienste von discover.swiss bereits?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9DC1BD-2A7E-47ED-B267-07324E8D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2336800"/>
            <a:ext cx="11160125" cy="401053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de-D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Betrieb (ein oder mehrere Module):</a:t>
            </a:r>
          </a:p>
          <a:p>
            <a:pPr lvl="0">
              <a:lnSpc>
                <a:spcPct val="100000"/>
              </a:lnSpc>
            </a:pP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Zürich Tourismus - Schweizer Jugendherbergen - Tourismus Engadin Scuol Zernez - Engadin St. Moritz Tourismus - Destination Klosters Davos - </a:t>
            </a:r>
            <a:r>
              <a:rPr lang="de-DE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Jungfrauregion</a:t>
            </a: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Graubünden Ferien - Alpspektakel - Bergbahnen Scuol - Bergün - Bike Marathon - </a:t>
            </a:r>
            <a:r>
              <a:rPr lang="de-DE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Bogn</a:t>
            </a: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Engiadina - Disentis Sedrun - Marke Graubünden - Naturpark </a:t>
            </a:r>
            <a:r>
              <a:rPr lang="de-DE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Beverin</a:t>
            </a: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de-DE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Parc</a:t>
            </a: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Ela - Samnaun - Sportanlagen Chur - Val Müstair - Val Surses – Viamala</a:t>
            </a:r>
          </a:p>
          <a:p>
            <a:pPr lvl="0">
              <a:lnSpc>
                <a:spcPct val="100000"/>
              </a:lnSpc>
            </a:pPr>
            <a:endParaRPr lang="de-DE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de-DE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Planung oder Umsetzung:</a:t>
            </a:r>
          </a:p>
          <a:p>
            <a:pPr lvl="0">
              <a:lnSpc>
                <a:spcPct val="100000"/>
              </a:lnSpc>
            </a:pP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Ticino Turismo - Made in Bern - Aargau Tourismus - Rhätische Bahn – </a:t>
            </a:r>
            <a:r>
              <a:rPr lang="de-DE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MeinThurgau</a:t>
            </a:r>
            <a:r>
              <a:rPr lang="de-DE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- m</a:t>
            </a:r>
            <a:r>
              <a:rPr lang="de-D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rund 12 weiteren Nutzern laufen konkrete Gespräche</a:t>
            </a:r>
          </a:p>
          <a:p>
            <a:r>
              <a:rPr lang="de-CH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7E11D-22AE-4E7D-BC91-AC50B3EB98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3B49-EE4F-8F4E-8AF5-188230F2467E}" type="datetime4">
              <a:rPr kumimoji="0" lang="de-CH" sz="700" b="0" i="0" u="none" strike="noStrike" kern="1200" cap="none" spc="0" normalizeH="0" baseline="0" noProof="0" smtClean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 SemiBold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August 2021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1D1E1D"/>
              </a:solidFill>
              <a:effectLst/>
              <a:uLnTx/>
              <a:uFillTx/>
              <a:latin typeface="HK Grotesk SemiBol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2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A3C024-C8C3-484F-B58C-3BA4E7CE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lohnt es sich bei discover.swiss mitzumachen?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9DC1BD-2A7E-47ED-B267-07324E8D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2336800"/>
            <a:ext cx="11160125" cy="401053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latin typeface="Calibri" panose="020F0502020204030204" pitchFamily="34" charset="0"/>
              </a:rPr>
              <a:t>Initiative aus dem CH Tourismus für den CH Tourismus unterstützen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latin typeface="Calibri" panose="020F0502020204030204" pitchFamily="34" charset="0"/>
              </a:rPr>
              <a:t>Gästen eine durchgängige Erfahrung ermöglichen (mit einem Login durch die ganze Schweiz)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latin typeface="Calibri" panose="020F0502020204030204" pitchFamily="34" charset="0"/>
              </a:rPr>
              <a:t>Zugang zu Expertise im Bereich Digitalisierung im Tourismus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>
                <a:latin typeface="Calibri" panose="020F0502020204030204" pitchFamily="34" charset="0"/>
              </a:rPr>
              <a:t>Mehr Verkehr auf eigene </a:t>
            </a:r>
            <a:r>
              <a:rPr lang="de-CH" sz="2800" dirty="0" err="1">
                <a:latin typeface="Calibri" panose="020F0502020204030204" pitchFamily="34" charset="0"/>
              </a:rPr>
              <a:t>e-Commerce</a:t>
            </a:r>
            <a:r>
              <a:rPr lang="de-CH" sz="2800" dirty="0">
                <a:latin typeface="Calibri" panose="020F0502020204030204" pitchFamily="34" charset="0"/>
              </a:rPr>
              <a:t> Lösung bringen!</a:t>
            </a:r>
          </a:p>
          <a:p>
            <a:r>
              <a:rPr lang="de-CH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7E11D-22AE-4E7D-BC91-AC50B3EB98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3B49-EE4F-8F4E-8AF5-188230F2467E}" type="datetime4">
              <a:rPr kumimoji="0" lang="de-CH" sz="700" b="0" i="0" u="none" strike="noStrike" kern="1200" cap="none" spc="0" normalizeH="0" baseline="0" noProof="0" smtClean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 SemiBold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August 2021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1D1E1D"/>
              </a:solidFill>
              <a:effectLst/>
              <a:uLnTx/>
              <a:uFillTx/>
              <a:latin typeface="HK Grotesk SemiBol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9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EAE19B-6801-43D8-A414-1CB995EA9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Besten Dank!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41B863-5719-444E-905A-7B79426E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3B49-EE4F-8F4E-8AF5-188230F2467E}" type="datetime4">
              <a:rPr kumimoji="0" lang="de-CH" sz="700" b="0" i="0" u="none" strike="noStrike" kern="1200" cap="none" spc="0" normalizeH="0" baseline="0" noProof="0" smtClean="0">
                <a:ln>
                  <a:noFill/>
                </a:ln>
                <a:solidFill>
                  <a:srgbClr val="1D1E1D"/>
                </a:solidFill>
                <a:effectLst/>
                <a:uLnTx/>
                <a:uFillTx/>
                <a:latin typeface="HK Grotesk SemiBold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August 2021</a:t>
            </a:fld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1D1E1D"/>
              </a:solidFill>
              <a:effectLst/>
              <a:uLnTx/>
              <a:uFillTx/>
              <a:latin typeface="HK Grotesk SemiBol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7801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discoverswiss">
      <a:dk1>
        <a:srgbClr val="1D1E1D"/>
      </a:dk1>
      <a:lt1>
        <a:srgbClr val="FFFFFF"/>
      </a:lt1>
      <a:dk2>
        <a:srgbClr val="FB001C"/>
      </a:dk2>
      <a:lt2>
        <a:srgbClr val="F2F3F2"/>
      </a:lt2>
      <a:accent1>
        <a:srgbClr val="FB001C"/>
      </a:accent1>
      <a:accent2>
        <a:srgbClr val="595A59"/>
      </a:accent2>
      <a:accent3>
        <a:srgbClr val="959695"/>
      </a:accent3>
      <a:accent4>
        <a:srgbClr val="D1D2D1"/>
      </a:accent4>
      <a:accent5>
        <a:srgbClr val="FB6172"/>
      </a:accent5>
      <a:accent6>
        <a:srgbClr val="FB9A9B"/>
      </a:accent6>
      <a:hlink>
        <a:srgbClr val="FB001C"/>
      </a:hlink>
      <a:folHlink>
        <a:srgbClr val="FB001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G-Powerpoint" id="{A9637566-8BFE-8F4C-BA13-1F72D8074618}" vid="{FBFAF3D5-0261-974F-AF81-7340AB5260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369BE1F4C0DA41910E75AF15D8EDC8" ma:contentTypeVersion="13" ma:contentTypeDescription="Ein neues Dokument erstellen." ma:contentTypeScope="" ma:versionID="c3755d30bb1fb489857d09a5dbf838c7">
  <xsd:schema xmlns:xsd="http://www.w3.org/2001/XMLSchema" xmlns:xs="http://www.w3.org/2001/XMLSchema" xmlns:p="http://schemas.microsoft.com/office/2006/metadata/properties" xmlns:ns2="d13c1cc1-a59d-48c5-a8c2-69a9b780507d" xmlns:ns3="3dc3f8d0-7627-4368-af50-46fa0523f127" targetNamespace="http://schemas.microsoft.com/office/2006/metadata/properties" ma:root="true" ma:fieldsID="f97215c4b36713d23bf42175264df1d2" ns2:_="" ns3:_="">
    <xsd:import namespace="d13c1cc1-a59d-48c5-a8c2-69a9b780507d"/>
    <xsd:import namespace="3dc3f8d0-7627-4368-af50-46fa0523f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c1cc1-a59d-48c5-a8c2-69a9b78050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3f8d0-7627-4368-af50-46fa0523f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BC9615-5CE0-44C3-A31C-4EBEA90AA1E2}"/>
</file>

<file path=customXml/itemProps2.xml><?xml version="1.0" encoding="utf-8"?>
<ds:datastoreItem xmlns:ds="http://schemas.openxmlformats.org/officeDocument/2006/customXml" ds:itemID="{67409140-B9CD-4B4E-A6B8-7ED080DCF215}"/>
</file>

<file path=customXml/itemProps3.xml><?xml version="1.0" encoding="utf-8"?>
<ds:datastoreItem xmlns:ds="http://schemas.openxmlformats.org/officeDocument/2006/customXml" ds:itemID="{988DC6BD-0300-4E3E-811E-AA28FDC4E29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Breitbild</PresentationFormat>
  <Paragraphs>45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HK Grotesk</vt:lpstr>
      <vt:lpstr>HK Grotesk SemiBold</vt:lpstr>
      <vt:lpstr>1_Office</vt:lpstr>
      <vt:lpstr>PowerPoint-Präsentation</vt:lpstr>
      <vt:lpstr>Zusammenfassung</vt:lpstr>
      <vt:lpstr>Was ist discover.swiss und wer steht dahinter?</vt:lpstr>
      <vt:lpstr>Welche Ziele verfolgt discover.swiss?</vt:lpstr>
      <vt:lpstr>Wer nutzt die Dienste von discover.swiss bereits?</vt:lpstr>
      <vt:lpstr>Warum lohnt es sich bei discover.swiss mitzumachen?</vt:lpstr>
      <vt:lpstr>Besten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Jon Erni</dc:creator>
  <cp:lastModifiedBy>Jon Erni</cp:lastModifiedBy>
  <cp:revision>1</cp:revision>
  <dcterms:created xsi:type="dcterms:W3CDTF">2021-08-30T21:18:29Z</dcterms:created>
  <dcterms:modified xsi:type="dcterms:W3CDTF">2021-08-30T21:22:55Z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0x01010040369BE1F4C0DA41910E75AF15D8EDC8</vt:lpwstr>
  </property>
</Properties>
</file>