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414" r:id="rId2"/>
    <p:sldId id="4408" r:id="rId3"/>
    <p:sldId id="4427" r:id="rId4"/>
    <p:sldId id="4412" r:id="rId5"/>
    <p:sldId id="4409" r:id="rId6"/>
    <p:sldId id="4417" r:id="rId7"/>
    <p:sldId id="4469" r:id="rId8"/>
    <p:sldId id="4470" r:id="rId9"/>
    <p:sldId id="4471" r:id="rId10"/>
    <p:sldId id="4410" r:id="rId11"/>
    <p:sldId id="4424" r:id="rId12"/>
    <p:sldId id="4415" r:id="rId13"/>
    <p:sldId id="4472" r:id="rId14"/>
    <p:sldId id="4428" r:id="rId15"/>
    <p:sldId id="4423" r:id="rId16"/>
    <p:sldId id="4425" r:id="rId17"/>
    <p:sldId id="4426" r:id="rId18"/>
    <p:sldId id="294" r:id="rId19"/>
  </p:sldIdLst>
  <p:sldSz cx="12188825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4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732">
          <p15:clr>
            <a:srgbClr val="A4A3A4"/>
          </p15:clr>
        </p15:guide>
        <p15:guide id="4" orient="horz" pos="1163">
          <p15:clr>
            <a:srgbClr val="A4A3A4"/>
          </p15:clr>
        </p15:guide>
        <p15:guide id="5" orient="horz" pos="1299">
          <p15:clr>
            <a:srgbClr val="A4A3A4"/>
          </p15:clr>
        </p15:guide>
        <p15:guide id="6" orient="horz" pos="4112">
          <p15:clr>
            <a:srgbClr val="A4A3A4"/>
          </p15:clr>
        </p15:guide>
        <p15:guide id="7" orient="horz" pos="2638">
          <p15:clr>
            <a:srgbClr val="A4A3A4"/>
          </p15:clr>
        </p15:guide>
        <p15:guide id="8" pos="3907">
          <p15:clr>
            <a:srgbClr val="A4A3A4"/>
          </p15:clr>
        </p15:guide>
        <p15:guide id="9" pos="414">
          <p15:clr>
            <a:srgbClr val="A4A3A4"/>
          </p15:clr>
        </p15:guide>
        <p15:guide id="10" pos="7399">
          <p15:clr>
            <a:srgbClr val="A4A3A4"/>
          </p15:clr>
        </p15:guide>
        <p15:guide id="11" pos="7150">
          <p15:clr>
            <a:srgbClr val="A4A3A4"/>
          </p15:clr>
        </p15:guide>
        <p15:guide id="12" pos="2750">
          <p15:clr>
            <a:srgbClr val="A4A3A4"/>
          </p15:clr>
        </p15:guide>
        <p15:guide id="13" pos="3657">
          <p15:clr>
            <a:srgbClr val="A4A3A4"/>
          </p15:clr>
        </p15:guide>
        <p15:guide id="14" pos="4814">
          <p15:clr>
            <a:srgbClr val="A4A3A4"/>
          </p15:clr>
        </p15:guide>
        <p15:guide id="15" pos="2500">
          <p15:clr>
            <a:srgbClr val="A4A3A4"/>
          </p15:clr>
        </p15:guide>
        <p15:guide id="16" pos="5063">
          <p15:clr>
            <a:srgbClr val="A4A3A4"/>
          </p15:clr>
        </p15:guide>
        <p15:guide id="17" orient="horz" pos="2729">
          <p15:clr>
            <a:srgbClr val="A4A3A4"/>
          </p15:clr>
        </p15:guide>
        <p15:guide id="18" orient="horz" pos="1254">
          <p15:clr>
            <a:srgbClr val="A4A3A4"/>
          </p15:clr>
        </p15:guide>
        <p15:guide id="19" orient="horz" pos="4044">
          <p15:clr>
            <a:srgbClr val="A4A3A4"/>
          </p15:clr>
        </p15:guide>
        <p15:guide id="20" orient="horz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3F6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C410B-F580-AA4B-B054-B7E23B380E25}" v="2013" dt="2021-09-23T19:56:18.431"/>
    <p1510:client id="{23CFAA84-B681-CC46-9590-006F6D7397AA}" v="861" dt="2021-09-23T15:59:40.152"/>
  </p1510:revLst>
</p1510:revInfo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>
      <p:cViewPr varScale="1">
        <p:scale>
          <a:sx n="111" d="100"/>
          <a:sy n="111" d="100"/>
        </p:scale>
        <p:origin x="632" y="208"/>
      </p:cViewPr>
      <p:guideLst>
        <p:guide orient="horz" pos="2774"/>
        <p:guide orient="horz" pos="346"/>
        <p:guide orient="horz" pos="732"/>
        <p:guide orient="horz" pos="1163"/>
        <p:guide orient="horz" pos="1299"/>
        <p:guide orient="horz" pos="4112"/>
        <p:guide orient="horz" pos="2638"/>
        <p:guide pos="3907"/>
        <p:guide pos="414"/>
        <p:guide pos="7399"/>
        <p:guide pos="7150"/>
        <p:guide pos="2750"/>
        <p:guide pos="3657"/>
        <p:guide pos="4814"/>
        <p:guide pos="2500"/>
        <p:guide pos="5063"/>
        <p:guide orient="horz" pos="2729"/>
        <p:guide orient="horz" pos="1254"/>
        <p:guide orient="horz" pos="4044"/>
        <p:guide orient="horz" pos="2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43DCE-1BB8-F840-BA90-BE5664D28F24}" type="datetimeFigureOut">
              <a:rPr lang="de-DE" smtClean="0"/>
              <a:t>24.09.21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486C9-8791-2E49-857D-246C667FAF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124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95AE-8C67-7D40-B0FC-D5B52C074D29}" type="datetimeFigureOut">
              <a:rPr lang="de-DE" smtClean="0"/>
              <a:t>24.09.21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0E590-F207-0443-8E50-A170B19084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5842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Suppliers create the quality content the buyers are looking for.</a:t>
            </a:r>
          </a:p>
          <a:p>
            <a:r>
              <a:rPr lang="en-GB"/>
              <a:t>Regions and Destinations are included as direct contacts plus as suppliers.</a:t>
            </a:r>
          </a:p>
          <a:p>
            <a:r>
              <a:rPr lang="en-GB"/>
              <a:t>Final role of Regions and Destinations to be defined – role in overseeing ‘their’ suppliers.</a:t>
            </a:r>
          </a:p>
          <a:p>
            <a:pPr marL="975" indent="0">
              <a:buNone/>
            </a:pPr>
            <a:endParaRPr lang="en-GB"/>
          </a:p>
          <a:p>
            <a:r>
              <a:rPr lang="en-GB"/>
              <a:t>We need the support of the Regions and Destinations!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0E590-F207-0443-8E50-A170B190842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77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18" Type="http://schemas.openxmlformats.org/officeDocument/2006/relationships/image" Target="../media/image36.emf"/><Relationship Id="rId3" Type="http://schemas.openxmlformats.org/officeDocument/2006/relationships/image" Target="../media/image21.emf"/><Relationship Id="rId21" Type="http://schemas.openxmlformats.org/officeDocument/2006/relationships/image" Target="../media/image39.em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image" Target="../media/image20.emf"/><Relationship Id="rId16" Type="http://schemas.openxmlformats.org/officeDocument/2006/relationships/image" Target="../media/image34.emf"/><Relationship Id="rId20" Type="http://schemas.openxmlformats.org/officeDocument/2006/relationships/image" Target="../media/image3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5" Type="http://schemas.openxmlformats.org/officeDocument/2006/relationships/image" Target="../media/image33.emf"/><Relationship Id="rId23" Type="http://schemas.openxmlformats.org/officeDocument/2006/relationships/image" Target="../media/image41.emf"/><Relationship Id="rId10" Type="http://schemas.openxmlformats.org/officeDocument/2006/relationships/image" Target="../media/image28.emf"/><Relationship Id="rId19" Type="http://schemas.openxmlformats.org/officeDocument/2006/relationships/image" Target="../media/image37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emf"/><Relationship Id="rId22" Type="http://schemas.openxmlformats.org/officeDocument/2006/relationships/image" Target="../media/image40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3D6C-E714-B442-9161-2AA477295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625" t="-64221" r="-86204" b="-72718"/>
          <a:stretch/>
        </p:blipFill>
        <p:spPr>
          <a:xfrm>
            <a:off x="-1" y="0"/>
            <a:ext cx="12188826" cy="6857999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4236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813" y="1844675"/>
            <a:ext cx="5148262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8"/>
            <a:ext cx="5148262" cy="20880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2364" y="4331850"/>
            <a:ext cx="5148262" cy="20880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8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8"/>
            <a:ext cx="5148262" cy="2090737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2364" y="4332288"/>
            <a:ext cx="5148262" cy="2087562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70421" y="1989138"/>
            <a:ext cx="5148262" cy="2090737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6"/>
          </p:nvPr>
        </p:nvSpPr>
        <p:spPr>
          <a:xfrm>
            <a:off x="670421" y="4332288"/>
            <a:ext cx="5148262" cy="2087562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56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70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3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39028" y="332657"/>
            <a:ext cx="180639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</p:spTree>
    <p:extLst>
      <p:ext uri="{BB962C8B-B14F-4D97-AF65-F5344CB8AC3E}">
        <p14:creationId xmlns:p14="http://schemas.microsoft.com/office/powerpoint/2010/main" val="19294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39028" y="332657"/>
            <a:ext cx="180639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</p:spTree>
    <p:extLst>
      <p:ext uri="{BB962C8B-B14F-4D97-AF65-F5344CB8AC3E}">
        <p14:creationId xmlns:p14="http://schemas.microsoft.com/office/powerpoint/2010/main" val="21898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9028" y="183600"/>
            <a:ext cx="180639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3376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9028" y="183600"/>
            <a:ext cx="180639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9900095" cy="121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2860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58813" y="1844675"/>
            <a:ext cx="10691812" cy="4575175"/>
          </a:xfrm>
          <a:noFill/>
        </p:spPr>
        <p:txBody>
          <a:bodyPr lIns="0" tIns="0" rIns="0" bIns="0" anchor="t" anchorCtr="0"/>
          <a:lstStyle>
            <a:lvl1pPr marL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tx2"/>
                </a:solidFill>
                <a:latin typeface="+mn-lt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31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en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1DB148D8-4B6A-A346-871C-538F37EABE6F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US" sz="3600">
                <a:solidFill>
                  <a:schemeClr val="tx2"/>
                </a:solidFill>
              </a:rPr>
              <a:t>Our regional partners.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FC94B-02D5-6B4D-8CC5-D9E456F1F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1700"/>
            <a:ext cx="12077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remium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637DB-6D5E-C748-A10E-F380A8512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61" y="4016121"/>
            <a:ext cx="2482479" cy="57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4CF2D-6035-4946-96AE-94A831A5C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4" y="2520000"/>
            <a:ext cx="2257200" cy="6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E266B-13D5-B940-A6A9-A424FA011D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006" y="2702143"/>
            <a:ext cx="3026000" cy="320400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8DBDDCB0-63CB-334D-A1EE-FEB998F074DD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GB" sz="3600">
                <a:solidFill>
                  <a:schemeClr val="tx2"/>
                </a:solidFill>
              </a:rPr>
              <a:t>Strategic premium partners.</a:t>
            </a:r>
            <a:endParaRPr lang="de-CH" sz="36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94F49-2D33-B747-8EAA-D32749F80F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571" y="2696694"/>
            <a:ext cx="2518539" cy="372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0F24D4-7499-C14E-A86E-C2406D323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012" y="3884144"/>
            <a:ext cx="3013656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6163200"/>
          </a:xfrm>
          <a:custGeom>
            <a:avLst/>
            <a:gdLst>
              <a:gd name="connsiteX0" fmla="*/ 0 w 12188825"/>
              <a:gd name="connsiteY0" fmla="*/ 0 h 6163200"/>
              <a:gd name="connsiteX1" fmla="*/ 9723600 w 12188825"/>
              <a:gd name="connsiteY1" fmla="*/ 0 h 6163200"/>
              <a:gd name="connsiteX2" fmla="*/ 9723600 w 12188825"/>
              <a:gd name="connsiteY2" fmla="*/ 1396800 h 6163200"/>
              <a:gd name="connsiteX3" fmla="*/ 11466000 w 12188825"/>
              <a:gd name="connsiteY3" fmla="*/ 1396800 h 6163200"/>
              <a:gd name="connsiteX4" fmla="*/ 11466000 w 12188825"/>
              <a:gd name="connsiteY4" fmla="*/ 0 h 6163200"/>
              <a:gd name="connsiteX5" fmla="*/ 12188825 w 12188825"/>
              <a:gd name="connsiteY5" fmla="*/ 0 h 6163200"/>
              <a:gd name="connsiteX6" fmla="*/ 12188825 w 12188825"/>
              <a:gd name="connsiteY6" fmla="*/ 2363320 h 6163200"/>
              <a:gd name="connsiteX7" fmla="*/ 12188825 w 12188825"/>
              <a:gd name="connsiteY7" fmla="*/ 5907600 h 6163200"/>
              <a:gd name="connsiteX8" fmla="*/ 12188825 w 12188825"/>
              <a:gd name="connsiteY8" fmla="*/ 6163200 h 6163200"/>
              <a:gd name="connsiteX9" fmla="*/ 0 w 12188825"/>
              <a:gd name="connsiteY9" fmla="*/ 6163200 h 6163200"/>
              <a:gd name="connsiteX10" fmla="*/ 0 w 12188825"/>
              <a:gd name="connsiteY10" fmla="*/ 5907600 h 6163200"/>
              <a:gd name="connsiteX11" fmla="*/ 0 w 12188825"/>
              <a:gd name="connsiteY11" fmla="*/ 2363320 h 61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8825" h="61632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2363320"/>
                </a:lnTo>
                <a:lnTo>
                  <a:pt x="12188825" y="5907600"/>
                </a:lnTo>
                <a:lnTo>
                  <a:pt x="12188825" y="6163200"/>
                </a:lnTo>
                <a:lnTo>
                  <a:pt x="0" y="6163200"/>
                </a:lnTo>
                <a:lnTo>
                  <a:pt x="0" y="5907600"/>
                </a:lnTo>
                <a:lnTo>
                  <a:pt x="0" y="23633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360902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de-CH"/>
          </a:p>
        </p:txBody>
      </p:sp>
      <p:sp>
        <p:nvSpPr>
          <p:cNvPr id="10" name="Vertikaler Textplatzhalter 4"/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1639028" y="2528342"/>
            <a:ext cx="180639" cy="374441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CE783-9D44-0348-B646-BD505DBF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19" t="-41388" r="-9090" b="-41063"/>
          <a:stretch/>
        </p:blipFill>
        <p:spPr>
          <a:xfrm>
            <a:off x="9723600" y="0"/>
            <a:ext cx="1741932" cy="1741932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96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7CEB53-088A-844F-9598-CC83F44F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073" y="3913293"/>
            <a:ext cx="1199008" cy="582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DB65C-9122-F447-91D5-476C976512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91" y="3930880"/>
            <a:ext cx="1412771" cy="54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171F3D-1244-0441-A391-904BA1A78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837" y="4997609"/>
            <a:ext cx="1645481" cy="716400"/>
          </a:xfrm>
          <a:prstGeom prst="rect">
            <a:avLst/>
          </a:prstGeom>
        </p:spPr>
      </p:pic>
      <p:sp>
        <p:nvSpPr>
          <p:cNvPr id="18" name="Textfeld 3">
            <a:extLst>
              <a:ext uri="{FF2B5EF4-FFF2-40B4-BE49-F238E27FC236}">
                <a16:creationId xmlns:a16="http://schemas.microsoft.com/office/drawing/2014/main" id="{DCBC9A29-8AE6-C747-9C9E-6F3C54394204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GB" sz="3600">
                <a:solidFill>
                  <a:schemeClr val="tx2"/>
                </a:solidFill>
              </a:rPr>
              <a:t>Strategic partners.</a:t>
            </a:r>
            <a:endParaRPr lang="de-CH" sz="360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A2A94B-6DAA-9A4F-BFFA-19012E7555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360" y="2588797"/>
            <a:ext cx="2084321" cy="644400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ACD416C7-76B8-E84D-943A-1E67958836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6993" y="3832673"/>
            <a:ext cx="743614" cy="7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ST0007501.eps">
            <a:extLst>
              <a:ext uri="{FF2B5EF4-FFF2-40B4-BE49-F238E27FC236}">
                <a16:creationId xmlns:a16="http://schemas.microsoft.com/office/drawing/2014/main" id="{F1FDEBBD-777A-D845-9C41-7DEB3539D9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183" y="2631610"/>
            <a:ext cx="1873536" cy="5587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4429A4-5008-5B44-85EE-CB1064E65E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393" y="2520000"/>
            <a:ext cx="784166" cy="781994"/>
          </a:xfrm>
          <a:prstGeom prst="rect">
            <a:avLst/>
          </a:prstGeom>
        </p:spPr>
      </p:pic>
      <p:pic>
        <p:nvPicPr>
          <p:cNvPr id="23" name="Picture 22" descr="ST0042879.eps">
            <a:extLst>
              <a:ext uri="{FF2B5EF4-FFF2-40B4-BE49-F238E27FC236}">
                <a16:creationId xmlns:a16="http://schemas.microsoft.com/office/drawing/2014/main" id="{415B5C30-C414-A64D-AF67-75D47B889F0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306" y="3932959"/>
            <a:ext cx="1462035" cy="543042"/>
          </a:xfrm>
          <a:prstGeom prst="rect">
            <a:avLst/>
          </a:prstGeom>
        </p:spPr>
      </p:pic>
      <p:pic>
        <p:nvPicPr>
          <p:cNvPr id="34" name="Picture 33" descr="ST0044085.eps">
            <a:extLst>
              <a:ext uri="{FF2B5EF4-FFF2-40B4-BE49-F238E27FC236}">
                <a16:creationId xmlns:a16="http://schemas.microsoft.com/office/drawing/2014/main" id="{6DC31C41-11FC-7940-97B0-CC1E40E65E3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696" y="2568463"/>
            <a:ext cx="1462035" cy="685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C53510-288D-2E46-AA18-E802AD7EFB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54" y="5143283"/>
            <a:ext cx="2110346" cy="4250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F906D7-A62C-F043-AA6B-85F1031C2B5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652" y="5228587"/>
            <a:ext cx="2105736" cy="2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ziell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5D18C-9645-F848-BE30-5D6851FB4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006" y="2543556"/>
            <a:ext cx="1360800" cy="67484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26" name="Textfeld 3">
            <a:extLst>
              <a:ext uri="{FF2B5EF4-FFF2-40B4-BE49-F238E27FC236}">
                <a16:creationId xmlns:a16="http://schemas.microsoft.com/office/drawing/2014/main" id="{C0061C49-06BB-4B4D-BA93-9FCF46E017D8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GB" sz="3600">
                <a:solidFill>
                  <a:schemeClr val="tx2"/>
                </a:solidFill>
              </a:rPr>
              <a:t>Official partners.</a:t>
            </a:r>
            <a:endParaRPr lang="de-CH" sz="3600">
              <a:solidFill>
                <a:schemeClr val="tx2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5D7C4-8081-9A48-B4A2-28D4C96AC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759" y="4560343"/>
            <a:ext cx="820799" cy="820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24F84A-09AC-8040-AAC8-11A2B726D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249" y="4810542"/>
            <a:ext cx="1688696" cy="320400"/>
          </a:xfrm>
          <a:prstGeom prst="rect">
            <a:avLst/>
          </a:prstGeom>
        </p:spPr>
      </p:pic>
      <p:pic>
        <p:nvPicPr>
          <p:cNvPr id="29" name="Picture 28" descr="ST0044086.eps">
            <a:extLst>
              <a:ext uri="{FF2B5EF4-FFF2-40B4-BE49-F238E27FC236}">
                <a16:creationId xmlns:a16="http://schemas.microsoft.com/office/drawing/2014/main" id="{964A97C5-D4E5-AF40-AF6C-7C190B9A3E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73" y="4797548"/>
            <a:ext cx="1305620" cy="346389"/>
          </a:xfrm>
          <a:prstGeom prst="rect">
            <a:avLst/>
          </a:prstGeom>
        </p:spPr>
      </p:pic>
      <p:pic>
        <p:nvPicPr>
          <p:cNvPr id="30" name="Picture 29" descr="ST0039766.eps">
            <a:extLst>
              <a:ext uri="{FF2B5EF4-FFF2-40B4-BE49-F238E27FC236}">
                <a16:creationId xmlns:a16="http://schemas.microsoft.com/office/drawing/2014/main" id="{B948B220-FEAD-F54C-B016-FC66411493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6" y="4687275"/>
            <a:ext cx="1664518" cy="566934"/>
          </a:xfrm>
          <a:prstGeom prst="rect">
            <a:avLst/>
          </a:prstGeom>
        </p:spPr>
      </p:pic>
      <p:pic>
        <p:nvPicPr>
          <p:cNvPr id="31" name="Picture 30" descr="ST0035235.eps">
            <a:extLst>
              <a:ext uri="{FF2B5EF4-FFF2-40B4-BE49-F238E27FC236}">
                <a16:creationId xmlns:a16="http://schemas.microsoft.com/office/drawing/2014/main" id="{8930F8AF-6C71-3648-8C0F-F5BF374BA7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883" y="4771023"/>
            <a:ext cx="1490588" cy="399439"/>
          </a:xfrm>
          <a:prstGeom prst="rect">
            <a:avLst/>
          </a:prstGeom>
        </p:spPr>
      </p:pic>
      <p:pic>
        <p:nvPicPr>
          <p:cNvPr id="32" name="Picture 31" descr="ST0044616.eps">
            <a:extLst>
              <a:ext uri="{FF2B5EF4-FFF2-40B4-BE49-F238E27FC236}">
                <a16:creationId xmlns:a16="http://schemas.microsoft.com/office/drawing/2014/main" id="{D78BF4AB-DFE8-5740-A1A1-50E4499CD1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60" y="5474299"/>
            <a:ext cx="627047" cy="775837"/>
          </a:xfrm>
          <a:prstGeom prst="rect">
            <a:avLst/>
          </a:prstGeom>
        </p:spPr>
      </p:pic>
      <p:pic>
        <p:nvPicPr>
          <p:cNvPr id="33" name="Picture 36" descr="l92357_ne_visana_xxxxxxxxxx.eps">
            <a:extLst>
              <a:ext uri="{FF2B5EF4-FFF2-40B4-BE49-F238E27FC236}">
                <a16:creationId xmlns:a16="http://schemas.microsoft.com/office/drawing/2014/main" id="{92510957-04CE-2D4F-A180-49F0AC22F3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5" y="5692676"/>
            <a:ext cx="1131161" cy="3390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56FEED8-5502-EE44-9790-E042979BE33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50" y="2645108"/>
            <a:ext cx="1170267" cy="471600"/>
          </a:xfrm>
          <a:prstGeom prst="rect">
            <a:avLst/>
          </a:prstGeom>
        </p:spPr>
      </p:pic>
      <p:pic>
        <p:nvPicPr>
          <p:cNvPr id="35" name="Picture 34" descr="Holy_Cow_Logo[1].eps">
            <a:extLst>
              <a:ext uri="{FF2B5EF4-FFF2-40B4-BE49-F238E27FC236}">
                <a16:creationId xmlns:a16="http://schemas.microsoft.com/office/drawing/2014/main" id="{ED51E8CB-7B74-3D4A-A10E-F400CE5B98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001" y="2545407"/>
            <a:ext cx="1319192" cy="671003"/>
          </a:xfrm>
          <a:prstGeom prst="rect">
            <a:avLst/>
          </a:prstGeom>
        </p:spPr>
      </p:pic>
      <p:pic>
        <p:nvPicPr>
          <p:cNvPr id="36" name="Picture 19" descr="INTERSPORT®-Rent.skala.eps">
            <a:extLst>
              <a:ext uri="{FF2B5EF4-FFF2-40B4-BE49-F238E27FC236}">
                <a16:creationId xmlns:a16="http://schemas.microsoft.com/office/drawing/2014/main" id="{A89E4C39-8B33-684F-8935-7A19EF631D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2411" y="2675267"/>
            <a:ext cx="1799533" cy="4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T0044615.eps">
            <a:extLst>
              <a:ext uri="{FF2B5EF4-FFF2-40B4-BE49-F238E27FC236}">
                <a16:creationId xmlns:a16="http://schemas.microsoft.com/office/drawing/2014/main" id="{FEA23CE4-5742-0843-B804-30F970745D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384" y="3624186"/>
            <a:ext cx="661587" cy="670905"/>
          </a:xfrm>
          <a:prstGeom prst="rect">
            <a:avLst/>
          </a:prstGeom>
        </p:spPr>
      </p:pic>
      <p:pic>
        <p:nvPicPr>
          <p:cNvPr id="40" name="Picture 39" descr="ST0042878.eps">
            <a:extLst>
              <a:ext uri="{FF2B5EF4-FFF2-40B4-BE49-F238E27FC236}">
                <a16:creationId xmlns:a16="http://schemas.microsoft.com/office/drawing/2014/main" id="{80483CCC-A91F-1641-9005-71876DB507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654" y="3615391"/>
            <a:ext cx="1303223" cy="688495"/>
          </a:xfrm>
          <a:prstGeom prst="rect">
            <a:avLst/>
          </a:prstGeom>
        </p:spPr>
      </p:pic>
      <p:pic>
        <p:nvPicPr>
          <p:cNvPr id="41" name="Picture 40" descr="ST0038858.eps">
            <a:extLst>
              <a:ext uri="{FF2B5EF4-FFF2-40B4-BE49-F238E27FC236}">
                <a16:creationId xmlns:a16="http://schemas.microsoft.com/office/drawing/2014/main" id="{990BF4E0-E3E7-9A44-9CE5-F5749BC725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442" y="3743582"/>
            <a:ext cx="2191432" cy="432113"/>
          </a:xfrm>
          <a:prstGeom prst="rect">
            <a:avLst/>
          </a:prstGeom>
        </p:spPr>
      </p:pic>
      <p:pic>
        <p:nvPicPr>
          <p:cNvPr id="42" name="Picture 41" descr="ST0039590.eps">
            <a:extLst>
              <a:ext uri="{FF2B5EF4-FFF2-40B4-BE49-F238E27FC236}">
                <a16:creationId xmlns:a16="http://schemas.microsoft.com/office/drawing/2014/main" id="{D29742BD-4E67-8A45-9060-F8F37DD728A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2" y="3802612"/>
            <a:ext cx="1663543" cy="3140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279B04-A5F6-2A47-A40A-997CC89843F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097" y="3459199"/>
            <a:ext cx="997000" cy="10008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928128-2D7E-AB4B-86B3-A31E1CA7F0D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1" y="1707199"/>
            <a:ext cx="1264865" cy="54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5A665BE-2353-6B4F-8085-6F8CAC0AFDF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643" y="1843999"/>
            <a:ext cx="1803909" cy="266400"/>
          </a:xfrm>
          <a:prstGeom prst="rect">
            <a:avLst/>
          </a:prstGeom>
        </p:spPr>
      </p:pic>
      <p:pic>
        <p:nvPicPr>
          <p:cNvPr id="68" name="Picture 67" descr="ST0038856.eps">
            <a:extLst>
              <a:ext uri="{FF2B5EF4-FFF2-40B4-BE49-F238E27FC236}">
                <a16:creationId xmlns:a16="http://schemas.microsoft.com/office/drawing/2014/main" id="{5C2B4170-CB75-4E4D-A5BE-9315A3BCE39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087" y="1716944"/>
            <a:ext cx="1620180" cy="52051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60E51B5-9B5C-564A-9F0D-5372FF3D5A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756" y="1774096"/>
            <a:ext cx="1732805" cy="406206"/>
          </a:xfrm>
          <a:prstGeom prst="rect">
            <a:avLst/>
          </a:prstGeom>
        </p:spPr>
      </p:pic>
      <p:pic>
        <p:nvPicPr>
          <p:cNvPr id="70" name="Picture 69" descr="ST0037539.eps">
            <a:extLst>
              <a:ext uri="{FF2B5EF4-FFF2-40B4-BE49-F238E27FC236}">
                <a16:creationId xmlns:a16="http://schemas.microsoft.com/office/drawing/2014/main" id="{8BF6D297-260E-0547-8A54-CF6A8ABE7F2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20" y="1733390"/>
            <a:ext cx="1193290" cy="4876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DB878C1-B4FE-9047-A43F-3EBBB4249DF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979" y="2579512"/>
            <a:ext cx="1213584" cy="6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9999"/>
            <a:ext cx="12188825" cy="5778000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33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. Merci. Grazie. Grazia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-1" y="540000"/>
            <a:ext cx="12188825" cy="577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6000" b="0" i="0">
                <a:solidFill>
                  <a:srgbClr val="FFFFFF"/>
                </a:solidFill>
                <a:latin typeface="+mj-lt"/>
                <a:ea typeface="Lucida Grande"/>
                <a:cs typeface="Lucida Grande"/>
              </a:rPr>
              <a:t>Danke. Merci. Grazie. Grazia.</a:t>
            </a:r>
            <a:endParaRPr lang="de-CH" sz="6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6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361080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de-CH"/>
          </a:p>
        </p:txBody>
      </p:sp>
      <p:sp>
        <p:nvSpPr>
          <p:cNvPr id="39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8800" y="183600"/>
            <a:ext cx="180000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  <p:sp>
        <p:nvSpPr>
          <p:cNvPr id="4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4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/>
              <a:t>Präsentiert von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D171E-64EB-9D4C-BC45-4353441C3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19" t="-41388" r="-9090" b="-41063"/>
          <a:stretch/>
        </p:blipFill>
        <p:spPr>
          <a:xfrm>
            <a:off x="9723600" y="0"/>
            <a:ext cx="1741932" cy="1741932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9196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-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658813" y="360902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de-CH"/>
          </a:p>
        </p:txBody>
      </p:sp>
      <p:sp>
        <p:nvSpPr>
          <p:cNvPr id="6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8800" y="183600"/>
            <a:ext cx="180000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Place, Region © Photographer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52434-4F17-8946-8BBE-66E1157E2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19" t="-41388" r="-9090" b="-41063"/>
          <a:stretch/>
        </p:blipFill>
        <p:spPr>
          <a:xfrm>
            <a:off x="9723600" y="0"/>
            <a:ext cx="1741932" cy="1741932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3480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buClrTx/>
              <a:buSzPct val="100000"/>
              <a:buFont typeface="+mj-lt"/>
              <a:buAutoNum type="arabicPeriod"/>
              <a:defRPr sz="2400"/>
            </a:lvl1pPr>
            <a:lvl2pPr marL="270000" indent="-270000">
              <a:spcBef>
                <a:spcPts val="600"/>
              </a:spcBef>
              <a:defRPr sz="2400"/>
            </a:lvl2pPr>
            <a:lvl3pPr marL="450000" indent="-180000">
              <a:spcBef>
                <a:spcPts val="600"/>
              </a:spcBef>
              <a:defRPr sz="2000"/>
            </a:lvl3pPr>
            <a:lvl4pPr marL="630000" indent="-180000">
              <a:spcBef>
                <a:spcPts val="600"/>
              </a:spcBef>
              <a:defRPr sz="2000"/>
            </a:lvl4pPr>
            <a:lvl5pPr marL="810000" indent="-180000">
              <a:spcBef>
                <a:spcPts val="600"/>
              </a:spcBef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66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3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8813" y="1844675"/>
            <a:ext cx="514826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364" y="1844675"/>
            <a:ext cx="514826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26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364" y="1844675"/>
            <a:ext cx="5148262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58813" y="1989139"/>
            <a:ext cx="5148261" cy="44280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12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813" y="1844675"/>
            <a:ext cx="5148262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9"/>
            <a:ext cx="5148262" cy="4430712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73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6FF143-1C7F-B045-9D73-C170B980C57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400" y="201611"/>
            <a:ext cx="1273175" cy="824874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844676"/>
            <a:ext cx="1069181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  <a:p>
            <a:pPr lvl="5"/>
            <a:r>
              <a:rPr lang="de-CH" noProof="0"/>
              <a:t>6</a:t>
            </a:r>
          </a:p>
          <a:p>
            <a:pPr lvl="6"/>
            <a:r>
              <a:rPr lang="de-CH" noProof="0"/>
              <a:t>7</a:t>
            </a:r>
          </a:p>
          <a:p>
            <a:pPr lvl="7"/>
            <a:r>
              <a:rPr lang="de-CH" noProof="0"/>
              <a:t>8</a:t>
            </a:r>
          </a:p>
          <a:p>
            <a:pPr lvl="8"/>
            <a:r>
              <a:rPr lang="de-CH" noProof="0"/>
              <a:t>9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3" y="553815"/>
            <a:ext cx="9900095" cy="121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350625" y="6524624"/>
            <a:ext cx="431799" cy="2527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fld id="{D2ADA368-E207-7E43-BF78-BCE547E48A3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271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4" r:id="rId3"/>
    <p:sldLayoutId id="2147483672" r:id="rId4"/>
    <p:sldLayoutId id="2147483670" r:id="rId5"/>
    <p:sldLayoutId id="2147483650" r:id="rId6"/>
    <p:sldLayoutId id="2147483652" r:id="rId7"/>
    <p:sldLayoutId id="2147483660" r:id="rId8"/>
    <p:sldLayoutId id="2147483661" r:id="rId9"/>
    <p:sldLayoutId id="2147483673" r:id="rId10"/>
    <p:sldLayoutId id="2147483674" r:id="rId11"/>
    <p:sldLayoutId id="2147483654" r:id="rId12"/>
    <p:sldLayoutId id="2147483662" r:id="rId13"/>
    <p:sldLayoutId id="2147483671" r:id="rId14"/>
    <p:sldLayoutId id="2147483663" r:id="rId15"/>
    <p:sldLayoutId id="2147483682" r:id="rId16"/>
    <p:sldLayoutId id="2147483669" r:id="rId17"/>
    <p:sldLayoutId id="2147483685" r:id="rId18"/>
    <p:sldLayoutId id="2147483686" r:id="rId19"/>
    <p:sldLayoutId id="2147483687" r:id="rId20"/>
    <p:sldLayoutId id="2147483688" r:id="rId21"/>
    <p:sldLayoutId id="2147483683" r:id="rId22"/>
    <p:sldLayoutId id="2147483684" r:id="rId23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orient="horz" pos="436" userDrawn="1">
          <p15:clr>
            <a:srgbClr val="F26B43"/>
          </p15:clr>
        </p15:guide>
        <p15:guide id="3" orient="horz" pos="1162" userDrawn="1">
          <p15:clr>
            <a:srgbClr val="F26B43"/>
          </p15:clr>
        </p15:guide>
        <p15:guide id="4" orient="horz" pos="1253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2591" userDrawn="1">
          <p15:clr>
            <a:srgbClr val="F26B43"/>
          </p15:clr>
        </p15:guide>
        <p15:guide id="7" orient="horz" pos="2772" userDrawn="1">
          <p15:clr>
            <a:srgbClr val="F26B43"/>
          </p15:clr>
        </p15:guide>
        <p15:guide id="8" pos="414" userDrawn="1">
          <p15:clr>
            <a:srgbClr val="F26B43"/>
          </p15:clr>
        </p15:guide>
        <p15:guide id="9" pos="7422" userDrawn="1">
          <p15:clr>
            <a:srgbClr val="F26B43"/>
          </p15:clr>
        </p15:guide>
        <p15:guide id="10" pos="7150" userDrawn="1">
          <p15:clr>
            <a:srgbClr val="F26B43"/>
          </p15:clr>
        </p15:guide>
        <p15:guide id="11" pos="3658" userDrawn="1">
          <p15:clr>
            <a:srgbClr val="F26B43"/>
          </p15:clr>
        </p15:guide>
        <p15:guide id="12" pos="3907" userDrawn="1">
          <p15:clr>
            <a:srgbClr val="F26B43"/>
          </p15:clr>
        </p15:guide>
        <p15:guide id="13" pos="2501" userDrawn="1">
          <p15:clr>
            <a:srgbClr val="F26B43"/>
          </p15:clr>
        </p15:guide>
        <p15:guide id="14" pos="2750" userDrawn="1">
          <p15:clr>
            <a:srgbClr val="F26B43"/>
          </p15:clr>
        </p15:guide>
        <p15:guide id="15" pos="5064" userDrawn="1">
          <p15:clr>
            <a:srgbClr val="F26B43"/>
          </p15:clr>
        </p15:guide>
        <p15:guide id="16" pos="48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He9Ko2ZCBw?feature=oembe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VMEp1I2uHs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ground, lined&#10;&#10;Description automatically generated">
            <a:extLst>
              <a:ext uri="{FF2B5EF4-FFF2-40B4-BE49-F238E27FC236}">
                <a16:creationId xmlns:a16="http://schemas.microsoft.com/office/drawing/2014/main" id="{356676B8-2F81-1645-AE05-6D619C1D27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b="1209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50119D-A803-6243-B677-FF13DBDE0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268760"/>
            <a:ext cx="10691812" cy="1620000"/>
          </a:xfrm>
        </p:spPr>
        <p:txBody>
          <a:bodyPr/>
          <a:lstStyle/>
          <a:p>
            <a:r>
              <a:rPr lang="en-GB"/>
              <a:t>‘Digital B2B Market Place’.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D2CDF56-50E6-A64C-9881-BD914B6E3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2817112"/>
            <a:ext cx="10691811" cy="1620000"/>
          </a:xfrm>
        </p:spPr>
        <p:txBody>
          <a:bodyPr/>
          <a:lstStyle/>
          <a:p>
            <a:r>
              <a:rPr lang="en-GB">
                <a:effectLst>
                  <a:outerShdw blurRad="50800" dist="38100" dir="2700000" algn="tl" rotWithShape="0">
                    <a:schemeClr val="tx1">
                      <a:alpha val="59719"/>
                    </a:schemeClr>
                  </a:outerShdw>
                </a:effectLst>
              </a:rPr>
              <a:t>RDK Meeting, 24</a:t>
            </a:r>
            <a:r>
              <a:rPr lang="en-GB" baseline="30000">
                <a:effectLst>
                  <a:outerShdw blurRad="50800" dist="38100" dir="2700000" algn="tl" rotWithShape="0">
                    <a:schemeClr val="tx1">
                      <a:alpha val="59719"/>
                    </a:schemeClr>
                  </a:outerShdw>
                </a:effectLst>
              </a:rPr>
              <a:t>th</a:t>
            </a:r>
            <a:r>
              <a:rPr lang="en-GB">
                <a:effectLst>
                  <a:outerShdw blurRad="50800" dist="38100" dir="2700000" algn="tl" rotWithShape="0">
                    <a:schemeClr val="tx1">
                      <a:alpha val="59719"/>
                    </a:schemeClr>
                  </a:outerShdw>
                </a:effectLst>
              </a:rPr>
              <a:t> September 2021</a:t>
            </a:r>
          </a:p>
          <a:p>
            <a:r>
              <a:rPr lang="en-GB">
                <a:effectLst>
                  <a:outerShdw blurRad="50800" dist="38100" dir="2700000" algn="tl" rotWithShape="0">
                    <a:schemeClr val="tx1">
                      <a:alpha val="59719"/>
                    </a:schemeClr>
                  </a:outerShdw>
                </a:effectLst>
              </a:rPr>
              <a:t>Stefan </a:t>
            </a:r>
            <a:r>
              <a:rPr lang="en-GB" err="1">
                <a:effectLst>
                  <a:outerShdw blurRad="50800" dist="38100" dir="2700000" algn="tl" rotWithShape="0">
                    <a:schemeClr val="tx1">
                      <a:alpha val="59719"/>
                    </a:schemeClr>
                  </a:outerShdw>
                </a:effectLst>
              </a:rPr>
              <a:t>Künzle</a:t>
            </a:r>
            <a:r>
              <a:rPr lang="en-GB">
                <a:effectLst>
                  <a:outerShdw blurRad="50800" dist="38100" dir="2700000" algn="tl" rotWithShape="0">
                    <a:schemeClr val="tx1">
                      <a:alpha val="59719"/>
                    </a:schemeClr>
                  </a:outerShdw>
                </a:effectLst>
              </a:rPr>
              <a:t>, Alex Herrmann and Team</a:t>
            </a:r>
          </a:p>
        </p:txBody>
      </p:sp>
      <p:sp>
        <p:nvSpPr>
          <p:cNvPr id="9" name="Vertical Text Placeholder 8">
            <a:extLst>
              <a:ext uri="{FF2B5EF4-FFF2-40B4-BE49-F238E27FC236}">
                <a16:creationId xmlns:a16="http://schemas.microsoft.com/office/drawing/2014/main" id="{75A46B8A-4A95-5F46-AD45-329A328E3D27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15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68485-57D0-BB4D-89DD-8040629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Status.</a:t>
            </a:r>
            <a:r>
              <a:rPr lang="en-CH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16B9E-A41B-1C4C-82AF-176239E61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844676"/>
            <a:ext cx="6947767" cy="4572000"/>
          </a:xfrm>
        </p:spPr>
        <p:txBody>
          <a:bodyPr vert="horz" lIns="0" tIns="0" rIns="0" bIns="0" rtlCol="0" anchor="t">
            <a:noAutofit/>
          </a:bodyPr>
          <a:lstStyle/>
          <a:p>
            <a:pPr indent="-179705"/>
            <a:r>
              <a:rPr lang="en-US">
                <a:cs typeface="Arial"/>
              </a:rPr>
              <a:t>Ideation started in September 2020.</a:t>
            </a:r>
          </a:p>
          <a:p>
            <a:pPr indent="-179705"/>
            <a:r>
              <a:rPr lang="en-US">
                <a:cs typeface="Arial"/>
              </a:rPr>
              <a:t>Project and team up and running.</a:t>
            </a:r>
          </a:p>
          <a:p>
            <a:pPr indent="-179705"/>
            <a:r>
              <a:rPr lang="en-US">
                <a:cs typeface="Arial"/>
              </a:rPr>
              <a:t>ST Management Board approved project/budget in June for 2021.</a:t>
            </a:r>
          </a:p>
          <a:p>
            <a:pPr indent="-179705"/>
            <a:r>
              <a:rPr lang="en-US">
                <a:cs typeface="Arial"/>
              </a:rPr>
              <a:t>Multiple workshops conducted.</a:t>
            </a:r>
          </a:p>
          <a:p>
            <a:pPr indent="-179705"/>
            <a:r>
              <a:rPr lang="en-US">
                <a:cs typeface="Arial"/>
              </a:rPr>
              <a:t>Interviews with almost 30 internal and external experts incl. representative RDK.</a:t>
            </a:r>
          </a:p>
          <a:p>
            <a:pPr indent="-179705"/>
            <a:r>
              <a:rPr lang="en-US">
                <a:cs typeface="Arial"/>
              </a:rPr>
              <a:t>Booth at STM 2021 – with a Beta version!</a:t>
            </a:r>
            <a:endParaRPr lang="en-CH">
              <a:cs typeface="Arial"/>
            </a:endParaRPr>
          </a:p>
        </p:txBody>
      </p:sp>
      <p:pic>
        <p:nvPicPr>
          <p:cNvPr id="6" name="Picture 2" descr="Poster preview">
            <a:extLst>
              <a:ext uri="{FF2B5EF4-FFF2-40B4-BE49-F238E27FC236}">
                <a16:creationId xmlns:a16="http://schemas.microsoft.com/office/drawing/2014/main" id="{2F72B4BE-CF5B-C44C-B469-D424D7CA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1852424"/>
            <a:ext cx="2919627" cy="34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64510E-5FD6-B84A-AF10-02345C1B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MySwitzerland Pro - Demo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4C421-A3F3-8445-898B-7D748F23D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8175" indent="-457200">
              <a:buFont typeface="+mj-lt"/>
              <a:buAutoNum type="arabicPeriod"/>
            </a:pPr>
            <a:r>
              <a:rPr lang="en-CH"/>
              <a:t>Buyers’ View</a:t>
            </a:r>
          </a:p>
          <a:p>
            <a:pPr marL="458175" indent="-457200">
              <a:buFont typeface="+mj-lt"/>
              <a:buAutoNum type="arabicPeriod"/>
            </a:pPr>
            <a:r>
              <a:rPr lang="en-CH"/>
              <a:t>Map and Search</a:t>
            </a:r>
          </a:p>
          <a:p>
            <a:pPr marL="458175" indent="-457200">
              <a:buFont typeface="+mj-lt"/>
              <a:buAutoNum type="arabicPeriod"/>
            </a:pPr>
            <a:r>
              <a:rPr lang="en-CH"/>
              <a:t>Detail Page</a:t>
            </a:r>
          </a:p>
          <a:p>
            <a:pPr marL="458175" indent="-457200">
              <a:buFont typeface="+mj-lt"/>
              <a:buAutoNum type="arabicPeriod"/>
            </a:pPr>
            <a:r>
              <a:rPr lang="en-CH"/>
              <a:t>My Favorites</a:t>
            </a:r>
          </a:p>
          <a:p>
            <a:pPr marL="458175" indent="-457200">
              <a:buFont typeface="+mj-lt"/>
              <a:buAutoNum type="arabicPeriod"/>
            </a:pPr>
            <a:r>
              <a:rPr lang="en-CH"/>
              <a:t>Itinerary Creation</a:t>
            </a:r>
          </a:p>
          <a:p>
            <a:pPr marL="458175" indent="-457200">
              <a:buFont typeface="+mj-lt"/>
              <a:buAutoNum type="arabicPeriod"/>
            </a:pPr>
            <a:r>
              <a:rPr lang="en-CH"/>
              <a:t>Contact Inquiry</a:t>
            </a:r>
          </a:p>
          <a:p>
            <a:pPr marL="458175" indent="-457200">
              <a:buFont typeface="+mj-lt"/>
              <a:buAutoNum type="arabicPeriod"/>
            </a:pPr>
            <a:r>
              <a:rPr lang="en-CH"/>
              <a:t>Suppliers’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9E03C-FDAB-5042-A471-22289C4B5F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6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79DA-CEED-B749-9E1D-79BE53FD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MySwitzerland</a:t>
            </a:r>
            <a:r>
              <a:rPr lang="en-GB"/>
              <a:t> Pro - Demo.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2ADC8-D0B0-2340-8DB6-ED5F43CC0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12" name="Online Media 11" descr="Digital B2B Platform by ST - Preview 22.09.2021 (short version)">
            <a:hlinkClick r:id="" action="ppaction://media"/>
            <a:extLst>
              <a:ext uri="{FF2B5EF4-FFF2-40B4-BE49-F238E27FC236}">
                <a16:creationId xmlns:a16="http://schemas.microsoft.com/office/drawing/2014/main" id="{80967D87-C018-314C-8983-C13B6BFE6E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669D-EF28-5A41-8B4F-4CDE176E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Role of Regions and Destinations.</a:t>
            </a:r>
          </a:p>
        </p:txBody>
      </p:sp>
      <p:pic>
        <p:nvPicPr>
          <p:cNvPr id="6" name="Content Placeholder 5" descr="Sleep with solid fill">
            <a:extLst>
              <a:ext uri="{FF2B5EF4-FFF2-40B4-BE49-F238E27FC236}">
                <a16:creationId xmlns:a16="http://schemas.microsoft.com/office/drawing/2014/main" id="{E9C39962-A238-1348-ACFF-91A434114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1884" y="2366868"/>
            <a:ext cx="914400" cy="914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857D0-A50B-F740-80E5-FD1D7A200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7663285A-43C6-454E-80EF-5E7E2B705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1884" y="3450704"/>
            <a:ext cx="914400" cy="914400"/>
          </a:xfrm>
          <a:prstGeom prst="rect">
            <a:avLst/>
          </a:prstGeom>
        </p:spPr>
      </p:pic>
      <p:pic>
        <p:nvPicPr>
          <p:cNvPr id="12" name="Graphic 11" descr="Mountain scene with solid fill">
            <a:extLst>
              <a:ext uri="{FF2B5EF4-FFF2-40B4-BE49-F238E27FC236}">
                <a16:creationId xmlns:a16="http://schemas.microsoft.com/office/drawing/2014/main" id="{F6C20613-9D20-7A4E-9BA0-A485F3777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1884" y="458112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79F0F-043D-474E-82B9-6E78F115D328}"/>
              </a:ext>
            </a:extLst>
          </p:cNvPr>
          <p:cNvSpPr txBox="1"/>
          <p:nvPr/>
        </p:nvSpPr>
        <p:spPr>
          <a:xfrm>
            <a:off x="1341884" y="14742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 b="1"/>
              <a:t>Touristic Service</a:t>
            </a:r>
          </a:p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 b="1"/>
              <a:t>Providers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D1CCCA5-8E1C-6143-AD0C-18B5B53095AB}"/>
              </a:ext>
            </a:extLst>
          </p:cNvPr>
          <p:cNvSpPr/>
          <p:nvPr/>
        </p:nvSpPr>
        <p:spPr>
          <a:xfrm>
            <a:off x="3142084" y="3437994"/>
            <a:ext cx="3390879" cy="86409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CH"/>
          </a:p>
        </p:txBody>
      </p:sp>
      <p:pic>
        <p:nvPicPr>
          <p:cNvPr id="1028" name="Picture 4" descr="The cantons&amp;#39; role in Swiss EU policy | Epthinktank | European Parliament">
            <a:extLst>
              <a:ext uri="{FF2B5EF4-FFF2-40B4-BE49-F238E27FC236}">
                <a16:creationId xmlns:a16="http://schemas.microsoft.com/office/drawing/2014/main" id="{A816B280-7A7E-2C46-96BD-B3B38D69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54" y="3141704"/>
            <a:ext cx="1745109" cy="11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D833F5-3C07-7B45-8275-6A8C7A04F36B}"/>
              </a:ext>
            </a:extLst>
          </p:cNvPr>
          <p:cNvSpPr txBox="1"/>
          <p:nvPr/>
        </p:nvSpPr>
        <p:spPr>
          <a:xfrm>
            <a:off x="4326108" y="14590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 b="1"/>
              <a:t>Regions /</a:t>
            </a:r>
          </a:p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 b="1"/>
              <a:t>Destinations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F6208D-34C6-9445-B5E7-3203671BF8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6266" y="2837780"/>
            <a:ext cx="4497011" cy="21327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354668-19B2-7B4A-9C45-550C2A0F1622}"/>
              </a:ext>
            </a:extLst>
          </p:cNvPr>
          <p:cNvSpPr txBox="1"/>
          <p:nvPr/>
        </p:nvSpPr>
        <p:spPr>
          <a:xfrm>
            <a:off x="8677571" y="14590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 b="1"/>
              <a:t>MySwitzerland Pro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5C265-243F-BF45-9BFB-B3962CE8094A}"/>
              </a:ext>
            </a:extLst>
          </p:cNvPr>
          <p:cNvSpPr txBox="1"/>
          <p:nvPr/>
        </p:nvSpPr>
        <p:spPr>
          <a:xfrm>
            <a:off x="394928" y="5897580"/>
            <a:ext cx="2808312" cy="3826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/>
              <a:t>Create quality content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570630-3483-5940-AC0A-42F21A47A039}"/>
              </a:ext>
            </a:extLst>
          </p:cNvPr>
          <p:cNvSpPr txBox="1"/>
          <p:nvPr/>
        </p:nvSpPr>
        <p:spPr>
          <a:xfrm>
            <a:off x="3433367" y="5897579"/>
            <a:ext cx="2808312" cy="3826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/>
              <a:t>Quality check &amp;</a:t>
            </a:r>
          </a:p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/>
              <a:t>facilitation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0CAAC-84DB-B34D-90F1-68D32532B480}"/>
              </a:ext>
            </a:extLst>
          </p:cNvPr>
          <p:cNvSpPr txBox="1"/>
          <p:nvPr/>
        </p:nvSpPr>
        <p:spPr>
          <a:xfrm>
            <a:off x="7730615" y="5897578"/>
            <a:ext cx="2808312" cy="3826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CH" sz="2000"/>
              <a:t>Approved users &amp; content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76D10C-B9D4-E546-A494-9A37C3167751}"/>
              </a:ext>
            </a:extLst>
          </p:cNvPr>
          <p:cNvSpPr/>
          <p:nvPr/>
        </p:nvSpPr>
        <p:spPr>
          <a:xfrm>
            <a:off x="3142085" y="4704142"/>
            <a:ext cx="3390878" cy="7285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CH" sz="2400" b="1"/>
              <a:t>WE NEED YOUR SUPPORT!</a:t>
            </a:r>
          </a:p>
        </p:txBody>
      </p:sp>
    </p:spTree>
    <p:extLst>
      <p:ext uri="{BB962C8B-B14F-4D97-AF65-F5344CB8AC3E}">
        <p14:creationId xmlns:p14="http://schemas.microsoft.com/office/powerpoint/2010/main" val="16043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D1AD-3578-5642-9D10-86BD6AD3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Challenges.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8AB8-2C76-1E4E-B176-13AC67CA5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933" y="1844676"/>
            <a:ext cx="10153128" cy="4572000"/>
          </a:xfrm>
        </p:spPr>
        <p:txBody>
          <a:bodyPr/>
          <a:lstStyle/>
          <a:p>
            <a:pPr marL="975" indent="0">
              <a:buNone/>
            </a:pPr>
            <a:r>
              <a:rPr lang="en-CH"/>
              <a:t>Data and content</a:t>
            </a:r>
          </a:p>
          <a:p>
            <a:pPr lvl="1"/>
            <a:r>
              <a:rPr lang="en-CH"/>
              <a:t>We use various, existing data sources, however, manual review required to ensure quality.</a:t>
            </a:r>
          </a:p>
          <a:p>
            <a:pPr lvl="1"/>
            <a:r>
              <a:rPr lang="en-CH"/>
              <a:t>Existing content often avaliable in B2C context only.</a:t>
            </a:r>
          </a:p>
          <a:p>
            <a:pPr lvl="1"/>
            <a:r>
              <a:rPr lang="en-CH"/>
              <a:t>Structured data key for further automation.</a:t>
            </a:r>
          </a:p>
          <a:p>
            <a:pPr marL="180000" lvl="1" indent="0">
              <a:buNone/>
            </a:pPr>
            <a:endParaRPr lang="en-CH"/>
          </a:p>
          <a:p>
            <a:pPr marL="975" indent="0">
              <a:buNone/>
            </a:pPr>
            <a:r>
              <a:rPr lang="en-CH"/>
              <a:t>Reaching the critical mass</a:t>
            </a:r>
          </a:p>
          <a:p>
            <a:pPr lvl="1"/>
            <a:r>
              <a:rPr lang="en-CH"/>
              <a:t>Chicken or egg. Buyers or Sellers.</a:t>
            </a:r>
          </a:p>
          <a:p>
            <a:pPr lvl="1"/>
            <a:r>
              <a:rPr lang="en-CH"/>
              <a:t>First movers essential.</a:t>
            </a:r>
          </a:p>
          <a:p>
            <a:pPr marL="180000" lvl="1" indent="0">
              <a:buNone/>
            </a:pPr>
            <a:endParaRPr lang="en-CH"/>
          </a:p>
          <a:p>
            <a:pPr marL="975" indent="0">
              <a:buNone/>
            </a:pPr>
            <a:r>
              <a:rPr lang="en-CH"/>
              <a:t>Mixed roles</a:t>
            </a:r>
          </a:p>
          <a:p>
            <a:pPr lvl="1"/>
            <a:r>
              <a:rPr lang="en-CH"/>
              <a:t>Certain businesses fulfill multiple roles</a:t>
            </a:r>
          </a:p>
          <a:p>
            <a:pPr lvl="1"/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828E2-92D5-B04E-BCB5-2B5D0815A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14</a:t>
            </a:fld>
            <a:endParaRPr lang="de-CH"/>
          </a:p>
        </p:txBody>
      </p:sp>
      <p:pic>
        <p:nvPicPr>
          <p:cNvPr id="6" name="Graphic 5" descr="Disk with solid fill">
            <a:extLst>
              <a:ext uri="{FF2B5EF4-FFF2-40B4-BE49-F238E27FC236}">
                <a16:creationId xmlns:a16="http://schemas.microsoft.com/office/drawing/2014/main" id="{4A5DF5A2-B8E2-6040-A957-02B595CDC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13" y="1768490"/>
            <a:ext cx="914400" cy="914400"/>
          </a:xfrm>
          <a:prstGeom prst="rect">
            <a:avLst/>
          </a:prstGeom>
        </p:spPr>
      </p:pic>
      <p:pic>
        <p:nvPicPr>
          <p:cNvPr id="8" name="Graphic 7" descr="Business Growth with solid fill">
            <a:extLst>
              <a:ext uri="{FF2B5EF4-FFF2-40B4-BE49-F238E27FC236}">
                <a16:creationId xmlns:a16="http://schemas.microsoft.com/office/drawing/2014/main" id="{83112125-899A-A446-B001-0C969D985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813" y="3958525"/>
            <a:ext cx="914400" cy="914400"/>
          </a:xfrm>
          <a:prstGeom prst="rect">
            <a:avLst/>
          </a:prstGeom>
        </p:spPr>
      </p:pic>
      <p:pic>
        <p:nvPicPr>
          <p:cNvPr id="12" name="Graphic 11" descr="Flowchart with solid fill">
            <a:extLst>
              <a:ext uri="{FF2B5EF4-FFF2-40B4-BE49-F238E27FC236}">
                <a16:creationId xmlns:a16="http://schemas.microsoft.com/office/drawing/2014/main" id="{F6538791-4172-AF46-8B06-42CF10CE5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813" y="55022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7374-4C83-534D-BC35-CAFF2EF5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Outlook.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50050-72E5-0943-8ED5-95BC9F465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/>
              <a:t>Visit us at the STM Interlaken 11 – 12 October 2021, Table 12.</a:t>
            </a:r>
          </a:p>
          <a:p>
            <a:r>
              <a:rPr lang="en-CH"/>
              <a:t>We continue to leverage upcoming global and local STM’s in 2022 to onboard new MySwitzerland Pro users – buyers as well as suppliers.</a:t>
            </a:r>
          </a:p>
          <a:p>
            <a:r>
              <a:rPr lang="en-CH"/>
              <a:t>We stick to design thinking principles to prioritize upcoming features.</a:t>
            </a:r>
          </a:p>
          <a:p>
            <a:r>
              <a:rPr lang="en-CH"/>
              <a:t>Quality over quantity: We will thoughtfully review the offerings and users to ensure a smooth and reliable experience.</a:t>
            </a:r>
          </a:p>
          <a:p>
            <a:r>
              <a:rPr lang="en-CH"/>
              <a:t>We value your feedback, ideas and suggestions on how to increase value of the platform. Please get back to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BF9CA-2AC9-9647-B980-BD2A22552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F2E4D-0528-5343-A7FB-27B99BF084FE}"/>
              </a:ext>
            </a:extLst>
          </p:cNvPr>
          <p:cNvSpPr/>
          <p:nvPr/>
        </p:nvSpPr>
        <p:spPr>
          <a:xfrm>
            <a:off x="658813" y="5893028"/>
            <a:ext cx="5307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>
                <a:hlinkClick r:id="rId2"/>
              </a:rPr>
              <a:t>https://www.youtube.com/watch?v=KVMEp1I2uHs</a:t>
            </a:r>
            <a:endParaRPr lang="en-CH"/>
          </a:p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040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EC44C4-1305-1B41-99D9-89E729F5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/>
              <a:t>MySwitzerland Pro.</a:t>
            </a:r>
            <a:br>
              <a:rPr lang="en-CH"/>
            </a:br>
            <a:br>
              <a:rPr lang="en-CH"/>
            </a:br>
            <a:r>
              <a:rPr lang="en-CH"/>
              <a:t>MySwitzerland for travel professionals.</a:t>
            </a:r>
            <a:br>
              <a:rPr lang="en-CH"/>
            </a:br>
            <a:br>
              <a:rPr lang="en-CH"/>
            </a:br>
            <a:r>
              <a:rPr lang="en-CH"/>
              <a:t>Coming soon!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090D-09AA-7A4D-9F17-1DFEDBEB87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7025" y="6524625"/>
            <a:ext cx="431800" cy="252413"/>
          </a:xfrm>
        </p:spPr>
        <p:txBody>
          <a:bodyPr/>
          <a:lstStyle/>
          <a:p>
            <a:fld id="{D2ADA368-E207-7E43-BF78-BCE547E48A3F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54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9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68485-57D0-BB4D-89DD-8040629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’Digital B2B Marketplace’ is now… 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16B9E-A41B-1C4C-82AF-176239E61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844676"/>
            <a:ext cx="5651623" cy="4572000"/>
          </a:xfrm>
        </p:spPr>
        <p:txBody>
          <a:bodyPr vert="horz" lIns="0" tIns="0" rIns="0" bIns="0" rtlCol="0" anchor="t">
            <a:noAutofit/>
          </a:bodyPr>
          <a:lstStyle/>
          <a:p>
            <a:pPr marL="1270" indent="0">
              <a:buNone/>
            </a:pPr>
            <a:r>
              <a:rPr lang="en-US">
                <a:cs typeface="Arial"/>
              </a:rPr>
              <a:t>… </a:t>
            </a:r>
            <a:r>
              <a:rPr lang="en-US" err="1">
                <a:cs typeface="Arial"/>
              </a:rPr>
              <a:t>MySwitzerland</a:t>
            </a:r>
            <a:r>
              <a:rPr lang="en-US">
                <a:cs typeface="Arial"/>
              </a:rPr>
              <a:t> Pro!</a:t>
            </a:r>
          </a:p>
          <a:p>
            <a:pPr marL="1270" indent="0">
              <a:buNone/>
            </a:pPr>
            <a:endParaRPr lang="en-US" sz="2000">
              <a:cs typeface="Arial"/>
            </a:endParaRPr>
          </a:p>
          <a:p>
            <a:pPr marL="1270" indent="0">
              <a:buNone/>
            </a:pPr>
            <a:endParaRPr lang="en-US" sz="2000">
              <a:cs typeface="Arial"/>
            </a:endParaRPr>
          </a:p>
          <a:p>
            <a:r>
              <a:rPr lang="en-GB" err="1"/>
              <a:t>myswitzerland</a:t>
            </a:r>
            <a:r>
              <a:rPr lang="en-GB"/>
              <a:t> is a strong B2C brand, which we’re herewith expanding into B2B and partnerships</a:t>
            </a:r>
          </a:p>
          <a:p>
            <a:r>
              <a:rPr lang="en-GB"/>
              <a:t>Can be used as URL</a:t>
            </a:r>
          </a:p>
          <a:p>
            <a:r>
              <a:rPr lang="en-GB"/>
              <a:t>CD is the same as </a:t>
            </a:r>
            <a:r>
              <a:rPr lang="en-GB" err="1"/>
              <a:t>myswitzerland.com</a:t>
            </a:r>
            <a:endParaRPr lang="en-GB"/>
          </a:p>
          <a:p>
            <a:r>
              <a:rPr lang="en-GB"/>
              <a:t>‘Marketplace’ is confusing.</a:t>
            </a:r>
          </a:p>
          <a:p>
            <a:pPr marL="1270" indent="0">
              <a:buNone/>
            </a:pPr>
            <a:endParaRPr lang="en-CH" sz="2000">
              <a:cs typeface="Arial"/>
            </a:endParaRPr>
          </a:p>
        </p:txBody>
      </p:sp>
      <p:pic>
        <p:nvPicPr>
          <p:cNvPr id="1026" name="Picture 2" descr="Raider heißt jetzt Twix by Demskut &amp; Le First on Amazon Music - Amazon.co.uk">
            <a:extLst>
              <a:ext uri="{FF2B5EF4-FFF2-40B4-BE49-F238E27FC236}">
                <a16:creationId xmlns:a16="http://schemas.microsoft.com/office/drawing/2014/main" id="{B5AC0C56-1912-AE40-A6B6-22DBC221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2348880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68485-57D0-BB4D-89DD-8040629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</a:t>
            </a:r>
            <a:r>
              <a:rPr lang="en-US" err="1"/>
              <a:t>MySwitzerland</a:t>
            </a:r>
            <a:r>
              <a:rPr lang="en-US"/>
              <a:t> Pro.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16B9E-A41B-1C4C-82AF-176239E61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3535" indent="-342900"/>
            <a:r>
              <a:rPr lang="en-US">
                <a:cs typeface="Arial"/>
              </a:rPr>
              <a:t>ST is perceived as a digital leader, also among the global travel trade (ST Priorities 2021-2023: Digital Leadership)</a:t>
            </a:r>
          </a:p>
          <a:p>
            <a:pPr marL="343535" indent="-342900"/>
            <a:r>
              <a:rPr lang="en-US">
                <a:cs typeface="Arial"/>
              </a:rPr>
              <a:t>ST creates additional, more balanced overnights and higher spending by facilitating the work of the global travel trade</a:t>
            </a:r>
          </a:p>
          <a:p>
            <a:pPr marL="343535" indent="-342900"/>
            <a:r>
              <a:rPr lang="en-US">
                <a:cs typeface="Arial"/>
              </a:rPr>
              <a:t>ST creates added value for its partners/members</a:t>
            </a:r>
          </a:p>
          <a:p>
            <a:pPr marL="343535" indent="-342900"/>
            <a:r>
              <a:rPr lang="en-US">
                <a:cs typeface="Arial"/>
              </a:rPr>
              <a:t>ST leverages its excellent global network of KAM managers and our top-rated events, the STMs</a:t>
            </a:r>
            <a:endParaRPr lang="en-CH"/>
          </a:p>
          <a:p>
            <a:pPr marL="1270" indent="0">
              <a:buNone/>
            </a:pPr>
            <a:endParaRPr lang="en-CH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0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A46D-A3C2-5648-8ED1-4EF791F4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Idea of the </a:t>
            </a:r>
            <a:r>
              <a:rPr lang="en-GB" err="1"/>
              <a:t>MySwitzerland</a:t>
            </a:r>
            <a:r>
              <a:rPr lang="en-GB"/>
              <a:t> Pro.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A017A-7880-2943-958F-597E78F05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5" indent="0">
              <a:buNone/>
            </a:pPr>
            <a:r>
              <a:rPr lang="en-GB"/>
              <a:t>Redesign match-making and trip planning through a digital platform for the global travel trade, KAMs &amp; the Swiss tourism industry to</a:t>
            </a:r>
          </a:p>
          <a:p>
            <a:pPr marL="975" indent="0">
              <a:buNone/>
            </a:pPr>
            <a:endParaRPr lang="en-GB"/>
          </a:p>
          <a:p>
            <a:pPr marL="400050" indent="-398463"/>
            <a:r>
              <a:rPr lang="en-GB"/>
              <a:t>achieve more engagement and overnight stays (lagging and leading indicators are increased)</a:t>
            </a:r>
          </a:p>
          <a:p>
            <a:pPr marL="400050" indent="-398463"/>
            <a:r>
              <a:rPr lang="en-GB"/>
              <a:t>rationalise and standardise the KAM’s work processes, freeing up more time for relationship building</a:t>
            </a:r>
          </a:p>
          <a:p>
            <a:pPr marL="400050" indent="-398463"/>
            <a:r>
              <a:rPr lang="en-GB"/>
              <a:t>create added value for ST partners with a high quality offer</a:t>
            </a:r>
          </a:p>
          <a:p>
            <a:pPr marL="400050" indent="-398463"/>
            <a:r>
              <a:rPr lang="en-GB"/>
              <a:t>guest management can be targeted to prevent over-tourism</a:t>
            </a:r>
          </a:p>
          <a:p>
            <a:pPr marL="975" indent="0">
              <a:buNone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2EE46-9968-B244-A802-AC1B8B6D0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12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0BED2-B071-DC4B-9C98-F5142C3A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Requirements for </a:t>
            </a:r>
            <a:r>
              <a:rPr lang="en-GB" err="1"/>
              <a:t>MySwitzerland</a:t>
            </a:r>
            <a:r>
              <a:rPr lang="en-GB"/>
              <a:t> Pro.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012AC-A0DB-4F44-82CB-2DE408801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988840"/>
            <a:ext cx="10116119" cy="4572000"/>
          </a:xfrm>
        </p:spPr>
        <p:txBody>
          <a:bodyPr/>
          <a:lstStyle/>
          <a:p>
            <a:pPr marL="360363" indent="-360363"/>
            <a:r>
              <a:rPr lang="en-GB"/>
              <a:t>Help qualifying buyers find selected suppliers in three categories: Activities, Accommodation, Transport</a:t>
            </a:r>
          </a:p>
          <a:p>
            <a:pPr marL="360363" indent="-360363"/>
            <a:r>
              <a:rPr lang="en-GB"/>
              <a:t>Comprehensive, attractive catalogues with multiple </a:t>
            </a:r>
            <a:br>
              <a:rPr lang="en-GB"/>
            </a:br>
            <a:r>
              <a:rPr lang="en-GB"/>
              <a:t>entry points and search functionalities</a:t>
            </a:r>
          </a:p>
          <a:p>
            <a:pPr marL="360363" indent="-360363"/>
            <a:r>
              <a:rPr lang="en-GB"/>
              <a:t>Connecting buyers and suppliers through trust and transparency</a:t>
            </a:r>
          </a:p>
          <a:p>
            <a:pPr marL="360363" indent="-360363"/>
            <a:r>
              <a:rPr lang="en-GB"/>
              <a:t>KAM as facilitators, creating measurable engagement</a:t>
            </a:r>
          </a:p>
          <a:p>
            <a:pPr marL="360363" indent="-360363"/>
            <a:r>
              <a:rPr lang="en-GB"/>
              <a:t>Build an ST-exclusive global community with</a:t>
            </a:r>
            <a:br>
              <a:rPr lang="en-GB"/>
            </a:br>
            <a:r>
              <a:rPr lang="en-GB"/>
              <a:t> most important buyers</a:t>
            </a:r>
          </a:p>
          <a:p>
            <a:pPr marL="360363" indent="-360363"/>
            <a:r>
              <a:rPr lang="en-GB"/>
              <a:t>Leverage platform for information and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0194C-4588-0C4F-91CD-A18B798E0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8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8E7D8-DD61-AB4D-93E8-B8F4960B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Solution? A Cocktail of…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9E09B-6D2C-5540-BD87-8BCEC73C2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1026" name="Picture 2" descr="El Reg&amp;#39;s festive dating app guide, Pt. 2: The FEMALE perspective • The  Register">
            <a:extLst>
              <a:ext uri="{FF2B5EF4-FFF2-40B4-BE49-F238E27FC236}">
                <a16:creationId xmlns:a16="http://schemas.microsoft.com/office/drawing/2014/main" id="{258D55B7-7B60-1F42-A0B8-885750258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8" y="2473856"/>
            <a:ext cx="4247498" cy="40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7B2A1-732F-7844-9CF9-9529B2D57C97}"/>
              </a:ext>
            </a:extLst>
          </p:cNvPr>
          <p:cNvSpPr txBox="1">
            <a:spLocks/>
          </p:cNvSpPr>
          <p:nvPr/>
        </p:nvSpPr>
        <p:spPr>
          <a:xfrm>
            <a:off x="1233902" y="1844824"/>
            <a:ext cx="298830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Wingdings" charset="2"/>
              <a:buNone/>
            </a:pPr>
            <a:r>
              <a:rPr lang="en-GB"/>
              <a:t>40% dating app      +</a:t>
            </a:r>
          </a:p>
        </p:txBody>
      </p:sp>
    </p:spTree>
    <p:extLst>
      <p:ext uri="{BB962C8B-B14F-4D97-AF65-F5344CB8AC3E}">
        <p14:creationId xmlns:p14="http://schemas.microsoft.com/office/powerpoint/2010/main" val="40365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8E7D8-DD61-AB4D-93E8-B8F4960B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Solution? A Cocktail of…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4016-FD99-E449-899D-62CF85A1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52" y="1844676"/>
            <a:ext cx="3995440" cy="4572000"/>
          </a:xfrm>
        </p:spPr>
        <p:txBody>
          <a:bodyPr/>
          <a:lstStyle/>
          <a:p>
            <a:pPr marL="975" indent="0">
              <a:buNone/>
            </a:pPr>
            <a:r>
              <a:rPr lang="en-GB"/>
              <a:t>40% good old networking    +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9E09B-6D2C-5540-BD87-8BCEC73C2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7B2A1-732F-7844-9CF9-9529B2D57C97}"/>
              </a:ext>
            </a:extLst>
          </p:cNvPr>
          <p:cNvSpPr txBox="1">
            <a:spLocks/>
          </p:cNvSpPr>
          <p:nvPr/>
        </p:nvSpPr>
        <p:spPr>
          <a:xfrm>
            <a:off x="1233902" y="1844824"/>
            <a:ext cx="298830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Wingdings" charset="2"/>
              <a:buNone/>
            </a:pPr>
            <a:r>
              <a:rPr lang="en-GB"/>
              <a:t>40% dating app      +</a:t>
            </a:r>
          </a:p>
        </p:txBody>
      </p:sp>
      <p:pic>
        <p:nvPicPr>
          <p:cNvPr id="8" name="Picture 4" descr="Mad Men Season 4 Finale Party at the Bell House">
            <a:extLst>
              <a:ext uri="{FF2B5EF4-FFF2-40B4-BE49-F238E27FC236}">
                <a16:creationId xmlns:a16="http://schemas.microsoft.com/office/drawing/2014/main" id="{E67BE336-E511-FA45-8E3F-F985B8AF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4172" y="2564904"/>
            <a:ext cx="5112568" cy="38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8E7D8-DD61-AB4D-93E8-B8F4960B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Solution? A Cocktail of…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4016-FD99-E449-899D-62CF85A1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52" y="1844676"/>
            <a:ext cx="3995440" cy="4572000"/>
          </a:xfrm>
        </p:spPr>
        <p:txBody>
          <a:bodyPr/>
          <a:lstStyle/>
          <a:p>
            <a:pPr marL="975" indent="0">
              <a:buNone/>
            </a:pPr>
            <a:r>
              <a:rPr lang="en-GB"/>
              <a:t>40% good old networking    +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9E09B-6D2C-5540-BD87-8BCEC73C2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7B2A1-732F-7844-9CF9-9529B2D57C97}"/>
              </a:ext>
            </a:extLst>
          </p:cNvPr>
          <p:cNvSpPr txBox="1">
            <a:spLocks/>
          </p:cNvSpPr>
          <p:nvPr/>
        </p:nvSpPr>
        <p:spPr>
          <a:xfrm>
            <a:off x="1233902" y="1844824"/>
            <a:ext cx="298830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Wingdings" charset="2"/>
              <a:buNone/>
            </a:pPr>
            <a:r>
              <a:rPr lang="en-GB"/>
              <a:t>40% dating app.      +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22331D-2E9F-6C49-88FD-7362F07826D7}"/>
              </a:ext>
            </a:extLst>
          </p:cNvPr>
          <p:cNvSpPr txBox="1">
            <a:spLocks/>
          </p:cNvSpPr>
          <p:nvPr/>
        </p:nvSpPr>
        <p:spPr>
          <a:xfrm>
            <a:off x="9046740" y="1844824"/>
            <a:ext cx="29153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Wingdings" charset="2"/>
              <a:buNone/>
            </a:pPr>
            <a:r>
              <a:rPr lang="en-GB"/>
              <a:t>25% ‘Q’.</a:t>
            </a:r>
          </a:p>
        </p:txBody>
      </p:sp>
      <p:pic>
        <p:nvPicPr>
          <p:cNvPr id="10" name="Picture 4" descr="Top 10 James Bond Gadgets">
            <a:extLst>
              <a:ext uri="{FF2B5EF4-FFF2-40B4-BE49-F238E27FC236}">
                <a16:creationId xmlns:a16="http://schemas.microsoft.com/office/drawing/2014/main" id="{0EC13FF9-EE44-C54C-82FC-F4415155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252" y="2591616"/>
            <a:ext cx="7235800" cy="37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6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8E7D8-DD61-AB4D-93E8-B8F4960B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Solution? A Cocktail of…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4016-FD99-E449-899D-62CF85A1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52" y="1844676"/>
            <a:ext cx="3995440" cy="4572000"/>
          </a:xfrm>
        </p:spPr>
        <p:txBody>
          <a:bodyPr/>
          <a:lstStyle/>
          <a:p>
            <a:pPr marL="975" indent="0">
              <a:buNone/>
            </a:pPr>
            <a:r>
              <a:rPr lang="en-GB"/>
              <a:t>40% good old networking    +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9E09B-6D2C-5540-BD87-8BCEC73C2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7B2A1-732F-7844-9CF9-9529B2D57C97}"/>
              </a:ext>
            </a:extLst>
          </p:cNvPr>
          <p:cNvSpPr txBox="1">
            <a:spLocks/>
          </p:cNvSpPr>
          <p:nvPr/>
        </p:nvSpPr>
        <p:spPr>
          <a:xfrm>
            <a:off x="1233902" y="1844824"/>
            <a:ext cx="298830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Wingdings" charset="2"/>
              <a:buNone/>
            </a:pPr>
            <a:r>
              <a:rPr lang="en-GB"/>
              <a:t>40% dating app      +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22331D-2E9F-6C49-88FD-7362F07826D7}"/>
              </a:ext>
            </a:extLst>
          </p:cNvPr>
          <p:cNvSpPr txBox="1">
            <a:spLocks/>
          </p:cNvSpPr>
          <p:nvPr/>
        </p:nvSpPr>
        <p:spPr>
          <a:xfrm>
            <a:off x="9046740" y="1844824"/>
            <a:ext cx="29153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Wingdings" charset="2"/>
              <a:buNone/>
            </a:pPr>
            <a:r>
              <a:rPr lang="en-GB"/>
              <a:t>25% ‘Q’.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0483C-B2C5-B94F-9813-6695412D3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348" y="2636912"/>
            <a:ext cx="566925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T_Praesentation_2018_de_16_9">
  <a:themeElements>
    <a:clrScheme name="st_Colors_2018-01">
      <a:dk1>
        <a:sysClr val="windowText" lastClr="000000"/>
      </a:dk1>
      <a:lt1>
        <a:srgbClr val="FFFFFF"/>
      </a:lt1>
      <a:dk2>
        <a:srgbClr val="D71E2F"/>
      </a:dk2>
      <a:lt2>
        <a:srgbClr val="FFFFFF"/>
      </a:lt2>
      <a:accent1>
        <a:srgbClr val="567A8C"/>
      </a:accent1>
      <a:accent2>
        <a:srgbClr val="C3E2EA"/>
      </a:accent2>
      <a:accent3>
        <a:srgbClr val="834D55"/>
      </a:accent3>
      <a:accent4>
        <a:srgbClr val="C1D263"/>
      </a:accent4>
      <a:accent5>
        <a:srgbClr val="323232"/>
      </a:accent5>
      <a:accent6>
        <a:srgbClr val="B4B4B4"/>
      </a:accent6>
      <a:hlink>
        <a:srgbClr val="000000"/>
      </a:hlink>
      <a:folHlink>
        <a:srgbClr val="000000"/>
      </a:folHlink>
    </a:clrScheme>
    <a:fontScheme name="st_v2013-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0" tIns="0" rIns="0" bIns="0" rtlCol="0" anchor="t" anchorCtr="0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0975" indent="-180975">
          <a:lnSpc>
            <a:spcPct val="120000"/>
          </a:lnSpc>
          <a:buClr>
            <a:schemeClr val="accent1"/>
          </a:buClr>
          <a:buSzPct val="80000"/>
          <a:buFont typeface="Wingdings" charset="2"/>
          <a:buChar char="§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_Praesentation_2019_en_16_9" id="{430CC1EC-4C0D-DD49-A70E-428748BE84F8}" vid="{75C9172B-97B8-7843-864F-D6A76B249DE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ST_Praesentation_2018_de_16_9</Template>
  <TotalTime>0</TotalTime>
  <Words>712</Words>
  <Application>Microsoft Macintosh PowerPoint</Application>
  <PresentationFormat>Custom</PresentationFormat>
  <Paragraphs>108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ST_Praesentation_2018_de_16_9</vt:lpstr>
      <vt:lpstr>‘Digital B2B Market Place’.</vt:lpstr>
      <vt:lpstr>The ’Digital B2B Marketplace’ is now… </vt:lpstr>
      <vt:lpstr>Goals of MySwitzerland Pro.</vt:lpstr>
      <vt:lpstr>Idea of the MySwitzerland Pro.</vt:lpstr>
      <vt:lpstr>Requirements for MySwitzerland Pro.</vt:lpstr>
      <vt:lpstr>Our Solution? A Cocktail of…</vt:lpstr>
      <vt:lpstr>Our Solution? A Cocktail of…</vt:lpstr>
      <vt:lpstr>Our Solution? A Cocktail of…</vt:lpstr>
      <vt:lpstr>Our Solution? A Cocktail of…</vt:lpstr>
      <vt:lpstr>Project Status. </vt:lpstr>
      <vt:lpstr>MySwitzerland Pro - Demo</vt:lpstr>
      <vt:lpstr>MySwitzerland Pro - Demo.</vt:lpstr>
      <vt:lpstr>Role of Regions and Destinations.</vt:lpstr>
      <vt:lpstr>Challenges.</vt:lpstr>
      <vt:lpstr>Outlook.</vt:lpstr>
      <vt:lpstr>MySwitzerland Pro.  MySwitzerland for travel professionals.  Coming soon!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B2B Marktplatz.</dc:title>
  <dc:subject/>
  <dc:creator>Stefan Kuenzle</dc:creator>
  <cp:keywords/>
  <dc:description/>
  <cp:lastModifiedBy>Stefan Kuenzle</cp:lastModifiedBy>
  <cp:revision>2</cp:revision>
  <cp:lastPrinted>2018-12-10T08:01:37Z</cp:lastPrinted>
  <dcterms:created xsi:type="dcterms:W3CDTF">2021-06-09T12:43:45Z</dcterms:created>
  <dcterms:modified xsi:type="dcterms:W3CDTF">2021-09-24T06:36:38Z</dcterms:modified>
  <cp:category/>
</cp:coreProperties>
</file>