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9928225" cy="6797675"/>
  <p:embeddedFontLs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JinmFqvVqpYAjZLBd2OKLOhT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" y="1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3700" y="1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C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/>
              <a:t>Inno swiss </a:t>
            </a:r>
            <a:endParaRPr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1" marL="98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de-CH"/>
              <a:t>Was lief weniger gut: </a:t>
            </a:r>
            <a:endParaRPr/>
          </a:p>
          <a:p>
            <a:pPr indent="-174625" lvl="1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de-C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 der Kommunikation zu früh (11.08.21)</a:t>
            </a:r>
            <a:endParaRPr/>
          </a:p>
          <a:p>
            <a:pPr indent="-174625" lvl="1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de-C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Keine verfügbaren Zahlen für Juli</a:t>
            </a:r>
            <a:endParaRPr/>
          </a:p>
          <a:p>
            <a:pPr indent="-174625" lvl="1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de-C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+/- % Frequenz vs. Wertschöpfung</a:t>
            </a:r>
            <a:endParaRPr/>
          </a:p>
          <a:p>
            <a:pPr indent="-174625" lvl="1" marL="273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de-CH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Unbekannte ausgewählte Anbieter bei den Regionen, fehlende Koordination. Detaillierte Fragen gegenüber den Medien schwierig zu beantworten.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5623700" y="6456613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350" lIns="90700" spcFirstLastPara="1" rIns="90700" wrap="square" tIns="45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anchorCtr="0" anchor="t" bIns="45350" lIns="90700" spcFirstLastPara="1" rIns="90700" wrap="square" tIns="45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2697163" y="509588"/>
            <a:ext cx="4533900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457200" y="17145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457200" y="36004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3575050" y="1200150"/>
            <a:ext cx="5111750" cy="3360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26"/>
          <p:cNvSpPr txBox="1"/>
          <p:nvPr>
            <p:ph idx="2" type="body"/>
          </p:nvPr>
        </p:nvSpPr>
        <p:spPr>
          <a:xfrm>
            <a:off x="457201" y="1200150"/>
            <a:ext cx="3008313" cy="3360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7"/>
          <p:cNvSpPr/>
          <p:nvPr>
            <p:ph idx="2" type="pic"/>
          </p:nvPr>
        </p:nvSpPr>
        <p:spPr>
          <a:xfrm>
            <a:off x="-1" y="0"/>
            <a:ext cx="9000877" cy="36347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457200" y="4286250"/>
            <a:ext cx="8153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88" name="Google Shape;88;p27"/>
          <p:cNvSpPr txBox="1"/>
          <p:nvPr>
            <p:ph type="title"/>
          </p:nvPr>
        </p:nvSpPr>
        <p:spPr>
          <a:xfrm>
            <a:off x="457200" y="3714750"/>
            <a:ext cx="8153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 rot="5400000">
            <a:off x="2627114" y="-855463"/>
            <a:ext cx="3280172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/ Start">
  <p:cSld name="01 / Star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2286" y="2095472"/>
            <a:ext cx="4339428" cy="952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/ Titel und Inhalt B">
  <p:cSld name="04 / Titel und Inhalt B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34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2" type="body"/>
          </p:nvPr>
        </p:nvSpPr>
        <p:spPr>
          <a:xfrm>
            <a:off x="386953" y="762000"/>
            <a:ext cx="3213497" cy="1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/ Titelfolie">
  <p:cSld name="02 / Titelfoli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954" y="761999"/>
            <a:ext cx="8370094" cy="399692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 txBox="1"/>
          <p:nvPr>
            <p:ph type="ctrTitle"/>
          </p:nvPr>
        </p:nvSpPr>
        <p:spPr>
          <a:xfrm>
            <a:off x="386954" y="2263697"/>
            <a:ext cx="8370093" cy="993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57200" y="1085851"/>
            <a:ext cx="7772400" cy="3240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57200" y="171451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630680" y="1181101"/>
            <a:ext cx="329184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5090160" y="1181101"/>
            <a:ext cx="329184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body"/>
          </p:nvPr>
        </p:nvSpPr>
        <p:spPr>
          <a:xfrm>
            <a:off x="1627632" y="1179576"/>
            <a:ext cx="329184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3"/>
          <p:cNvSpPr txBox="1"/>
          <p:nvPr>
            <p:ph idx="2" type="body"/>
          </p:nvPr>
        </p:nvSpPr>
        <p:spPr>
          <a:xfrm>
            <a:off x="1627632" y="1694525"/>
            <a:ext cx="329184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3"/>
          <p:cNvSpPr txBox="1"/>
          <p:nvPr>
            <p:ph idx="3" type="body"/>
          </p:nvPr>
        </p:nvSpPr>
        <p:spPr>
          <a:xfrm>
            <a:off x="5093208" y="1179576"/>
            <a:ext cx="329184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3"/>
          <p:cNvSpPr txBox="1"/>
          <p:nvPr>
            <p:ph idx="4" type="body"/>
          </p:nvPr>
        </p:nvSpPr>
        <p:spPr>
          <a:xfrm>
            <a:off x="5093208" y="1694525"/>
            <a:ext cx="329184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 rot="-5400000">
            <a:off x="8391843" y="4368483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gif"/><Relationship Id="rId10" Type="http://schemas.openxmlformats.org/officeDocument/2006/relationships/image" Target="../media/image9.jpg"/><Relationship Id="rId13" Type="http://schemas.openxmlformats.org/officeDocument/2006/relationships/image" Target="../media/image7.jp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2.gif"/><Relationship Id="rId9" Type="http://schemas.openxmlformats.org/officeDocument/2006/relationships/image" Target="../media/image4.jpg"/><Relationship Id="rId15" Type="http://schemas.openxmlformats.org/officeDocument/2006/relationships/image" Target="../media/image14.png"/><Relationship Id="rId14" Type="http://schemas.openxmlformats.org/officeDocument/2006/relationships/image" Target="../media/image13.jpg"/><Relationship Id="rId5" Type="http://schemas.openxmlformats.org/officeDocument/2006/relationships/image" Target="../media/image10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1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gif"/><Relationship Id="rId10" Type="http://schemas.openxmlformats.org/officeDocument/2006/relationships/image" Target="../media/image29.jpg"/><Relationship Id="rId13" Type="http://schemas.openxmlformats.org/officeDocument/2006/relationships/image" Target="../media/image25.jp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5.gif"/><Relationship Id="rId9" Type="http://schemas.openxmlformats.org/officeDocument/2006/relationships/image" Target="../media/image17.jpg"/><Relationship Id="rId15" Type="http://schemas.openxmlformats.org/officeDocument/2006/relationships/image" Target="../media/image24.png"/><Relationship Id="rId14" Type="http://schemas.openxmlformats.org/officeDocument/2006/relationships/image" Target="../media/image26.jpg"/><Relationship Id="rId5" Type="http://schemas.openxmlformats.org/officeDocument/2006/relationships/image" Target="../media/image20.png"/><Relationship Id="rId6" Type="http://schemas.openxmlformats.org/officeDocument/2006/relationships/image" Target="../media/image19.jpg"/><Relationship Id="rId7" Type="http://schemas.openxmlformats.org/officeDocument/2006/relationships/image" Target="../media/image23.png"/><Relationship Id="rId8" Type="http://schemas.openxmlformats.org/officeDocument/2006/relationships/image" Target="../media/image2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384314" y="171451"/>
            <a:ext cx="8507288" cy="304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</a:pPr>
            <a:r>
              <a:rPr lang="de-CH"/>
              <a:t>RDK</a:t>
            </a:r>
            <a:br>
              <a:rPr lang="de-CH"/>
            </a:br>
            <a:r>
              <a:rPr lang="de-CH" sz="1500"/>
              <a:t>	KONFERENZ DER REGIONALEN TOURISMUSDIREKTOREN DER SCHWEIZ</a:t>
            </a:r>
            <a:br>
              <a:rPr lang="de-CH" sz="1500"/>
            </a:br>
            <a:r>
              <a:rPr lang="de-CH" sz="1500"/>
              <a:t>	CONFÉRENCE DES DIRECTEURS D’OFFICES DE TOURISME RÉGIONAUX DE SUISSE</a:t>
            </a:r>
            <a:br>
              <a:rPr lang="de-CH" sz="1500"/>
            </a:br>
            <a:r>
              <a:rPr lang="de-CH" sz="1500"/>
              <a:t>	CONFERENZA DEI DIRETTORI DEGLI ENTI REGIONALI SVIZZERI DEL TURISMO</a:t>
            </a:r>
            <a:br>
              <a:rPr lang="de-CH" sz="1500"/>
            </a:br>
            <a:r>
              <a:rPr lang="de-CH" sz="1500"/>
              <a:t>	CONFERENZA DALS DIRECTURS REGIUNALS SVIZZERS DAL TURISSEM</a:t>
            </a:r>
            <a:endParaRPr sz="1500"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457200" y="3075806"/>
            <a:ext cx="5842992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de-CH"/>
              <a:t>RDK STRATEGIESITZUNG,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de-CH"/>
              <a:t>24. SEPTEMBER 2021</a:t>
            </a:r>
            <a:endParaRPr/>
          </a:p>
        </p:txBody>
      </p:sp>
      <p:sp>
        <p:nvSpPr>
          <p:cNvPr id="109" name="Google Shape;109;p1"/>
          <p:cNvSpPr txBox="1"/>
          <p:nvPr>
            <p:ph idx="12" type="sldNum"/>
          </p:nvPr>
        </p:nvSpPr>
        <p:spPr>
          <a:xfrm>
            <a:off x="8391843" y="4654897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/>
              <a:t>‹#›</a:t>
            </a:fld>
            <a:endParaRPr sz="1200"/>
          </a:p>
        </p:txBody>
      </p:sp>
      <p:grpSp>
        <p:nvGrpSpPr>
          <p:cNvPr id="110" name="Google Shape;110;p1"/>
          <p:cNvGrpSpPr/>
          <p:nvPr/>
        </p:nvGrpSpPr>
        <p:grpSpPr>
          <a:xfrm>
            <a:off x="758564" y="3939902"/>
            <a:ext cx="7137370" cy="1028745"/>
            <a:chOff x="566440" y="4037850"/>
            <a:chExt cx="7137370" cy="1028745"/>
          </a:xfrm>
        </p:grpSpPr>
        <p:pic>
          <p:nvPicPr>
            <p:cNvPr id="111" name="Google Shape;11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43428" y="4114204"/>
              <a:ext cx="1010839" cy="312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ibourg Region" id="112" name="Google Shape;11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69357" y="4079924"/>
              <a:ext cx="952500" cy="381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4242" y="4037850"/>
              <a:ext cx="864094" cy="567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nf / GenÃ¨ve" id="114" name="Google Shape;11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36947" y="4122112"/>
              <a:ext cx="1152128" cy="296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90299" y="4641987"/>
              <a:ext cx="789490" cy="308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aubÃ¼nden" id="116" name="Google Shape;116;p1"/>
            <p:cNvPicPr preferRelativeResize="0"/>
            <p:nvPr/>
          </p:nvPicPr>
          <p:blipFill rotWithShape="1">
            <a:blip r:embed="rId8">
              <a:alphaModFix/>
            </a:blip>
            <a:srcRect b="15505" l="0" r="0" t="14683"/>
            <a:stretch/>
          </p:blipFill>
          <p:spPr>
            <a:xfrm>
              <a:off x="6504167" y="4119573"/>
              <a:ext cx="1080425" cy="30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argau Region" id="117" name="Google Shape;117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8660" y="4116338"/>
              <a:ext cx="880492" cy="308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Jura &amp; Drei-Seen-Land" id="118" name="Google Shape;118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6440" y="4678704"/>
              <a:ext cx="979004" cy="234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zern - VierwaldstÃ¤ttersee" id="119" name="Google Shape;119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72112" y="4605684"/>
              <a:ext cx="952500" cy="381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stschweiz / VierwaldstÃ¤ttersee" id="120" name="Google Shape;120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751280" y="4639964"/>
              <a:ext cx="1077385" cy="312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955333" y="4663757"/>
              <a:ext cx="908298" cy="26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allis" id="122" name="Google Shape;122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906457" y="4525774"/>
              <a:ext cx="718187" cy="54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Ã¼rich Region" id="123" name="Google Shape;123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51310" y="4572347"/>
              <a:ext cx="952500" cy="447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DISCOVER.SWISS</a:t>
            </a:r>
            <a:endParaRPr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386953" y="1491630"/>
            <a:ext cx="8370094" cy="326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371475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de-CH" sz="1600">
                <a:latin typeface="Arial"/>
                <a:ea typeface="Arial"/>
                <a:cs typeface="Arial"/>
                <a:sym typeface="Arial"/>
              </a:rPr>
              <a:t>Wer nutzt die Dienste von discover.swiss bereits?</a:t>
            </a:r>
            <a:endParaRPr/>
          </a:p>
          <a:p>
            <a:pPr indent="-171450" lvl="1" marL="714375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In Betrieb (ein oder mehrere Module):</a:t>
            </a:r>
            <a:endParaRPr/>
          </a:p>
          <a:p>
            <a:pPr indent="-171450" lvl="2" marL="1400175" rtl="0" algn="l">
              <a:spcBef>
                <a:spcPts val="200"/>
              </a:spcBef>
              <a:spcAft>
                <a:spcPts val="0"/>
              </a:spcAft>
              <a:buSzPts val="1200"/>
              <a:buChar char="•"/>
            </a:pPr>
            <a:r>
              <a:rPr lang="de-CH" sz="1200"/>
              <a:t>Zürich Tourismus - Schweizer Jugendherbergen - Tourismus Engadin Scuol Zernez - Engadin St. Moritz Tourismus - Destination Klosters Davos - Jungfrauregion - Graubünden Ferien - Alpspektakel - Bergbahnen Scuol - Bergün - Bike Marathon - Bogn Engiadina - Disentis Sedrun - Marke Graubünden - Naturpark Beverin - Parc Ela - Samnaun - Sportanlagen Chur - Val Müstair - Val Surses – Viamala</a:t>
            </a:r>
            <a:endParaRPr/>
          </a:p>
          <a:p>
            <a:pPr indent="-82550" lvl="1" marL="71437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In Planung oder Umsetzung:</a:t>
            </a:r>
            <a:endParaRPr/>
          </a:p>
          <a:p>
            <a:pPr indent="-171450" lvl="2" marL="1400175" rtl="0" algn="l">
              <a:spcBef>
                <a:spcPts val="200"/>
              </a:spcBef>
              <a:spcAft>
                <a:spcPts val="0"/>
              </a:spcAft>
              <a:buSzPts val="1200"/>
              <a:buChar char="•"/>
            </a:pPr>
            <a:r>
              <a:rPr lang="de-CH" sz="1200"/>
              <a:t>Ticino Turismo - Made in Bern - Aargau Tourismus - Rhätische Bahn – MeinThurgau - mit rund 12 weiteren Nutzern laufen konkrete Gespräche</a:t>
            </a:r>
            <a:endParaRPr/>
          </a:p>
          <a:p>
            <a:pPr indent="0" lvl="1" marL="54292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12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195" name="Google Shape;195;p10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0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DISCOVER.SWISS</a:t>
            </a:r>
            <a:endParaRPr/>
          </a:p>
        </p:txBody>
      </p:sp>
      <p:sp>
        <p:nvSpPr>
          <p:cNvPr id="202" name="Google Shape;202;p11"/>
          <p:cNvSpPr txBox="1"/>
          <p:nvPr>
            <p:ph idx="1" type="body"/>
          </p:nvPr>
        </p:nvSpPr>
        <p:spPr>
          <a:xfrm>
            <a:off x="386953" y="1491630"/>
            <a:ext cx="8370094" cy="326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371475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de-CH" sz="1600">
                <a:latin typeface="Arial"/>
                <a:ea typeface="Arial"/>
                <a:cs typeface="Arial"/>
                <a:sym typeface="Arial"/>
              </a:rPr>
              <a:t>Warum lohnt es sich bei discover.swiss mitzumachen?</a:t>
            </a:r>
            <a:endParaRPr/>
          </a:p>
          <a:p>
            <a:pPr indent="-82550" lvl="1" marL="714375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Initiative aus dem CH Tourismus für den CH Tourismus unterstützen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Gästen eine durchgängige Erfahrung ermöglichen (mit einem Login durch die ganze Schweiz)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Zugang zu Expertise im Bereich Digitalisierung im Tourismus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Mehr Verkehr auf eigene e-Commerce Lösung bringen!</a:t>
            </a:r>
            <a:endParaRPr/>
          </a:p>
          <a:p>
            <a:pPr indent="0" lvl="0" marL="0" rtl="0" algn="l">
              <a:lnSpc>
                <a:spcPct val="1112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de-CH" sz="15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112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203" name="Google Shape;203;p11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11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ctrTitle"/>
          </p:nvPr>
        </p:nvSpPr>
        <p:spPr>
          <a:xfrm>
            <a:off x="386954" y="2263697"/>
            <a:ext cx="8370093" cy="993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lang="de-CH"/>
              <a:t>BESTEN DANK!</a:t>
            </a:r>
            <a:endParaRPr/>
          </a:p>
        </p:txBody>
      </p:sp>
      <p:sp>
        <p:nvSpPr>
          <p:cNvPr id="210" name="Google Shape;210;p12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558754" y="114539"/>
            <a:ext cx="750019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lang="de-CH" sz="2800"/>
              <a:t>DIVERSES &amp; NÄCHSTE SCHRITTE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457200" y="1314450"/>
            <a:ext cx="8075240" cy="363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Nächste RDK-Sitzungen</a:t>
            </a:r>
            <a:endParaRPr/>
          </a:p>
          <a:p>
            <a:pPr indent="-285750" lvl="1" marL="828675" rtl="0" algn="l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29. November 2021, Bern</a:t>
            </a:r>
            <a:endParaRPr/>
          </a:p>
          <a:p>
            <a:pPr indent="-184150" lvl="1" marL="828675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5750" lvl="1" marL="828675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3. Februar 2022, Bern</a:t>
            </a:r>
            <a:endParaRPr/>
          </a:p>
          <a:p>
            <a:pPr indent="-285750" lvl="1" marL="828675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17. Mai 2022, Bern</a:t>
            </a:r>
            <a:endParaRPr/>
          </a:p>
          <a:p>
            <a:pPr indent="-285750" lvl="1" marL="828675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1.-2. September 2022, Strategiesitzung im Wallis</a:t>
            </a:r>
            <a:endParaRPr/>
          </a:p>
          <a:p>
            <a:pPr indent="-285750" lvl="1" marL="828675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10. November 2022, Bern</a:t>
            </a:r>
            <a:endParaRPr/>
          </a:p>
        </p:txBody>
      </p:sp>
      <p:cxnSp>
        <p:nvCxnSpPr>
          <p:cNvPr id="217" name="Google Shape;217;p13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391843" y="4654897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ctrTitle"/>
          </p:nvPr>
        </p:nvSpPr>
        <p:spPr>
          <a:xfrm>
            <a:off x="384314" y="171451"/>
            <a:ext cx="8507288" cy="304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</a:pPr>
            <a:r>
              <a:rPr lang="de-CH"/>
              <a:t>RDK</a:t>
            </a:r>
            <a:br>
              <a:rPr lang="de-CH"/>
            </a:br>
            <a:r>
              <a:rPr lang="de-CH" sz="1500"/>
              <a:t>	KONFERENZ DER REGIONALEN TOURISMUSDIREKTOREN DER SCHWEIZ</a:t>
            </a:r>
            <a:br>
              <a:rPr lang="de-CH" sz="1500"/>
            </a:br>
            <a:r>
              <a:rPr lang="de-CH" sz="1500"/>
              <a:t>	CONFÉRENCE DES DIRECTEURS D’OFFICES DE TOURISME RÉGIONAUX DE SUISSE</a:t>
            </a:r>
            <a:br>
              <a:rPr lang="de-CH" sz="1500"/>
            </a:br>
            <a:r>
              <a:rPr lang="de-CH" sz="1500"/>
              <a:t>	CONFERENZA DEI DIRETTORI DEGLI ENTI REGIONALI SVIZZERI DEL TURISMO</a:t>
            </a:r>
            <a:br>
              <a:rPr lang="de-CH" sz="1500"/>
            </a:br>
            <a:r>
              <a:rPr lang="de-CH" sz="1500"/>
              <a:t>	CONFERENZA DALS DIRECTURS REGIUNALS SVIZZERS DAL TURISSEM</a:t>
            </a:r>
            <a:endParaRPr/>
          </a:p>
        </p:txBody>
      </p:sp>
      <p:sp>
        <p:nvSpPr>
          <p:cNvPr id="224" name="Google Shape;224;p14"/>
          <p:cNvSpPr txBox="1"/>
          <p:nvPr>
            <p:ph idx="1" type="subTitle"/>
          </p:nvPr>
        </p:nvSpPr>
        <p:spPr>
          <a:xfrm>
            <a:off x="457200" y="318209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de-CH"/>
              <a:t>HERZLICHEN DANK!</a:t>
            </a:r>
            <a:endParaRPr/>
          </a:p>
        </p:txBody>
      </p:sp>
      <p:sp>
        <p:nvSpPr>
          <p:cNvPr id="225" name="Google Shape;225;p14"/>
          <p:cNvSpPr txBox="1"/>
          <p:nvPr>
            <p:ph idx="12" type="sldNum"/>
          </p:nvPr>
        </p:nvSpPr>
        <p:spPr>
          <a:xfrm>
            <a:off x="8391843" y="4654897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/>
              <a:t>‹#›</a:t>
            </a:fld>
            <a:endParaRPr sz="1200"/>
          </a:p>
        </p:txBody>
      </p:sp>
      <p:grpSp>
        <p:nvGrpSpPr>
          <p:cNvPr id="226" name="Google Shape;226;p14"/>
          <p:cNvGrpSpPr/>
          <p:nvPr/>
        </p:nvGrpSpPr>
        <p:grpSpPr>
          <a:xfrm>
            <a:off x="758564" y="3939902"/>
            <a:ext cx="7137370" cy="1028745"/>
            <a:chOff x="566440" y="4037850"/>
            <a:chExt cx="7137370" cy="1028745"/>
          </a:xfrm>
        </p:grpSpPr>
        <p:pic>
          <p:nvPicPr>
            <p:cNvPr id="227" name="Google Shape;22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43428" y="4114204"/>
              <a:ext cx="1010839" cy="312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ibourg Region" id="228" name="Google Shape;22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69357" y="4079924"/>
              <a:ext cx="952500" cy="381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64242" y="4037850"/>
              <a:ext cx="864094" cy="567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nf / GenÃ¨ve" id="230" name="Google Shape;23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36947" y="4122112"/>
              <a:ext cx="1152128" cy="296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90299" y="4641987"/>
              <a:ext cx="789490" cy="308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aubÃ¼nden" id="232" name="Google Shape;232;p14"/>
            <p:cNvPicPr preferRelativeResize="0"/>
            <p:nvPr/>
          </p:nvPicPr>
          <p:blipFill rotWithShape="1">
            <a:blip r:embed="rId8">
              <a:alphaModFix/>
            </a:blip>
            <a:srcRect b="15505" l="0" r="0" t="14683"/>
            <a:stretch/>
          </p:blipFill>
          <p:spPr>
            <a:xfrm>
              <a:off x="6504167" y="4119573"/>
              <a:ext cx="1080425" cy="30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argau Region" id="233" name="Google Shape;233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8660" y="4116338"/>
              <a:ext cx="880492" cy="308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Jura &amp; Drei-Seen-Land" id="234" name="Google Shape;234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6440" y="4678704"/>
              <a:ext cx="979004" cy="234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zern - VierwaldstÃ¤ttersee" id="235" name="Google Shape;235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72112" y="4605684"/>
              <a:ext cx="952500" cy="381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stschweiz / VierwaldstÃ¤ttersee" id="236" name="Google Shape;236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751280" y="4639964"/>
              <a:ext cx="1077385" cy="312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955333" y="4663757"/>
              <a:ext cx="908298" cy="26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allis" id="238" name="Google Shape;238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906457" y="4525774"/>
              <a:ext cx="718187" cy="540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Ã¼rich Region" id="239" name="Google Shape;239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51310" y="4572347"/>
              <a:ext cx="952500" cy="447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type="title"/>
          </p:nvPr>
        </p:nvSpPr>
        <p:spPr>
          <a:xfrm>
            <a:off x="558754" y="114539"/>
            <a:ext cx="750019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TRAKTANDEN 24.09.21</a:t>
            </a:r>
            <a:endParaRPr/>
          </a:p>
        </p:txBody>
      </p:sp>
      <p:sp>
        <p:nvSpPr>
          <p:cNvPr id="129" name="Google Shape;129;p2"/>
          <p:cNvSpPr txBox="1"/>
          <p:nvPr>
            <p:ph idx="1" type="body"/>
          </p:nvPr>
        </p:nvSpPr>
        <p:spPr>
          <a:xfrm>
            <a:off x="457200" y="1131589"/>
            <a:ext cx="7620000" cy="4104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00">
              <a:latin typeface="Arial"/>
              <a:ea typeface="Arial"/>
              <a:cs typeface="Arial"/>
              <a:sym typeface="Arial"/>
            </a:endParaRPr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Begrüssung, Protokoll &amp; Pendenzen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Recovery Programm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Projektstand Statistiken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Discover.Swiss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Saisonbilanz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ST Strategie, aktueller Stand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Organisatorische Weiterentwicklung</a:t>
            </a:r>
            <a:endParaRPr/>
          </a:p>
          <a:p>
            <a:pPr indent="0" lvl="0" marL="363538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	- PAUSE -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Marktplatz B2B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Swisstainable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Kompetenzzentrum Nachhaltigkeit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Tourismus-Leitlinien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Mitteilungen &amp; Orientierungen STS</a:t>
            </a:r>
            <a:endParaRPr/>
          </a:p>
          <a:p>
            <a:pPr indent="-358774" lvl="0" marL="722313" rtl="0" algn="l"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AutoNum type="alphaUcPeriod" startAt="8"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Diverses &amp; nächste Schritte</a:t>
            </a:r>
            <a:endParaRPr/>
          </a:p>
        </p:txBody>
      </p:sp>
      <p:cxnSp>
        <p:nvCxnSpPr>
          <p:cNvPr id="130" name="Google Shape;130;p2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8391843" y="4659982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558754" y="114539"/>
            <a:ext cx="811770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 Black"/>
              <a:buNone/>
            </a:pPr>
            <a:r>
              <a:rPr lang="de-CH"/>
              <a:t>PROTOKOLL &amp; PENDENZENLISTE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395536" y="1347621"/>
            <a:ext cx="8280920" cy="936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CH" sz="1400"/>
              <a:t>Genehmigung Protokoll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Sitzung vom 11.05.21</a:t>
            </a:r>
            <a:endParaRPr/>
          </a:p>
          <a:p>
            <a:pPr indent="-82550" lvl="1" marL="71437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/>
          </a:p>
          <a:p>
            <a:pPr indent="0" lvl="1" marL="85725" rtl="0" algn="l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de-CH" sz="1400"/>
              <a:t>Pendenzenliste</a:t>
            </a:r>
            <a:endParaRPr b="0" sz="1400"/>
          </a:p>
          <a:p>
            <a:pPr indent="0" lvl="0" marL="8572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sz="1400"/>
          </a:p>
        </p:txBody>
      </p:sp>
      <p:cxnSp>
        <p:nvCxnSpPr>
          <p:cNvPr id="139" name="Google Shape;139;p3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"/>
          <p:cNvSpPr txBox="1"/>
          <p:nvPr>
            <p:ph idx="12" type="sldNum"/>
          </p:nvPr>
        </p:nvSpPr>
        <p:spPr>
          <a:xfrm>
            <a:off x="8391843" y="4654897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395536" y="2427735"/>
            <a:ext cx="8280920" cy="107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8582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Statistiken / Datenerhebung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Recovery Programm 22-23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Nachhaltigkeit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Tourismus-Leitlinien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Gratis Gepäcktransport SBB (Nov.)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Gästelenkung (Nov.)</a:t>
            </a:r>
            <a:endParaRPr/>
          </a:p>
          <a:p>
            <a:pPr indent="-342900" lvl="1" marL="8858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AutoNum type="arabicPeriod"/>
            </a:pPr>
            <a:r>
              <a:rPr b="0" i="0" lang="de-CH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Gastfreundlichkeits-Radar (Nov.)</a:t>
            </a:r>
            <a:endParaRPr/>
          </a:p>
          <a:p>
            <a:pPr indent="0" lvl="1" marL="542925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558754" y="114539"/>
            <a:ext cx="811770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STATISTIKEN</a:t>
            </a:r>
            <a:endParaRPr/>
          </a:p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251520" y="1275607"/>
            <a:ext cx="8784976" cy="3390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85725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CH" sz="1400"/>
              <a:t>Projektstand „Modell der zukünftigen Datenerhebung und Nutzung im Tourismusland Schweiz“ </a:t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Definition Projektbeschrieb, Budgetierung, Strategische Stossrichtung, Ziele</a:t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Finalisierung aller Dokumente zu Handen der RDK</a:t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Einreichung des Projektantrages an das SECO für InnoTour Finanzierungsbeteiligung (09.08.2021)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Allfällige Anpassungen und Einreichung ergänzende Dokumente</a:t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Verabschiedung des Innotour-Antrags am 20. September 2021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Workshop mit den Regionen am 23. September 2021</a:t>
            </a:r>
            <a:endParaRPr/>
          </a:p>
          <a:p>
            <a:pPr indent="0" lvl="0" marL="85725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85725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CH" sz="1400"/>
              <a:t>Nächste Schritte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Hochfahren der Projektorganisation für die Umsetzung des Schritt 1</a:t>
            </a:r>
            <a:endParaRPr sz="1400"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Schritt 1: Desk Research, Bildung Fachgruppen, Aufbau Projektnetzwerk</a:t>
            </a:r>
            <a:endParaRPr/>
          </a:p>
          <a:p>
            <a:pPr indent="0" lvl="0" marL="85725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1" marL="85725" rtl="0" algn="l"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/>
          </a:p>
          <a:p>
            <a:pPr indent="0" lvl="0" marL="85725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1" marL="54292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82550" lvl="1" marL="71437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cxnSp>
        <p:nvCxnSpPr>
          <p:cNvPr id="149" name="Google Shape;149;p4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4"/>
          <p:cNvSpPr txBox="1"/>
          <p:nvPr>
            <p:ph idx="12" type="sldNum"/>
          </p:nvPr>
        </p:nvSpPr>
        <p:spPr>
          <a:xfrm>
            <a:off x="8391843" y="4654897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558754" y="114539"/>
            <a:ext cx="811770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lang="de-CH" sz="2800"/>
              <a:t>RETROSPEKTIVE SAISON BILANZ ST</a:t>
            </a:r>
            <a:endParaRPr/>
          </a:p>
        </p:txBody>
      </p:sp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558754" y="1296195"/>
            <a:ext cx="7954484" cy="1851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Feedback RDK an ST</a:t>
            </a:r>
            <a:endParaRPr/>
          </a:p>
          <a:p>
            <a:pPr indent="-196850" lvl="1" marL="828675" rtl="0" algn="l"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71450" lvl="0" marL="257175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1" marL="54292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cxnSp>
        <p:nvCxnSpPr>
          <p:cNvPr id="158" name="Google Shape;158;p5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5"/>
          <p:cNvSpPr txBox="1"/>
          <p:nvPr>
            <p:ph idx="12" type="sldNum"/>
          </p:nvPr>
        </p:nvSpPr>
        <p:spPr>
          <a:xfrm>
            <a:off x="27607" y="4669384"/>
            <a:ext cx="986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440294" y="3753998"/>
            <a:ext cx="8370093" cy="99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E1D"/>
              </a:buClr>
              <a:buSzPts val="2100"/>
              <a:buFont typeface="Arial"/>
              <a:buNone/>
            </a:pPr>
            <a:r>
              <a:rPr b="1" i="0" lang="de-CH" sz="2100" u="none" cap="none" strike="noStrike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Update RDK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E1D"/>
              </a:buClr>
              <a:buSzPts val="1800"/>
              <a:buFont typeface="Arial"/>
              <a:buNone/>
            </a:pPr>
            <a:r>
              <a:rPr b="0" i="0" lang="de-CH" sz="1800" u="none" cap="none" strike="noStrike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24. September 2021</a:t>
            </a:r>
            <a:br>
              <a:rPr b="0" i="0" lang="de-CH" sz="1800" u="none" cap="none" strike="noStrike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CH" sz="1800" u="none" cap="none" strike="noStrike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Jon Erni</a:t>
            </a:r>
            <a:endParaRPr b="0" i="0" sz="2400" u="none" cap="none" strike="noStrike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DISCOVER.SWISS</a:t>
            </a:r>
            <a:endParaRPr/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386953" y="1638300"/>
            <a:ext cx="8370094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14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CH" sz="1600">
                <a:latin typeface="Arial"/>
                <a:ea typeface="Arial"/>
                <a:cs typeface="Arial"/>
                <a:sym typeface="Arial"/>
              </a:rPr>
              <a:t>Zusammenfassung</a:t>
            </a:r>
            <a:endParaRPr/>
          </a:p>
          <a:p>
            <a:pPr indent="-171450" lvl="1" marL="714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2017 ist die Idee geboren worden – 2021 beziehen bereits über 30 Partner Leistungen von der Plattform discover.swiss</a:t>
            </a:r>
            <a:endParaRPr/>
          </a:p>
          <a:p>
            <a:pPr indent="-825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Die 3 Grundmodule der Plattform discover.swiss Info Center (Content Hub) – User Profile – Marktplatz sind in Betrieb und können einzeln oder kombiniert genutzt werden</a:t>
            </a:r>
            <a:endParaRPr/>
          </a:p>
          <a:p>
            <a:pPr indent="-825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Discover.swiss ist keine Konkurrenz für bestehende Marktplätze, sondern bringt mehr Verkehr auf diese!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947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/>
          </a:p>
        </p:txBody>
      </p:sp>
      <p:sp>
        <p:nvSpPr>
          <p:cNvPr id="171" name="Google Shape;171;p7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7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DISCOVER.SWISS</a:t>
            </a:r>
            <a:endParaRPr/>
          </a:p>
        </p:txBody>
      </p:sp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386953" y="1419622"/>
            <a:ext cx="8370094" cy="3464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371475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de-CH" sz="1600">
                <a:latin typeface="Arial"/>
                <a:ea typeface="Arial"/>
                <a:cs typeface="Arial"/>
                <a:sym typeface="Arial"/>
              </a:rPr>
              <a:t>Was ist discover.swiss und wer steht dahinter?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171450" lvl="1" marL="714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Organisation, welche DMOs und Leistungsträger bei der digitalen Transformation unterstützt.</a:t>
            </a:r>
            <a:endParaRPr/>
          </a:p>
          <a:p>
            <a:pPr indent="-171450" lvl="1" marL="714375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22 Genossenschafter: </a:t>
            </a:r>
            <a:endParaRPr/>
          </a:p>
          <a:p>
            <a:pPr indent="-171450" lvl="2" marL="1400175" rtl="0" algn="l">
              <a:spcBef>
                <a:spcPts val="200"/>
              </a:spcBef>
              <a:spcAft>
                <a:spcPts val="0"/>
              </a:spcAft>
              <a:buSzPts val="1200"/>
              <a:buChar char="•"/>
            </a:pPr>
            <a:r>
              <a:rPr lang="de-CH" sz="1200"/>
              <a:t>Juristische Personen: 934 Systems GmbH, Uetikon am See - Alturos Destinations AG, Pfäffikon - Ambit AG, Winterthur - Bonfire AG, Zermatt - Destination Davos Klosters - Feratel Media Technologies AG, Rotkreuz - Hoteleriesuisse, Bern - ItnetX Schweiz AG, Glattbrugg - Itsbusiness AG, Bern - miaEngiadina Marketing SA, Scuol - Rhätische Bahn, Chur - Schweizer Jugendherbergen, Zürich - Somedia AG, Chur - Ticino Turismo, Bellinzona - Upgreat AG, Fehraltdorf - Weisse Arena AG, Laax - Zürich Tourismus </a:t>
            </a:r>
            <a:endParaRPr/>
          </a:p>
          <a:p>
            <a:pPr indent="-171450" lvl="2" marL="1400175" rtl="0" algn="l">
              <a:spcBef>
                <a:spcPts val="200"/>
              </a:spcBef>
              <a:spcAft>
                <a:spcPts val="0"/>
              </a:spcAft>
              <a:buSzPts val="1200"/>
              <a:buChar char="•"/>
            </a:pPr>
            <a:r>
              <a:rPr lang="de-CH" sz="1200"/>
              <a:t>Natürliche Personen: Andreas Züllig - Janine Bunte - Urs Wagenseil - Andreas Liebrich - Jon Erni</a:t>
            </a:r>
            <a:endParaRPr/>
          </a:p>
          <a:p>
            <a:pPr indent="-171450" lvl="2" marL="1400175" rtl="0" algn="l">
              <a:spcBef>
                <a:spcPts val="200"/>
              </a:spcBef>
              <a:spcAft>
                <a:spcPts val="0"/>
              </a:spcAft>
              <a:buSzPts val="1200"/>
              <a:buChar char="•"/>
            </a:pPr>
            <a:r>
              <a:rPr lang="de-CH" sz="1200"/>
              <a:t>43 Vereinsmitglieder</a:t>
            </a:r>
            <a:endParaRPr sz="1400"/>
          </a:p>
          <a:p>
            <a:pPr indent="0" lvl="0" marL="0" rtl="0" algn="l">
              <a:lnSpc>
                <a:spcPct val="69541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sz="2400"/>
          </a:p>
        </p:txBody>
      </p:sp>
      <p:sp>
        <p:nvSpPr>
          <p:cNvPr id="179" name="Google Shape;179;p8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8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de-CH"/>
              <a:t>DISCOVER.SWISS</a:t>
            </a:r>
            <a:endParaRPr/>
          </a:p>
        </p:txBody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386953" y="1563638"/>
            <a:ext cx="8370094" cy="3196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371475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de-CH" sz="1600">
                <a:latin typeface="Arial"/>
                <a:ea typeface="Arial"/>
                <a:cs typeface="Arial"/>
                <a:sym typeface="Arial"/>
              </a:rPr>
              <a:t>Welche Ziele verfolgt discover.swiss?</a:t>
            </a:r>
            <a:endParaRPr/>
          </a:p>
          <a:p>
            <a:pPr indent="-82550" lvl="1" marL="7143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DMOs/LT den niederschwelligen Einstieg in die Digitalisierung ermöglichen, auch wenn personelle und finanzielle Ressourcen knapp sind</a:t>
            </a:r>
            <a:endParaRPr/>
          </a:p>
          <a:p>
            <a:pPr indent="-825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171450" lvl="1" marL="71437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de-CH" sz="1400"/>
              <a:t>Bestehende digitale Lösungen – vor allem e-Commerce Lösungen – anbinden und somit mehr Verkehr auf die Plattformen der DMO/LT bringen</a:t>
            </a:r>
            <a:endParaRPr/>
          </a:p>
          <a:p>
            <a:pPr indent="0" lvl="1" marL="542925" rtl="0" algn="l"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69541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87" name="Google Shape;187;p9"/>
          <p:cNvSpPr txBox="1"/>
          <p:nvPr>
            <p:ph idx="10" type="dt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525">
                <a:solidFill>
                  <a:srgbClr val="1D1E1D"/>
                </a:solidFill>
                <a:latin typeface="Arial"/>
                <a:ea typeface="Arial"/>
                <a:cs typeface="Arial"/>
                <a:sym typeface="Arial"/>
              </a:rPr>
              <a:t>27. September 2021</a:t>
            </a:r>
            <a:endParaRPr sz="525">
              <a:solidFill>
                <a:srgbClr val="1D1E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9"/>
          <p:cNvCxnSpPr/>
          <p:nvPr/>
        </p:nvCxnSpPr>
        <p:spPr>
          <a:xfrm>
            <a:off x="558754" y="1131590"/>
            <a:ext cx="8117702" cy="0"/>
          </a:xfrm>
          <a:prstGeom prst="straightConnector1">
            <a:avLst/>
          </a:prstGeom>
          <a:noFill/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z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2018-12-03T17:17:28Z</dcterms:created>
  <dc:creator>Isaak Lea</dc:creator>
</cp:coreProperties>
</file>