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Lst>
  <p:sldSz cy="5143500" cx="9144000"/>
  <p:notesSz cx="9928225" cy="6797675"/>
  <p:embeddedFontLst>
    <p:embeddedFont>
      <p:font typeface="Helvetica Neue"/>
      <p:regular r:id="rId54"/>
      <p:bold r:id="rId55"/>
      <p:italic r:id="rId56"/>
      <p:boldItalic r:id="rId57"/>
    </p:embeddedFont>
    <p:embeddedFont>
      <p:font typeface="Arial Black"/>
      <p:regular r:id="rId58"/>
    </p:embeddedFont>
    <p:embeddedFont>
      <p:font typeface="Helvetica Neue Light"/>
      <p:regular r:id="rId59"/>
      <p:bold r:id="rId60"/>
      <p:italic r:id="rId61"/>
      <p:boldItalic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63" roundtripDataSignature="AMtx7mhiJgRzzzsj7pgzsNf4m+2HQ4zm3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3E31A80-95FD-4FD5-80F8-2217FD6903D3}">
  <a:tblStyle styleId="{D3E31A80-95FD-4FD5-80F8-2217FD6903D3}" styleName="Table_0">
    <a:wholeTbl>
      <a:tcTxStyle b="off" i="off">
        <a:font>
          <a:latin typeface="Arial"/>
          <a:ea typeface="Arial"/>
          <a:cs typeface="Arial"/>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HelveticaNeueLight-boldItalic.fntdata"/><Relationship Id="rId61" Type="http://schemas.openxmlformats.org/officeDocument/2006/relationships/font" Target="fonts/HelveticaNeueLight-italic.fntdata"/><Relationship Id="rId20" Type="http://schemas.openxmlformats.org/officeDocument/2006/relationships/slide" Target="slides/slide14.xml"/><Relationship Id="rId63" Type="http://customschemas.google.com/relationships/presentationmetadata" Target="meta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HelveticaNeueLight-bold.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font" Target="fonts/HelveticaNeue-bold.fntdata"/><Relationship Id="rId10" Type="http://schemas.openxmlformats.org/officeDocument/2006/relationships/slide" Target="slides/slide4.xml"/><Relationship Id="rId54" Type="http://schemas.openxmlformats.org/officeDocument/2006/relationships/font" Target="fonts/HelveticaNeue-regular.fntdata"/><Relationship Id="rId13" Type="http://schemas.openxmlformats.org/officeDocument/2006/relationships/slide" Target="slides/slide7.xml"/><Relationship Id="rId57" Type="http://schemas.openxmlformats.org/officeDocument/2006/relationships/font" Target="fonts/HelveticaNeue-boldItalic.fntdata"/><Relationship Id="rId12" Type="http://schemas.openxmlformats.org/officeDocument/2006/relationships/slide" Target="slides/slide6.xml"/><Relationship Id="rId56" Type="http://schemas.openxmlformats.org/officeDocument/2006/relationships/font" Target="fonts/HelveticaNeue-italic.fntdata"/><Relationship Id="rId15" Type="http://schemas.openxmlformats.org/officeDocument/2006/relationships/slide" Target="slides/slide9.xml"/><Relationship Id="rId59" Type="http://schemas.openxmlformats.org/officeDocument/2006/relationships/font" Target="fonts/HelveticaNeueLight-regular.fntdata"/><Relationship Id="rId14" Type="http://schemas.openxmlformats.org/officeDocument/2006/relationships/slide" Target="slides/slide8.xml"/><Relationship Id="rId58" Type="http://schemas.openxmlformats.org/officeDocument/2006/relationships/font" Target="fonts/ArialBlack-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3" y="1"/>
            <a:ext cx="4302231" cy="339884"/>
          </a:xfrm>
          <a:prstGeom prst="rect">
            <a:avLst/>
          </a:prstGeom>
          <a:noFill/>
          <a:ln>
            <a:noFill/>
          </a:ln>
        </p:spPr>
        <p:txBody>
          <a:bodyPr anchorCtr="0" anchor="t" bIns="45350" lIns="90700" spcFirstLastPara="1" rIns="90700" wrap="square" tIns="4535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623700" y="1"/>
            <a:ext cx="4302231" cy="339884"/>
          </a:xfrm>
          <a:prstGeom prst="rect">
            <a:avLst/>
          </a:prstGeom>
          <a:noFill/>
          <a:ln>
            <a:noFill/>
          </a:ln>
        </p:spPr>
        <p:txBody>
          <a:bodyPr anchorCtr="0" anchor="t" bIns="45350" lIns="90700" spcFirstLastPara="1" rIns="90700" wrap="square" tIns="4535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697163" y="509588"/>
            <a:ext cx="4533900" cy="2549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92823" y="3228896"/>
            <a:ext cx="7942580" cy="3058954"/>
          </a:xfrm>
          <a:prstGeom prst="rect">
            <a:avLst/>
          </a:prstGeom>
          <a:noFill/>
          <a:ln>
            <a:noFill/>
          </a:ln>
        </p:spPr>
        <p:txBody>
          <a:bodyPr anchorCtr="0" anchor="t" bIns="45350" lIns="90700" spcFirstLastPara="1" rIns="90700" wrap="square" tIns="4535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3" y="6456613"/>
            <a:ext cx="4302231" cy="339884"/>
          </a:xfrm>
          <a:prstGeom prst="rect">
            <a:avLst/>
          </a:prstGeom>
          <a:noFill/>
          <a:ln>
            <a:noFill/>
          </a:ln>
        </p:spPr>
        <p:txBody>
          <a:bodyPr anchorCtr="0" anchor="b" bIns="45350" lIns="90700" spcFirstLastPara="1" rIns="90700" wrap="square" tIns="4535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623700" y="6456613"/>
            <a:ext cx="4302231" cy="339884"/>
          </a:xfrm>
          <a:prstGeom prst="rect">
            <a:avLst/>
          </a:prstGeom>
          <a:noFill/>
          <a:ln>
            <a:noFill/>
          </a:ln>
        </p:spPr>
        <p:txBody>
          <a:bodyPr anchorCtr="0" anchor="b" bIns="45350" lIns="90700" spcFirstLastPara="1" rIns="90700" wrap="square" tIns="45350">
            <a:noAutofit/>
          </a:bodyPr>
          <a:lstStyle/>
          <a:p>
            <a:pPr indent="0" lvl="0" marL="0" marR="0" rtl="0" algn="r">
              <a:spcBef>
                <a:spcPts val="0"/>
              </a:spcBef>
              <a:spcAft>
                <a:spcPts val="0"/>
              </a:spcAft>
              <a:buNone/>
            </a:pPr>
            <a:fld id="{00000000-1234-1234-1234-123412341234}" type="slidenum">
              <a:rPr b="0" i="0" lang="fr-CH"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1:notes"/>
          <p:cNvSpPr/>
          <p:nvPr>
            <p:ph idx="2" type="sldImg"/>
          </p:nvPr>
        </p:nvSpPr>
        <p:spPr>
          <a:xfrm>
            <a:off x="2697163" y="509588"/>
            <a:ext cx="4533900" cy="2549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 name="Google Shape;96;p1:notes"/>
          <p:cNvSpPr txBox="1"/>
          <p:nvPr>
            <p:ph idx="1" type="body"/>
          </p:nvPr>
        </p:nvSpPr>
        <p:spPr>
          <a:xfrm>
            <a:off x="992823" y="3228896"/>
            <a:ext cx="7942580" cy="3058954"/>
          </a:xfrm>
          <a:prstGeom prst="rect">
            <a:avLst/>
          </a:prstGeom>
          <a:noFill/>
          <a:ln>
            <a:noFill/>
          </a:ln>
        </p:spPr>
        <p:txBody>
          <a:bodyPr anchorCtr="0" anchor="t" bIns="45350" lIns="90700" spcFirstLastPara="1" rIns="90700" wrap="square" tIns="45350">
            <a:noAutofit/>
          </a:bodyPr>
          <a:lstStyle/>
          <a:p>
            <a:pPr indent="0" lvl="0" marL="0" rtl="0" algn="l">
              <a:spcBef>
                <a:spcPts val="0"/>
              </a:spcBef>
              <a:spcAft>
                <a:spcPts val="0"/>
              </a:spcAft>
              <a:buNone/>
            </a:pPr>
            <a:r>
              <a:t/>
            </a:r>
            <a:endParaRPr/>
          </a:p>
        </p:txBody>
      </p:sp>
      <p:sp>
        <p:nvSpPr>
          <p:cNvPr id="97" name="Google Shape;97;p1:notes"/>
          <p:cNvSpPr txBox="1"/>
          <p:nvPr>
            <p:ph idx="12" type="sldNum"/>
          </p:nvPr>
        </p:nvSpPr>
        <p:spPr>
          <a:xfrm>
            <a:off x="5623700" y="6456613"/>
            <a:ext cx="4302231" cy="339884"/>
          </a:xfrm>
          <a:prstGeom prst="rect">
            <a:avLst/>
          </a:prstGeom>
          <a:noFill/>
          <a:ln>
            <a:noFill/>
          </a:ln>
        </p:spPr>
        <p:txBody>
          <a:bodyPr anchorCtr="0" anchor="b" bIns="45350" lIns="90700" spcFirstLastPara="1" rIns="90700" wrap="square" tIns="45350">
            <a:noAutofit/>
          </a:body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0:notes"/>
          <p:cNvSpPr/>
          <p:nvPr>
            <p:ph idx="2" type="sldImg"/>
          </p:nvPr>
        </p:nvSpPr>
        <p:spPr>
          <a:xfrm>
            <a:off x="2697163" y="509588"/>
            <a:ext cx="4533900" cy="2549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p10:notes"/>
          <p:cNvSpPr txBox="1"/>
          <p:nvPr>
            <p:ph idx="1" type="body"/>
          </p:nvPr>
        </p:nvSpPr>
        <p:spPr>
          <a:xfrm>
            <a:off x="992823" y="3228896"/>
            <a:ext cx="7942580" cy="3058954"/>
          </a:xfrm>
          <a:prstGeom prst="rect">
            <a:avLst/>
          </a:prstGeom>
          <a:noFill/>
          <a:ln>
            <a:noFill/>
          </a:ln>
        </p:spPr>
        <p:txBody>
          <a:bodyPr anchorCtr="0" anchor="t" bIns="45350" lIns="90700" spcFirstLastPara="1" rIns="90700" wrap="square" tIns="45350">
            <a:noAutofit/>
          </a:bodyPr>
          <a:lstStyle/>
          <a:p>
            <a:pPr indent="0" lvl="0" marL="0" rtl="0" algn="l">
              <a:spcBef>
                <a:spcPts val="0"/>
              </a:spcBef>
              <a:spcAft>
                <a:spcPts val="0"/>
              </a:spcAft>
              <a:buNone/>
            </a:pPr>
            <a:r>
              <a:t/>
            </a:r>
            <a:endParaRPr/>
          </a:p>
        </p:txBody>
      </p:sp>
      <p:sp>
        <p:nvSpPr>
          <p:cNvPr id="198" name="Google Shape;198;p10:notes"/>
          <p:cNvSpPr txBox="1"/>
          <p:nvPr>
            <p:ph idx="12" type="sldNum"/>
          </p:nvPr>
        </p:nvSpPr>
        <p:spPr>
          <a:xfrm>
            <a:off x="5623700" y="6456613"/>
            <a:ext cx="4302231" cy="339884"/>
          </a:xfrm>
          <a:prstGeom prst="rect">
            <a:avLst/>
          </a:prstGeom>
          <a:noFill/>
          <a:ln>
            <a:noFill/>
          </a:ln>
        </p:spPr>
        <p:txBody>
          <a:bodyPr anchorCtr="0" anchor="b" bIns="45350" lIns="90700" spcFirstLastPara="1" rIns="90700" wrap="square" tIns="45350">
            <a:noAutofit/>
          </a:body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1:notes"/>
          <p:cNvSpPr/>
          <p:nvPr>
            <p:ph idx="2" type="sldImg"/>
          </p:nvPr>
        </p:nvSpPr>
        <p:spPr>
          <a:xfrm>
            <a:off x="2697163" y="509588"/>
            <a:ext cx="4533900" cy="2549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p11:notes"/>
          <p:cNvSpPr txBox="1"/>
          <p:nvPr>
            <p:ph idx="1" type="body"/>
          </p:nvPr>
        </p:nvSpPr>
        <p:spPr>
          <a:xfrm>
            <a:off x="992823" y="3228896"/>
            <a:ext cx="7942580" cy="3058954"/>
          </a:xfrm>
          <a:prstGeom prst="rect">
            <a:avLst/>
          </a:prstGeom>
          <a:noFill/>
          <a:ln>
            <a:noFill/>
          </a:ln>
        </p:spPr>
        <p:txBody>
          <a:bodyPr anchorCtr="0" anchor="t" bIns="45350" lIns="90700" spcFirstLastPara="1" rIns="90700" wrap="square" tIns="45350">
            <a:noAutofit/>
          </a:bodyPr>
          <a:lstStyle/>
          <a:p>
            <a:pPr indent="0" lvl="0" marL="0" rtl="0" algn="l">
              <a:spcBef>
                <a:spcPts val="0"/>
              </a:spcBef>
              <a:spcAft>
                <a:spcPts val="0"/>
              </a:spcAft>
              <a:buNone/>
            </a:pPr>
            <a:r>
              <a:t/>
            </a:r>
            <a:endParaRPr/>
          </a:p>
        </p:txBody>
      </p:sp>
      <p:sp>
        <p:nvSpPr>
          <p:cNvPr id="207" name="Google Shape;207;p11:notes"/>
          <p:cNvSpPr txBox="1"/>
          <p:nvPr>
            <p:ph idx="12" type="sldNum"/>
          </p:nvPr>
        </p:nvSpPr>
        <p:spPr>
          <a:xfrm>
            <a:off x="5623700" y="6456613"/>
            <a:ext cx="4302231" cy="339884"/>
          </a:xfrm>
          <a:prstGeom prst="rect">
            <a:avLst/>
          </a:prstGeom>
          <a:noFill/>
          <a:ln>
            <a:noFill/>
          </a:ln>
        </p:spPr>
        <p:txBody>
          <a:bodyPr anchorCtr="0" anchor="b" bIns="45350" lIns="90700" spcFirstLastPara="1" rIns="90700" wrap="square" tIns="45350">
            <a:noAutofit/>
          </a:body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2:notes"/>
          <p:cNvSpPr/>
          <p:nvPr>
            <p:ph idx="2" type="sldImg"/>
          </p:nvPr>
        </p:nvSpPr>
        <p:spPr>
          <a:xfrm>
            <a:off x="2697163" y="509588"/>
            <a:ext cx="4533900" cy="2549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p12:notes"/>
          <p:cNvSpPr txBox="1"/>
          <p:nvPr>
            <p:ph idx="1" type="body"/>
          </p:nvPr>
        </p:nvSpPr>
        <p:spPr>
          <a:xfrm>
            <a:off x="992823" y="3228896"/>
            <a:ext cx="7942580" cy="3058954"/>
          </a:xfrm>
          <a:prstGeom prst="rect">
            <a:avLst/>
          </a:prstGeom>
          <a:noFill/>
          <a:ln>
            <a:noFill/>
          </a:ln>
        </p:spPr>
        <p:txBody>
          <a:bodyPr anchorCtr="0" anchor="t" bIns="45350" lIns="90700" spcFirstLastPara="1" rIns="90700" wrap="square" tIns="45350">
            <a:noAutofit/>
          </a:bodyPr>
          <a:lstStyle/>
          <a:p>
            <a:pPr indent="0" lvl="0" marL="0" rtl="0" algn="l">
              <a:spcBef>
                <a:spcPts val="0"/>
              </a:spcBef>
              <a:spcAft>
                <a:spcPts val="0"/>
              </a:spcAft>
              <a:buNone/>
            </a:pPr>
            <a:r>
              <a:t/>
            </a:r>
            <a:endParaRPr/>
          </a:p>
        </p:txBody>
      </p:sp>
      <p:sp>
        <p:nvSpPr>
          <p:cNvPr id="216" name="Google Shape;216;p12:notes"/>
          <p:cNvSpPr txBox="1"/>
          <p:nvPr>
            <p:ph idx="12" type="sldNum"/>
          </p:nvPr>
        </p:nvSpPr>
        <p:spPr>
          <a:xfrm>
            <a:off x="5623700" y="6456613"/>
            <a:ext cx="4302231" cy="339884"/>
          </a:xfrm>
          <a:prstGeom prst="rect">
            <a:avLst/>
          </a:prstGeom>
          <a:noFill/>
          <a:ln>
            <a:noFill/>
          </a:ln>
        </p:spPr>
        <p:txBody>
          <a:bodyPr anchorCtr="0" anchor="b" bIns="45350" lIns="90700" spcFirstLastPara="1" rIns="90700" wrap="square" tIns="45350">
            <a:noAutofit/>
          </a:body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3:notes"/>
          <p:cNvSpPr/>
          <p:nvPr>
            <p:ph idx="2" type="sldImg"/>
          </p:nvPr>
        </p:nvSpPr>
        <p:spPr>
          <a:xfrm>
            <a:off x="2697163" y="509588"/>
            <a:ext cx="4533900" cy="2549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 name="Google Shape;224;p13:notes"/>
          <p:cNvSpPr txBox="1"/>
          <p:nvPr>
            <p:ph idx="1" type="body"/>
          </p:nvPr>
        </p:nvSpPr>
        <p:spPr>
          <a:xfrm>
            <a:off x="992823" y="3228896"/>
            <a:ext cx="7942580" cy="3058954"/>
          </a:xfrm>
          <a:prstGeom prst="rect">
            <a:avLst/>
          </a:prstGeom>
          <a:noFill/>
          <a:ln>
            <a:noFill/>
          </a:ln>
        </p:spPr>
        <p:txBody>
          <a:bodyPr anchorCtr="0" anchor="t" bIns="45350" lIns="90700" spcFirstLastPara="1" rIns="90700" wrap="square" tIns="45350">
            <a:noAutofit/>
          </a:bodyPr>
          <a:lstStyle/>
          <a:p>
            <a:pPr indent="-171450" lvl="0" marL="257175" rtl="0" algn="l">
              <a:spcBef>
                <a:spcPts val="0"/>
              </a:spcBef>
              <a:spcAft>
                <a:spcPts val="0"/>
              </a:spcAft>
              <a:buNone/>
            </a:pPr>
            <a:r>
              <a:rPr lang="fr-CH" sz="1400">
                <a:highlight>
                  <a:srgbClr val="FFFF00"/>
                </a:highlight>
              </a:rPr>
              <a:t>Entscheid Parlament Herbstsession (15.09.21 -&gt; verschoben)</a:t>
            </a:r>
            <a:endParaRPr/>
          </a:p>
          <a:p>
            <a:pPr indent="-171450" lvl="1" marL="714375" rtl="0" algn="l">
              <a:spcBef>
                <a:spcPts val="200"/>
              </a:spcBef>
              <a:spcAft>
                <a:spcPts val="0"/>
              </a:spcAft>
              <a:buNone/>
            </a:pPr>
            <a:r>
              <a:rPr lang="fr-CH" sz="1400">
                <a:highlight>
                  <a:srgbClr val="FFFF00"/>
                </a:highlight>
              </a:rPr>
              <a:t>Impulsprogramm für den Tourismus.</a:t>
            </a:r>
            <a:endParaRPr/>
          </a:p>
          <a:p>
            <a:pPr indent="-171450" lvl="1" marL="714375" rtl="0" algn="l">
              <a:spcBef>
                <a:spcPts val="200"/>
              </a:spcBef>
              <a:spcAft>
                <a:spcPts val="0"/>
              </a:spcAft>
              <a:buNone/>
            </a:pPr>
            <a:r>
              <a:rPr lang="fr-CH" sz="1400">
                <a:highlight>
                  <a:srgbClr val="FFFF00"/>
                </a:highlight>
              </a:rPr>
              <a:t>Impulsprogramm für die Sanierung von Beherbergungsbetrieben im alpinen Raum. </a:t>
            </a:r>
            <a:endParaRPr/>
          </a:p>
          <a:p>
            <a:pPr indent="-171450" lvl="0" marL="257175" rtl="0" algn="l">
              <a:spcBef>
                <a:spcPts val="200"/>
              </a:spcBef>
              <a:spcAft>
                <a:spcPts val="0"/>
              </a:spcAft>
              <a:buNone/>
            </a:pPr>
            <a:r>
              <a:t/>
            </a:r>
            <a:endParaRPr sz="1400">
              <a:highlight>
                <a:srgbClr val="FFFF00"/>
              </a:highlight>
            </a:endParaRPr>
          </a:p>
          <a:p>
            <a:pPr indent="0" lvl="0" marL="0" rtl="0" algn="l">
              <a:spcBef>
                <a:spcPts val="200"/>
              </a:spcBef>
              <a:spcAft>
                <a:spcPts val="0"/>
              </a:spcAft>
              <a:buNone/>
            </a:pPr>
            <a:r>
              <a:t/>
            </a:r>
            <a:endParaRPr/>
          </a:p>
        </p:txBody>
      </p:sp>
      <p:sp>
        <p:nvSpPr>
          <p:cNvPr id="225" name="Google Shape;225;p13:notes"/>
          <p:cNvSpPr txBox="1"/>
          <p:nvPr>
            <p:ph idx="12" type="sldNum"/>
          </p:nvPr>
        </p:nvSpPr>
        <p:spPr>
          <a:xfrm>
            <a:off x="5623700" y="6456613"/>
            <a:ext cx="4302231" cy="339884"/>
          </a:xfrm>
          <a:prstGeom prst="rect">
            <a:avLst/>
          </a:prstGeom>
          <a:noFill/>
          <a:ln>
            <a:noFill/>
          </a:ln>
        </p:spPr>
        <p:txBody>
          <a:bodyPr anchorCtr="0" anchor="b" bIns="45350" lIns="90700" spcFirstLastPara="1" rIns="90700" wrap="square" tIns="45350">
            <a:noAutofit/>
          </a:body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4:notes"/>
          <p:cNvSpPr/>
          <p:nvPr>
            <p:ph idx="2" type="sldImg"/>
          </p:nvPr>
        </p:nvSpPr>
        <p:spPr>
          <a:xfrm>
            <a:off x="2697163" y="509588"/>
            <a:ext cx="4533900" cy="2549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p14:notes"/>
          <p:cNvSpPr txBox="1"/>
          <p:nvPr>
            <p:ph idx="1" type="body"/>
          </p:nvPr>
        </p:nvSpPr>
        <p:spPr>
          <a:xfrm>
            <a:off x="992823" y="3228896"/>
            <a:ext cx="7942580" cy="3058954"/>
          </a:xfrm>
          <a:prstGeom prst="rect">
            <a:avLst/>
          </a:prstGeom>
          <a:noFill/>
          <a:ln>
            <a:noFill/>
          </a:ln>
        </p:spPr>
        <p:txBody>
          <a:bodyPr anchorCtr="0" anchor="t" bIns="45350" lIns="90700" spcFirstLastPara="1" rIns="90700" wrap="square" tIns="45350">
            <a:noAutofit/>
          </a:bodyPr>
          <a:lstStyle/>
          <a:p>
            <a:pPr indent="0" lvl="0" marL="0" rtl="0" algn="l">
              <a:spcBef>
                <a:spcPts val="0"/>
              </a:spcBef>
              <a:spcAft>
                <a:spcPts val="0"/>
              </a:spcAft>
              <a:buNone/>
            </a:pPr>
            <a:r>
              <a:t/>
            </a:r>
            <a:endParaRPr/>
          </a:p>
        </p:txBody>
      </p:sp>
      <p:sp>
        <p:nvSpPr>
          <p:cNvPr id="241" name="Google Shape;241;p14:notes"/>
          <p:cNvSpPr txBox="1"/>
          <p:nvPr>
            <p:ph idx="12" type="sldNum"/>
          </p:nvPr>
        </p:nvSpPr>
        <p:spPr>
          <a:xfrm>
            <a:off x="5623700" y="6456613"/>
            <a:ext cx="4302231" cy="339884"/>
          </a:xfrm>
          <a:prstGeom prst="rect">
            <a:avLst/>
          </a:prstGeom>
          <a:noFill/>
          <a:ln>
            <a:noFill/>
          </a:ln>
        </p:spPr>
        <p:txBody>
          <a:bodyPr anchorCtr="0" anchor="b" bIns="45350" lIns="90700" spcFirstLastPara="1" rIns="90700" wrap="square" tIns="45350">
            <a:noAutofit/>
          </a:body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5:notes"/>
          <p:cNvSpPr/>
          <p:nvPr>
            <p:ph idx="2" type="sldImg"/>
          </p:nvPr>
        </p:nvSpPr>
        <p:spPr>
          <a:xfrm>
            <a:off x="2697163" y="509588"/>
            <a:ext cx="4533900" cy="2549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 name="Google Shape;249;p15:notes"/>
          <p:cNvSpPr txBox="1"/>
          <p:nvPr>
            <p:ph idx="1" type="body"/>
          </p:nvPr>
        </p:nvSpPr>
        <p:spPr>
          <a:xfrm>
            <a:off x="992823" y="3228896"/>
            <a:ext cx="7942580" cy="3058954"/>
          </a:xfrm>
          <a:prstGeom prst="rect">
            <a:avLst/>
          </a:prstGeom>
          <a:noFill/>
          <a:ln>
            <a:noFill/>
          </a:ln>
        </p:spPr>
        <p:txBody>
          <a:bodyPr anchorCtr="0" anchor="t" bIns="45350" lIns="90700" spcFirstLastPara="1" rIns="90700" wrap="square" tIns="45350">
            <a:noAutofit/>
          </a:bodyPr>
          <a:lstStyle/>
          <a:p>
            <a:pPr indent="0" lvl="0" marL="0" rtl="0" algn="l">
              <a:spcBef>
                <a:spcPts val="0"/>
              </a:spcBef>
              <a:spcAft>
                <a:spcPts val="0"/>
              </a:spcAft>
              <a:buNone/>
            </a:pPr>
            <a:r>
              <a:t/>
            </a:r>
            <a:endParaRPr/>
          </a:p>
        </p:txBody>
      </p:sp>
      <p:sp>
        <p:nvSpPr>
          <p:cNvPr id="250" name="Google Shape;250;p15:notes"/>
          <p:cNvSpPr txBox="1"/>
          <p:nvPr>
            <p:ph idx="12" type="sldNum"/>
          </p:nvPr>
        </p:nvSpPr>
        <p:spPr>
          <a:xfrm>
            <a:off x="5623700" y="6456613"/>
            <a:ext cx="4302231" cy="339884"/>
          </a:xfrm>
          <a:prstGeom prst="rect">
            <a:avLst/>
          </a:prstGeom>
          <a:noFill/>
          <a:ln>
            <a:noFill/>
          </a:ln>
        </p:spPr>
        <p:txBody>
          <a:bodyPr anchorCtr="0" anchor="b" bIns="45350" lIns="90700" spcFirstLastPara="1" rIns="90700" wrap="square" tIns="45350">
            <a:noAutofit/>
          </a:body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6:notes"/>
          <p:cNvSpPr/>
          <p:nvPr>
            <p:ph idx="2" type="sldImg"/>
          </p:nvPr>
        </p:nvSpPr>
        <p:spPr>
          <a:xfrm>
            <a:off x="2697163" y="509588"/>
            <a:ext cx="4533900" cy="2549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p16:notes"/>
          <p:cNvSpPr txBox="1"/>
          <p:nvPr>
            <p:ph idx="1" type="body"/>
          </p:nvPr>
        </p:nvSpPr>
        <p:spPr>
          <a:xfrm>
            <a:off x="992823" y="3228896"/>
            <a:ext cx="7942580" cy="3058954"/>
          </a:xfrm>
          <a:prstGeom prst="rect">
            <a:avLst/>
          </a:prstGeom>
          <a:noFill/>
          <a:ln>
            <a:noFill/>
          </a:ln>
        </p:spPr>
        <p:txBody>
          <a:bodyPr anchorCtr="0" anchor="t" bIns="45350" lIns="90700" spcFirstLastPara="1" rIns="90700" wrap="square" tIns="45350">
            <a:noAutofit/>
          </a:bodyPr>
          <a:lstStyle/>
          <a:p>
            <a:pPr indent="-171450" lvl="1" marL="714375" rtl="0" algn="l">
              <a:spcBef>
                <a:spcPts val="0"/>
              </a:spcBef>
              <a:spcAft>
                <a:spcPts val="0"/>
              </a:spcAft>
              <a:buNone/>
            </a:pPr>
            <a:r>
              <a:t/>
            </a:r>
            <a:endParaRPr sz="1400"/>
          </a:p>
        </p:txBody>
      </p:sp>
      <p:sp>
        <p:nvSpPr>
          <p:cNvPr id="260" name="Google Shape;260;p16:notes"/>
          <p:cNvSpPr txBox="1"/>
          <p:nvPr>
            <p:ph idx="12" type="sldNum"/>
          </p:nvPr>
        </p:nvSpPr>
        <p:spPr>
          <a:xfrm>
            <a:off x="5623700" y="6456613"/>
            <a:ext cx="4302231" cy="339884"/>
          </a:xfrm>
          <a:prstGeom prst="rect">
            <a:avLst/>
          </a:prstGeom>
          <a:noFill/>
          <a:ln>
            <a:noFill/>
          </a:ln>
        </p:spPr>
        <p:txBody>
          <a:bodyPr anchorCtr="0" anchor="b" bIns="45350" lIns="90700" spcFirstLastPara="1" rIns="90700" wrap="square" tIns="45350">
            <a:noAutofit/>
          </a:body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7:notes"/>
          <p:cNvSpPr/>
          <p:nvPr>
            <p:ph idx="2" type="sldImg"/>
          </p:nvPr>
        </p:nvSpPr>
        <p:spPr>
          <a:xfrm>
            <a:off x="2697163" y="509588"/>
            <a:ext cx="4533900" cy="2549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p17:notes"/>
          <p:cNvSpPr txBox="1"/>
          <p:nvPr>
            <p:ph idx="1" type="body"/>
          </p:nvPr>
        </p:nvSpPr>
        <p:spPr>
          <a:xfrm>
            <a:off x="992823" y="3228896"/>
            <a:ext cx="7942580" cy="3058954"/>
          </a:xfrm>
          <a:prstGeom prst="rect">
            <a:avLst/>
          </a:prstGeom>
          <a:noFill/>
          <a:ln>
            <a:noFill/>
          </a:ln>
        </p:spPr>
        <p:txBody>
          <a:bodyPr anchorCtr="0" anchor="t" bIns="45350" lIns="90700" spcFirstLastPara="1" rIns="90700" wrap="square" tIns="45350">
            <a:noAutofit/>
          </a:bodyPr>
          <a:lstStyle/>
          <a:p>
            <a:pPr indent="0" lvl="0" marL="0" rtl="0" algn="l">
              <a:spcBef>
                <a:spcPts val="0"/>
              </a:spcBef>
              <a:spcAft>
                <a:spcPts val="0"/>
              </a:spcAft>
              <a:buNone/>
            </a:pPr>
            <a:r>
              <a:t/>
            </a:r>
            <a:endParaRPr/>
          </a:p>
        </p:txBody>
      </p:sp>
      <p:sp>
        <p:nvSpPr>
          <p:cNvPr id="269" name="Google Shape;269;p17:notes"/>
          <p:cNvSpPr txBox="1"/>
          <p:nvPr>
            <p:ph idx="12" type="sldNum"/>
          </p:nvPr>
        </p:nvSpPr>
        <p:spPr>
          <a:xfrm>
            <a:off x="5623700" y="6456613"/>
            <a:ext cx="4302231" cy="339884"/>
          </a:xfrm>
          <a:prstGeom prst="rect">
            <a:avLst/>
          </a:prstGeom>
          <a:noFill/>
          <a:ln>
            <a:noFill/>
          </a:ln>
        </p:spPr>
        <p:txBody>
          <a:bodyPr anchorCtr="0" anchor="b" bIns="45350" lIns="90700" spcFirstLastPara="1" rIns="90700" wrap="square" tIns="45350">
            <a:noAutofit/>
          </a:body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8:notes"/>
          <p:cNvSpPr/>
          <p:nvPr>
            <p:ph idx="2" type="sldImg"/>
          </p:nvPr>
        </p:nvSpPr>
        <p:spPr>
          <a:xfrm>
            <a:off x="2697163" y="509588"/>
            <a:ext cx="4533900" cy="2549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p18:notes"/>
          <p:cNvSpPr txBox="1"/>
          <p:nvPr>
            <p:ph idx="1" type="body"/>
          </p:nvPr>
        </p:nvSpPr>
        <p:spPr>
          <a:xfrm>
            <a:off x="992823" y="3228896"/>
            <a:ext cx="7942580" cy="3058954"/>
          </a:xfrm>
          <a:prstGeom prst="rect">
            <a:avLst/>
          </a:prstGeom>
          <a:noFill/>
          <a:ln>
            <a:noFill/>
          </a:ln>
        </p:spPr>
        <p:txBody>
          <a:bodyPr anchorCtr="0" anchor="t" bIns="45350" lIns="90700" spcFirstLastPara="1" rIns="90700" wrap="square" tIns="45350">
            <a:noAutofit/>
          </a:bodyPr>
          <a:lstStyle/>
          <a:p>
            <a:pPr indent="0" lvl="0" marL="0" rtl="0" algn="l">
              <a:spcBef>
                <a:spcPts val="0"/>
              </a:spcBef>
              <a:spcAft>
                <a:spcPts val="0"/>
              </a:spcAft>
              <a:buNone/>
            </a:pPr>
            <a:r>
              <a:rPr lang="fr-CH"/>
              <a:t>Inno swiss </a:t>
            </a:r>
            <a:endParaRPr/>
          </a:p>
        </p:txBody>
      </p:sp>
      <p:sp>
        <p:nvSpPr>
          <p:cNvPr id="279" name="Google Shape;279;p18:notes"/>
          <p:cNvSpPr txBox="1"/>
          <p:nvPr>
            <p:ph idx="12" type="sldNum"/>
          </p:nvPr>
        </p:nvSpPr>
        <p:spPr>
          <a:xfrm>
            <a:off x="5623700" y="6456613"/>
            <a:ext cx="4302231" cy="339884"/>
          </a:xfrm>
          <a:prstGeom prst="rect">
            <a:avLst/>
          </a:prstGeom>
          <a:noFill/>
          <a:ln>
            <a:noFill/>
          </a:ln>
        </p:spPr>
        <p:txBody>
          <a:bodyPr anchorCtr="0" anchor="b" bIns="45350" lIns="90700" spcFirstLastPara="1" rIns="90700" wrap="square" tIns="45350">
            <a:noAutofit/>
          </a:body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9:notes"/>
          <p:cNvSpPr/>
          <p:nvPr>
            <p:ph idx="2" type="sldImg"/>
          </p:nvPr>
        </p:nvSpPr>
        <p:spPr>
          <a:xfrm>
            <a:off x="2697163" y="509588"/>
            <a:ext cx="4533900" cy="2549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7" name="Google Shape;287;p19:notes"/>
          <p:cNvSpPr txBox="1"/>
          <p:nvPr>
            <p:ph idx="1" type="body"/>
          </p:nvPr>
        </p:nvSpPr>
        <p:spPr>
          <a:xfrm>
            <a:off x="992823" y="3228896"/>
            <a:ext cx="7942580" cy="3058954"/>
          </a:xfrm>
          <a:prstGeom prst="rect">
            <a:avLst/>
          </a:prstGeom>
          <a:noFill/>
          <a:ln>
            <a:noFill/>
          </a:ln>
        </p:spPr>
        <p:txBody>
          <a:bodyPr anchorCtr="0" anchor="t" bIns="45350" lIns="90700" spcFirstLastPara="1" rIns="90700" wrap="square" tIns="45350">
            <a:noAutofit/>
          </a:bodyPr>
          <a:lstStyle/>
          <a:p>
            <a:pPr indent="0" lvl="0" marL="0" rtl="0" algn="l">
              <a:spcBef>
                <a:spcPts val="0"/>
              </a:spcBef>
              <a:spcAft>
                <a:spcPts val="0"/>
              </a:spcAft>
              <a:buNone/>
            </a:pPr>
            <a:r>
              <a:rPr lang="fr-CH"/>
              <a:t>Innotour = 46% (max 50%)</a:t>
            </a:r>
            <a:endParaRPr/>
          </a:p>
        </p:txBody>
      </p:sp>
      <p:sp>
        <p:nvSpPr>
          <p:cNvPr id="288" name="Google Shape;288;p19:notes"/>
          <p:cNvSpPr txBox="1"/>
          <p:nvPr>
            <p:ph idx="12" type="sldNum"/>
          </p:nvPr>
        </p:nvSpPr>
        <p:spPr>
          <a:xfrm>
            <a:off x="5623700" y="6456613"/>
            <a:ext cx="4302231" cy="339884"/>
          </a:xfrm>
          <a:prstGeom prst="rect">
            <a:avLst/>
          </a:prstGeom>
          <a:noFill/>
          <a:ln>
            <a:noFill/>
          </a:ln>
        </p:spPr>
        <p:txBody>
          <a:bodyPr anchorCtr="0" anchor="b" bIns="45350" lIns="90700" spcFirstLastPara="1" rIns="90700" wrap="square" tIns="45350">
            <a:noAutofit/>
          </a:body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2:notes"/>
          <p:cNvSpPr/>
          <p:nvPr>
            <p:ph idx="2" type="sldImg"/>
          </p:nvPr>
        </p:nvSpPr>
        <p:spPr>
          <a:xfrm>
            <a:off x="2697163" y="509588"/>
            <a:ext cx="4533900" cy="2549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 name="Google Shape;118;p2:notes"/>
          <p:cNvSpPr txBox="1"/>
          <p:nvPr>
            <p:ph idx="1" type="body"/>
          </p:nvPr>
        </p:nvSpPr>
        <p:spPr>
          <a:xfrm>
            <a:off x="992823" y="3228896"/>
            <a:ext cx="7942580" cy="3058954"/>
          </a:xfrm>
          <a:prstGeom prst="rect">
            <a:avLst/>
          </a:prstGeom>
          <a:noFill/>
          <a:ln>
            <a:noFill/>
          </a:ln>
        </p:spPr>
        <p:txBody>
          <a:bodyPr anchorCtr="0" anchor="t" bIns="45350" lIns="90700" spcFirstLastPara="1" rIns="90700" wrap="square" tIns="45350">
            <a:noAutofit/>
          </a:bodyPr>
          <a:lstStyle/>
          <a:p>
            <a:pPr indent="0" lvl="0" marL="0" rtl="0" algn="l">
              <a:spcBef>
                <a:spcPts val="0"/>
              </a:spcBef>
              <a:spcAft>
                <a:spcPts val="0"/>
              </a:spcAft>
              <a:buNone/>
            </a:pPr>
            <a:r>
              <a:t/>
            </a:r>
            <a:endParaRPr/>
          </a:p>
        </p:txBody>
      </p:sp>
      <p:sp>
        <p:nvSpPr>
          <p:cNvPr id="119" name="Google Shape;119;p2:notes"/>
          <p:cNvSpPr txBox="1"/>
          <p:nvPr>
            <p:ph idx="12" type="sldNum"/>
          </p:nvPr>
        </p:nvSpPr>
        <p:spPr>
          <a:xfrm>
            <a:off x="5623700" y="6456613"/>
            <a:ext cx="4302231" cy="339884"/>
          </a:xfrm>
          <a:prstGeom prst="rect">
            <a:avLst/>
          </a:prstGeom>
          <a:noFill/>
          <a:ln>
            <a:noFill/>
          </a:ln>
        </p:spPr>
        <p:txBody>
          <a:bodyPr anchorCtr="0" anchor="b" bIns="45350" lIns="90700" spcFirstLastPara="1" rIns="90700" wrap="square" tIns="45350">
            <a:noAutofit/>
          </a:body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20:notes"/>
          <p:cNvSpPr/>
          <p:nvPr>
            <p:ph idx="2" type="sldImg"/>
          </p:nvPr>
        </p:nvSpPr>
        <p:spPr>
          <a:xfrm>
            <a:off x="2697163" y="509588"/>
            <a:ext cx="4533900" cy="2549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p20:notes"/>
          <p:cNvSpPr txBox="1"/>
          <p:nvPr>
            <p:ph idx="1" type="body"/>
          </p:nvPr>
        </p:nvSpPr>
        <p:spPr>
          <a:xfrm>
            <a:off x="992823" y="3228896"/>
            <a:ext cx="7942580" cy="3058954"/>
          </a:xfrm>
          <a:prstGeom prst="rect">
            <a:avLst/>
          </a:prstGeom>
          <a:noFill/>
          <a:ln>
            <a:noFill/>
          </a:ln>
        </p:spPr>
        <p:txBody>
          <a:bodyPr anchorCtr="0" anchor="t" bIns="45350" lIns="90700" spcFirstLastPara="1" rIns="90700" wrap="square" tIns="45350">
            <a:noAutofit/>
          </a:bodyPr>
          <a:lstStyle/>
          <a:p>
            <a:pPr indent="0" lvl="0" marL="0" rtl="0" algn="l">
              <a:spcBef>
                <a:spcPts val="0"/>
              </a:spcBef>
              <a:spcAft>
                <a:spcPts val="0"/>
              </a:spcAft>
              <a:buNone/>
            </a:pPr>
            <a:r>
              <a:rPr lang="fr-CH"/>
              <a:t>Inno swiss </a:t>
            </a:r>
            <a:endParaRPr/>
          </a:p>
        </p:txBody>
      </p:sp>
      <p:sp>
        <p:nvSpPr>
          <p:cNvPr id="300" name="Google Shape;300;p20:notes"/>
          <p:cNvSpPr txBox="1"/>
          <p:nvPr>
            <p:ph idx="12" type="sldNum"/>
          </p:nvPr>
        </p:nvSpPr>
        <p:spPr>
          <a:xfrm>
            <a:off x="5623700" y="6456613"/>
            <a:ext cx="4302231" cy="339884"/>
          </a:xfrm>
          <a:prstGeom prst="rect">
            <a:avLst/>
          </a:prstGeom>
          <a:noFill/>
          <a:ln>
            <a:noFill/>
          </a:ln>
        </p:spPr>
        <p:txBody>
          <a:bodyPr anchorCtr="0" anchor="b" bIns="45350" lIns="90700" spcFirstLastPara="1" rIns="90700" wrap="square" tIns="45350">
            <a:noAutofit/>
          </a:body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21:notes"/>
          <p:cNvSpPr/>
          <p:nvPr>
            <p:ph idx="2" type="sldImg"/>
          </p:nvPr>
        </p:nvSpPr>
        <p:spPr>
          <a:xfrm>
            <a:off x="2697163" y="509588"/>
            <a:ext cx="4533900" cy="2549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Google Shape;308;p21:notes"/>
          <p:cNvSpPr txBox="1"/>
          <p:nvPr>
            <p:ph idx="1" type="body"/>
          </p:nvPr>
        </p:nvSpPr>
        <p:spPr>
          <a:xfrm>
            <a:off x="992823" y="3228896"/>
            <a:ext cx="7942580" cy="3058954"/>
          </a:xfrm>
          <a:prstGeom prst="rect">
            <a:avLst/>
          </a:prstGeom>
          <a:noFill/>
          <a:ln>
            <a:noFill/>
          </a:ln>
        </p:spPr>
        <p:txBody>
          <a:bodyPr anchorCtr="0" anchor="t" bIns="45350" lIns="90700" spcFirstLastPara="1" rIns="90700" wrap="square" tIns="45350">
            <a:noAutofit/>
          </a:bodyPr>
          <a:lstStyle/>
          <a:p>
            <a:pPr indent="0" lvl="0" marL="0" rtl="0" algn="l">
              <a:spcBef>
                <a:spcPts val="0"/>
              </a:spcBef>
              <a:spcAft>
                <a:spcPts val="0"/>
              </a:spcAft>
              <a:buNone/>
            </a:pPr>
            <a:r>
              <a:t/>
            </a:r>
            <a:endParaRPr/>
          </a:p>
        </p:txBody>
      </p:sp>
      <p:sp>
        <p:nvSpPr>
          <p:cNvPr id="309" name="Google Shape;309;p21:notes"/>
          <p:cNvSpPr txBox="1"/>
          <p:nvPr>
            <p:ph idx="12" type="sldNum"/>
          </p:nvPr>
        </p:nvSpPr>
        <p:spPr>
          <a:xfrm>
            <a:off x="5623700" y="6456613"/>
            <a:ext cx="4302231" cy="339884"/>
          </a:xfrm>
          <a:prstGeom prst="rect">
            <a:avLst/>
          </a:prstGeom>
          <a:noFill/>
          <a:ln>
            <a:noFill/>
          </a:ln>
        </p:spPr>
        <p:txBody>
          <a:bodyPr anchorCtr="0" anchor="b" bIns="45350" lIns="90700" spcFirstLastPara="1" rIns="90700" wrap="square" tIns="45350">
            <a:noAutofit/>
          </a:body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22:notes"/>
          <p:cNvSpPr/>
          <p:nvPr>
            <p:ph idx="2" type="sldImg"/>
          </p:nvPr>
        </p:nvSpPr>
        <p:spPr>
          <a:xfrm>
            <a:off x="2697163" y="509588"/>
            <a:ext cx="4533900" cy="2549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p22:notes"/>
          <p:cNvSpPr txBox="1"/>
          <p:nvPr>
            <p:ph idx="1" type="body"/>
          </p:nvPr>
        </p:nvSpPr>
        <p:spPr>
          <a:xfrm>
            <a:off x="992823" y="3228896"/>
            <a:ext cx="7942580" cy="3058954"/>
          </a:xfrm>
          <a:prstGeom prst="rect">
            <a:avLst/>
          </a:prstGeom>
          <a:noFill/>
          <a:ln>
            <a:noFill/>
          </a:ln>
        </p:spPr>
        <p:txBody>
          <a:bodyPr anchorCtr="0" anchor="t" bIns="45350" lIns="90700" spcFirstLastPara="1" rIns="90700" wrap="square" tIns="45350">
            <a:noAutofit/>
          </a:bodyPr>
          <a:lstStyle/>
          <a:p>
            <a:pPr indent="0" lvl="0" marL="0" rtl="0" algn="l">
              <a:spcBef>
                <a:spcPts val="0"/>
              </a:spcBef>
              <a:spcAft>
                <a:spcPts val="0"/>
              </a:spcAft>
              <a:buNone/>
            </a:pPr>
            <a:r>
              <a:t/>
            </a:r>
            <a:endParaRPr/>
          </a:p>
        </p:txBody>
      </p:sp>
      <p:sp>
        <p:nvSpPr>
          <p:cNvPr id="318" name="Google Shape;318;p22:notes"/>
          <p:cNvSpPr txBox="1"/>
          <p:nvPr>
            <p:ph idx="12" type="sldNum"/>
          </p:nvPr>
        </p:nvSpPr>
        <p:spPr>
          <a:xfrm>
            <a:off x="5623700" y="6456613"/>
            <a:ext cx="4302231" cy="339884"/>
          </a:xfrm>
          <a:prstGeom prst="rect">
            <a:avLst/>
          </a:prstGeom>
          <a:noFill/>
          <a:ln>
            <a:noFill/>
          </a:ln>
        </p:spPr>
        <p:txBody>
          <a:bodyPr anchorCtr="0" anchor="b" bIns="45350" lIns="90700" spcFirstLastPara="1" rIns="90700" wrap="square" tIns="45350">
            <a:noAutofit/>
          </a:body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23:notes"/>
          <p:cNvSpPr/>
          <p:nvPr>
            <p:ph idx="2" type="sldImg"/>
          </p:nvPr>
        </p:nvSpPr>
        <p:spPr>
          <a:xfrm>
            <a:off x="2697163" y="509588"/>
            <a:ext cx="4533900" cy="2549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p23:notes"/>
          <p:cNvSpPr txBox="1"/>
          <p:nvPr>
            <p:ph idx="1" type="body"/>
          </p:nvPr>
        </p:nvSpPr>
        <p:spPr>
          <a:xfrm>
            <a:off x="992823" y="3228896"/>
            <a:ext cx="7942580" cy="3058954"/>
          </a:xfrm>
          <a:prstGeom prst="rect">
            <a:avLst/>
          </a:prstGeom>
          <a:noFill/>
          <a:ln>
            <a:noFill/>
          </a:ln>
        </p:spPr>
        <p:txBody>
          <a:bodyPr anchorCtr="0" anchor="t" bIns="45350" lIns="90700" spcFirstLastPara="1" rIns="90700" wrap="square" tIns="45350">
            <a:noAutofit/>
          </a:bodyPr>
          <a:lstStyle/>
          <a:p>
            <a:pPr indent="0" lvl="0" marL="0" rtl="0" algn="l">
              <a:spcBef>
                <a:spcPts val="0"/>
              </a:spcBef>
              <a:spcAft>
                <a:spcPts val="0"/>
              </a:spcAft>
              <a:buNone/>
            </a:pPr>
            <a:r>
              <a:t/>
            </a:r>
            <a:endParaRPr/>
          </a:p>
        </p:txBody>
      </p:sp>
      <p:sp>
        <p:nvSpPr>
          <p:cNvPr id="327" name="Google Shape;327;p23:notes"/>
          <p:cNvSpPr txBox="1"/>
          <p:nvPr>
            <p:ph idx="12" type="sldNum"/>
          </p:nvPr>
        </p:nvSpPr>
        <p:spPr>
          <a:xfrm>
            <a:off x="5623700" y="6456613"/>
            <a:ext cx="4302231" cy="339884"/>
          </a:xfrm>
          <a:prstGeom prst="rect">
            <a:avLst/>
          </a:prstGeom>
          <a:noFill/>
          <a:ln>
            <a:noFill/>
          </a:ln>
        </p:spPr>
        <p:txBody>
          <a:bodyPr anchorCtr="0" anchor="b" bIns="45350" lIns="90700" spcFirstLastPara="1" rIns="90700" wrap="square" tIns="45350">
            <a:noAutofit/>
          </a:body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24:notes"/>
          <p:cNvSpPr txBox="1"/>
          <p:nvPr>
            <p:ph idx="1" type="body"/>
          </p:nvPr>
        </p:nvSpPr>
        <p:spPr>
          <a:xfrm>
            <a:off x="992823" y="3228896"/>
            <a:ext cx="7942580" cy="3058954"/>
          </a:xfrm>
          <a:prstGeom prst="rect">
            <a:avLst/>
          </a:prstGeom>
        </p:spPr>
        <p:txBody>
          <a:bodyPr anchorCtr="0" anchor="t" bIns="45350" lIns="90700" spcFirstLastPara="1" rIns="90700" wrap="square" tIns="45350">
            <a:noAutofit/>
          </a:bodyPr>
          <a:lstStyle/>
          <a:p>
            <a:pPr indent="0" lvl="0" marL="0" rtl="0" algn="l">
              <a:spcBef>
                <a:spcPts val="0"/>
              </a:spcBef>
              <a:spcAft>
                <a:spcPts val="0"/>
              </a:spcAft>
              <a:buNone/>
            </a:pPr>
            <a:r>
              <a:t/>
            </a:r>
            <a:endParaRPr/>
          </a:p>
        </p:txBody>
      </p:sp>
      <p:sp>
        <p:nvSpPr>
          <p:cNvPr id="336" name="Google Shape;336;p24:notes"/>
          <p:cNvSpPr/>
          <p:nvPr>
            <p:ph idx="2" type="sldImg"/>
          </p:nvPr>
        </p:nvSpPr>
        <p:spPr>
          <a:xfrm>
            <a:off x="2697163" y="509588"/>
            <a:ext cx="4533900" cy="2549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25:notes"/>
          <p:cNvSpPr/>
          <p:nvPr>
            <p:ph idx="2" type="sldImg"/>
          </p:nvPr>
        </p:nvSpPr>
        <p:spPr>
          <a:xfrm>
            <a:off x="2697163" y="509588"/>
            <a:ext cx="4533900" cy="2549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 name="Google Shape;358;p25:notes"/>
          <p:cNvSpPr txBox="1"/>
          <p:nvPr>
            <p:ph idx="1" type="body"/>
          </p:nvPr>
        </p:nvSpPr>
        <p:spPr>
          <a:xfrm>
            <a:off x="992823" y="3228896"/>
            <a:ext cx="7942580" cy="3058954"/>
          </a:xfrm>
          <a:prstGeom prst="rect">
            <a:avLst/>
          </a:prstGeom>
          <a:noFill/>
          <a:ln>
            <a:noFill/>
          </a:ln>
        </p:spPr>
        <p:txBody>
          <a:bodyPr anchorCtr="0" anchor="t" bIns="45350" lIns="90700" spcFirstLastPara="1" rIns="90700" wrap="square" tIns="45350">
            <a:noAutofit/>
          </a:bodyPr>
          <a:lstStyle/>
          <a:p>
            <a:pPr indent="0" lvl="0" marL="0" rtl="0" algn="l">
              <a:spcBef>
                <a:spcPts val="0"/>
              </a:spcBef>
              <a:spcAft>
                <a:spcPts val="0"/>
              </a:spcAft>
              <a:buNone/>
            </a:pPr>
            <a:r>
              <a:t/>
            </a:r>
            <a:endParaRPr/>
          </a:p>
        </p:txBody>
      </p:sp>
      <p:sp>
        <p:nvSpPr>
          <p:cNvPr id="359" name="Google Shape;359;p25:notes"/>
          <p:cNvSpPr txBox="1"/>
          <p:nvPr>
            <p:ph idx="12" type="sldNum"/>
          </p:nvPr>
        </p:nvSpPr>
        <p:spPr>
          <a:xfrm>
            <a:off x="5623700" y="6456613"/>
            <a:ext cx="4302231" cy="339884"/>
          </a:xfrm>
          <a:prstGeom prst="rect">
            <a:avLst/>
          </a:prstGeom>
          <a:noFill/>
          <a:ln>
            <a:noFill/>
          </a:ln>
        </p:spPr>
        <p:txBody>
          <a:bodyPr anchorCtr="0" anchor="b" bIns="45350" lIns="90700" spcFirstLastPara="1" rIns="90700" wrap="square" tIns="45350">
            <a:noAutofit/>
          </a:body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26:notes"/>
          <p:cNvSpPr/>
          <p:nvPr>
            <p:ph idx="2" type="sldImg"/>
          </p:nvPr>
        </p:nvSpPr>
        <p:spPr>
          <a:xfrm>
            <a:off x="2697163" y="509588"/>
            <a:ext cx="4533900" cy="2549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8" name="Google Shape;368;p26:notes"/>
          <p:cNvSpPr txBox="1"/>
          <p:nvPr>
            <p:ph idx="1" type="body"/>
          </p:nvPr>
        </p:nvSpPr>
        <p:spPr>
          <a:xfrm>
            <a:off x="992823" y="3228896"/>
            <a:ext cx="7942580" cy="3058954"/>
          </a:xfrm>
          <a:prstGeom prst="rect">
            <a:avLst/>
          </a:prstGeom>
          <a:noFill/>
          <a:ln>
            <a:noFill/>
          </a:ln>
        </p:spPr>
        <p:txBody>
          <a:bodyPr anchorCtr="0" anchor="t" bIns="45350" lIns="90700" spcFirstLastPara="1" rIns="90700" wrap="square" tIns="45350">
            <a:noAutofit/>
          </a:bodyPr>
          <a:lstStyle/>
          <a:p>
            <a:pPr indent="0" lvl="0" marL="0" rtl="0" algn="l">
              <a:spcBef>
                <a:spcPts val="0"/>
              </a:spcBef>
              <a:spcAft>
                <a:spcPts val="0"/>
              </a:spcAft>
              <a:buNone/>
            </a:pPr>
            <a:r>
              <a:t/>
            </a:r>
            <a:endParaRPr/>
          </a:p>
        </p:txBody>
      </p:sp>
      <p:sp>
        <p:nvSpPr>
          <p:cNvPr id="369" name="Google Shape;369;p26:notes"/>
          <p:cNvSpPr txBox="1"/>
          <p:nvPr>
            <p:ph idx="12" type="sldNum"/>
          </p:nvPr>
        </p:nvSpPr>
        <p:spPr>
          <a:xfrm>
            <a:off x="5623700" y="6456613"/>
            <a:ext cx="4302231" cy="339884"/>
          </a:xfrm>
          <a:prstGeom prst="rect">
            <a:avLst/>
          </a:prstGeom>
          <a:noFill/>
          <a:ln>
            <a:noFill/>
          </a:ln>
        </p:spPr>
        <p:txBody>
          <a:bodyPr anchorCtr="0" anchor="b" bIns="45350" lIns="90700" spcFirstLastPara="1" rIns="90700" wrap="square" tIns="45350">
            <a:noAutofit/>
          </a:body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27:notes"/>
          <p:cNvSpPr/>
          <p:nvPr>
            <p:ph idx="2" type="sldImg"/>
          </p:nvPr>
        </p:nvSpPr>
        <p:spPr>
          <a:xfrm>
            <a:off x="2697163" y="509588"/>
            <a:ext cx="4533900" cy="2549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 name="Google Shape;379;p27:notes"/>
          <p:cNvSpPr txBox="1"/>
          <p:nvPr>
            <p:ph idx="1" type="body"/>
          </p:nvPr>
        </p:nvSpPr>
        <p:spPr>
          <a:xfrm>
            <a:off x="992823" y="3228896"/>
            <a:ext cx="7942580" cy="3058954"/>
          </a:xfrm>
          <a:prstGeom prst="rect">
            <a:avLst/>
          </a:prstGeom>
          <a:noFill/>
          <a:ln>
            <a:noFill/>
          </a:ln>
        </p:spPr>
        <p:txBody>
          <a:bodyPr anchorCtr="0" anchor="t" bIns="45350" lIns="90700" spcFirstLastPara="1" rIns="90700" wrap="square" tIns="45350">
            <a:noAutofit/>
          </a:bodyPr>
          <a:lstStyle/>
          <a:p>
            <a:pPr indent="0" lvl="0" marL="0" rtl="0" algn="l">
              <a:spcBef>
                <a:spcPts val="0"/>
              </a:spcBef>
              <a:spcAft>
                <a:spcPts val="0"/>
              </a:spcAft>
              <a:buNone/>
            </a:pPr>
            <a:r>
              <a:rPr lang="fr-CH"/>
              <a:t>Nachfrageentwicklung CH</a:t>
            </a:r>
            <a:endParaRPr/>
          </a:p>
          <a:p>
            <a:pPr indent="0" lvl="0" marL="0" rtl="0" algn="l">
              <a:spcBef>
                <a:spcPts val="0"/>
              </a:spcBef>
              <a:spcAft>
                <a:spcPts val="0"/>
              </a:spcAft>
              <a:buNone/>
            </a:pPr>
            <a:r>
              <a:rPr lang="fr-CH"/>
              <a:t>Zunahme MTB 🡪 überholen von Fussball</a:t>
            </a:r>
            <a:endParaRPr/>
          </a:p>
        </p:txBody>
      </p:sp>
      <p:sp>
        <p:nvSpPr>
          <p:cNvPr id="380" name="Google Shape;380;p27:notes"/>
          <p:cNvSpPr txBox="1"/>
          <p:nvPr>
            <p:ph idx="12" type="sldNum"/>
          </p:nvPr>
        </p:nvSpPr>
        <p:spPr>
          <a:xfrm>
            <a:off x="5623700" y="6456613"/>
            <a:ext cx="4302231" cy="339884"/>
          </a:xfrm>
          <a:prstGeom prst="rect">
            <a:avLst/>
          </a:prstGeom>
          <a:noFill/>
          <a:ln>
            <a:noFill/>
          </a:ln>
        </p:spPr>
        <p:txBody>
          <a:bodyPr anchorCtr="0" anchor="b" bIns="45350" lIns="90700" spcFirstLastPara="1" rIns="90700" wrap="square" tIns="45350">
            <a:noAutofit/>
          </a:body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28:notes"/>
          <p:cNvSpPr/>
          <p:nvPr>
            <p:ph idx="2" type="sldImg"/>
          </p:nvPr>
        </p:nvSpPr>
        <p:spPr>
          <a:xfrm>
            <a:off x="2697163" y="509588"/>
            <a:ext cx="4533900" cy="2549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p28:notes"/>
          <p:cNvSpPr txBox="1"/>
          <p:nvPr>
            <p:ph idx="1" type="body"/>
          </p:nvPr>
        </p:nvSpPr>
        <p:spPr>
          <a:xfrm>
            <a:off x="992823" y="3228896"/>
            <a:ext cx="7942580" cy="3058954"/>
          </a:xfrm>
          <a:prstGeom prst="rect">
            <a:avLst/>
          </a:prstGeom>
          <a:noFill/>
          <a:ln>
            <a:noFill/>
          </a:ln>
        </p:spPr>
        <p:txBody>
          <a:bodyPr anchorCtr="0" anchor="t" bIns="45350" lIns="90700" spcFirstLastPara="1" rIns="90700" wrap="square" tIns="45350">
            <a:noAutofit/>
          </a:bodyPr>
          <a:lstStyle/>
          <a:p>
            <a:pPr indent="0" lvl="0" marL="0" rtl="0" algn="l">
              <a:spcBef>
                <a:spcPts val="0"/>
              </a:spcBef>
              <a:spcAft>
                <a:spcPts val="0"/>
              </a:spcAft>
              <a:buNone/>
            </a:pPr>
            <a:r>
              <a:rPr lang="fr-CH"/>
              <a:t>Angebotsseite 🡪 Sportanlagen</a:t>
            </a:r>
            <a:endParaRPr/>
          </a:p>
        </p:txBody>
      </p:sp>
      <p:sp>
        <p:nvSpPr>
          <p:cNvPr id="396" name="Google Shape;396;p28:notes"/>
          <p:cNvSpPr txBox="1"/>
          <p:nvPr>
            <p:ph idx="12" type="sldNum"/>
          </p:nvPr>
        </p:nvSpPr>
        <p:spPr>
          <a:xfrm>
            <a:off x="5623700" y="6456613"/>
            <a:ext cx="4302231" cy="339884"/>
          </a:xfrm>
          <a:prstGeom prst="rect">
            <a:avLst/>
          </a:prstGeom>
          <a:noFill/>
          <a:ln>
            <a:noFill/>
          </a:ln>
        </p:spPr>
        <p:txBody>
          <a:bodyPr anchorCtr="0" anchor="b" bIns="45350" lIns="90700" spcFirstLastPara="1" rIns="90700" wrap="square" tIns="45350">
            <a:noAutofit/>
          </a:body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29:notes"/>
          <p:cNvSpPr/>
          <p:nvPr>
            <p:ph idx="2" type="sldImg"/>
          </p:nvPr>
        </p:nvSpPr>
        <p:spPr>
          <a:xfrm>
            <a:off x="2697163" y="509588"/>
            <a:ext cx="4533900" cy="2549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0" name="Google Shape;410;p29:notes"/>
          <p:cNvSpPr txBox="1"/>
          <p:nvPr>
            <p:ph idx="1" type="body"/>
          </p:nvPr>
        </p:nvSpPr>
        <p:spPr>
          <a:xfrm>
            <a:off x="992823" y="3228896"/>
            <a:ext cx="7942580" cy="3058954"/>
          </a:xfrm>
          <a:prstGeom prst="rect">
            <a:avLst/>
          </a:prstGeom>
          <a:noFill/>
          <a:ln>
            <a:noFill/>
          </a:ln>
        </p:spPr>
        <p:txBody>
          <a:bodyPr anchorCtr="0" anchor="t" bIns="45350" lIns="90700" spcFirstLastPara="1" rIns="90700" wrap="square" tIns="45350">
            <a:noAutofit/>
          </a:bodyPr>
          <a:lstStyle/>
          <a:p>
            <a:pPr indent="0" lvl="0" marL="0" rtl="0" algn="l">
              <a:spcBef>
                <a:spcPts val="0"/>
              </a:spcBef>
              <a:spcAft>
                <a:spcPts val="0"/>
              </a:spcAft>
              <a:buNone/>
            </a:pPr>
            <a:r>
              <a:rPr lang="fr-CH"/>
              <a:t>Zahlen aus der Industrie und Tourismus</a:t>
            </a:r>
            <a:endParaRPr/>
          </a:p>
          <a:p>
            <a:pPr indent="0" lvl="0" marL="0" rtl="0" algn="l">
              <a:spcBef>
                <a:spcPts val="0"/>
              </a:spcBef>
              <a:spcAft>
                <a:spcPts val="0"/>
              </a:spcAft>
              <a:buNone/>
            </a:pPr>
            <a:r>
              <a:rPr lang="fr-CH"/>
              <a:t>Seit Olympia wird Bike in den Medien als Freizeitsport gehandelt</a:t>
            </a:r>
            <a:endParaRPr/>
          </a:p>
        </p:txBody>
      </p:sp>
      <p:sp>
        <p:nvSpPr>
          <p:cNvPr id="411" name="Google Shape;411;p29:notes"/>
          <p:cNvSpPr txBox="1"/>
          <p:nvPr>
            <p:ph idx="12" type="sldNum"/>
          </p:nvPr>
        </p:nvSpPr>
        <p:spPr>
          <a:xfrm>
            <a:off x="5623700" y="6456613"/>
            <a:ext cx="4302231" cy="339884"/>
          </a:xfrm>
          <a:prstGeom prst="rect">
            <a:avLst/>
          </a:prstGeom>
          <a:noFill/>
          <a:ln>
            <a:noFill/>
          </a:ln>
        </p:spPr>
        <p:txBody>
          <a:bodyPr anchorCtr="0" anchor="b" bIns="45350" lIns="90700" spcFirstLastPara="1" rIns="90700" wrap="square" tIns="45350">
            <a:noAutofit/>
          </a:body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3:notes"/>
          <p:cNvSpPr txBox="1"/>
          <p:nvPr>
            <p:ph idx="1" type="body"/>
          </p:nvPr>
        </p:nvSpPr>
        <p:spPr>
          <a:xfrm>
            <a:off x="992823" y="3228896"/>
            <a:ext cx="7942580" cy="3058954"/>
          </a:xfrm>
          <a:prstGeom prst="rect">
            <a:avLst/>
          </a:prstGeom>
        </p:spPr>
        <p:txBody>
          <a:bodyPr anchorCtr="0" anchor="t" bIns="45350" lIns="90700" spcFirstLastPara="1" rIns="90700" wrap="square" tIns="45350">
            <a:noAutofit/>
          </a:bodyPr>
          <a:lstStyle/>
          <a:p>
            <a:pPr indent="0" lvl="0" marL="0" rtl="0" algn="l">
              <a:spcBef>
                <a:spcPts val="0"/>
              </a:spcBef>
              <a:spcAft>
                <a:spcPts val="0"/>
              </a:spcAft>
              <a:buNone/>
            </a:pPr>
            <a:r>
              <a:t/>
            </a:r>
            <a:endParaRPr/>
          </a:p>
        </p:txBody>
      </p:sp>
      <p:sp>
        <p:nvSpPr>
          <p:cNvPr id="129" name="Google Shape;129;p3:notes"/>
          <p:cNvSpPr/>
          <p:nvPr>
            <p:ph idx="2" type="sldImg"/>
          </p:nvPr>
        </p:nvSpPr>
        <p:spPr>
          <a:xfrm>
            <a:off x="2697163" y="509588"/>
            <a:ext cx="4533900" cy="2549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30:notes"/>
          <p:cNvSpPr/>
          <p:nvPr>
            <p:ph idx="2" type="sldImg"/>
          </p:nvPr>
        </p:nvSpPr>
        <p:spPr>
          <a:xfrm>
            <a:off x="2697163" y="509588"/>
            <a:ext cx="4533900" cy="2549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5" name="Google Shape;425;p30:notes"/>
          <p:cNvSpPr txBox="1"/>
          <p:nvPr>
            <p:ph idx="1" type="body"/>
          </p:nvPr>
        </p:nvSpPr>
        <p:spPr>
          <a:xfrm>
            <a:off x="992823" y="3228896"/>
            <a:ext cx="7942580" cy="3058954"/>
          </a:xfrm>
          <a:prstGeom prst="rect">
            <a:avLst/>
          </a:prstGeom>
          <a:noFill/>
          <a:ln>
            <a:noFill/>
          </a:ln>
        </p:spPr>
        <p:txBody>
          <a:bodyPr anchorCtr="0" anchor="t" bIns="45350" lIns="90700" spcFirstLastPara="1" rIns="90700" wrap="square" tIns="45350">
            <a:noAutofit/>
          </a:bodyPr>
          <a:lstStyle/>
          <a:p>
            <a:pPr indent="0" lvl="0" marL="0" rtl="0" algn="l">
              <a:spcBef>
                <a:spcPts val="0"/>
              </a:spcBef>
              <a:spcAft>
                <a:spcPts val="0"/>
              </a:spcAft>
              <a:buNone/>
            </a:pPr>
            <a:r>
              <a:rPr lang="fr-CH"/>
              <a:t>Grosses touristisches Potential 🡪 Aktuell läuft oft die Wertschöpfung an den Leistungsträgern vorbei</a:t>
            </a:r>
            <a:endParaRPr/>
          </a:p>
          <a:p>
            <a:pPr indent="0" lvl="0" marL="0" rtl="0" algn="l">
              <a:spcBef>
                <a:spcPts val="0"/>
              </a:spcBef>
              <a:spcAft>
                <a:spcPts val="0"/>
              </a:spcAft>
              <a:buNone/>
            </a:pPr>
            <a:r>
              <a:rPr lang="fr-CH"/>
              <a:t>Corona Kriese hat Binnenmärkte beflügelt und Fernmärkte gebremst</a:t>
            </a:r>
            <a:endParaRPr/>
          </a:p>
          <a:p>
            <a:pPr indent="0" lvl="0" marL="0" rtl="0" algn="l">
              <a:spcBef>
                <a:spcPts val="0"/>
              </a:spcBef>
              <a:spcAft>
                <a:spcPts val="0"/>
              </a:spcAft>
              <a:buNone/>
            </a:pPr>
            <a:r>
              <a:rPr lang="fr-CH"/>
              <a:t>Sobald internationaler Reiseverkeht uneingeschränkt funktioniert 🡪 Erhöhung des bereits grossen Potentials</a:t>
            </a:r>
            <a:endParaRPr/>
          </a:p>
        </p:txBody>
      </p:sp>
      <p:sp>
        <p:nvSpPr>
          <p:cNvPr id="426" name="Google Shape;426;p30:notes"/>
          <p:cNvSpPr txBox="1"/>
          <p:nvPr>
            <p:ph idx="12" type="sldNum"/>
          </p:nvPr>
        </p:nvSpPr>
        <p:spPr>
          <a:xfrm>
            <a:off x="5623700" y="6456613"/>
            <a:ext cx="4302231" cy="339884"/>
          </a:xfrm>
          <a:prstGeom prst="rect">
            <a:avLst/>
          </a:prstGeom>
          <a:noFill/>
          <a:ln>
            <a:noFill/>
          </a:ln>
        </p:spPr>
        <p:txBody>
          <a:bodyPr anchorCtr="0" anchor="b" bIns="45350" lIns="90700" spcFirstLastPara="1" rIns="90700" wrap="square" tIns="45350">
            <a:noAutofit/>
          </a:body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31:notes"/>
          <p:cNvSpPr/>
          <p:nvPr>
            <p:ph idx="2" type="sldImg"/>
          </p:nvPr>
        </p:nvSpPr>
        <p:spPr>
          <a:xfrm>
            <a:off x="2697163" y="509588"/>
            <a:ext cx="4533900" cy="2549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1" name="Google Shape;441;p31:notes"/>
          <p:cNvSpPr txBox="1"/>
          <p:nvPr>
            <p:ph idx="1" type="body"/>
          </p:nvPr>
        </p:nvSpPr>
        <p:spPr>
          <a:xfrm>
            <a:off x="992823" y="3228896"/>
            <a:ext cx="7942580" cy="3058954"/>
          </a:xfrm>
          <a:prstGeom prst="rect">
            <a:avLst/>
          </a:prstGeom>
          <a:noFill/>
          <a:ln>
            <a:noFill/>
          </a:ln>
        </p:spPr>
        <p:txBody>
          <a:bodyPr anchorCtr="0" anchor="t" bIns="45350" lIns="90700" spcFirstLastPara="1" rIns="90700" wrap="square" tIns="45350">
            <a:noAutofit/>
          </a:bodyPr>
          <a:lstStyle/>
          <a:p>
            <a:pPr indent="0" lvl="0" marL="0" rtl="0" algn="l">
              <a:spcBef>
                <a:spcPts val="0"/>
              </a:spcBef>
              <a:spcAft>
                <a:spcPts val="0"/>
              </a:spcAft>
              <a:buNone/>
            </a:pPr>
            <a:r>
              <a:rPr lang="fr-CH"/>
              <a:t>Nationale Organisationen die eine Tourismus Bezug haben und Mountainbiken als Thema aufgenommen haben.</a:t>
            </a:r>
            <a:endParaRPr/>
          </a:p>
          <a:p>
            <a:pPr indent="0" lvl="0" marL="0" rtl="0" algn="l">
              <a:spcBef>
                <a:spcPts val="0"/>
              </a:spcBef>
              <a:spcAft>
                <a:spcPts val="0"/>
              </a:spcAft>
              <a:buNone/>
            </a:pPr>
            <a:r>
              <a:t/>
            </a:r>
            <a:endParaRPr/>
          </a:p>
          <a:p>
            <a:pPr indent="0" lvl="0" marL="0" rtl="0" algn="l">
              <a:spcBef>
                <a:spcPts val="0"/>
              </a:spcBef>
              <a:spcAft>
                <a:spcPts val="0"/>
              </a:spcAft>
              <a:buNone/>
            </a:pPr>
            <a:r>
              <a:rPr lang="fr-CH"/>
              <a:t>Welchen Beitrag kann die IMBA leisten?</a:t>
            </a:r>
            <a:endParaRPr/>
          </a:p>
        </p:txBody>
      </p:sp>
      <p:sp>
        <p:nvSpPr>
          <p:cNvPr id="442" name="Google Shape;442;p31:notes"/>
          <p:cNvSpPr txBox="1"/>
          <p:nvPr>
            <p:ph idx="12" type="sldNum"/>
          </p:nvPr>
        </p:nvSpPr>
        <p:spPr>
          <a:xfrm>
            <a:off x="5623700" y="6456613"/>
            <a:ext cx="4302231" cy="339884"/>
          </a:xfrm>
          <a:prstGeom prst="rect">
            <a:avLst/>
          </a:prstGeom>
          <a:noFill/>
          <a:ln>
            <a:noFill/>
          </a:ln>
        </p:spPr>
        <p:txBody>
          <a:bodyPr anchorCtr="0" anchor="b" bIns="45350" lIns="90700" spcFirstLastPara="1" rIns="90700" wrap="square" tIns="45350">
            <a:noAutofit/>
          </a:body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32:notes"/>
          <p:cNvSpPr txBox="1"/>
          <p:nvPr>
            <p:ph idx="1" type="body"/>
          </p:nvPr>
        </p:nvSpPr>
        <p:spPr>
          <a:xfrm>
            <a:off x="992823" y="3228896"/>
            <a:ext cx="7942580" cy="3058954"/>
          </a:xfrm>
          <a:prstGeom prst="rect">
            <a:avLst/>
          </a:prstGeom>
        </p:spPr>
        <p:txBody>
          <a:bodyPr anchorCtr="0" anchor="t" bIns="45350" lIns="90700" spcFirstLastPara="1" rIns="90700" wrap="square" tIns="45350">
            <a:noAutofit/>
          </a:bodyPr>
          <a:lstStyle/>
          <a:p>
            <a:pPr indent="0" lvl="0" marL="0" rtl="0" algn="l">
              <a:spcBef>
                <a:spcPts val="0"/>
              </a:spcBef>
              <a:spcAft>
                <a:spcPts val="0"/>
              </a:spcAft>
              <a:buNone/>
            </a:pPr>
            <a:r>
              <a:t/>
            </a:r>
            <a:endParaRPr/>
          </a:p>
        </p:txBody>
      </p:sp>
      <p:sp>
        <p:nvSpPr>
          <p:cNvPr id="461" name="Google Shape;461;p32:notes"/>
          <p:cNvSpPr/>
          <p:nvPr>
            <p:ph idx="2" type="sldImg"/>
          </p:nvPr>
        </p:nvSpPr>
        <p:spPr>
          <a:xfrm>
            <a:off x="2697163" y="509588"/>
            <a:ext cx="4533900" cy="2549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33:notes"/>
          <p:cNvSpPr/>
          <p:nvPr>
            <p:ph idx="2" type="sldImg"/>
          </p:nvPr>
        </p:nvSpPr>
        <p:spPr>
          <a:xfrm>
            <a:off x="2697163" y="509588"/>
            <a:ext cx="4533900" cy="2549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1" name="Google Shape;471;p33:notes"/>
          <p:cNvSpPr txBox="1"/>
          <p:nvPr>
            <p:ph idx="1" type="body"/>
          </p:nvPr>
        </p:nvSpPr>
        <p:spPr>
          <a:xfrm>
            <a:off x="992823" y="3228896"/>
            <a:ext cx="7942580" cy="3058954"/>
          </a:xfrm>
          <a:prstGeom prst="rect">
            <a:avLst/>
          </a:prstGeom>
          <a:noFill/>
          <a:ln>
            <a:noFill/>
          </a:ln>
        </p:spPr>
        <p:txBody>
          <a:bodyPr anchorCtr="0" anchor="t" bIns="45350" lIns="90700" spcFirstLastPara="1" rIns="90700" wrap="square" tIns="45350">
            <a:noAutofit/>
          </a:bodyPr>
          <a:lstStyle/>
          <a:p>
            <a:pPr indent="0" lvl="0" marL="0" rtl="0" algn="l">
              <a:spcBef>
                <a:spcPts val="0"/>
              </a:spcBef>
              <a:spcAft>
                <a:spcPts val="0"/>
              </a:spcAft>
              <a:buClr>
                <a:srgbClr val="FF0000"/>
              </a:buClr>
              <a:buSzPts val="1600"/>
              <a:buFont typeface="Arial"/>
              <a:buNone/>
            </a:pPr>
            <a:r>
              <a:rPr b="1" i="1" lang="fr-CH" sz="1600">
                <a:solidFill>
                  <a:srgbClr val="FF0000"/>
                </a:solidFill>
                <a:latin typeface="Arial"/>
                <a:ea typeface="Arial"/>
                <a:cs typeface="Arial"/>
                <a:sym typeface="Arial"/>
              </a:rPr>
              <a:t>WARUM gibt es die IMBA Schweiz?</a:t>
            </a:r>
            <a:endParaRPr b="1" sz="1600">
              <a:solidFill>
                <a:srgbClr val="FF0000"/>
              </a:solidFill>
              <a:latin typeface="Arial"/>
              <a:ea typeface="Arial"/>
              <a:cs typeface="Arial"/>
              <a:sym typeface="Arial"/>
            </a:endParaRPr>
          </a:p>
          <a:p>
            <a:pPr indent="0" lvl="0" marL="0" rtl="0" algn="l">
              <a:spcBef>
                <a:spcPts val="0"/>
              </a:spcBef>
              <a:spcAft>
                <a:spcPts val="0"/>
              </a:spcAft>
              <a:buClr>
                <a:schemeClr val="dk1"/>
              </a:buClr>
              <a:buSzPts val="1200"/>
              <a:buFont typeface="Arial"/>
              <a:buNone/>
            </a:pPr>
            <a:r>
              <a:rPr lang="fr-CH" sz="1200">
                <a:latin typeface="Arial"/>
                <a:ea typeface="Arial"/>
                <a:cs typeface="Arial"/>
                <a:sym typeface="Arial"/>
              </a:rPr>
              <a:t>Um einem </a:t>
            </a:r>
            <a:r>
              <a:rPr b="1" lang="fr-CH" sz="1200">
                <a:latin typeface="Arial"/>
                <a:ea typeface="Arial"/>
                <a:cs typeface="Arial"/>
                <a:sym typeface="Arial"/>
              </a:rPr>
              <a:t>möglichst breiten Publikum </a:t>
            </a:r>
            <a:r>
              <a:rPr lang="fr-CH" sz="1200">
                <a:latin typeface="Arial"/>
                <a:ea typeface="Arial"/>
                <a:cs typeface="Arial"/>
                <a:sym typeface="Arial"/>
              </a:rPr>
              <a:t>einen </a:t>
            </a:r>
            <a:r>
              <a:rPr b="1" lang="fr-CH" sz="1200">
                <a:latin typeface="Arial"/>
                <a:ea typeface="Arial"/>
                <a:cs typeface="Arial"/>
                <a:sym typeface="Arial"/>
              </a:rPr>
              <a:t>einfachen Zugang zu qualitativ hochstehenden Mountainbike Erlebnissen </a:t>
            </a:r>
            <a:r>
              <a:rPr lang="fr-CH" sz="1200">
                <a:latin typeface="Arial"/>
                <a:ea typeface="Arial"/>
                <a:cs typeface="Arial"/>
                <a:sym typeface="Arial"/>
              </a:rPr>
              <a:t>zu ermöglichen und als </a:t>
            </a:r>
            <a:r>
              <a:rPr b="1" lang="fr-CH" sz="1200">
                <a:latin typeface="Arial"/>
                <a:ea typeface="Arial"/>
                <a:cs typeface="Arial"/>
                <a:sym typeface="Arial"/>
              </a:rPr>
              <a:t>Sprachrohr</a:t>
            </a:r>
            <a:r>
              <a:rPr lang="fr-CH" sz="1200">
                <a:latin typeface="Arial"/>
                <a:ea typeface="Arial"/>
                <a:cs typeface="Arial"/>
                <a:sym typeface="Arial"/>
              </a:rPr>
              <a:t> der Mountainbiker_Innen zu agieren. </a:t>
            </a:r>
            <a:endParaRPr/>
          </a:p>
          <a:p>
            <a:pPr indent="0" lvl="0" marL="0" rtl="0" algn="l">
              <a:spcBef>
                <a:spcPts val="0"/>
              </a:spcBef>
              <a:spcAft>
                <a:spcPts val="0"/>
              </a:spcAft>
              <a:buClr>
                <a:schemeClr val="dk1"/>
              </a:buClr>
              <a:buSzPts val="1200"/>
              <a:buFont typeface="Calibri"/>
              <a:buNone/>
            </a:pPr>
            <a:r>
              <a:t/>
            </a:r>
            <a:endParaRPr sz="1200">
              <a:latin typeface="Arial"/>
              <a:ea typeface="Arial"/>
              <a:cs typeface="Arial"/>
              <a:sym typeface="Arial"/>
            </a:endParaRPr>
          </a:p>
          <a:p>
            <a:pPr indent="0" lvl="0" marL="0" rtl="0" algn="l">
              <a:spcBef>
                <a:spcPts val="0"/>
              </a:spcBef>
              <a:spcAft>
                <a:spcPts val="0"/>
              </a:spcAft>
              <a:buClr>
                <a:srgbClr val="FF0000"/>
              </a:buClr>
              <a:buSzPts val="1600"/>
              <a:buFont typeface="Arial"/>
              <a:buNone/>
            </a:pPr>
            <a:r>
              <a:rPr b="1" i="1" lang="fr-CH" sz="1600">
                <a:solidFill>
                  <a:srgbClr val="FF0000"/>
                </a:solidFill>
                <a:latin typeface="Arial"/>
                <a:ea typeface="Arial"/>
                <a:cs typeface="Arial"/>
                <a:sym typeface="Arial"/>
              </a:rPr>
              <a:t>WIE arbeitet die IMBA Schweiz?</a:t>
            </a:r>
            <a:endParaRPr b="1" sz="1600">
              <a:solidFill>
                <a:srgbClr val="FF0000"/>
              </a:solidFill>
              <a:latin typeface="Arial"/>
              <a:ea typeface="Arial"/>
              <a:cs typeface="Arial"/>
              <a:sym typeface="Arial"/>
            </a:endParaRPr>
          </a:p>
          <a:p>
            <a:pPr indent="0" lvl="0" marL="0" rtl="0" algn="l">
              <a:spcBef>
                <a:spcPts val="0"/>
              </a:spcBef>
              <a:spcAft>
                <a:spcPts val="0"/>
              </a:spcAft>
              <a:buClr>
                <a:schemeClr val="dk1"/>
              </a:buClr>
              <a:buSzPts val="1200"/>
              <a:buFont typeface="Arial"/>
              <a:buNone/>
            </a:pPr>
            <a:r>
              <a:rPr lang="fr-CH" sz="1200">
                <a:latin typeface="Arial"/>
                <a:ea typeface="Arial"/>
                <a:cs typeface="Arial"/>
                <a:sym typeface="Arial"/>
              </a:rPr>
              <a:t>Auf der </a:t>
            </a:r>
            <a:r>
              <a:rPr b="1" lang="fr-CH" sz="1200">
                <a:latin typeface="Arial"/>
                <a:ea typeface="Arial"/>
                <a:cs typeface="Arial"/>
                <a:sym typeface="Arial"/>
              </a:rPr>
              <a:t>Grundlage der Bedürfnisse der Mountainbiker_Innen. </a:t>
            </a:r>
            <a:r>
              <a:rPr lang="fr-CH" sz="1200">
                <a:latin typeface="Arial"/>
                <a:ea typeface="Arial"/>
                <a:cs typeface="Arial"/>
                <a:sym typeface="Arial"/>
              </a:rPr>
              <a:t>Wir funktionieren als </a:t>
            </a:r>
            <a:r>
              <a:rPr b="1" lang="fr-CH" sz="1200">
                <a:latin typeface="Arial"/>
                <a:ea typeface="Arial"/>
                <a:cs typeface="Arial"/>
                <a:sym typeface="Arial"/>
              </a:rPr>
              <a:t>Ansprechpartner</a:t>
            </a:r>
            <a:r>
              <a:rPr lang="fr-CH" sz="1200">
                <a:latin typeface="Arial"/>
                <a:ea typeface="Arial"/>
                <a:cs typeface="Arial"/>
                <a:sym typeface="Arial"/>
              </a:rPr>
              <a:t> und arbeiten partnerschaftlich sowie integrativ mit verschiedenen Stakeholdern aus Tourismus, Gesellschaft, Industrie, Politik und Umwelt. </a:t>
            </a:r>
            <a:endParaRPr/>
          </a:p>
          <a:p>
            <a:pPr indent="0" lvl="0" marL="0" rtl="0" algn="l">
              <a:spcBef>
                <a:spcPts val="0"/>
              </a:spcBef>
              <a:spcAft>
                <a:spcPts val="0"/>
              </a:spcAft>
              <a:buClr>
                <a:schemeClr val="dk1"/>
              </a:buClr>
              <a:buSzPts val="1200"/>
              <a:buFont typeface="Arial"/>
              <a:buNone/>
            </a:pPr>
            <a:r>
              <a:t/>
            </a:r>
            <a:endParaRPr sz="1200">
              <a:latin typeface="Arial"/>
              <a:ea typeface="Arial"/>
              <a:cs typeface="Arial"/>
              <a:sym typeface="Arial"/>
            </a:endParaRPr>
          </a:p>
          <a:p>
            <a:pPr indent="0" lvl="0" marL="0" rtl="0" algn="l">
              <a:spcBef>
                <a:spcPts val="0"/>
              </a:spcBef>
              <a:spcAft>
                <a:spcPts val="0"/>
              </a:spcAft>
              <a:buClr>
                <a:srgbClr val="FF0000"/>
              </a:buClr>
              <a:buSzPts val="1600"/>
              <a:buFont typeface="Arial"/>
              <a:buNone/>
            </a:pPr>
            <a:r>
              <a:rPr b="1" i="1" lang="fr-CH" sz="1600">
                <a:solidFill>
                  <a:srgbClr val="FF0000"/>
                </a:solidFill>
                <a:latin typeface="Arial"/>
                <a:ea typeface="Arial"/>
                <a:cs typeface="Arial"/>
                <a:sym typeface="Arial"/>
              </a:rPr>
              <a:t>WAS macht die IMBA Schweiz?</a:t>
            </a:r>
            <a:endParaRPr b="1" sz="1600">
              <a:solidFill>
                <a:srgbClr val="FF0000"/>
              </a:solidFill>
              <a:latin typeface="Arial"/>
              <a:ea typeface="Arial"/>
              <a:cs typeface="Arial"/>
              <a:sym typeface="Arial"/>
            </a:endParaRPr>
          </a:p>
          <a:p>
            <a:pPr indent="0" lvl="0" marL="0" rtl="0" algn="l">
              <a:spcBef>
                <a:spcPts val="0"/>
              </a:spcBef>
              <a:spcAft>
                <a:spcPts val="0"/>
              </a:spcAft>
              <a:buClr>
                <a:schemeClr val="dk1"/>
              </a:buClr>
              <a:buSzPts val="1200"/>
              <a:buFont typeface="Arial"/>
              <a:buNone/>
            </a:pPr>
            <a:r>
              <a:rPr lang="fr-CH" sz="1200">
                <a:latin typeface="Arial"/>
                <a:ea typeface="Arial"/>
                <a:cs typeface="Arial"/>
                <a:sym typeface="Arial"/>
              </a:rPr>
              <a:t>Wir </a:t>
            </a:r>
            <a:r>
              <a:rPr b="1" lang="fr-CH" sz="1200">
                <a:latin typeface="Arial"/>
                <a:ea typeface="Arial"/>
                <a:cs typeface="Arial"/>
                <a:sym typeface="Arial"/>
              </a:rPr>
              <a:t>vertreten auf nationaler Ebene die Interessen </a:t>
            </a:r>
            <a:r>
              <a:rPr lang="fr-CH" sz="1200">
                <a:latin typeface="Arial"/>
                <a:ea typeface="Arial"/>
                <a:cs typeface="Arial"/>
                <a:sym typeface="Arial"/>
              </a:rPr>
              <a:t>des Mountainbike Freizeitsport und </a:t>
            </a:r>
            <a:r>
              <a:rPr b="1" lang="fr-CH" sz="1200">
                <a:latin typeface="Arial"/>
                <a:ea typeface="Arial"/>
                <a:cs typeface="Arial"/>
                <a:sym typeface="Arial"/>
              </a:rPr>
              <a:t>stellen dessen Ansprechbarkeit sicher</a:t>
            </a:r>
            <a:r>
              <a:rPr lang="fr-CH" sz="1200">
                <a:latin typeface="Arial"/>
                <a:ea typeface="Arial"/>
                <a:cs typeface="Arial"/>
                <a:sym typeface="Arial"/>
              </a:rPr>
              <a:t>. Wir fokussieren auf die Organisation der Mountainbike Vertreter lokal, regional und national. Zudem unterstützen wir die Förderung nachhaltiger Mountainbike Infrastrukturen und ganzheitlicher Angebote in der Schweiz.</a:t>
            </a:r>
            <a:endParaRPr/>
          </a:p>
          <a:p>
            <a:pPr indent="0" lvl="0" marL="0" rtl="0" algn="l">
              <a:spcBef>
                <a:spcPts val="0"/>
              </a:spcBef>
              <a:spcAft>
                <a:spcPts val="0"/>
              </a:spcAft>
              <a:buClr>
                <a:schemeClr val="dk1"/>
              </a:buClr>
              <a:buSzPts val="1200"/>
              <a:buFont typeface="Arial"/>
              <a:buNone/>
            </a:pPr>
            <a:r>
              <a:t/>
            </a:r>
            <a:endParaRPr sz="1200">
              <a:latin typeface="Arial"/>
              <a:ea typeface="Arial"/>
              <a:cs typeface="Arial"/>
              <a:sym typeface="Arial"/>
            </a:endParaRPr>
          </a:p>
          <a:p>
            <a:pPr indent="0" lvl="0" marL="0" rtl="0" algn="l">
              <a:spcBef>
                <a:spcPts val="0"/>
              </a:spcBef>
              <a:spcAft>
                <a:spcPts val="0"/>
              </a:spcAft>
              <a:buClr>
                <a:schemeClr val="dk1"/>
              </a:buClr>
              <a:buSzPts val="1200"/>
              <a:buFont typeface="Calibri"/>
              <a:buNone/>
            </a:pPr>
            <a:r>
              <a:t/>
            </a:r>
            <a:endParaRPr sz="1200">
              <a:latin typeface="Arial"/>
              <a:ea typeface="Arial"/>
              <a:cs typeface="Arial"/>
              <a:sym typeface="Aria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72" name="Google Shape;472;p33:notes"/>
          <p:cNvSpPr txBox="1"/>
          <p:nvPr>
            <p:ph idx="12" type="sldNum"/>
          </p:nvPr>
        </p:nvSpPr>
        <p:spPr>
          <a:xfrm>
            <a:off x="5623700" y="6456613"/>
            <a:ext cx="4302231" cy="339884"/>
          </a:xfrm>
          <a:prstGeom prst="rect">
            <a:avLst/>
          </a:prstGeom>
          <a:noFill/>
          <a:ln>
            <a:noFill/>
          </a:ln>
        </p:spPr>
        <p:txBody>
          <a:bodyPr anchorCtr="0" anchor="b" bIns="45350" lIns="90700" spcFirstLastPara="1" rIns="90700" wrap="square" tIns="45350">
            <a:noAutofit/>
          </a:body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34:notes"/>
          <p:cNvSpPr txBox="1"/>
          <p:nvPr>
            <p:ph idx="1" type="body"/>
          </p:nvPr>
        </p:nvSpPr>
        <p:spPr>
          <a:xfrm>
            <a:off x="992823" y="3228896"/>
            <a:ext cx="7942580" cy="3058954"/>
          </a:xfrm>
          <a:prstGeom prst="rect">
            <a:avLst/>
          </a:prstGeom>
        </p:spPr>
        <p:txBody>
          <a:bodyPr anchorCtr="0" anchor="t" bIns="45350" lIns="90700" spcFirstLastPara="1" rIns="90700" wrap="square" tIns="45350">
            <a:noAutofit/>
          </a:bodyPr>
          <a:lstStyle/>
          <a:p>
            <a:pPr indent="0" lvl="0" marL="0" rtl="0" algn="l">
              <a:spcBef>
                <a:spcPts val="0"/>
              </a:spcBef>
              <a:spcAft>
                <a:spcPts val="0"/>
              </a:spcAft>
              <a:buNone/>
            </a:pPr>
            <a:r>
              <a:t/>
            </a:r>
            <a:endParaRPr/>
          </a:p>
        </p:txBody>
      </p:sp>
      <p:sp>
        <p:nvSpPr>
          <p:cNvPr id="484" name="Google Shape;484;p34:notes"/>
          <p:cNvSpPr/>
          <p:nvPr>
            <p:ph idx="2" type="sldImg"/>
          </p:nvPr>
        </p:nvSpPr>
        <p:spPr>
          <a:xfrm>
            <a:off x="2697163" y="509588"/>
            <a:ext cx="4533900" cy="2549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35:notes"/>
          <p:cNvSpPr/>
          <p:nvPr>
            <p:ph idx="2" type="sldImg"/>
          </p:nvPr>
        </p:nvSpPr>
        <p:spPr>
          <a:xfrm>
            <a:off x="-2114550" y="1011238"/>
            <a:ext cx="8986838" cy="50561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4" name="Google Shape;494;p35:notes"/>
          <p:cNvSpPr txBox="1"/>
          <p:nvPr>
            <p:ph idx="1" type="body"/>
          </p:nvPr>
        </p:nvSpPr>
        <p:spPr>
          <a:xfrm>
            <a:off x="475883" y="6402509"/>
            <a:ext cx="3807051" cy="6065533"/>
          </a:xfrm>
          <a:prstGeom prst="rect">
            <a:avLst/>
          </a:prstGeom>
          <a:noFill/>
          <a:ln>
            <a:noFill/>
          </a:ln>
        </p:spPr>
        <p:txBody>
          <a:bodyPr anchorCtr="0" anchor="t" bIns="92425" lIns="92425" spcFirstLastPara="1" rIns="92425" wrap="square" tIns="92425">
            <a:noAutofit/>
          </a:bodyPr>
          <a:lstStyle/>
          <a:p>
            <a:pPr indent="0" lvl="0" marL="0" rtl="0" algn="l">
              <a:spcBef>
                <a:spcPts val="0"/>
              </a:spcBef>
              <a:spcAft>
                <a:spcPts val="0"/>
              </a:spcAft>
              <a:buNone/>
            </a:pPr>
            <a:r>
              <a:rPr lang="fr-CH"/>
              <a:t>Aufbauphase</a:t>
            </a:r>
            <a:endParaRPr/>
          </a:p>
          <a:p>
            <a:pPr indent="0" lvl="0" marL="0" rtl="0" algn="l">
              <a:spcBef>
                <a:spcPts val="0"/>
              </a:spcBef>
              <a:spcAft>
                <a:spcPts val="0"/>
              </a:spcAft>
              <a:buNone/>
            </a:pPr>
            <a:r>
              <a:t/>
            </a:r>
            <a:endParaRPr/>
          </a:p>
          <a:p>
            <a:pPr indent="0" lvl="0" marL="0" rtl="0" algn="l">
              <a:spcBef>
                <a:spcPts val="0"/>
              </a:spcBef>
              <a:spcAft>
                <a:spcPts val="0"/>
              </a:spcAft>
              <a:buNone/>
            </a:pPr>
            <a:r>
              <a:rPr lang="fr-CH"/>
              <a:t>Velogipfel – Günstige Rahmenbedingungen für Velo und MTB</a:t>
            </a:r>
            <a:endParaRPr/>
          </a:p>
          <a:p>
            <a:pPr indent="0" lvl="0" marL="0" rtl="0" algn="l">
              <a:spcBef>
                <a:spcPts val="0"/>
              </a:spcBef>
              <a:spcAft>
                <a:spcPts val="0"/>
              </a:spcAft>
              <a:buNone/>
            </a:pPr>
            <a:r>
              <a:rPr lang="fr-CH"/>
              <a:t>Best Practice – In Rahmen Projekt SMP daran</a:t>
            </a:r>
            <a:endParaRPr/>
          </a:p>
          <a:p>
            <a:pPr indent="0" lvl="0" marL="0" rtl="0" algn="l">
              <a:spcBef>
                <a:spcPts val="0"/>
              </a:spcBef>
              <a:spcAft>
                <a:spcPts val="0"/>
              </a:spcAft>
              <a:buNone/>
            </a:pPr>
            <a:r>
              <a:rPr lang="fr-CH"/>
              <a:t>Umfragen – Aktuell wenig touristische Kennzahlen im Rahmen des Projektes SMP sind wir daran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36:notes"/>
          <p:cNvSpPr/>
          <p:nvPr>
            <p:ph idx="2" type="sldImg"/>
          </p:nvPr>
        </p:nvSpPr>
        <p:spPr>
          <a:xfrm>
            <a:off x="2697163" y="509588"/>
            <a:ext cx="4533900" cy="2549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3" name="Google Shape;503;p36:notes"/>
          <p:cNvSpPr txBox="1"/>
          <p:nvPr>
            <p:ph idx="1" type="body"/>
          </p:nvPr>
        </p:nvSpPr>
        <p:spPr>
          <a:xfrm>
            <a:off x="992823" y="3228896"/>
            <a:ext cx="7942580" cy="3058954"/>
          </a:xfrm>
          <a:prstGeom prst="rect">
            <a:avLst/>
          </a:prstGeom>
          <a:noFill/>
          <a:ln>
            <a:noFill/>
          </a:ln>
        </p:spPr>
        <p:txBody>
          <a:bodyPr anchorCtr="0" anchor="t" bIns="45350" lIns="90700" spcFirstLastPara="1" rIns="90700" wrap="square" tIns="45350">
            <a:noAutofit/>
          </a:bodyPr>
          <a:lstStyle/>
          <a:p>
            <a:pPr indent="-171450" lvl="0" marL="171450" rtl="0" algn="l">
              <a:spcBef>
                <a:spcPts val="0"/>
              </a:spcBef>
              <a:spcAft>
                <a:spcPts val="0"/>
              </a:spcAft>
              <a:buClr>
                <a:schemeClr val="dk1"/>
              </a:buClr>
              <a:buSzPts val="1200"/>
              <a:buFont typeface="Calibri"/>
              <a:buChar char="-"/>
            </a:pPr>
            <a:r>
              <a:rPr lang="fr-CH"/>
              <a:t>Wissen / Information als Grundlage</a:t>
            </a:r>
            <a:endParaRPr/>
          </a:p>
          <a:p>
            <a:pPr indent="-171450" lvl="0" marL="171450" rtl="0" algn="l">
              <a:spcBef>
                <a:spcPts val="0"/>
              </a:spcBef>
              <a:spcAft>
                <a:spcPts val="0"/>
              </a:spcAft>
              <a:buClr>
                <a:schemeClr val="dk1"/>
              </a:buClr>
              <a:buSzPts val="1200"/>
              <a:buFont typeface="Calibri"/>
              <a:buChar char="-"/>
            </a:pPr>
            <a:r>
              <a:rPr lang="fr-CH"/>
              <a:t>SMP – grösstes Projekt derzeit</a:t>
            </a:r>
            <a:endParaRPr/>
          </a:p>
          <a:p>
            <a:pPr indent="-171450" lvl="0" marL="171450" rtl="0" algn="l">
              <a:spcBef>
                <a:spcPts val="0"/>
              </a:spcBef>
              <a:spcAft>
                <a:spcPts val="0"/>
              </a:spcAft>
              <a:buClr>
                <a:schemeClr val="dk1"/>
              </a:buClr>
              <a:buSzPts val="1200"/>
              <a:buFont typeface="Calibri"/>
              <a:buChar char="-"/>
            </a:pPr>
            <a:r>
              <a:rPr lang="fr-CH"/>
              <a:t>Informationsplattform als Basis</a:t>
            </a:r>
            <a:endParaRPr/>
          </a:p>
          <a:p>
            <a:pPr indent="-171450" lvl="0" marL="171450" rtl="0" algn="l">
              <a:spcBef>
                <a:spcPts val="0"/>
              </a:spcBef>
              <a:spcAft>
                <a:spcPts val="0"/>
              </a:spcAft>
              <a:buClr>
                <a:schemeClr val="dk1"/>
              </a:buClr>
              <a:buSzPts val="1200"/>
              <a:buFont typeface="Calibri"/>
              <a:buChar char="-"/>
            </a:pPr>
            <a:r>
              <a:rPr lang="fr-CH"/>
              <a:t>Hier Ist die Umfrage entstanden</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Calibri"/>
              <a:buNone/>
            </a:pPr>
            <a:r>
              <a:rPr lang="fr-CH"/>
              <a:t>In drei Projektschritten baut das SMP</a:t>
            </a:r>
            <a:r>
              <a:rPr lang="fr-CH">
                <a:latin typeface="Helvetica Neue"/>
                <a:ea typeface="Helvetica Neue"/>
                <a:cs typeface="Helvetica Neue"/>
                <a:sym typeface="Helvetica Neue"/>
              </a:rPr>
              <a:t> tourismusrelevante Qualitätsmerkmale </a:t>
            </a:r>
            <a:r>
              <a:rPr lang="fr-CH"/>
              <a:t>auf, um diese in einem Qualitätslabel zu vereinen. SMP beschleunigt mit jedem Projektschritt gezielte Entwicklungen im Mountainbike-Tourismus und </a:t>
            </a:r>
            <a:r>
              <a:rPr lang="fr-CH">
                <a:latin typeface="Helvetica Neue"/>
                <a:ea typeface="Helvetica Neue"/>
                <a:cs typeface="Helvetica Neue"/>
                <a:sym typeface="Helvetica Neue"/>
              </a:rPr>
              <a:t>stärkt damit nachhaltig den Schweizer Sommertourismus.</a:t>
            </a:r>
            <a:endParaRPr/>
          </a:p>
          <a:p>
            <a:pPr indent="0" lvl="0" marL="0" marR="0" rtl="0" algn="l">
              <a:lnSpc>
                <a:spcPct val="100000"/>
              </a:lnSpc>
              <a:spcBef>
                <a:spcPts val="0"/>
              </a:spcBef>
              <a:spcAft>
                <a:spcPts val="0"/>
              </a:spcAft>
              <a:buClr>
                <a:schemeClr val="dk1"/>
              </a:buClr>
              <a:buSzPts val="1200"/>
              <a:buFont typeface="Calibri"/>
              <a:buNone/>
            </a:pPr>
            <a:r>
              <a:t/>
            </a:r>
            <a:endParaRPr>
              <a:latin typeface="Helvetica Neue"/>
              <a:ea typeface="Helvetica Neue"/>
              <a:cs typeface="Helvetica Neue"/>
              <a:sym typeface="Helvetica Neue"/>
            </a:endParaRPr>
          </a:p>
          <a:p>
            <a:pPr indent="0" lvl="0" marL="0" marR="0" rtl="0" algn="l">
              <a:lnSpc>
                <a:spcPct val="100000"/>
              </a:lnSpc>
              <a:spcBef>
                <a:spcPts val="0"/>
              </a:spcBef>
              <a:spcAft>
                <a:spcPts val="0"/>
              </a:spcAft>
              <a:buClr>
                <a:schemeClr val="dk1"/>
              </a:buClr>
              <a:buSzPts val="1200"/>
              <a:buFont typeface="Calibri"/>
              <a:buNone/>
            </a:pPr>
            <a:r>
              <a:t/>
            </a:r>
            <a:endParaRPr>
              <a:latin typeface="Helvetica Neue"/>
              <a:ea typeface="Helvetica Neue"/>
              <a:cs typeface="Helvetica Neue"/>
              <a:sym typeface="Helvetica Neue"/>
            </a:endParaRPr>
          </a:p>
          <a:p>
            <a:pPr indent="0" lvl="0" marL="0" rtl="0" algn="l">
              <a:spcBef>
                <a:spcPts val="0"/>
              </a:spcBef>
              <a:spcAft>
                <a:spcPts val="0"/>
              </a:spcAft>
              <a:buNone/>
            </a:pPr>
            <a:r>
              <a:t/>
            </a:r>
            <a:endParaRPr/>
          </a:p>
        </p:txBody>
      </p:sp>
      <p:sp>
        <p:nvSpPr>
          <p:cNvPr id="504" name="Google Shape;504;p36:notes"/>
          <p:cNvSpPr txBox="1"/>
          <p:nvPr>
            <p:ph idx="12" type="sldNum"/>
          </p:nvPr>
        </p:nvSpPr>
        <p:spPr>
          <a:xfrm>
            <a:off x="5623700" y="6456613"/>
            <a:ext cx="4302231" cy="339884"/>
          </a:xfrm>
          <a:prstGeom prst="rect">
            <a:avLst/>
          </a:prstGeom>
          <a:noFill/>
          <a:ln>
            <a:noFill/>
          </a:ln>
        </p:spPr>
        <p:txBody>
          <a:bodyPr anchorCtr="0" anchor="b" bIns="45350" lIns="90700" spcFirstLastPara="1" rIns="90700" wrap="square" tIns="45350">
            <a:noAutofit/>
          </a:body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37:notes"/>
          <p:cNvSpPr/>
          <p:nvPr>
            <p:ph idx="2" type="sldImg"/>
          </p:nvPr>
        </p:nvSpPr>
        <p:spPr>
          <a:xfrm>
            <a:off x="2697163" y="509588"/>
            <a:ext cx="4533900" cy="2549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0" name="Google Shape;520;p37:notes"/>
          <p:cNvSpPr txBox="1"/>
          <p:nvPr>
            <p:ph idx="1" type="body"/>
          </p:nvPr>
        </p:nvSpPr>
        <p:spPr>
          <a:xfrm>
            <a:off x="992823" y="3228896"/>
            <a:ext cx="7942580" cy="3058954"/>
          </a:xfrm>
          <a:prstGeom prst="rect">
            <a:avLst/>
          </a:prstGeom>
          <a:noFill/>
          <a:ln>
            <a:noFill/>
          </a:ln>
        </p:spPr>
        <p:txBody>
          <a:bodyPr anchorCtr="0" anchor="t" bIns="45350" lIns="90700" spcFirstLastPara="1" rIns="90700" wrap="square" tIns="45350">
            <a:noAutofit/>
          </a:bodyPr>
          <a:lstStyle/>
          <a:p>
            <a:pPr indent="0" lvl="0" marL="0" rtl="0" algn="l">
              <a:spcBef>
                <a:spcPts val="0"/>
              </a:spcBef>
              <a:spcAft>
                <a:spcPts val="0"/>
              </a:spcAft>
              <a:buNone/>
            </a:pPr>
            <a:r>
              <a:rPr lang="fr-CH"/>
              <a:t>Ziele</a:t>
            </a:r>
            <a:endParaRPr/>
          </a:p>
        </p:txBody>
      </p:sp>
      <p:sp>
        <p:nvSpPr>
          <p:cNvPr id="521" name="Google Shape;521;p37:notes"/>
          <p:cNvSpPr txBox="1"/>
          <p:nvPr>
            <p:ph idx="12" type="sldNum"/>
          </p:nvPr>
        </p:nvSpPr>
        <p:spPr>
          <a:xfrm>
            <a:off x="5623700" y="6456613"/>
            <a:ext cx="4302231" cy="339884"/>
          </a:xfrm>
          <a:prstGeom prst="rect">
            <a:avLst/>
          </a:prstGeom>
          <a:noFill/>
          <a:ln>
            <a:noFill/>
          </a:ln>
        </p:spPr>
        <p:txBody>
          <a:bodyPr anchorCtr="0" anchor="b" bIns="45350" lIns="90700" spcFirstLastPara="1" rIns="90700" wrap="square" tIns="45350">
            <a:noAutofit/>
          </a:body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38:notes"/>
          <p:cNvSpPr/>
          <p:nvPr>
            <p:ph idx="2" type="sldImg"/>
          </p:nvPr>
        </p:nvSpPr>
        <p:spPr>
          <a:xfrm>
            <a:off x="2697163" y="509588"/>
            <a:ext cx="4533900" cy="2549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8" name="Google Shape;528;p38:notes"/>
          <p:cNvSpPr txBox="1"/>
          <p:nvPr>
            <p:ph idx="1" type="body"/>
          </p:nvPr>
        </p:nvSpPr>
        <p:spPr>
          <a:xfrm>
            <a:off x="992823" y="3228896"/>
            <a:ext cx="7942580" cy="3058954"/>
          </a:xfrm>
          <a:prstGeom prst="rect">
            <a:avLst/>
          </a:prstGeom>
          <a:noFill/>
          <a:ln>
            <a:noFill/>
          </a:ln>
        </p:spPr>
        <p:txBody>
          <a:bodyPr anchorCtr="0" anchor="t" bIns="45350" lIns="90700" spcFirstLastPara="1" rIns="90700" wrap="square" tIns="45350">
            <a:noAutofit/>
          </a:bodyPr>
          <a:lstStyle/>
          <a:p>
            <a:pPr indent="0" lvl="0" marL="0" rtl="0" algn="l">
              <a:spcBef>
                <a:spcPts val="0"/>
              </a:spcBef>
              <a:spcAft>
                <a:spcPts val="0"/>
              </a:spcAft>
              <a:buNone/>
            </a:pPr>
            <a:r>
              <a:t/>
            </a:r>
            <a:endParaRPr/>
          </a:p>
        </p:txBody>
      </p:sp>
      <p:sp>
        <p:nvSpPr>
          <p:cNvPr id="529" name="Google Shape;529;p38:notes"/>
          <p:cNvSpPr txBox="1"/>
          <p:nvPr>
            <p:ph idx="12" type="sldNum"/>
          </p:nvPr>
        </p:nvSpPr>
        <p:spPr>
          <a:xfrm>
            <a:off x="5623700" y="6456613"/>
            <a:ext cx="4302231" cy="339884"/>
          </a:xfrm>
          <a:prstGeom prst="rect">
            <a:avLst/>
          </a:prstGeom>
          <a:noFill/>
          <a:ln>
            <a:noFill/>
          </a:ln>
        </p:spPr>
        <p:txBody>
          <a:bodyPr anchorCtr="0" anchor="b" bIns="45350" lIns="90700" spcFirstLastPara="1" rIns="90700" wrap="square" tIns="45350">
            <a:noAutofit/>
          </a:body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39:notes"/>
          <p:cNvSpPr/>
          <p:nvPr>
            <p:ph idx="2" type="sldImg"/>
          </p:nvPr>
        </p:nvSpPr>
        <p:spPr>
          <a:xfrm>
            <a:off x="2697163" y="509588"/>
            <a:ext cx="4533900" cy="2549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7" name="Google Shape;537;p39:notes"/>
          <p:cNvSpPr txBox="1"/>
          <p:nvPr>
            <p:ph idx="1" type="body"/>
          </p:nvPr>
        </p:nvSpPr>
        <p:spPr>
          <a:xfrm>
            <a:off x="992823" y="3228896"/>
            <a:ext cx="7942580" cy="3058954"/>
          </a:xfrm>
          <a:prstGeom prst="rect">
            <a:avLst/>
          </a:prstGeom>
          <a:noFill/>
          <a:ln>
            <a:noFill/>
          </a:ln>
        </p:spPr>
        <p:txBody>
          <a:bodyPr anchorCtr="0" anchor="t" bIns="45350" lIns="90700" spcFirstLastPara="1" rIns="90700" wrap="square" tIns="45350">
            <a:noAutofit/>
          </a:bodyPr>
          <a:lstStyle/>
          <a:p>
            <a:pPr indent="0" lvl="0" marL="0" rtl="0" algn="l">
              <a:spcBef>
                <a:spcPts val="0"/>
              </a:spcBef>
              <a:spcAft>
                <a:spcPts val="0"/>
              </a:spcAft>
              <a:buNone/>
            </a:pPr>
            <a:r>
              <a:t/>
            </a:r>
            <a:endParaRPr/>
          </a:p>
        </p:txBody>
      </p:sp>
      <p:sp>
        <p:nvSpPr>
          <p:cNvPr id="538" name="Google Shape;538;p39:notes"/>
          <p:cNvSpPr txBox="1"/>
          <p:nvPr>
            <p:ph idx="12" type="sldNum"/>
          </p:nvPr>
        </p:nvSpPr>
        <p:spPr>
          <a:xfrm>
            <a:off x="5623700" y="6456613"/>
            <a:ext cx="4302231" cy="339884"/>
          </a:xfrm>
          <a:prstGeom prst="rect">
            <a:avLst/>
          </a:prstGeom>
          <a:noFill/>
          <a:ln>
            <a:noFill/>
          </a:ln>
        </p:spPr>
        <p:txBody>
          <a:bodyPr anchorCtr="0" anchor="b" bIns="45350" lIns="90700" spcFirstLastPara="1" rIns="90700" wrap="square" tIns="45350">
            <a:noAutofit/>
          </a:body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4:notes"/>
          <p:cNvSpPr/>
          <p:nvPr>
            <p:ph idx="2" type="sldImg"/>
          </p:nvPr>
        </p:nvSpPr>
        <p:spPr>
          <a:xfrm>
            <a:off x="2697163" y="509588"/>
            <a:ext cx="4533900" cy="2549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 name="Google Shape;137;p4:notes"/>
          <p:cNvSpPr txBox="1"/>
          <p:nvPr>
            <p:ph idx="1" type="body"/>
          </p:nvPr>
        </p:nvSpPr>
        <p:spPr>
          <a:xfrm>
            <a:off x="992823" y="3228896"/>
            <a:ext cx="7942580" cy="3058954"/>
          </a:xfrm>
          <a:prstGeom prst="rect">
            <a:avLst/>
          </a:prstGeom>
          <a:noFill/>
          <a:ln>
            <a:noFill/>
          </a:ln>
        </p:spPr>
        <p:txBody>
          <a:bodyPr anchorCtr="0" anchor="t" bIns="45350" lIns="90700" spcFirstLastPara="1" rIns="90700" wrap="square" tIns="45350">
            <a:noAutofit/>
          </a:bodyPr>
          <a:lstStyle/>
          <a:p>
            <a:pPr indent="0" lvl="0" marL="0" rtl="0" algn="l">
              <a:spcBef>
                <a:spcPts val="0"/>
              </a:spcBef>
              <a:spcAft>
                <a:spcPts val="0"/>
              </a:spcAft>
              <a:buNone/>
            </a:pPr>
            <a:r>
              <a:t/>
            </a:r>
            <a:endParaRPr/>
          </a:p>
        </p:txBody>
      </p:sp>
      <p:sp>
        <p:nvSpPr>
          <p:cNvPr id="138" name="Google Shape;138;p4:notes"/>
          <p:cNvSpPr txBox="1"/>
          <p:nvPr>
            <p:ph idx="12" type="sldNum"/>
          </p:nvPr>
        </p:nvSpPr>
        <p:spPr>
          <a:xfrm>
            <a:off x="5623700" y="6456613"/>
            <a:ext cx="4302231" cy="339884"/>
          </a:xfrm>
          <a:prstGeom prst="rect">
            <a:avLst/>
          </a:prstGeom>
          <a:noFill/>
          <a:ln>
            <a:noFill/>
          </a:ln>
        </p:spPr>
        <p:txBody>
          <a:bodyPr anchorCtr="0" anchor="b" bIns="45350" lIns="90700" spcFirstLastPara="1" rIns="90700" wrap="square" tIns="45350">
            <a:noAutofit/>
          </a:body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40:notes"/>
          <p:cNvSpPr/>
          <p:nvPr>
            <p:ph idx="2" type="sldImg"/>
          </p:nvPr>
        </p:nvSpPr>
        <p:spPr>
          <a:xfrm>
            <a:off x="2697163" y="509588"/>
            <a:ext cx="4533900" cy="2549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6" name="Google Shape;546;p40:notes"/>
          <p:cNvSpPr txBox="1"/>
          <p:nvPr>
            <p:ph idx="1" type="body"/>
          </p:nvPr>
        </p:nvSpPr>
        <p:spPr>
          <a:xfrm>
            <a:off x="992823" y="3228896"/>
            <a:ext cx="7942580" cy="3058954"/>
          </a:xfrm>
          <a:prstGeom prst="rect">
            <a:avLst/>
          </a:prstGeom>
          <a:noFill/>
          <a:ln>
            <a:noFill/>
          </a:ln>
        </p:spPr>
        <p:txBody>
          <a:bodyPr anchorCtr="0" anchor="t" bIns="45350" lIns="90700" spcFirstLastPara="1" rIns="90700" wrap="square" tIns="45350">
            <a:noAutofit/>
          </a:bodyPr>
          <a:lstStyle/>
          <a:p>
            <a:pPr indent="0" lvl="0" marL="160496"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41:notes"/>
          <p:cNvSpPr/>
          <p:nvPr>
            <p:ph idx="2" type="sldImg"/>
          </p:nvPr>
        </p:nvSpPr>
        <p:spPr>
          <a:xfrm>
            <a:off x="2697163" y="509588"/>
            <a:ext cx="4533900" cy="2549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6" name="Google Shape;556;p41:notes"/>
          <p:cNvSpPr txBox="1"/>
          <p:nvPr>
            <p:ph idx="1" type="body"/>
          </p:nvPr>
        </p:nvSpPr>
        <p:spPr>
          <a:xfrm>
            <a:off x="992823" y="3228896"/>
            <a:ext cx="7942580" cy="3058954"/>
          </a:xfrm>
          <a:prstGeom prst="rect">
            <a:avLst/>
          </a:prstGeom>
          <a:noFill/>
          <a:ln>
            <a:noFill/>
          </a:ln>
        </p:spPr>
        <p:txBody>
          <a:bodyPr anchorCtr="0" anchor="t" bIns="45350" lIns="90700" spcFirstLastPara="1" rIns="90700" wrap="square" tIns="45350">
            <a:noAutofit/>
          </a:bodyPr>
          <a:lstStyle/>
          <a:p>
            <a:pPr indent="0" lvl="0" marL="152393" rtl="0" algn="l">
              <a:spcBef>
                <a:spcPts val="0"/>
              </a:spcBef>
              <a:spcAft>
                <a:spcPts val="0"/>
              </a:spcAft>
              <a:buClr>
                <a:schemeClr val="dk1"/>
              </a:buClr>
              <a:buSzPts val="1200"/>
              <a:buFont typeface="Calibri"/>
              <a:buNone/>
            </a:pPr>
            <a:r>
              <a:rPr lang="fr-CH" sz="1200"/>
              <a:t>Zusammenarbeit:</a:t>
            </a:r>
            <a:endParaRPr/>
          </a:p>
          <a:p>
            <a:pPr indent="0" lvl="0" marL="0" rtl="0" algn="l">
              <a:spcBef>
                <a:spcPts val="0"/>
              </a:spcBef>
              <a:spcAft>
                <a:spcPts val="0"/>
              </a:spcAft>
              <a:buNone/>
            </a:pPr>
            <a:r>
              <a:rPr lang="fr-CH" sz="1200"/>
              <a:t>Cycla Einsitz Vorstand</a:t>
            </a:r>
            <a:endParaRPr/>
          </a:p>
          <a:p>
            <a:pPr indent="0" lvl="0" marL="0" rtl="0" algn="l">
              <a:spcBef>
                <a:spcPts val="0"/>
              </a:spcBef>
              <a:spcAft>
                <a:spcPts val="0"/>
              </a:spcAft>
              <a:buNone/>
            </a:pPr>
            <a:r>
              <a:rPr lang="fr-CH" sz="1200"/>
              <a:t>Velogipfel SBB</a:t>
            </a:r>
            <a:endParaRPr/>
          </a:p>
          <a:p>
            <a:pPr indent="0" lvl="0" marL="0" rtl="0" algn="l">
              <a:spcBef>
                <a:spcPts val="0"/>
              </a:spcBef>
              <a:spcAft>
                <a:spcPts val="0"/>
              </a:spcAft>
              <a:buNone/>
            </a:pPr>
            <a:r>
              <a:rPr lang="fr-CH" sz="1200"/>
              <a:t>Und andere</a:t>
            </a:r>
            <a:endParaRPr/>
          </a:p>
          <a:p>
            <a:pPr indent="0" lvl="0" marL="152393" rtl="0" algn="l">
              <a:spcBef>
                <a:spcPts val="0"/>
              </a:spcBef>
              <a:spcAft>
                <a:spcPts val="0"/>
              </a:spcAft>
              <a:buClr>
                <a:schemeClr val="dk1"/>
              </a:buClr>
              <a:buSzPts val="1200"/>
              <a:buFont typeface="Calibri"/>
              <a:buNone/>
            </a:pPr>
            <a:r>
              <a:t/>
            </a:r>
            <a:endParaRPr sz="1200"/>
          </a:p>
          <a:p>
            <a:pPr indent="0" lvl="0" marL="0" rtl="0" algn="l">
              <a:spcBef>
                <a:spcPts val="0"/>
              </a:spcBef>
              <a:spcAft>
                <a:spcPts val="0"/>
              </a:spcAft>
              <a:buNone/>
            </a:pPr>
            <a:r>
              <a:t/>
            </a:r>
            <a:endParaRPr/>
          </a:p>
        </p:txBody>
      </p:sp>
      <p:sp>
        <p:nvSpPr>
          <p:cNvPr id="557" name="Google Shape;557;p41:notes"/>
          <p:cNvSpPr txBox="1"/>
          <p:nvPr>
            <p:ph idx="12" type="sldNum"/>
          </p:nvPr>
        </p:nvSpPr>
        <p:spPr>
          <a:xfrm>
            <a:off x="5623700" y="6456613"/>
            <a:ext cx="4302231" cy="339884"/>
          </a:xfrm>
          <a:prstGeom prst="rect">
            <a:avLst/>
          </a:prstGeom>
          <a:noFill/>
          <a:ln>
            <a:noFill/>
          </a:ln>
        </p:spPr>
        <p:txBody>
          <a:bodyPr anchorCtr="0" anchor="b" bIns="45350" lIns="90700" spcFirstLastPara="1" rIns="90700" wrap="square" tIns="45350">
            <a:noAutofit/>
          </a:body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42:notes"/>
          <p:cNvSpPr txBox="1"/>
          <p:nvPr>
            <p:ph idx="1" type="body"/>
          </p:nvPr>
        </p:nvSpPr>
        <p:spPr>
          <a:xfrm>
            <a:off x="992823" y="3228896"/>
            <a:ext cx="7942580" cy="3058954"/>
          </a:xfrm>
          <a:prstGeom prst="rect">
            <a:avLst/>
          </a:prstGeom>
        </p:spPr>
        <p:txBody>
          <a:bodyPr anchorCtr="0" anchor="t" bIns="45350" lIns="90700" spcFirstLastPara="1" rIns="90700" wrap="square" tIns="45350">
            <a:noAutofit/>
          </a:bodyPr>
          <a:lstStyle/>
          <a:p>
            <a:pPr indent="0" lvl="0" marL="0" rtl="0" algn="l">
              <a:spcBef>
                <a:spcPts val="0"/>
              </a:spcBef>
              <a:spcAft>
                <a:spcPts val="0"/>
              </a:spcAft>
              <a:buNone/>
            </a:pPr>
            <a:r>
              <a:t/>
            </a:r>
            <a:endParaRPr/>
          </a:p>
        </p:txBody>
      </p:sp>
      <p:sp>
        <p:nvSpPr>
          <p:cNvPr id="582" name="Google Shape;582;p42:notes"/>
          <p:cNvSpPr/>
          <p:nvPr>
            <p:ph idx="2" type="sldImg"/>
          </p:nvPr>
        </p:nvSpPr>
        <p:spPr>
          <a:xfrm>
            <a:off x="2697163" y="509588"/>
            <a:ext cx="4533900" cy="2549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43:notes"/>
          <p:cNvSpPr/>
          <p:nvPr>
            <p:ph idx="2" type="sldImg"/>
          </p:nvPr>
        </p:nvSpPr>
        <p:spPr>
          <a:xfrm>
            <a:off x="2697163" y="509588"/>
            <a:ext cx="4533900" cy="2549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2" name="Google Shape;592;p43:notes"/>
          <p:cNvSpPr txBox="1"/>
          <p:nvPr>
            <p:ph idx="1" type="body"/>
          </p:nvPr>
        </p:nvSpPr>
        <p:spPr>
          <a:xfrm>
            <a:off x="992823" y="3228896"/>
            <a:ext cx="7942580" cy="3058954"/>
          </a:xfrm>
          <a:prstGeom prst="rect">
            <a:avLst/>
          </a:prstGeom>
          <a:noFill/>
          <a:ln>
            <a:noFill/>
          </a:ln>
        </p:spPr>
        <p:txBody>
          <a:bodyPr anchorCtr="0" anchor="t" bIns="45350" lIns="90700" spcFirstLastPara="1" rIns="90700" wrap="square" tIns="45350">
            <a:noAutofit/>
          </a:bodyPr>
          <a:lstStyle/>
          <a:p>
            <a:pPr indent="0" lvl="0" marL="160496"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44:notes"/>
          <p:cNvSpPr/>
          <p:nvPr>
            <p:ph idx="2" type="sldImg"/>
          </p:nvPr>
        </p:nvSpPr>
        <p:spPr>
          <a:xfrm>
            <a:off x="2697163" y="509588"/>
            <a:ext cx="4533900" cy="2549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2" name="Google Shape;602;p44:notes"/>
          <p:cNvSpPr txBox="1"/>
          <p:nvPr>
            <p:ph idx="1" type="body"/>
          </p:nvPr>
        </p:nvSpPr>
        <p:spPr>
          <a:xfrm>
            <a:off x="992823" y="3228896"/>
            <a:ext cx="7942580" cy="3058954"/>
          </a:xfrm>
          <a:prstGeom prst="rect">
            <a:avLst/>
          </a:prstGeom>
          <a:noFill/>
          <a:ln>
            <a:noFill/>
          </a:ln>
        </p:spPr>
        <p:txBody>
          <a:bodyPr anchorCtr="0" anchor="t" bIns="45350" lIns="90700" spcFirstLastPara="1" rIns="90700" wrap="square" tIns="45350">
            <a:noAutofit/>
          </a:bodyPr>
          <a:lstStyle/>
          <a:p>
            <a:pPr indent="0" lvl="0" marL="160496"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p45:notes"/>
          <p:cNvSpPr/>
          <p:nvPr>
            <p:ph idx="2" type="sldImg"/>
          </p:nvPr>
        </p:nvSpPr>
        <p:spPr>
          <a:xfrm>
            <a:off x="-2114550" y="1011238"/>
            <a:ext cx="8986838" cy="50561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1" name="Google Shape;611;p45:notes"/>
          <p:cNvSpPr txBox="1"/>
          <p:nvPr>
            <p:ph idx="1" type="body"/>
          </p:nvPr>
        </p:nvSpPr>
        <p:spPr>
          <a:xfrm>
            <a:off x="475883" y="6402509"/>
            <a:ext cx="3807051" cy="6065533"/>
          </a:xfrm>
          <a:prstGeom prst="rect">
            <a:avLst/>
          </a:prstGeom>
          <a:noFill/>
          <a:ln>
            <a:noFill/>
          </a:ln>
        </p:spPr>
        <p:txBody>
          <a:bodyPr anchorCtr="0" anchor="t" bIns="92425" lIns="92425" spcFirstLastPara="1" rIns="92425" wrap="square" tIns="92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46:notes"/>
          <p:cNvSpPr txBox="1"/>
          <p:nvPr>
            <p:ph idx="1" type="body"/>
          </p:nvPr>
        </p:nvSpPr>
        <p:spPr>
          <a:xfrm>
            <a:off x="992823" y="3228896"/>
            <a:ext cx="7942580" cy="3058954"/>
          </a:xfrm>
          <a:prstGeom prst="rect">
            <a:avLst/>
          </a:prstGeom>
        </p:spPr>
        <p:txBody>
          <a:bodyPr anchorCtr="0" anchor="t" bIns="45350" lIns="90700" spcFirstLastPara="1" rIns="90700" wrap="square" tIns="45350">
            <a:noAutofit/>
          </a:bodyPr>
          <a:lstStyle/>
          <a:p>
            <a:pPr indent="0" lvl="0" marL="0" rtl="0" algn="l">
              <a:spcBef>
                <a:spcPts val="0"/>
              </a:spcBef>
              <a:spcAft>
                <a:spcPts val="0"/>
              </a:spcAft>
              <a:buNone/>
            </a:pPr>
            <a:r>
              <a:t/>
            </a:r>
            <a:endParaRPr/>
          </a:p>
        </p:txBody>
      </p:sp>
      <p:sp>
        <p:nvSpPr>
          <p:cNvPr id="619" name="Google Shape;619;p46:notes"/>
          <p:cNvSpPr/>
          <p:nvPr>
            <p:ph idx="2" type="sldImg"/>
          </p:nvPr>
        </p:nvSpPr>
        <p:spPr>
          <a:xfrm>
            <a:off x="2697163" y="509588"/>
            <a:ext cx="4533900" cy="2549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47:notes"/>
          <p:cNvSpPr txBox="1"/>
          <p:nvPr>
            <p:ph idx="1" type="body"/>
          </p:nvPr>
        </p:nvSpPr>
        <p:spPr>
          <a:xfrm>
            <a:off x="992823" y="3228896"/>
            <a:ext cx="7942580" cy="3058954"/>
          </a:xfrm>
          <a:prstGeom prst="rect">
            <a:avLst/>
          </a:prstGeom>
        </p:spPr>
        <p:txBody>
          <a:bodyPr anchorCtr="0" anchor="t" bIns="45350" lIns="90700" spcFirstLastPara="1" rIns="90700" wrap="square" tIns="45350">
            <a:noAutofit/>
          </a:bodyPr>
          <a:lstStyle/>
          <a:p>
            <a:pPr indent="0" lvl="0" marL="0" rtl="0" algn="l">
              <a:spcBef>
                <a:spcPts val="0"/>
              </a:spcBef>
              <a:spcAft>
                <a:spcPts val="0"/>
              </a:spcAft>
              <a:buNone/>
            </a:pPr>
            <a:r>
              <a:t/>
            </a:r>
            <a:endParaRPr/>
          </a:p>
        </p:txBody>
      </p:sp>
      <p:sp>
        <p:nvSpPr>
          <p:cNvPr id="627" name="Google Shape;627;p47:notes"/>
          <p:cNvSpPr/>
          <p:nvPr>
            <p:ph idx="2" type="sldImg"/>
          </p:nvPr>
        </p:nvSpPr>
        <p:spPr>
          <a:xfrm>
            <a:off x="2697163" y="509588"/>
            <a:ext cx="4533900" cy="2549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5:notes"/>
          <p:cNvSpPr/>
          <p:nvPr>
            <p:ph idx="2" type="sldImg"/>
          </p:nvPr>
        </p:nvSpPr>
        <p:spPr>
          <a:xfrm>
            <a:off x="2697163" y="509588"/>
            <a:ext cx="4533900" cy="2549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p5:notes"/>
          <p:cNvSpPr txBox="1"/>
          <p:nvPr>
            <p:ph idx="1" type="body"/>
          </p:nvPr>
        </p:nvSpPr>
        <p:spPr>
          <a:xfrm>
            <a:off x="992823" y="3228896"/>
            <a:ext cx="7942580" cy="3058954"/>
          </a:xfrm>
          <a:prstGeom prst="rect">
            <a:avLst/>
          </a:prstGeom>
          <a:noFill/>
          <a:ln>
            <a:noFill/>
          </a:ln>
        </p:spPr>
        <p:txBody>
          <a:bodyPr anchorCtr="0" anchor="t" bIns="45350" lIns="90700" spcFirstLastPara="1" rIns="90700" wrap="square" tIns="45350">
            <a:noAutofit/>
          </a:bodyPr>
          <a:lstStyle/>
          <a:p>
            <a:pPr indent="0" lvl="0" marL="0" rtl="0" algn="l">
              <a:spcBef>
                <a:spcPts val="0"/>
              </a:spcBef>
              <a:spcAft>
                <a:spcPts val="0"/>
              </a:spcAft>
              <a:buNone/>
            </a:pPr>
            <a:r>
              <a:t/>
            </a:r>
            <a:endParaRPr/>
          </a:p>
        </p:txBody>
      </p:sp>
      <p:sp>
        <p:nvSpPr>
          <p:cNvPr id="148" name="Google Shape;148;p5:notes"/>
          <p:cNvSpPr txBox="1"/>
          <p:nvPr>
            <p:ph idx="12" type="sldNum"/>
          </p:nvPr>
        </p:nvSpPr>
        <p:spPr>
          <a:xfrm>
            <a:off x="5623700" y="6456613"/>
            <a:ext cx="4302231" cy="339884"/>
          </a:xfrm>
          <a:prstGeom prst="rect">
            <a:avLst/>
          </a:prstGeom>
          <a:noFill/>
          <a:ln>
            <a:noFill/>
          </a:ln>
        </p:spPr>
        <p:txBody>
          <a:bodyPr anchorCtr="0" anchor="b" bIns="45350" lIns="90700" spcFirstLastPara="1" rIns="90700" wrap="square" tIns="45350">
            <a:noAutofit/>
          </a:body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6:notes"/>
          <p:cNvSpPr/>
          <p:nvPr>
            <p:ph idx="2" type="sldImg"/>
          </p:nvPr>
        </p:nvSpPr>
        <p:spPr>
          <a:xfrm>
            <a:off x="2697163" y="509588"/>
            <a:ext cx="4533900" cy="2549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p6:notes"/>
          <p:cNvSpPr txBox="1"/>
          <p:nvPr>
            <p:ph idx="1" type="body"/>
          </p:nvPr>
        </p:nvSpPr>
        <p:spPr>
          <a:xfrm>
            <a:off x="992823" y="3228896"/>
            <a:ext cx="7942580" cy="3058954"/>
          </a:xfrm>
          <a:prstGeom prst="rect">
            <a:avLst/>
          </a:prstGeom>
          <a:noFill/>
          <a:ln>
            <a:noFill/>
          </a:ln>
        </p:spPr>
        <p:txBody>
          <a:bodyPr anchorCtr="0" anchor="t" bIns="45350" lIns="90700" spcFirstLastPara="1" rIns="90700" wrap="square" tIns="45350">
            <a:noAutofit/>
          </a:bodyPr>
          <a:lstStyle/>
          <a:p>
            <a:pPr indent="0" lvl="0" marL="0" marR="0" rtl="0" algn="l">
              <a:lnSpc>
                <a:spcPct val="100000"/>
              </a:lnSpc>
              <a:spcBef>
                <a:spcPts val="0"/>
              </a:spcBef>
              <a:spcAft>
                <a:spcPts val="0"/>
              </a:spcAft>
              <a:buClr>
                <a:schemeClr val="dk1"/>
              </a:buClr>
              <a:buSzPts val="1200"/>
              <a:buFont typeface="Calibri"/>
              <a:buNone/>
            </a:pPr>
            <a:r>
              <a:rPr lang="fr-CH" sz="1200"/>
              <a:t>1. Sitzung Begleitgruppe Tourismuspolitik 2021, SECO am 30.03.21 : Inputs RDK.</a:t>
            </a:r>
            <a:endParaRPr/>
          </a:p>
          <a:p>
            <a:pPr indent="0" lvl="0" marL="0" rtl="0" algn="l">
              <a:spcBef>
                <a:spcPts val="0"/>
              </a:spcBef>
              <a:spcAft>
                <a:spcPts val="0"/>
              </a:spcAft>
              <a:buNone/>
            </a:pPr>
            <a:r>
              <a:t/>
            </a:r>
            <a:endParaRPr/>
          </a:p>
        </p:txBody>
      </p:sp>
      <p:sp>
        <p:nvSpPr>
          <p:cNvPr id="158" name="Google Shape;158;p6:notes"/>
          <p:cNvSpPr txBox="1"/>
          <p:nvPr>
            <p:ph idx="12" type="sldNum"/>
          </p:nvPr>
        </p:nvSpPr>
        <p:spPr>
          <a:xfrm>
            <a:off x="5623700" y="6456613"/>
            <a:ext cx="4302231" cy="339884"/>
          </a:xfrm>
          <a:prstGeom prst="rect">
            <a:avLst/>
          </a:prstGeom>
          <a:noFill/>
          <a:ln>
            <a:noFill/>
          </a:ln>
        </p:spPr>
        <p:txBody>
          <a:bodyPr anchorCtr="0" anchor="b" bIns="45350" lIns="90700" spcFirstLastPara="1" rIns="90700" wrap="square" tIns="45350">
            <a:noAutofit/>
          </a:body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7:notes"/>
          <p:cNvSpPr/>
          <p:nvPr>
            <p:ph idx="2" type="sldImg"/>
          </p:nvPr>
        </p:nvSpPr>
        <p:spPr>
          <a:xfrm>
            <a:off x="2697163" y="509588"/>
            <a:ext cx="4533900" cy="2549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p7:notes"/>
          <p:cNvSpPr txBox="1"/>
          <p:nvPr>
            <p:ph idx="1" type="body"/>
          </p:nvPr>
        </p:nvSpPr>
        <p:spPr>
          <a:xfrm>
            <a:off x="992823" y="3228896"/>
            <a:ext cx="7942580" cy="3058954"/>
          </a:xfrm>
          <a:prstGeom prst="rect">
            <a:avLst/>
          </a:prstGeom>
          <a:noFill/>
          <a:ln>
            <a:noFill/>
          </a:ln>
        </p:spPr>
        <p:txBody>
          <a:bodyPr anchorCtr="0" anchor="t" bIns="45350" lIns="90700" spcFirstLastPara="1" rIns="90700" wrap="square" tIns="45350">
            <a:noAutofit/>
          </a:bodyPr>
          <a:lstStyle/>
          <a:p>
            <a:pPr indent="0" lvl="0" marL="0" rtl="0" algn="l">
              <a:spcBef>
                <a:spcPts val="0"/>
              </a:spcBef>
              <a:spcAft>
                <a:spcPts val="0"/>
              </a:spcAft>
              <a:buNone/>
            </a:pPr>
            <a:r>
              <a:t/>
            </a:r>
            <a:endParaRPr/>
          </a:p>
        </p:txBody>
      </p:sp>
      <p:sp>
        <p:nvSpPr>
          <p:cNvPr id="168" name="Google Shape;168;p7:notes"/>
          <p:cNvSpPr txBox="1"/>
          <p:nvPr>
            <p:ph idx="12" type="sldNum"/>
          </p:nvPr>
        </p:nvSpPr>
        <p:spPr>
          <a:xfrm>
            <a:off x="5623700" y="6456613"/>
            <a:ext cx="4302231" cy="339884"/>
          </a:xfrm>
          <a:prstGeom prst="rect">
            <a:avLst/>
          </a:prstGeom>
          <a:noFill/>
          <a:ln>
            <a:noFill/>
          </a:ln>
        </p:spPr>
        <p:txBody>
          <a:bodyPr anchorCtr="0" anchor="b" bIns="45350" lIns="90700" spcFirstLastPara="1" rIns="90700" wrap="square" tIns="45350">
            <a:noAutofit/>
          </a:body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8:notes"/>
          <p:cNvSpPr/>
          <p:nvPr>
            <p:ph idx="2" type="sldImg"/>
          </p:nvPr>
        </p:nvSpPr>
        <p:spPr>
          <a:xfrm>
            <a:off x="2697163" y="509588"/>
            <a:ext cx="4533900" cy="2549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p8:notes"/>
          <p:cNvSpPr txBox="1"/>
          <p:nvPr>
            <p:ph idx="1" type="body"/>
          </p:nvPr>
        </p:nvSpPr>
        <p:spPr>
          <a:xfrm>
            <a:off x="992823" y="3228896"/>
            <a:ext cx="7942580" cy="3058954"/>
          </a:xfrm>
          <a:prstGeom prst="rect">
            <a:avLst/>
          </a:prstGeom>
          <a:noFill/>
          <a:ln>
            <a:noFill/>
          </a:ln>
        </p:spPr>
        <p:txBody>
          <a:bodyPr anchorCtr="0" anchor="t" bIns="45350" lIns="90700" spcFirstLastPara="1" rIns="90700" wrap="square" tIns="45350">
            <a:noAutofit/>
          </a:bodyPr>
          <a:lstStyle/>
          <a:p>
            <a:pPr indent="0" lvl="0" marL="0" rtl="0" algn="l">
              <a:spcBef>
                <a:spcPts val="0"/>
              </a:spcBef>
              <a:spcAft>
                <a:spcPts val="0"/>
              </a:spcAft>
              <a:buNone/>
            </a:pPr>
            <a:r>
              <a:rPr b="0" i="0" lang="fr-CH" sz="1200" u="none" strike="noStrike">
                <a:solidFill>
                  <a:schemeClr val="dk1"/>
                </a:solidFill>
                <a:latin typeface="Calibri"/>
                <a:ea typeface="Calibri"/>
                <a:cs typeface="Calibri"/>
                <a:sym typeface="Calibri"/>
              </a:rPr>
              <a:t>Bericht Tourismusstrategie</a:t>
            </a:r>
            <a:endParaRPr b="0" i="0" sz="1200" u="none" strike="noStrike">
              <a:solidFill>
                <a:schemeClr val="dk1"/>
              </a:solidFill>
              <a:latin typeface="Calibri"/>
              <a:ea typeface="Calibri"/>
              <a:cs typeface="Calibri"/>
              <a:sym typeface="Calibri"/>
            </a:endParaRPr>
          </a:p>
          <a:p>
            <a:pPr indent="0" lvl="1" marL="457200" rtl="0" algn="l">
              <a:spcBef>
                <a:spcPts val="0"/>
              </a:spcBef>
              <a:spcAft>
                <a:spcPts val="0"/>
              </a:spcAft>
              <a:buNone/>
            </a:pPr>
            <a:r>
              <a:rPr b="0" i="0" lang="fr-CH" sz="1200" u="none" strike="noStrike">
                <a:solidFill>
                  <a:schemeClr val="dk1"/>
                </a:solidFill>
                <a:latin typeface="Calibri"/>
                <a:ea typeface="Calibri"/>
                <a:cs typeface="Calibri"/>
                <a:sym typeface="Calibri"/>
              </a:rPr>
              <a:t>Verabschiedung November</a:t>
            </a:r>
            <a:endParaRPr b="0" i="0" sz="1200" u="none" strike="noStrike">
              <a:solidFill>
                <a:schemeClr val="dk1"/>
              </a:solidFill>
              <a:latin typeface="Calibri"/>
              <a:ea typeface="Calibri"/>
              <a:cs typeface="Calibri"/>
              <a:sym typeface="Calibri"/>
            </a:endParaRPr>
          </a:p>
          <a:p>
            <a:pPr indent="0" lvl="1" marL="457200" rtl="0" algn="l">
              <a:spcBef>
                <a:spcPts val="0"/>
              </a:spcBef>
              <a:spcAft>
                <a:spcPts val="0"/>
              </a:spcAft>
              <a:buNone/>
            </a:pPr>
            <a:r>
              <a:rPr b="0" i="0" lang="fr-CH" sz="1200" u="none" strike="noStrike">
                <a:solidFill>
                  <a:schemeClr val="dk1"/>
                </a:solidFill>
                <a:latin typeface="Calibri"/>
                <a:ea typeface="Calibri"/>
                <a:cs typeface="Calibri"/>
                <a:sym typeface="Calibri"/>
              </a:rPr>
              <a:t>Lageanalyse CH Tourismus</a:t>
            </a:r>
            <a:endParaRPr b="0" i="0" sz="1200" u="none" strike="noStrike">
              <a:solidFill>
                <a:schemeClr val="dk1"/>
              </a:solidFill>
              <a:latin typeface="Calibri"/>
              <a:ea typeface="Calibri"/>
              <a:cs typeface="Calibri"/>
              <a:sym typeface="Calibri"/>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Langfristige Entwicklung</a:t>
            </a:r>
            <a:endParaRPr b="0" i="0" sz="1200" u="none" strike="noStrike">
              <a:solidFill>
                <a:schemeClr val="dk1"/>
              </a:solidFill>
              <a:latin typeface="Calibri"/>
              <a:ea typeface="Calibri"/>
              <a:cs typeface="Calibri"/>
              <a:sym typeface="Calibri"/>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CHer Tourismus im internationalen Kontext</a:t>
            </a:r>
            <a:endParaRPr b="0" i="0" sz="1200" u="none" strike="noStrike">
              <a:solidFill>
                <a:schemeClr val="dk1"/>
              </a:solidFill>
              <a:latin typeface="Calibri"/>
              <a:ea typeface="Calibri"/>
              <a:cs typeface="Calibri"/>
              <a:sym typeface="Calibri"/>
            </a:endParaRPr>
          </a:p>
          <a:p>
            <a:pPr indent="0" lvl="3" marL="1371600" rtl="0" algn="l">
              <a:spcBef>
                <a:spcPts val="0"/>
              </a:spcBef>
              <a:spcAft>
                <a:spcPts val="0"/>
              </a:spcAft>
              <a:buNone/>
            </a:pPr>
            <a:r>
              <a:rPr b="0" i="0" lang="fr-CH" sz="1200" u="none" strike="noStrike">
                <a:solidFill>
                  <a:schemeClr val="dk1"/>
                </a:solidFill>
                <a:latin typeface="Calibri"/>
                <a:ea typeface="Calibri"/>
                <a:cs typeface="Calibri"/>
                <a:sym typeface="Calibri"/>
              </a:rPr>
              <a:t>CH besser als international auch aufgrund der Offenhaltung der Bergbahnen</a:t>
            </a:r>
            <a:endParaRPr b="0" i="0" sz="1200" u="none" strike="noStrike">
              <a:solidFill>
                <a:schemeClr val="dk1"/>
              </a:solidFill>
              <a:latin typeface="Calibri"/>
              <a:ea typeface="Calibri"/>
              <a:cs typeface="Calibri"/>
              <a:sym typeface="Calibri"/>
            </a:endParaRPr>
          </a:p>
          <a:p>
            <a:pPr indent="0" lvl="1" marL="457200" rtl="0" algn="l">
              <a:spcBef>
                <a:spcPts val="0"/>
              </a:spcBef>
              <a:spcAft>
                <a:spcPts val="0"/>
              </a:spcAft>
              <a:buNone/>
            </a:pPr>
            <a:r>
              <a:rPr b="0" i="0" lang="fr-CH" sz="1200" u="none" strike="noStrike">
                <a:solidFill>
                  <a:schemeClr val="dk1"/>
                </a:solidFill>
                <a:latin typeface="Calibri"/>
                <a:ea typeface="Calibri"/>
                <a:cs typeface="Calibri"/>
                <a:sym typeface="Calibri"/>
              </a:rPr>
              <a:t>Recovery Programm</a:t>
            </a:r>
            <a:endParaRPr b="0" i="0" sz="1200" u="none" strike="noStrike">
              <a:solidFill>
                <a:schemeClr val="dk1"/>
              </a:solidFill>
              <a:latin typeface="Calibri"/>
              <a:ea typeface="Calibri"/>
              <a:cs typeface="Calibri"/>
              <a:sym typeface="Calibri"/>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Beschluss BR nächste oder übernächste Woche</a:t>
            </a:r>
            <a:endParaRPr b="0" i="0" sz="1200" u="none" strike="noStrike">
              <a:solidFill>
                <a:schemeClr val="dk1"/>
              </a:solidFill>
              <a:latin typeface="Calibri"/>
              <a:ea typeface="Calibri"/>
              <a:cs typeface="Calibri"/>
              <a:sym typeface="Calibri"/>
            </a:endParaRPr>
          </a:p>
          <a:p>
            <a:pPr indent="0" lvl="3" marL="1371600" rtl="0" algn="l">
              <a:spcBef>
                <a:spcPts val="0"/>
              </a:spcBef>
              <a:spcAft>
                <a:spcPts val="0"/>
              </a:spcAft>
              <a:buNone/>
            </a:pPr>
            <a:r>
              <a:rPr b="0" i="0" lang="fr-CH" sz="1200" u="none" strike="noStrike">
                <a:solidFill>
                  <a:schemeClr val="dk1"/>
                </a:solidFill>
                <a:latin typeface="Calibri"/>
                <a:ea typeface="Calibri"/>
                <a:cs typeface="Calibri"/>
                <a:sym typeface="Calibri"/>
              </a:rPr>
              <a:t>ST</a:t>
            </a:r>
            <a:endParaRPr/>
          </a:p>
          <a:p>
            <a:pPr indent="0" lvl="4" marL="1828800" rtl="0" algn="l">
              <a:spcBef>
                <a:spcPts val="0"/>
              </a:spcBef>
              <a:spcAft>
                <a:spcPts val="0"/>
              </a:spcAft>
              <a:buNone/>
            </a:pPr>
            <a:r>
              <a:rPr b="0" i="0" lang="fr-CH" sz="1200" u="none" strike="noStrike">
                <a:solidFill>
                  <a:schemeClr val="dk1"/>
                </a:solidFill>
                <a:latin typeface="Calibri"/>
                <a:ea typeface="Calibri"/>
                <a:cs typeface="Calibri"/>
                <a:sym typeface="Calibri"/>
              </a:rPr>
              <a:t>Internationale Marktpräsenz</a:t>
            </a:r>
            <a:endParaRPr b="0" i="0" sz="1200" u="none" strike="noStrike">
              <a:solidFill>
                <a:schemeClr val="dk1"/>
              </a:solidFill>
              <a:latin typeface="Calibri"/>
              <a:ea typeface="Calibri"/>
              <a:cs typeface="Calibri"/>
              <a:sym typeface="Calibri"/>
            </a:endParaRPr>
          </a:p>
          <a:p>
            <a:pPr indent="0" lvl="4" marL="1828800" rtl="0" algn="l">
              <a:spcBef>
                <a:spcPts val="0"/>
              </a:spcBef>
              <a:spcAft>
                <a:spcPts val="0"/>
              </a:spcAft>
              <a:buNone/>
            </a:pPr>
            <a:r>
              <a:rPr b="0" i="0" lang="fr-CH" sz="1200" u="none" strike="noStrike">
                <a:solidFill>
                  <a:schemeClr val="dk1"/>
                </a:solidFill>
                <a:latin typeface="Calibri"/>
                <a:ea typeface="Calibri"/>
                <a:cs typeface="Calibri"/>
                <a:sym typeface="Calibri"/>
              </a:rPr>
              <a:t>Städte-/Geschäftstourismus</a:t>
            </a:r>
            <a:endParaRPr b="0" i="0" sz="1200" u="none" strike="noStrike">
              <a:solidFill>
                <a:schemeClr val="dk1"/>
              </a:solidFill>
              <a:latin typeface="Calibri"/>
              <a:ea typeface="Calibri"/>
              <a:cs typeface="Calibri"/>
              <a:sym typeface="Calibri"/>
            </a:endParaRPr>
          </a:p>
          <a:p>
            <a:pPr indent="0" lvl="4" marL="1828800" rtl="0" algn="l">
              <a:spcBef>
                <a:spcPts val="0"/>
              </a:spcBef>
              <a:spcAft>
                <a:spcPts val="0"/>
              </a:spcAft>
              <a:buNone/>
            </a:pPr>
            <a:r>
              <a:rPr b="0" i="0" lang="fr-CH" sz="1200" u="none" strike="noStrike">
                <a:solidFill>
                  <a:schemeClr val="dk1"/>
                </a:solidFill>
                <a:latin typeface="Calibri"/>
                <a:ea typeface="Calibri"/>
                <a:cs typeface="Calibri"/>
                <a:sym typeface="Calibri"/>
              </a:rPr>
              <a:t>22-23</a:t>
            </a:r>
            <a:endParaRPr/>
          </a:p>
          <a:p>
            <a:pPr indent="0" lvl="4" marL="1828800" rtl="0" algn="l">
              <a:spcBef>
                <a:spcPts val="0"/>
              </a:spcBef>
              <a:spcAft>
                <a:spcPts val="0"/>
              </a:spcAft>
              <a:buNone/>
            </a:pPr>
            <a:r>
              <a:rPr b="0" i="0" lang="fr-CH" sz="1200" u="none" strike="noStrike">
                <a:solidFill>
                  <a:schemeClr val="dk1"/>
                </a:solidFill>
                <a:latin typeface="Calibri"/>
                <a:ea typeface="Calibri"/>
                <a:cs typeface="Calibri"/>
                <a:sym typeface="Calibri"/>
              </a:rPr>
              <a:t>Zusätzlicher Mittelbedarf noch offen</a:t>
            </a:r>
            <a:endParaRPr b="0" i="0" sz="1200" u="none" strike="noStrike">
              <a:solidFill>
                <a:schemeClr val="dk1"/>
              </a:solidFill>
              <a:latin typeface="Calibri"/>
              <a:ea typeface="Calibri"/>
              <a:cs typeface="Calibri"/>
              <a:sym typeface="Calibri"/>
            </a:endParaRPr>
          </a:p>
          <a:p>
            <a:pPr indent="0" lvl="3" marL="1371600" rtl="0" algn="l">
              <a:spcBef>
                <a:spcPts val="0"/>
              </a:spcBef>
              <a:spcAft>
                <a:spcPts val="0"/>
              </a:spcAft>
              <a:buNone/>
            </a:pPr>
            <a:r>
              <a:rPr b="0" i="0" lang="fr-CH" sz="1200" u="none" strike="noStrike">
                <a:solidFill>
                  <a:schemeClr val="dk1"/>
                </a:solidFill>
                <a:latin typeface="Calibri"/>
                <a:ea typeface="Calibri"/>
                <a:cs typeface="Calibri"/>
                <a:sym typeface="Calibri"/>
              </a:rPr>
              <a:t>Förderinstrumente/Innovationsförderung / Befristete Ausweitung NRP</a:t>
            </a:r>
            <a:endParaRPr/>
          </a:p>
          <a:p>
            <a:pPr indent="0" lvl="1" marL="457200" rtl="0" algn="l">
              <a:spcBef>
                <a:spcPts val="0"/>
              </a:spcBef>
              <a:spcAft>
                <a:spcPts val="0"/>
              </a:spcAft>
              <a:buNone/>
            </a:pPr>
            <a:r>
              <a:rPr b="0" i="0" lang="fr-CH" sz="1200" u="none" strike="noStrike">
                <a:solidFill>
                  <a:schemeClr val="dk1"/>
                </a:solidFill>
                <a:latin typeface="Calibri"/>
                <a:ea typeface="Calibri"/>
                <a:cs typeface="Calibri"/>
                <a:sym typeface="Calibri"/>
              </a:rPr>
              <a:t>Tourismusstrategie des Bundes (« Haus »)</a:t>
            </a:r>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Vision: Tourismuswirtschaft ist international Wettbewerbsfähig un der Tourismusstandort ist attraktiv und leistungsfähig</a:t>
            </a:r>
            <a:endParaRPr b="0" i="0" sz="1200" u="none" strike="noStrike">
              <a:solidFill>
                <a:schemeClr val="dk1"/>
              </a:solidFill>
              <a:latin typeface="Calibri"/>
              <a:ea typeface="Calibri"/>
              <a:cs typeface="Calibri"/>
              <a:sym typeface="Calibri"/>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Z1: Rahmenbedingungen verbessern</a:t>
            </a:r>
            <a:endParaRPr b="0" i="0" sz="1200" u="none" strike="noStrike">
              <a:solidFill>
                <a:schemeClr val="dk1"/>
              </a:solidFill>
              <a:latin typeface="Calibri"/>
              <a:ea typeface="Calibri"/>
              <a:cs typeface="Calibri"/>
              <a:sym typeface="Calibri"/>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Z2: Unternehmertum fördern</a:t>
            </a:r>
            <a:endParaRPr b="0" i="0" sz="1200" u="none" strike="noStrike">
              <a:solidFill>
                <a:schemeClr val="dk1"/>
              </a:solidFill>
              <a:latin typeface="Calibri"/>
              <a:ea typeface="Calibri"/>
              <a:cs typeface="Calibri"/>
              <a:sym typeface="Calibri"/>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Z3: Zur nachhaltigen Entwicklung beitragen</a:t>
            </a:r>
            <a:endParaRPr b="0" i="0" sz="1200" u="none" strike="noStrike">
              <a:solidFill>
                <a:schemeClr val="dk1"/>
              </a:solidFill>
              <a:latin typeface="Calibri"/>
              <a:ea typeface="Calibri"/>
              <a:cs typeface="Calibri"/>
              <a:sym typeface="Calibri"/>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Z4: Chancen der Digitalisierung</a:t>
            </a:r>
            <a:endParaRPr b="0" i="0" sz="1200" u="none" strike="noStrike">
              <a:solidFill>
                <a:schemeClr val="dk1"/>
              </a:solidFill>
              <a:latin typeface="Calibri"/>
              <a:ea typeface="Calibri"/>
              <a:cs typeface="Calibri"/>
              <a:sym typeface="Calibri"/>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Z5: Attraktivität des Angebots und den Marktauftritt stärken</a:t>
            </a:r>
            <a:endParaRPr b="0" i="0" sz="1200" u="none" strike="noStrike">
              <a:solidFill>
                <a:schemeClr val="dk1"/>
              </a:solidFill>
              <a:latin typeface="Calibri"/>
              <a:ea typeface="Calibri"/>
              <a:cs typeface="Calibri"/>
              <a:sym typeface="Calibri"/>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Förderinstrumente</a:t>
            </a:r>
            <a:endParaRPr b="0" i="0" sz="1200" u="none" strike="noStrike">
              <a:solidFill>
                <a:schemeClr val="dk1"/>
              </a:solidFill>
              <a:latin typeface="Calibri"/>
              <a:ea typeface="Calibri"/>
              <a:cs typeface="Calibri"/>
              <a:sym typeface="Calibri"/>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Grundsätze</a:t>
            </a:r>
            <a:endParaRPr b="0" i="0" sz="1200" u="none" strike="noStrike">
              <a:solidFill>
                <a:schemeClr val="dk1"/>
              </a:solidFill>
              <a:latin typeface="Calibri"/>
              <a:ea typeface="Calibri"/>
              <a:cs typeface="Calibri"/>
              <a:sym typeface="Calibri"/>
            </a:endParaRPr>
          </a:p>
          <a:p>
            <a:pPr indent="0" lvl="1" marL="457200" rtl="0" algn="l">
              <a:spcBef>
                <a:spcPts val="0"/>
              </a:spcBef>
              <a:spcAft>
                <a:spcPts val="0"/>
              </a:spcAft>
              <a:buNone/>
            </a:pPr>
            <a:r>
              <a:rPr b="0" i="0" lang="fr-CH" sz="1200" u="none" strike="noStrike">
                <a:solidFill>
                  <a:schemeClr val="dk1"/>
                </a:solidFill>
                <a:latin typeface="Calibri"/>
                <a:ea typeface="Calibri"/>
                <a:cs typeface="Calibri"/>
                <a:sym typeface="Calibri"/>
              </a:rPr>
              <a:t>Begleitgruppe wird fortgesetzt </a:t>
            </a:r>
            <a:endParaRPr/>
          </a:p>
          <a:p>
            <a:pPr indent="0" lvl="1" marL="457200" rtl="0" algn="l">
              <a:spcBef>
                <a:spcPts val="0"/>
              </a:spcBef>
              <a:spcAft>
                <a:spcPts val="0"/>
              </a:spcAft>
              <a:buNone/>
            </a:pPr>
            <a:r>
              <a:rPr b="0" i="0" lang="fr-CH" sz="1200" u="none" strike="noStrike">
                <a:solidFill>
                  <a:schemeClr val="dk1"/>
                </a:solidFill>
                <a:latin typeface="Calibri"/>
                <a:ea typeface="Calibri"/>
                <a:cs typeface="Calibri"/>
                <a:sym typeface="Calibri"/>
              </a:rPr>
              <a:t>Tourismusstrategie wird anlässlich des Tourismusforums vorgestellt (BR GP)</a:t>
            </a:r>
            <a:endParaRPr/>
          </a:p>
          <a:p>
            <a:pPr indent="0" lvl="1" marL="457200" rtl="0" algn="l">
              <a:spcBef>
                <a:spcPts val="0"/>
              </a:spcBef>
              <a:spcAft>
                <a:spcPts val="0"/>
              </a:spcAft>
              <a:buNone/>
            </a:pPr>
            <a:r>
              <a:rPr b="0" i="0" lang="fr-CH" sz="1200" u="none" strike="noStrike">
                <a:solidFill>
                  <a:schemeClr val="dk1"/>
                </a:solidFill>
                <a:latin typeface="Calibri"/>
                <a:ea typeface="Calibri"/>
                <a:cs typeface="Calibri"/>
                <a:sym typeface="Calibri"/>
              </a:rPr>
              <a:t>Z1</a:t>
            </a:r>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Tourismusforum CH verstärken</a:t>
            </a:r>
            <a:endParaRPr b="0" i="0" sz="1200" u="none" strike="noStrike">
              <a:solidFill>
                <a:schemeClr val="dk1"/>
              </a:solidFill>
              <a:latin typeface="Calibri"/>
              <a:ea typeface="Calibri"/>
              <a:cs typeface="Calibri"/>
              <a:sym typeface="Calibri"/>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Beitrag zu tourisimusfreundlichen Rahmenbedingungen</a:t>
            </a:r>
            <a:endParaRPr b="0" i="0" sz="1200" u="none" strike="noStrike">
              <a:solidFill>
                <a:schemeClr val="dk1"/>
              </a:solidFill>
              <a:latin typeface="Calibri"/>
              <a:ea typeface="Calibri"/>
              <a:cs typeface="Calibri"/>
              <a:sym typeface="Calibri"/>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Int. Zusammenarbeit systematisieren und projektbezogen vertiefen</a:t>
            </a:r>
            <a:endParaRPr b="0" i="0" sz="1200" u="none" strike="noStrike">
              <a:solidFill>
                <a:schemeClr val="dk1"/>
              </a:solidFill>
              <a:latin typeface="Calibri"/>
              <a:ea typeface="Calibri"/>
              <a:cs typeface="Calibri"/>
              <a:sym typeface="Calibri"/>
            </a:endParaRPr>
          </a:p>
          <a:p>
            <a:pPr indent="0" lvl="1" marL="457200" rtl="0" algn="l">
              <a:spcBef>
                <a:spcPts val="0"/>
              </a:spcBef>
              <a:spcAft>
                <a:spcPts val="0"/>
              </a:spcAft>
              <a:buNone/>
            </a:pPr>
            <a:r>
              <a:rPr b="0" i="0" lang="fr-CH" sz="1200" u="none" strike="noStrike">
                <a:solidFill>
                  <a:schemeClr val="dk1"/>
                </a:solidFill>
                <a:latin typeface="Calibri"/>
                <a:ea typeface="Calibri"/>
                <a:cs typeface="Calibri"/>
                <a:sym typeface="Calibri"/>
              </a:rPr>
              <a:t>Z2</a:t>
            </a:r>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Strukturwandel unterstützen</a:t>
            </a:r>
            <a:endParaRPr b="0" i="0" sz="1200" u="none" strike="noStrike">
              <a:solidFill>
                <a:schemeClr val="dk1"/>
              </a:solidFill>
              <a:latin typeface="Calibri"/>
              <a:ea typeface="Calibri"/>
              <a:cs typeface="Calibri"/>
              <a:sym typeface="Calibri"/>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Strategiefähigkeit und -orientierung der touristischen Akteure stärken</a:t>
            </a:r>
            <a:endParaRPr b="0" i="0" sz="1200" u="none" strike="noStrike">
              <a:solidFill>
                <a:schemeClr val="dk1"/>
              </a:solidFill>
              <a:latin typeface="Calibri"/>
              <a:ea typeface="Calibri"/>
              <a:cs typeface="Calibri"/>
              <a:sym typeface="Calibri"/>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Potentiale des touristischen Arbeitsmarktes erschliessen</a:t>
            </a:r>
            <a:endParaRPr b="0" i="0" sz="1200" u="none" strike="noStrike">
              <a:solidFill>
                <a:schemeClr val="dk1"/>
              </a:solidFill>
              <a:latin typeface="Calibri"/>
              <a:ea typeface="Calibri"/>
              <a:cs typeface="Calibri"/>
              <a:sym typeface="Calibri"/>
            </a:endParaRPr>
          </a:p>
          <a:p>
            <a:pPr indent="0" lvl="1" marL="457200" rtl="0" algn="l">
              <a:spcBef>
                <a:spcPts val="0"/>
              </a:spcBef>
              <a:spcAft>
                <a:spcPts val="0"/>
              </a:spcAft>
              <a:buNone/>
            </a:pPr>
            <a:r>
              <a:rPr b="0" i="0" lang="fr-CH" sz="1200" u="none" strike="noStrike">
                <a:solidFill>
                  <a:schemeClr val="dk1"/>
                </a:solidFill>
                <a:latin typeface="Calibri"/>
                <a:ea typeface="Calibri"/>
                <a:cs typeface="Calibri"/>
                <a:sym typeface="Calibri"/>
              </a:rPr>
              <a:t>Z3</a:t>
            </a:r>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Baukultur, Landschaftsqualität und Biodiversität in Wert setzen</a:t>
            </a:r>
            <a:endParaRPr b="0" i="0" sz="1200" u="none" strike="noStrike">
              <a:solidFill>
                <a:schemeClr val="dk1"/>
              </a:solidFill>
              <a:latin typeface="Calibri"/>
              <a:ea typeface="Calibri"/>
              <a:cs typeface="Calibri"/>
              <a:sym typeface="Calibri"/>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Anpassung an Klimawandel unterstützen </a:t>
            </a:r>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Umsetzung Swisstainable unterstützen - Übergang zum STV unterstützen</a:t>
            </a:r>
            <a:endParaRPr b="0" i="0" sz="1200" u="none" strike="noStrike">
              <a:solidFill>
                <a:schemeClr val="dk1"/>
              </a:solidFill>
              <a:latin typeface="Calibri"/>
              <a:ea typeface="Calibri"/>
              <a:cs typeface="Calibri"/>
              <a:sym typeface="Calibri"/>
            </a:endParaRPr>
          </a:p>
          <a:p>
            <a:pPr indent="0" lvl="1" marL="457200" rtl="0" algn="l">
              <a:spcBef>
                <a:spcPts val="0"/>
              </a:spcBef>
              <a:spcAft>
                <a:spcPts val="0"/>
              </a:spcAft>
              <a:buNone/>
            </a:pPr>
            <a:r>
              <a:rPr b="0" i="0" lang="fr-CH" sz="1200" u="none" strike="noStrike">
                <a:solidFill>
                  <a:schemeClr val="dk1"/>
                </a:solidFill>
                <a:latin typeface="Calibri"/>
                <a:ea typeface="Calibri"/>
                <a:cs typeface="Calibri"/>
                <a:sym typeface="Calibri"/>
              </a:rPr>
              <a:t>Z4</a:t>
            </a:r>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Digitale Transformation und Wissenstransfer - offene Systeme</a:t>
            </a:r>
            <a:endParaRPr b="0" i="0" sz="1200" u="none" strike="noStrike">
              <a:solidFill>
                <a:schemeClr val="dk1"/>
              </a:solidFill>
              <a:latin typeface="Calibri"/>
              <a:ea typeface="Calibri"/>
              <a:cs typeface="Calibri"/>
              <a:sym typeface="Calibri"/>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Daten und Statistiken - Zusammenarbeit mit Bundesamt für Statistik - TSA jährliche Veröffentlichung</a:t>
            </a:r>
            <a:endParaRPr b="0" i="0" sz="1200" u="none" strike="noStrike">
              <a:solidFill>
                <a:schemeClr val="dk1"/>
              </a:solidFill>
              <a:latin typeface="Calibri"/>
              <a:ea typeface="Calibri"/>
              <a:cs typeface="Calibri"/>
              <a:sym typeface="Calibri"/>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Monitoring strategischer Digitalisierungsthemen</a:t>
            </a:r>
            <a:endParaRPr b="0" i="0" sz="1200" u="none" strike="noStrike">
              <a:solidFill>
                <a:schemeClr val="dk1"/>
              </a:solidFill>
              <a:latin typeface="Calibri"/>
              <a:ea typeface="Calibri"/>
              <a:cs typeface="Calibri"/>
              <a:sym typeface="Calibri"/>
            </a:endParaRPr>
          </a:p>
          <a:p>
            <a:pPr indent="0" lvl="1" marL="457200" rtl="0" algn="l">
              <a:spcBef>
                <a:spcPts val="0"/>
              </a:spcBef>
              <a:spcAft>
                <a:spcPts val="0"/>
              </a:spcAft>
              <a:buNone/>
            </a:pPr>
            <a:r>
              <a:rPr b="0" i="0" lang="fr-CH" sz="1200" u="none" strike="noStrike">
                <a:solidFill>
                  <a:schemeClr val="dk1"/>
                </a:solidFill>
                <a:latin typeface="Calibri"/>
                <a:ea typeface="Calibri"/>
                <a:cs typeface="Calibri"/>
                <a:sym typeface="Calibri"/>
              </a:rPr>
              <a:t>Z5 </a:t>
            </a:r>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Erhalt Wettbewerbsfähigkeit touristischer Infrastrukturen</a:t>
            </a:r>
            <a:endParaRPr b="0" i="0" sz="1200" u="none" strike="noStrike">
              <a:solidFill>
                <a:schemeClr val="dk1"/>
              </a:solidFill>
              <a:latin typeface="Calibri"/>
              <a:ea typeface="Calibri"/>
              <a:cs typeface="Calibri"/>
              <a:sym typeface="Calibri"/>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Convenience und Qualität</a:t>
            </a:r>
            <a:endParaRPr b="0" i="0" sz="1200" u="none" strike="noStrike">
              <a:solidFill>
                <a:schemeClr val="dk1"/>
              </a:solidFill>
              <a:latin typeface="Calibri"/>
              <a:ea typeface="Calibri"/>
              <a:cs typeface="Calibri"/>
              <a:sym typeface="Calibri"/>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Wiederbelebung Städte-/Geschäftstourismus</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b="0" i="0" lang="fr-CH" sz="1200" u="none" strike="noStrike">
                <a:solidFill>
                  <a:schemeClr val="dk1"/>
                </a:solidFill>
                <a:latin typeface="Calibri"/>
                <a:ea typeface="Calibri"/>
                <a:cs typeface="Calibri"/>
                <a:sym typeface="Calibri"/>
              </a:rPr>
              <a:t>Diskussion</a:t>
            </a:r>
            <a:endParaRPr b="0" i="0" sz="1200" u="none" strike="noStrike">
              <a:solidFill>
                <a:schemeClr val="dk1"/>
              </a:solidFill>
              <a:latin typeface="Calibri"/>
              <a:ea typeface="Calibri"/>
              <a:cs typeface="Calibri"/>
              <a:sym typeface="Calibri"/>
            </a:endParaRPr>
          </a:p>
          <a:p>
            <a:pPr indent="0" lvl="1" marL="457200" rtl="0" algn="l">
              <a:spcBef>
                <a:spcPts val="0"/>
              </a:spcBef>
              <a:spcAft>
                <a:spcPts val="0"/>
              </a:spcAft>
              <a:buNone/>
            </a:pPr>
            <a:r>
              <a:rPr b="0" i="0" lang="fr-CH" sz="1200" u="none" strike="noStrike">
                <a:solidFill>
                  <a:schemeClr val="dk1"/>
                </a:solidFill>
                <a:latin typeface="Calibri"/>
                <a:ea typeface="Calibri"/>
                <a:cs typeface="Calibri"/>
                <a:sym typeface="Calibri"/>
              </a:rPr>
              <a:t>HW (Ständerat)</a:t>
            </a:r>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Niveau 1960 - zu verifizieren</a:t>
            </a:r>
            <a:endParaRPr b="0" i="0" sz="1200" u="none" strike="noStrike">
              <a:solidFill>
                <a:schemeClr val="dk1"/>
              </a:solidFill>
              <a:latin typeface="Calibri"/>
              <a:ea typeface="Calibri"/>
              <a:cs typeface="Calibri"/>
              <a:sym typeface="Calibri"/>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Zielgruppenorientierung - welches sind die Zielgruppen</a:t>
            </a:r>
            <a:endParaRPr b="0" i="0" sz="1200" u="none" strike="noStrike">
              <a:solidFill>
                <a:schemeClr val="dk1"/>
              </a:solidFill>
              <a:latin typeface="Calibri"/>
              <a:ea typeface="Calibri"/>
              <a:cs typeface="Calibri"/>
              <a:sym typeface="Calibri"/>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Tourismusfreundliche Regulieren - wie werden diese spezifiziert?</a:t>
            </a:r>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Wiederbelebung der Städte - Ladenöffnungszeiten</a:t>
            </a:r>
            <a:endParaRPr b="0" i="0" sz="1200" u="none" strike="noStrike">
              <a:solidFill>
                <a:schemeClr val="dk1"/>
              </a:solidFill>
              <a:latin typeface="Calibri"/>
              <a:ea typeface="Calibri"/>
              <a:cs typeface="Calibri"/>
              <a:sym typeface="Calibri"/>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Kommunikationsstrategie fehlt - Image Inland</a:t>
            </a:r>
            <a:endParaRPr b="0" i="0" sz="1200" u="none" strike="noStrike">
              <a:solidFill>
                <a:schemeClr val="dk1"/>
              </a:solidFill>
              <a:latin typeface="Calibri"/>
              <a:ea typeface="Calibri"/>
              <a:cs typeface="Calibri"/>
              <a:sym typeface="Calibri"/>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Keine Aussage zu den grossen Märkten</a:t>
            </a:r>
            <a:endParaRPr b="0" i="0" sz="1200" u="none" strike="noStrike">
              <a:solidFill>
                <a:schemeClr val="dk1"/>
              </a:solidFill>
              <a:latin typeface="Calibri"/>
              <a:ea typeface="Calibri"/>
              <a:cs typeface="Calibri"/>
              <a:sym typeface="Calibri"/>
            </a:endParaRPr>
          </a:p>
          <a:p>
            <a:pPr indent="0" lvl="1" marL="457200" rtl="0" algn="l">
              <a:spcBef>
                <a:spcPts val="0"/>
              </a:spcBef>
              <a:spcAft>
                <a:spcPts val="0"/>
              </a:spcAft>
              <a:buNone/>
            </a:pPr>
            <a:r>
              <a:rPr b="0" i="0" lang="fr-CH" sz="1200" u="none" strike="noStrike">
                <a:solidFill>
                  <a:schemeClr val="dk1"/>
                </a:solidFill>
                <a:latin typeface="Calibri"/>
                <a:ea typeface="Calibri"/>
                <a:cs typeface="Calibri"/>
                <a:sym typeface="Calibri"/>
              </a:rPr>
              <a:t>DC</a:t>
            </a:r>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Recovery - 50%/50 vs. 70%/30%</a:t>
            </a:r>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Auslandmärkte insbesondere im Spiegel der Langzeitbetrachtung</a:t>
            </a:r>
            <a:endParaRPr b="0" i="0" sz="1200" u="none" strike="noStrike">
              <a:solidFill>
                <a:schemeClr val="dk1"/>
              </a:solidFill>
              <a:latin typeface="Calibri"/>
              <a:ea typeface="Calibri"/>
              <a:cs typeface="Calibri"/>
              <a:sym typeface="Calibri"/>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Fokus Städtetourismus ist eine einseitige Betrachtung</a:t>
            </a:r>
            <a:endParaRPr b="0" i="0" sz="1200" u="none" strike="noStrike">
              <a:solidFill>
                <a:schemeClr val="dk1"/>
              </a:solidFill>
              <a:latin typeface="Calibri"/>
              <a:ea typeface="Calibri"/>
              <a:cs typeface="Calibri"/>
              <a:sym typeface="Calibri"/>
            </a:endParaRPr>
          </a:p>
          <a:p>
            <a:pPr indent="0" lvl="1" marL="457200" rtl="0" algn="l">
              <a:spcBef>
                <a:spcPts val="0"/>
              </a:spcBef>
              <a:spcAft>
                <a:spcPts val="0"/>
              </a:spcAft>
              <a:buNone/>
            </a:pPr>
            <a:r>
              <a:rPr b="0" i="0" lang="fr-CH" sz="1200" u="none" strike="noStrike">
                <a:solidFill>
                  <a:schemeClr val="dk1"/>
                </a:solidFill>
                <a:latin typeface="Calibri"/>
                <a:ea typeface="Calibri"/>
                <a:cs typeface="Calibri"/>
                <a:sym typeface="Calibri"/>
              </a:rPr>
              <a:t>NP (Nationalrat)</a:t>
            </a:r>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50/50 zu klären beim Recovery</a:t>
            </a:r>
            <a:endParaRPr b="0" i="0" sz="1200" u="none" strike="noStrike">
              <a:solidFill>
                <a:schemeClr val="dk1"/>
              </a:solidFill>
              <a:latin typeface="Calibri"/>
              <a:ea typeface="Calibri"/>
              <a:cs typeface="Calibri"/>
              <a:sym typeface="Calibri"/>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Handlungsfelder STV</a:t>
            </a:r>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Swisstainable - Kompetenzzentrum Nachhaltigkeit bei STV</a:t>
            </a:r>
            <a:endParaRPr/>
          </a:p>
          <a:p>
            <a:pPr indent="0" lvl="1" marL="457200" rtl="0" algn="l">
              <a:spcBef>
                <a:spcPts val="0"/>
              </a:spcBef>
              <a:spcAft>
                <a:spcPts val="0"/>
              </a:spcAft>
              <a:buNone/>
            </a:pPr>
            <a:r>
              <a:rPr b="0" i="0" lang="fr-CH" sz="1200" u="none" strike="noStrike">
                <a:solidFill>
                  <a:schemeClr val="dk1"/>
                </a:solidFill>
                <a:latin typeface="Calibri"/>
                <a:ea typeface="Calibri"/>
                <a:cs typeface="Calibri"/>
                <a:sym typeface="Calibri"/>
              </a:rPr>
              <a:t>CP</a:t>
            </a:r>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Recovery</a:t>
            </a:r>
            <a:endParaRPr b="0" i="0" sz="1200" u="none" strike="noStrike">
              <a:solidFill>
                <a:schemeClr val="dk1"/>
              </a:solidFill>
              <a:latin typeface="Calibri"/>
              <a:ea typeface="Calibri"/>
              <a:cs typeface="Calibri"/>
              <a:sym typeface="Calibri"/>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Stadt-/Berg</a:t>
            </a:r>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Keine Nennung der Gastronomie</a:t>
            </a:r>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Es fehlen Zahlen zu den Investitionen</a:t>
            </a:r>
            <a:endParaRPr b="0" i="0" sz="1200" u="none" strike="noStrike">
              <a:solidFill>
                <a:schemeClr val="dk1"/>
              </a:solidFill>
              <a:latin typeface="Calibri"/>
              <a:ea typeface="Calibri"/>
              <a:cs typeface="Calibri"/>
              <a:sym typeface="Calibri"/>
            </a:endParaRPr>
          </a:p>
          <a:p>
            <a:pPr indent="0" lvl="1" marL="457200" rtl="0" algn="l">
              <a:spcBef>
                <a:spcPts val="0"/>
              </a:spcBef>
              <a:spcAft>
                <a:spcPts val="0"/>
              </a:spcAft>
              <a:buNone/>
            </a:pPr>
            <a:r>
              <a:rPr b="0" i="0" lang="fr-CH" sz="1200" u="none" strike="noStrike">
                <a:solidFill>
                  <a:schemeClr val="dk1"/>
                </a:solidFill>
                <a:latin typeface="Calibri"/>
                <a:ea typeface="Calibri"/>
                <a:cs typeface="Calibri"/>
                <a:sym typeface="Calibri"/>
              </a:rPr>
              <a:t>JB</a:t>
            </a:r>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Administrative Entlastung der Betriebe - was ist hier vorgesehen?</a:t>
            </a:r>
            <a:endParaRPr/>
          </a:p>
          <a:p>
            <a:pPr indent="0" lvl="1" marL="457200" rtl="0" algn="l">
              <a:spcBef>
                <a:spcPts val="0"/>
              </a:spcBef>
              <a:spcAft>
                <a:spcPts val="0"/>
              </a:spcAft>
              <a:buNone/>
            </a:pPr>
            <a:r>
              <a:rPr b="0" i="0" lang="fr-CH" sz="1200" u="none" strike="noStrike">
                <a:solidFill>
                  <a:schemeClr val="dk1"/>
                </a:solidFill>
                <a:latin typeface="Calibri"/>
                <a:ea typeface="Calibri"/>
                <a:cs typeface="Calibri"/>
                <a:sym typeface="Calibri"/>
              </a:rPr>
              <a:t>HS (Ständerat)</a:t>
            </a:r>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Tourismustreffen - quo vadis</a:t>
            </a:r>
            <a:endParaRPr b="0" i="0" sz="1200" u="none" strike="noStrike">
              <a:solidFill>
                <a:schemeClr val="dk1"/>
              </a:solidFill>
              <a:latin typeface="Calibri"/>
              <a:ea typeface="Calibri"/>
              <a:cs typeface="Calibri"/>
              <a:sym typeface="Calibri"/>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Städte vs. Berg - Strukturellen Probleme nicht im Städtebereich aber auch und vor allem im Berggebiet</a:t>
            </a:r>
            <a:endParaRPr b="0" i="0" sz="1200" u="none" strike="noStrike">
              <a:solidFill>
                <a:schemeClr val="dk1"/>
              </a:solidFill>
              <a:latin typeface="Calibri"/>
              <a:ea typeface="Calibri"/>
              <a:cs typeface="Calibri"/>
              <a:sym typeface="Calibri"/>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Weiterentwicklung SGH</a:t>
            </a:r>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Mittelallokation </a:t>
            </a:r>
            <a:endParaRPr/>
          </a:p>
          <a:p>
            <a:pPr indent="0" lvl="0" marL="0" rtl="0" algn="l">
              <a:spcBef>
                <a:spcPts val="0"/>
              </a:spcBef>
              <a:spcAft>
                <a:spcPts val="0"/>
              </a:spcAft>
              <a:buNone/>
            </a:pPr>
            <a:r>
              <a:rPr b="0" i="0" lang="fr-CH" sz="1200" u="none" strike="noStrike">
                <a:solidFill>
                  <a:schemeClr val="dk1"/>
                </a:solidFill>
                <a:latin typeface="Calibri"/>
                <a:ea typeface="Calibri"/>
                <a:cs typeface="Calibri"/>
                <a:sym typeface="Calibri"/>
              </a:rPr>
              <a:t>Umsetzung Swisstainable unterstützen</a:t>
            </a:r>
            <a:endParaRPr b="0" i="0" sz="1200" u="none" strike="noStrike">
              <a:solidFill>
                <a:schemeClr val="dk1"/>
              </a:solidFill>
              <a:latin typeface="Calibri"/>
              <a:ea typeface="Calibri"/>
              <a:cs typeface="Calibri"/>
              <a:sym typeface="Calibri"/>
            </a:endParaRPr>
          </a:p>
          <a:p>
            <a:pPr indent="0" lvl="1" marL="457200" rtl="0" algn="l">
              <a:spcBef>
                <a:spcPts val="0"/>
              </a:spcBef>
              <a:spcAft>
                <a:spcPts val="0"/>
              </a:spcAft>
              <a:buNone/>
            </a:pPr>
            <a:r>
              <a:rPr b="0" i="0" lang="fr-CH" sz="1200" u="none" strike="noStrike">
                <a:solidFill>
                  <a:schemeClr val="dk1"/>
                </a:solidFill>
                <a:latin typeface="Calibri"/>
                <a:ea typeface="Calibri"/>
                <a:cs typeface="Calibri"/>
                <a:sym typeface="Calibri"/>
              </a:rPr>
              <a:t>CP</a:t>
            </a:r>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Strategie besser « ausgleichen » hinsichtlich Ausgewogenheit Stadt/Berg</a:t>
            </a:r>
            <a:endParaRPr/>
          </a:p>
          <a:p>
            <a:pPr indent="0" lvl="0" marL="0" rtl="0" algn="l">
              <a:spcBef>
                <a:spcPts val="0"/>
              </a:spcBef>
              <a:spcAft>
                <a:spcPts val="0"/>
              </a:spcAft>
              <a:buNone/>
            </a:pPr>
            <a:r>
              <a:rPr b="0" i="0" lang="fr-CH" sz="1200" u="none" strike="noStrike">
                <a:solidFill>
                  <a:schemeClr val="dk1"/>
                </a:solidFill>
                <a:latin typeface="Calibri"/>
                <a:ea typeface="Calibri"/>
                <a:cs typeface="Calibri"/>
                <a:sym typeface="Calibri"/>
              </a:rPr>
              <a:t>Antworten SECO - E. Jakob</a:t>
            </a:r>
            <a:endParaRPr/>
          </a:p>
          <a:p>
            <a:pPr indent="0" lvl="1" marL="457200" rtl="0" algn="l">
              <a:spcBef>
                <a:spcPts val="0"/>
              </a:spcBef>
              <a:spcAft>
                <a:spcPts val="0"/>
              </a:spcAft>
              <a:buNone/>
            </a:pPr>
            <a:r>
              <a:rPr b="0" i="0" lang="fr-CH" sz="1200" u="none" strike="noStrike">
                <a:solidFill>
                  <a:schemeClr val="dk1"/>
                </a:solidFill>
                <a:latin typeface="Calibri"/>
                <a:ea typeface="Calibri"/>
                <a:cs typeface="Calibri"/>
                <a:sym typeface="Calibri"/>
              </a:rPr>
              <a:t>Milliardenbeträge</a:t>
            </a:r>
            <a:endParaRPr b="0" i="0" sz="1200" u="none" strike="noStrike">
              <a:solidFill>
                <a:schemeClr val="dk1"/>
              </a:solidFill>
              <a:latin typeface="Calibri"/>
              <a:ea typeface="Calibri"/>
              <a:cs typeface="Calibri"/>
              <a:sym typeface="Calibri"/>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Tourismus wurde mit Covid massif unterstützt Kurzarbeit 4.4 Mia / Härtefälle rund 50% 1.6 Mia = 7.5 Mia</a:t>
            </a:r>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Keine Notwendigkeit hier zusätzlich zu den bestehenden Förderinstrumenten noch zu investieren</a:t>
            </a:r>
            <a:endParaRPr b="0" i="0" sz="1200" u="none" strike="noStrike">
              <a:solidFill>
                <a:schemeClr val="dk1"/>
              </a:solidFill>
              <a:latin typeface="Calibri"/>
              <a:ea typeface="Calibri"/>
              <a:cs typeface="Calibri"/>
              <a:sym typeface="Calibri"/>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NRP 30 Mio</a:t>
            </a:r>
            <a:endParaRPr b="0" i="0" sz="1200" u="none" strike="noStrike">
              <a:solidFill>
                <a:schemeClr val="dk1"/>
              </a:solidFill>
              <a:latin typeface="Calibri"/>
              <a:ea typeface="Calibri"/>
              <a:cs typeface="Calibri"/>
              <a:sym typeface="Calibri"/>
            </a:endParaRPr>
          </a:p>
          <a:p>
            <a:pPr indent="0" lvl="1" marL="457200" rtl="0" algn="l">
              <a:spcBef>
                <a:spcPts val="0"/>
              </a:spcBef>
              <a:spcAft>
                <a:spcPts val="0"/>
              </a:spcAft>
              <a:buNone/>
            </a:pPr>
            <a:r>
              <a:rPr b="0" i="0" lang="fr-CH" sz="1200" u="none" strike="noStrike">
                <a:solidFill>
                  <a:schemeClr val="dk1"/>
                </a:solidFill>
                <a:latin typeface="Calibri"/>
                <a:ea typeface="Calibri"/>
                <a:cs typeface="Calibri"/>
                <a:sym typeface="Calibri"/>
              </a:rPr>
              <a:t>Tourismusstrategie</a:t>
            </a:r>
            <a:endParaRPr b="0" i="0" sz="1200" u="none" strike="noStrike">
              <a:solidFill>
                <a:schemeClr val="dk1"/>
              </a:solidFill>
              <a:latin typeface="Calibri"/>
              <a:ea typeface="Calibri"/>
              <a:cs typeface="Calibri"/>
              <a:sym typeface="Calibri"/>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Schwerpunktsetzung</a:t>
            </a:r>
            <a:endParaRPr b="0" i="0" sz="1200" u="none" strike="noStrike">
              <a:solidFill>
                <a:schemeClr val="dk1"/>
              </a:solidFill>
              <a:latin typeface="Calibri"/>
              <a:ea typeface="Calibri"/>
              <a:cs typeface="Calibri"/>
              <a:sym typeface="Calibri"/>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Tourismus als Querschnittsaktivität</a:t>
            </a:r>
            <a:endParaRPr b="0" i="0" sz="1200" u="none" strike="noStrike">
              <a:solidFill>
                <a:schemeClr val="dk1"/>
              </a:solidFill>
              <a:latin typeface="Calibri"/>
              <a:ea typeface="Calibri"/>
              <a:cs typeface="Calibri"/>
              <a:sym typeface="Calibri"/>
            </a:endParaRPr>
          </a:p>
          <a:p>
            <a:pPr indent="0" lvl="1" marL="457200" rtl="0" algn="l">
              <a:spcBef>
                <a:spcPts val="0"/>
              </a:spcBef>
              <a:spcAft>
                <a:spcPts val="0"/>
              </a:spcAft>
              <a:buNone/>
            </a:pPr>
            <a:r>
              <a:rPr b="0" i="0" lang="fr-CH" sz="1200" u="none" strike="noStrike">
                <a:solidFill>
                  <a:schemeClr val="dk1"/>
                </a:solidFill>
                <a:latin typeface="Calibri"/>
                <a:ea typeface="Calibri"/>
                <a:cs typeface="Calibri"/>
                <a:sym typeface="Calibri"/>
              </a:rPr>
              <a:t>Kommunikation gegen Innen</a:t>
            </a:r>
            <a:endParaRPr b="0" i="0" sz="1200" u="none" strike="noStrike">
              <a:solidFill>
                <a:schemeClr val="dk1"/>
              </a:solidFill>
              <a:latin typeface="Calibri"/>
              <a:ea typeface="Calibri"/>
              <a:cs typeface="Calibri"/>
              <a:sym typeface="Calibri"/>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Teil der Aktivität</a:t>
            </a:r>
            <a:endParaRPr b="0" i="0" sz="1200" u="none" strike="noStrike">
              <a:solidFill>
                <a:schemeClr val="dk1"/>
              </a:solidFill>
              <a:latin typeface="Calibri"/>
              <a:ea typeface="Calibri"/>
              <a:cs typeface="Calibri"/>
              <a:sym typeface="Calibri"/>
            </a:endParaRPr>
          </a:p>
          <a:p>
            <a:pPr indent="0" lvl="1" marL="457200" rtl="0" algn="l">
              <a:spcBef>
                <a:spcPts val="0"/>
              </a:spcBef>
              <a:spcAft>
                <a:spcPts val="0"/>
              </a:spcAft>
              <a:buNone/>
            </a:pPr>
            <a:r>
              <a:rPr b="0" i="0" lang="fr-CH" sz="1200" u="none" strike="noStrike">
                <a:solidFill>
                  <a:schemeClr val="dk1"/>
                </a:solidFill>
                <a:latin typeface="Calibri"/>
                <a:ea typeface="Calibri"/>
                <a:cs typeface="Calibri"/>
                <a:sym typeface="Calibri"/>
              </a:rPr>
              <a:t>Fokus Städte/Mice</a:t>
            </a:r>
            <a:endParaRPr b="0" i="0" sz="1200" u="none" strike="noStrike">
              <a:solidFill>
                <a:schemeClr val="dk1"/>
              </a:solidFill>
              <a:latin typeface="Calibri"/>
              <a:ea typeface="Calibri"/>
              <a:cs typeface="Calibri"/>
              <a:sym typeface="Calibri"/>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SGH/NRP für Berggebiete</a:t>
            </a:r>
            <a:endParaRPr b="0" i="0" sz="1200" u="none" strike="noStrike">
              <a:solidFill>
                <a:schemeClr val="dk1"/>
              </a:solidFill>
              <a:latin typeface="Calibri"/>
              <a:ea typeface="Calibri"/>
              <a:cs typeface="Calibri"/>
              <a:sym typeface="Calibri"/>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Recovery Stadt Fokus für ST</a:t>
            </a:r>
            <a:endParaRPr/>
          </a:p>
          <a:p>
            <a:pPr indent="0" lvl="0" marL="0" rtl="0" algn="l">
              <a:spcBef>
                <a:spcPts val="0"/>
              </a:spcBef>
              <a:spcAft>
                <a:spcPts val="0"/>
              </a:spcAft>
              <a:buNone/>
            </a:pPr>
            <a:r>
              <a:rPr b="0" i="0" lang="fr-CH" sz="1200" u="none" strike="noStrike">
                <a:solidFill>
                  <a:schemeClr val="dk1"/>
                </a:solidFill>
                <a:latin typeface="Calibri"/>
                <a:ea typeface="Calibri"/>
                <a:cs typeface="Calibri"/>
                <a:sym typeface="Calibri"/>
              </a:rPr>
              <a:t>Antworten - R. Kämpf</a:t>
            </a:r>
            <a:endParaRPr b="0" i="0" sz="1200" u="none" strike="noStrike">
              <a:solidFill>
                <a:schemeClr val="dk1"/>
              </a:solidFill>
              <a:latin typeface="Calibri"/>
              <a:ea typeface="Calibri"/>
              <a:cs typeface="Calibri"/>
              <a:sym typeface="Calibri"/>
            </a:endParaRPr>
          </a:p>
          <a:p>
            <a:pPr indent="0" lvl="1" marL="457200" rtl="0" algn="l">
              <a:spcBef>
                <a:spcPts val="0"/>
              </a:spcBef>
              <a:spcAft>
                <a:spcPts val="0"/>
              </a:spcAft>
              <a:buNone/>
            </a:pPr>
            <a:r>
              <a:rPr b="0" i="0" lang="fr-CH" sz="1200" u="none" strike="noStrike">
                <a:solidFill>
                  <a:schemeClr val="dk1"/>
                </a:solidFill>
                <a:latin typeface="Calibri"/>
                <a:ea typeface="Calibri"/>
                <a:cs typeface="Calibri"/>
                <a:sym typeface="Calibri"/>
              </a:rPr>
              <a:t>Zielgruppen: primäre ZG touristische Unternehmen in der CH - STAO Förderung noch mehr darauf ausrichten - KMU Politik übergreifende Verzahnung</a:t>
            </a:r>
            <a:endParaRPr b="0" i="0" sz="1200" u="none" strike="noStrike">
              <a:solidFill>
                <a:schemeClr val="dk1"/>
              </a:solidFill>
              <a:latin typeface="Calibri"/>
              <a:ea typeface="Calibri"/>
              <a:cs typeface="Calibri"/>
              <a:sym typeface="Calibri"/>
            </a:endParaRPr>
          </a:p>
          <a:p>
            <a:pPr indent="0" lvl="1" marL="457200" rtl="0" algn="l">
              <a:spcBef>
                <a:spcPts val="0"/>
              </a:spcBef>
              <a:spcAft>
                <a:spcPts val="0"/>
              </a:spcAft>
              <a:buNone/>
            </a:pPr>
            <a:r>
              <a:rPr b="0" i="0" lang="fr-CH" sz="1200" u="none" strike="noStrike">
                <a:solidFill>
                  <a:schemeClr val="dk1"/>
                </a:solidFill>
                <a:latin typeface="Calibri"/>
                <a:ea typeface="Calibri"/>
                <a:cs typeface="Calibri"/>
                <a:sym typeface="Calibri"/>
              </a:rPr>
              <a:t>ST hat die Aufgabe in die Basis rein zu unterstützen hinsichtlich Zugang zu den Förderinstrumenten</a:t>
            </a:r>
            <a:endParaRPr b="0" i="0" sz="1200" u="none" strike="noStrike">
              <a:solidFill>
                <a:schemeClr val="dk1"/>
              </a:solidFill>
              <a:latin typeface="Calibri"/>
              <a:ea typeface="Calibri"/>
              <a:cs typeface="Calibri"/>
              <a:sym typeface="Calibri"/>
            </a:endParaRPr>
          </a:p>
          <a:p>
            <a:pPr indent="0" lvl="1" marL="457200" rtl="0" algn="l">
              <a:spcBef>
                <a:spcPts val="0"/>
              </a:spcBef>
              <a:spcAft>
                <a:spcPts val="0"/>
              </a:spcAft>
              <a:buNone/>
            </a:pPr>
            <a:r>
              <a:rPr b="0" i="0" lang="fr-CH" sz="1200" u="none" strike="noStrike">
                <a:solidFill>
                  <a:schemeClr val="dk1"/>
                </a:solidFill>
                <a:latin typeface="Calibri"/>
                <a:ea typeface="Calibri"/>
                <a:cs typeface="Calibri"/>
                <a:sym typeface="Calibri"/>
              </a:rPr>
              <a:t>Städte/MICE: 4 Jahres Horizont (22—25) macht Fokus Sinn - Strategie geht darüber hinaus - Fördermittel räumlich ausserhalb der urbanen Zentren</a:t>
            </a:r>
            <a:endParaRPr b="0" i="0" sz="1200" u="none" strike="noStrike">
              <a:solidFill>
                <a:schemeClr val="dk1"/>
              </a:solidFill>
              <a:latin typeface="Calibri"/>
              <a:ea typeface="Calibri"/>
              <a:cs typeface="Calibri"/>
              <a:sym typeface="Calibri"/>
            </a:endParaRPr>
          </a:p>
          <a:p>
            <a:pPr indent="0" lvl="1" marL="457200" rtl="0" algn="l">
              <a:spcBef>
                <a:spcPts val="0"/>
              </a:spcBef>
              <a:spcAft>
                <a:spcPts val="0"/>
              </a:spcAft>
              <a:buNone/>
            </a:pPr>
            <a:r>
              <a:rPr b="0" i="0" lang="fr-CH" sz="1200" u="none" strike="noStrike">
                <a:solidFill>
                  <a:schemeClr val="dk1"/>
                </a:solidFill>
                <a:latin typeface="Calibri"/>
                <a:ea typeface="Calibri"/>
                <a:cs typeface="Calibri"/>
                <a:sym typeface="Calibri"/>
              </a:rPr>
              <a:t>Aufbau eines Tourismusnetzwerkes CH als Antwort auf die Tourismusgipfel i.S. Think tanks - Verständnis fördern für das Tourismussystem CH</a:t>
            </a:r>
            <a:endParaRPr/>
          </a:p>
          <a:p>
            <a:pPr indent="0" lvl="1" marL="457200" rtl="0" algn="l">
              <a:spcBef>
                <a:spcPts val="0"/>
              </a:spcBef>
              <a:spcAft>
                <a:spcPts val="0"/>
              </a:spcAft>
              <a:buNone/>
            </a:pPr>
            <a:r>
              <a:rPr b="0" i="0" lang="fr-CH" sz="1200" u="none" strike="noStrike">
                <a:solidFill>
                  <a:schemeClr val="dk1"/>
                </a:solidFill>
                <a:latin typeface="Calibri"/>
                <a:ea typeface="Calibri"/>
                <a:cs typeface="Calibri"/>
                <a:sym typeface="Calibri"/>
              </a:rPr>
              <a:t>Mittel Recovery: Standortbotschaft für ab 2024 für die nächsten 4 Jahre (im Parlament 2023)</a:t>
            </a:r>
            <a:endParaRPr/>
          </a:p>
          <a:p>
            <a:pPr indent="0" lvl="0" marL="0" rtl="0" algn="l">
              <a:spcBef>
                <a:spcPts val="0"/>
              </a:spcBef>
              <a:spcAft>
                <a:spcPts val="0"/>
              </a:spcAft>
              <a:buNone/>
            </a:pPr>
            <a:r>
              <a:rPr b="0" i="0" lang="fr-CH" sz="1200" u="none" strike="noStrike">
                <a:solidFill>
                  <a:schemeClr val="dk1"/>
                </a:solidFill>
                <a:latin typeface="Calibri"/>
                <a:ea typeface="Calibri"/>
                <a:cs typeface="Calibri"/>
                <a:sym typeface="Calibri"/>
              </a:rPr>
              <a:t>Ch. Lässer</a:t>
            </a:r>
            <a:endParaRPr b="0" i="0" sz="1200" u="none" strike="noStrike">
              <a:solidFill>
                <a:schemeClr val="dk1"/>
              </a:solidFill>
              <a:latin typeface="Calibri"/>
              <a:ea typeface="Calibri"/>
              <a:cs typeface="Calibri"/>
              <a:sym typeface="Calibri"/>
            </a:endParaRPr>
          </a:p>
          <a:p>
            <a:pPr indent="0" lvl="1" marL="457200" rtl="0" algn="l">
              <a:spcBef>
                <a:spcPts val="0"/>
              </a:spcBef>
              <a:spcAft>
                <a:spcPts val="0"/>
              </a:spcAft>
              <a:buNone/>
            </a:pPr>
            <a:r>
              <a:rPr b="0" i="0" lang="fr-CH" sz="1200" u="none" strike="noStrike">
                <a:solidFill>
                  <a:schemeClr val="dk1"/>
                </a:solidFill>
                <a:latin typeface="Calibri"/>
                <a:ea typeface="Calibri"/>
                <a:cs typeface="Calibri"/>
                <a:sym typeface="Calibri"/>
              </a:rPr>
              <a:t>Narrativ für die Krisenbewältigung </a:t>
            </a:r>
            <a:endParaRPr/>
          </a:p>
          <a:p>
            <a:pPr indent="0" lvl="1" marL="457200" rtl="0" algn="l">
              <a:spcBef>
                <a:spcPts val="0"/>
              </a:spcBef>
              <a:spcAft>
                <a:spcPts val="0"/>
              </a:spcAft>
              <a:buNone/>
            </a:pPr>
            <a:r>
              <a:rPr b="0" i="0" lang="fr-CH" sz="1200" u="none" strike="noStrike">
                <a:solidFill>
                  <a:schemeClr val="dk1"/>
                </a:solidFill>
                <a:latin typeface="Calibri"/>
                <a:ea typeface="Calibri"/>
                <a:cs typeface="Calibri"/>
                <a:sym typeface="Calibri"/>
              </a:rPr>
              <a:t>Prozessbetrachtung - Deregulierung Arbeit umstrukturieren</a:t>
            </a:r>
            <a:endParaRPr b="0" i="0" sz="1200" u="none" strike="noStrike">
              <a:solidFill>
                <a:schemeClr val="dk1"/>
              </a:solidFill>
              <a:latin typeface="Calibri"/>
              <a:ea typeface="Calibri"/>
              <a:cs typeface="Calibri"/>
              <a:sym typeface="Calibri"/>
            </a:endParaRPr>
          </a:p>
          <a:p>
            <a:pPr indent="0" lvl="1" marL="457200" rtl="0" algn="l">
              <a:spcBef>
                <a:spcPts val="0"/>
              </a:spcBef>
              <a:spcAft>
                <a:spcPts val="0"/>
              </a:spcAft>
              <a:buNone/>
            </a:pPr>
            <a:r>
              <a:rPr b="0" i="0" lang="fr-CH" sz="1200" u="none" strike="noStrike">
                <a:solidFill>
                  <a:schemeClr val="dk1"/>
                </a:solidFill>
                <a:latin typeface="Calibri"/>
                <a:ea typeface="Calibri"/>
                <a:cs typeface="Calibri"/>
                <a:sym typeface="Calibri"/>
              </a:rPr>
              <a:t>Nachhaltigkeit - Umsetzung Gefahr des Green Washings - Mobilität fehlt in der Betrachtung insbesondere ÖV Seitig</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b="0" i="0" lang="fr-CH" sz="1200" u="none" strike="noStrike">
                <a:solidFill>
                  <a:schemeClr val="dk1"/>
                </a:solidFill>
                <a:latin typeface="Calibri"/>
                <a:ea typeface="Calibri"/>
                <a:cs typeface="Calibri"/>
                <a:sym typeface="Calibri"/>
              </a:rPr>
              <a:t>E. Bianco</a:t>
            </a:r>
            <a:endParaRPr/>
          </a:p>
          <a:p>
            <a:pPr indent="0" lvl="1" marL="457200" rtl="0" algn="l">
              <a:spcBef>
                <a:spcPts val="0"/>
              </a:spcBef>
              <a:spcAft>
                <a:spcPts val="0"/>
              </a:spcAft>
              <a:buNone/>
            </a:pPr>
            <a:r>
              <a:rPr b="0" i="0" lang="fr-CH" sz="1200" u="none" strike="noStrike">
                <a:solidFill>
                  <a:schemeClr val="dk1"/>
                </a:solidFill>
                <a:latin typeface="Calibri"/>
                <a:ea typeface="Calibri"/>
                <a:cs typeface="Calibri"/>
                <a:sym typeface="Calibri"/>
              </a:rPr>
              <a:t>Problem der Investitionen ausgerichtet auf die Kommunikation und zu wenig auf das Produkt </a:t>
            </a:r>
            <a:endParaRPr/>
          </a:p>
          <a:p>
            <a:pPr indent="0" lvl="1" marL="457200" rtl="0" algn="l">
              <a:spcBef>
                <a:spcPts val="0"/>
              </a:spcBef>
              <a:spcAft>
                <a:spcPts val="0"/>
              </a:spcAft>
              <a:buNone/>
            </a:pPr>
            <a:r>
              <a:rPr b="0" i="0" lang="fr-CH" sz="1200" u="none" strike="noStrike">
                <a:solidFill>
                  <a:schemeClr val="dk1"/>
                </a:solidFill>
                <a:latin typeface="Calibri"/>
                <a:ea typeface="Calibri"/>
                <a:cs typeface="Calibri"/>
                <a:sym typeface="Calibri"/>
              </a:rPr>
              <a:t>Covid Tests für Ausländer die in die CH kommen und hier kostenpflichtige Tests haben gegenüber anderen Ländern wo diese Tests gratis sind - dies sollte in der Kommunikation integriert werden</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b="0" i="0" lang="fr-CH" sz="1200" u="none" strike="noStrike">
                <a:solidFill>
                  <a:schemeClr val="dk1"/>
                </a:solidFill>
                <a:latin typeface="Calibri"/>
                <a:ea typeface="Calibri"/>
                <a:cs typeface="Calibri"/>
                <a:sym typeface="Calibri"/>
              </a:rPr>
              <a:t>C. Platzer</a:t>
            </a:r>
            <a:endParaRPr b="0" i="0" sz="1200" u="none" strike="noStrike">
              <a:solidFill>
                <a:schemeClr val="dk1"/>
              </a:solidFill>
              <a:latin typeface="Calibri"/>
              <a:ea typeface="Calibri"/>
              <a:cs typeface="Calibri"/>
              <a:sym typeface="Calibri"/>
            </a:endParaRPr>
          </a:p>
          <a:p>
            <a:pPr indent="0" lvl="1" marL="457200" rtl="0" algn="l">
              <a:spcBef>
                <a:spcPts val="0"/>
              </a:spcBef>
              <a:spcAft>
                <a:spcPts val="0"/>
              </a:spcAft>
              <a:buNone/>
            </a:pPr>
            <a:r>
              <a:rPr b="0" i="0" lang="fr-CH" sz="1200" u="none" strike="noStrike">
                <a:solidFill>
                  <a:schemeClr val="dk1"/>
                </a:solidFill>
                <a:latin typeface="Calibri"/>
                <a:ea typeface="Calibri"/>
                <a:cs typeface="Calibri"/>
                <a:sym typeface="Calibri"/>
              </a:rPr>
              <a:t>Mia des Bundes nicht Investitionen in die Zukunft sondern Mittel zur Krisenbewältigung =&gt; EJ 60% der Standortförderung fliesst in den Tourismus und hier wird weiterhin der Fokus gelegt</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b="0" i="0" lang="fr-CH" sz="1200" u="none" strike="noStrike">
                <a:solidFill>
                  <a:schemeClr val="dk1"/>
                </a:solidFill>
                <a:latin typeface="Calibri"/>
                <a:ea typeface="Calibri"/>
                <a:cs typeface="Calibri"/>
                <a:sym typeface="Calibri"/>
              </a:rPr>
              <a:t>Nachhaltigkeitsstrategie des Bundes 2030</a:t>
            </a:r>
            <a:endParaRPr/>
          </a:p>
          <a:p>
            <a:pPr indent="0" lvl="0" marL="0" rtl="0" algn="l">
              <a:spcBef>
                <a:spcPts val="0"/>
              </a:spcBef>
              <a:spcAft>
                <a:spcPts val="0"/>
              </a:spcAft>
              <a:buNone/>
            </a:pPr>
            <a:r>
              <a:rPr b="0" i="0" lang="fr-CH" sz="1200" u="none" strike="noStrike">
                <a:solidFill>
                  <a:schemeClr val="dk1"/>
                </a:solidFill>
                <a:latin typeface="Calibri"/>
                <a:ea typeface="Calibri"/>
                <a:cs typeface="Calibri"/>
                <a:sym typeface="Calibri"/>
              </a:rPr>
              <a:t>Investitionen im Tourismus - Peder Plaz</a:t>
            </a:r>
            <a:endParaRPr b="0" i="0" sz="1200" u="none" strike="noStrike">
              <a:solidFill>
                <a:schemeClr val="dk1"/>
              </a:solidFill>
              <a:latin typeface="Calibri"/>
              <a:ea typeface="Calibri"/>
              <a:cs typeface="Calibri"/>
              <a:sym typeface="Calibri"/>
            </a:endParaRPr>
          </a:p>
          <a:p>
            <a:pPr indent="0" lvl="1" marL="457200" rtl="0" algn="l">
              <a:spcBef>
                <a:spcPts val="0"/>
              </a:spcBef>
              <a:spcAft>
                <a:spcPts val="0"/>
              </a:spcAft>
              <a:buNone/>
            </a:pPr>
            <a:r>
              <a:rPr b="0" i="0" lang="fr-CH" sz="1200" u="none" strike="noStrike">
                <a:solidFill>
                  <a:schemeClr val="dk1"/>
                </a:solidFill>
                <a:latin typeface="Calibri"/>
                <a:ea typeface="Calibri"/>
                <a:cs typeface="Calibri"/>
                <a:sym typeface="Calibri"/>
              </a:rPr>
              <a:t>Sitzung Departementschef Montag 23.8</a:t>
            </a:r>
            <a:endParaRPr/>
          </a:p>
          <a:p>
            <a:pPr indent="0" lvl="1" marL="457200" rtl="0" algn="l">
              <a:spcBef>
                <a:spcPts val="0"/>
              </a:spcBef>
              <a:spcAft>
                <a:spcPts val="0"/>
              </a:spcAft>
              <a:buNone/>
            </a:pPr>
            <a:r>
              <a:rPr b="0" i="0" lang="fr-CH" sz="1200" u="none" strike="noStrike">
                <a:solidFill>
                  <a:schemeClr val="dk1"/>
                </a:solidFill>
                <a:latin typeface="Calibri"/>
                <a:ea typeface="Calibri"/>
                <a:cs typeface="Calibri"/>
                <a:sym typeface="Calibri"/>
              </a:rPr>
              <a:t>SGH</a:t>
            </a:r>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jährlich rund CHF 470 Mio</a:t>
            </a:r>
            <a:endParaRPr b="0" i="0" sz="1200" u="none" strike="noStrike">
              <a:solidFill>
                <a:schemeClr val="dk1"/>
              </a:solidFill>
              <a:latin typeface="Calibri"/>
              <a:ea typeface="Calibri"/>
              <a:cs typeface="Calibri"/>
              <a:sym typeface="Calibri"/>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Bleibt im Grundsatz wie bestehend - wird im Rahmen der Gesetzgebung von der Politik debattiert</a:t>
            </a:r>
            <a:endParaRPr b="0" i="0" sz="1200" u="none" strike="noStrike">
              <a:solidFill>
                <a:schemeClr val="dk1"/>
              </a:solidFill>
              <a:latin typeface="Calibri"/>
              <a:ea typeface="Calibri"/>
              <a:cs typeface="Calibri"/>
              <a:sym typeface="Calibri"/>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SGH funktioniert im Wesentlichen via Zinseinnahmen zwecks Kostendeckung durch Entwicklung der Swapsätze stark unter Druck geraten letzte 10 Jahre von 3% auf 1.6% geschmolzen =&gt; Herausforderung Eigenwirtschaftlichkeit da nicht für ein Tiefzinsumfeld konzipiert</a:t>
            </a:r>
            <a:endParaRPr b="0" i="0" sz="1200" u="none" strike="noStrike">
              <a:solidFill>
                <a:schemeClr val="dk1"/>
              </a:solidFill>
              <a:latin typeface="Calibri"/>
              <a:ea typeface="Calibri"/>
              <a:cs typeface="Calibri"/>
              <a:sym typeface="Calibri"/>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Optimierung der Förderwirkung</a:t>
            </a:r>
            <a:endParaRPr b="0" i="0" sz="1200" u="none" strike="noStrike">
              <a:solidFill>
                <a:schemeClr val="dk1"/>
              </a:solidFill>
              <a:latin typeface="Calibri"/>
              <a:ea typeface="Calibri"/>
              <a:cs typeface="Calibri"/>
              <a:sym typeface="Calibri"/>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Steigerung Flexibilität durch Ausweitung Förderobjektes</a:t>
            </a:r>
            <a:endParaRPr b="0" i="0" sz="1200" u="none" strike="noStrike">
              <a:solidFill>
                <a:schemeClr val="dk1"/>
              </a:solidFill>
              <a:latin typeface="Calibri"/>
              <a:ea typeface="Calibri"/>
              <a:cs typeface="Calibri"/>
              <a:sym typeface="Calibri"/>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Als Kompetenzzentrum: Beratung, Information, Wissenstransfer </a:t>
            </a:r>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=&gt; Gesetzesrevision</a:t>
            </a:r>
            <a:endParaRPr b="0" i="0" sz="1200" u="none" strike="noStrike">
              <a:solidFill>
                <a:schemeClr val="dk1"/>
              </a:solidFill>
              <a:latin typeface="Calibri"/>
              <a:ea typeface="Calibri"/>
              <a:cs typeface="Calibri"/>
              <a:sym typeface="Calibri"/>
            </a:endParaRPr>
          </a:p>
          <a:p>
            <a:pPr indent="0" lvl="1" marL="457200" rtl="0" algn="l">
              <a:spcBef>
                <a:spcPts val="0"/>
              </a:spcBef>
              <a:spcAft>
                <a:spcPts val="0"/>
              </a:spcAft>
              <a:buNone/>
            </a:pPr>
            <a:r>
              <a:rPr b="0" i="0" lang="fr-CH" sz="1200" u="none" strike="noStrike">
                <a:solidFill>
                  <a:schemeClr val="dk1"/>
                </a:solidFill>
                <a:latin typeface="Calibri"/>
                <a:ea typeface="Calibri"/>
                <a:cs typeface="Calibri"/>
                <a:sym typeface="Calibri"/>
              </a:rPr>
              <a:t>NRP - V. Donzel</a:t>
            </a:r>
            <a:endParaRPr b="0" i="0" sz="1200" u="none" strike="noStrike">
              <a:solidFill>
                <a:schemeClr val="dk1"/>
              </a:solidFill>
              <a:latin typeface="Calibri"/>
              <a:ea typeface="Calibri"/>
              <a:cs typeface="Calibri"/>
              <a:sym typeface="Calibri"/>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30% des Investitionsvolumens = rund 750 Mio CHF</a:t>
            </a:r>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Bestätigung der bestehenden Förderung - keine wesentlichen Anpassungen - mehr i.S. Optimierung</a:t>
            </a:r>
            <a:endParaRPr b="0" i="0" sz="1200" u="none" strike="noStrike">
              <a:solidFill>
                <a:schemeClr val="dk1"/>
              </a:solidFill>
              <a:latin typeface="Calibri"/>
              <a:ea typeface="Calibri"/>
              <a:cs typeface="Calibri"/>
              <a:sym typeface="Calibri"/>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=&gt; grosszügigere Ausgestaltung Darlehenskonditionen</a:t>
            </a:r>
            <a:endParaRPr b="0" i="0" sz="1200" u="none" strike="noStrike">
              <a:solidFill>
                <a:schemeClr val="dk1"/>
              </a:solidFill>
              <a:latin typeface="Calibri"/>
              <a:ea typeface="Calibri"/>
              <a:cs typeface="Calibri"/>
              <a:sym typeface="Calibri"/>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=&gt; à fonds perdu Beiträge für bestimmte Investitionen </a:t>
            </a:r>
            <a:endParaRPr/>
          </a:p>
          <a:p>
            <a:pPr indent="0" lvl="0" marL="0" rtl="0" algn="l">
              <a:spcBef>
                <a:spcPts val="0"/>
              </a:spcBef>
              <a:spcAft>
                <a:spcPts val="0"/>
              </a:spcAft>
              <a:buNone/>
            </a:pPr>
            <a:r>
              <a:rPr b="0" i="0" lang="fr-CH" sz="1200" u="none" strike="noStrike">
                <a:solidFill>
                  <a:schemeClr val="dk1"/>
                </a:solidFill>
                <a:latin typeface="Calibri"/>
                <a:ea typeface="Calibri"/>
                <a:cs typeface="Calibri"/>
                <a:sym typeface="Calibri"/>
              </a:rPr>
              <a:t>Analyse</a:t>
            </a:r>
            <a:endParaRPr/>
          </a:p>
          <a:p>
            <a:pPr indent="0" lvl="1" marL="457200" rtl="0" algn="l">
              <a:spcBef>
                <a:spcPts val="0"/>
              </a:spcBef>
              <a:spcAft>
                <a:spcPts val="0"/>
              </a:spcAft>
              <a:buNone/>
            </a:pPr>
            <a:r>
              <a:rPr b="0" i="0" lang="fr-CH" sz="1200" u="none" strike="noStrike">
                <a:solidFill>
                  <a:schemeClr val="dk1"/>
                </a:solidFill>
                <a:latin typeface="Calibri"/>
                <a:ea typeface="Calibri"/>
                <a:cs typeface="Calibri"/>
                <a:sym typeface="Calibri"/>
              </a:rPr>
              <a:t>Quantitative Schätzung</a:t>
            </a:r>
            <a:endParaRPr b="0" i="0" sz="1200" u="none" strike="noStrike">
              <a:solidFill>
                <a:schemeClr val="dk1"/>
              </a:solidFill>
              <a:latin typeface="Calibri"/>
              <a:ea typeface="Calibri"/>
              <a:cs typeface="Calibri"/>
              <a:sym typeface="Calibri"/>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-1 Mia EBITEA</a:t>
            </a:r>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-3 Mia Umsatz</a:t>
            </a:r>
            <a:endParaRPr b="0" i="0" sz="1200" u="none" strike="noStrike">
              <a:solidFill>
                <a:schemeClr val="dk1"/>
              </a:solidFill>
              <a:latin typeface="Calibri"/>
              <a:ea typeface="Calibri"/>
              <a:cs typeface="Calibri"/>
              <a:sym typeface="Calibri"/>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1-2 Jahre Investitionsfähigkeit - schlägt zur Zeit nicht in Konkurse durch - 1.5 Mia Covid Kredite, falls diese zurückbezahlt werden müssen, wird die Lage kritisch. Hier spielt auch die Politik der Banken eine wichtige Rolle da hier viel aufgeschobenes Schuldenvolumen ansteht mit der wiederkehrenden Forderung (Amortisationen, Zinslast) mit dem Risiko, dass dieses aufgeschobenen Amortisationen als Zusatzcharge in Zukunft kommt</a:t>
            </a:r>
            <a:endParaRPr b="0" i="0" sz="1200" u="none" strike="noStrike">
              <a:solidFill>
                <a:schemeClr val="dk1"/>
              </a:solidFill>
              <a:latin typeface="Calibri"/>
              <a:ea typeface="Calibri"/>
              <a:cs typeface="Calibri"/>
              <a:sym typeface="Calibri"/>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Dies führt dazu, dass anstehende Investitionen zurückgeschoben werden</a:t>
            </a:r>
            <a:endParaRPr b="0" i="0" sz="1200" u="none" strike="noStrike">
              <a:solidFill>
                <a:schemeClr val="dk1"/>
              </a:solidFill>
              <a:latin typeface="Calibri"/>
              <a:ea typeface="Calibri"/>
              <a:cs typeface="Calibri"/>
              <a:sym typeface="Calibri"/>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Création d’un fonds de stabilisation - supprimer la contrainte de temps à l’exemple de l’UBS pour éviter que les cantons ou les banques doivent financer l’amortissement envers la confédération qui aura un impact de blocage </a:t>
            </a:r>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Dienstleistungsbereich keine Lagerkapazität im Gegensatz zu anderen Branchen - Es braucht nicht Kredite sondern Eigenkapital</a:t>
            </a:r>
            <a:endParaRPr b="0" i="0" sz="1200" u="none" strike="noStrike">
              <a:solidFill>
                <a:schemeClr val="dk1"/>
              </a:solidFill>
              <a:latin typeface="Calibri"/>
              <a:ea typeface="Calibri"/>
              <a:cs typeface="Calibri"/>
              <a:sym typeface="Calibri"/>
            </a:endParaRPr>
          </a:p>
          <a:p>
            <a:pPr indent="0" lvl="2" marL="914400" rtl="0" algn="l">
              <a:spcBef>
                <a:spcPts val="0"/>
              </a:spcBef>
              <a:spcAft>
                <a:spcPts val="0"/>
              </a:spcAft>
              <a:buNone/>
            </a:pPr>
            <a:r>
              <a:rPr b="0" i="0" lang="fr-CH" sz="1200" u="none" strike="noStrike">
                <a:solidFill>
                  <a:schemeClr val="dk1"/>
                </a:solidFill>
                <a:latin typeface="Calibri"/>
                <a:ea typeface="Calibri"/>
                <a:cs typeface="Calibri"/>
                <a:sym typeface="Calibri"/>
              </a:rPr>
              <a:t>Verschuldungskapazität</a:t>
            </a:r>
            <a:endParaRPr b="0" i="0" sz="1200" u="none" strike="noStrike">
              <a:solidFill>
                <a:schemeClr val="dk1"/>
              </a:solidFill>
              <a:latin typeface="Calibri"/>
              <a:ea typeface="Calibri"/>
              <a:cs typeface="Calibri"/>
              <a:sym typeface="Calibri"/>
            </a:endParaRPr>
          </a:p>
          <a:p>
            <a:pPr indent="0" lvl="3" marL="1371600" rtl="0" algn="l">
              <a:spcBef>
                <a:spcPts val="0"/>
              </a:spcBef>
              <a:spcAft>
                <a:spcPts val="0"/>
              </a:spcAft>
              <a:buNone/>
            </a:pPr>
            <a:r>
              <a:rPr b="0" i="0" lang="fr-CH" sz="1200" u="none" strike="noStrike">
                <a:solidFill>
                  <a:schemeClr val="dk1"/>
                </a:solidFill>
                <a:latin typeface="Calibri"/>
                <a:ea typeface="Calibri"/>
                <a:cs typeface="Calibri"/>
                <a:sym typeface="Calibri"/>
              </a:rPr>
              <a:t>Bergbahnen</a:t>
            </a:r>
            <a:endParaRPr b="0" i="0" sz="1200" u="none" strike="noStrike">
              <a:solidFill>
                <a:schemeClr val="dk1"/>
              </a:solidFill>
              <a:latin typeface="Calibri"/>
              <a:ea typeface="Calibri"/>
              <a:cs typeface="Calibri"/>
              <a:sym typeface="Calibri"/>
            </a:endParaRPr>
          </a:p>
          <a:p>
            <a:pPr indent="0" lvl="4" marL="1828800" rtl="0" algn="l">
              <a:spcBef>
                <a:spcPts val="0"/>
              </a:spcBef>
              <a:spcAft>
                <a:spcPts val="0"/>
              </a:spcAft>
              <a:buNone/>
            </a:pPr>
            <a:r>
              <a:rPr b="0" i="0" lang="fr-CH" sz="1200" u="none" strike="noStrike">
                <a:solidFill>
                  <a:schemeClr val="dk1"/>
                </a:solidFill>
                <a:latin typeface="Calibri"/>
                <a:ea typeface="Calibri"/>
                <a:cs typeface="Calibri"/>
                <a:sym typeface="Calibri"/>
              </a:rPr>
              <a:t>Umsatzrückgang geht voll auf das Eigenkapital</a:t>
            </a:r>
            <a:endParaRPr b="0" i="0" sz="1200" u="none" strike="noStrike">
              <a:solidFill>
                <a:schemeClr val="dk1"/>
              </a:solidFill>
              <a:latin typeface="Calibri"/>
              <a:ea typeface="Calibri"/>
              <a:cs typeface="Calibri"/>
              <a:sym typeface="Calibri"/>
            </a:endParaRPr>
          </a:p>
          <a:p>
            <a:pPr indent="0" lvl="4" marL="1828800" rtl="0" algn="l">
              <a:spcBef>
                <a:spcPts val="0"/>
              </a:spcBef>
              <a:spcAft>
                <a:spcPts val="0"/>
              </a:spcAft>
              <a:buNone/>
            </a:pPr>
            <a:r>
              <a:rPr b="0" i="0" lang="fr-CH" sz="1200" u="none" strike="noStrike">
                <a:solidFill>
                  <a:schemeClr val="dk1"/>
                </a:solidFill>
                <a:latin typeface="Calibri"/>
                <a:ea typeface="Calibri"/>
                <a:cs typeface="Calibri"/>
                <a:sym typeface="Calibri"/>
              </a:rPr>
              <a:t>Bergbahnen mit grossem Anteil Ausflug stark betroffen</a:t>
            </a:r>
            <a:endParaRPr b="0" i="0" sz="1200" u="none" strike="noStrike">
              <a:solidFill>
                <a:schemeClr val="dk1"/>
              </a:solidFill>
              <a:latin typeface="Calibri"/>
              <a:ea typeface="Calibri"/>
              <a:cs typeface="Calibri"/>
              <a:sym typeface="Calibri"/>
            </a:endParaRPr>
          </a:p>
          <a:p>
            <a:pPr indent="0" lvl="4" marL="1828800" rtl="0" algn="l">
              <a:spcBef>
                <a:spcPts val="0"/>
              </a:spcBef>
              <a:spcAft>
                <a:spcPts val="0"/>
              </a:spcAft>
              <a:buNone/>
            </a:pPr>
            <a:r>
              <a:rPr b="0" i="0" lang="fr-CH" sz="1200" u="none" strike="noStrike">
                <a:solidFill>
                  <a:schemeClr val="dk1"/>
                </a:solidFill>
                <a:latin typeface="Calibri"/>
                <a:ea typeface="Calibri"/>
                <a:cs typeface="Calibri"/>
                <a:sym typeface="Calibri"/>
              </a:rPr>
              <a:t>EK vor Covid 1.3 Mia - Gewinn 200 Mio / EBITEA -0.5 Mia - stark getragen von einzelnen grossen Bergbahnen</a:t>
            </a:r>
            <a:endParaRPr b="0" i="0" sz="1200" u="none" strike="noStrike">
              <a:solidFill>
                <a:schemeClr val="dk1"/>
              </a:solidFill>
              <a:latin typeface="Calibri"/>
              <a:ea typeface="Calibri"/>
              <a:cs typeface="Calibri"/>
              <a:sym typeface="Calibri"/>
            </a:endParaRPr>
          </a:p>
          <a:p>
            <a:pPr indent="0" lvl="3" marL="1371600" rtl="0" algn="l">
              <a:spcBef>
                <a:spcPts val="0"/>
              </a:spcBef>
              <a:spcAft>
                <a:spcPts val="0"/>
              </a:spcAft>
              <a:buNone/>
            </a:pPr>
            <a:r>
              <a:rPr b="0" i="0" lang="fr-CH" sz="1200" u="none" strike="noStrike">
                <a:solidFill>
                  <a:schemeClr val="dk1"/>
                </a:solidFill>
                <a:latin typeface="Calibri"/>
                <a:ea typeface="Calibri"/>
                <a:cs typeface="Calibri"/>
                <a:sym typeface="Calibri"/>
              </a:rPr>
              <a:t>Hotellerie</a:t>
            </a:r>
            <a:endParaRPr b="0" i="0" sz="1200" u="none" strike="noStrike">
              <a:solidFill>
                <a:schemeClr val="dk1"/>
              </a:solidFill>
              <a:latin typeface="Calibri"/>
              <a:ea typeface="Calibri"/>
              <a:cs typeface="Calibri"/>
              <a:sym typeface="Calibri"/>
            </a:endParaRPr>
          </a:p>
          <a:p>
            <a:pPr indent="0" lvl="4" marL="1828800" rtl="0" algn="l">
              <a:spcBef>
                <a:spcPts val="0"/>
              </a:spcBef>
              <a:spcAft>
                <a:spcPts val="0"/>
              </a:spcAft>
              <a:buNone/>
            </a:pPr>
            <a:r>
              <a:rPr b="0" i="0" lang="fr-CH" sz="1200" u="none" strike="noStrike">
                <a:solidFill>
                  <a:schemeClr val="dk1"/>
                </a:solidFill>
                <a:latin typeface="Calibri"/>
                <a:ea typeface="Calibri"/>
                <a:cs typeface="Calibri"/>
                <a:sym typeface="Calibri"/>
              </a:rPr>
              <a:t>Berghotellerie weniger betroffen</a:t>
            </a:r>
            <a:endParaRPr b="0" i="0" sz="1200" u="none" strike="noStrike">
              <a:solidFill>
                <a:schemeClr val="dk1"/>
              </a:solidFill>
              <a:latin typeface="Calibri"/>
              <a:ea typeface="Calibri"/>
              <a:cs typeface="Calibri"/>
              <a:sym typeface="Calibri"/>
            </a:endParaRPr>
          </a:p>
          <a:p>
            <a:pPr indent="0" lvl="4" marL="1828800" rtl="0" algn="l">
              <a:spcBef>
                <a:spcPts val="0"/>
              </a:spcBef>
              <a:spcAft>
                <a:spcPts val="0"/>
              </a:spcAft>
              <a:buNone/>
            </a:pPr>
            <a:r>
              <a:rPr b="0" i="0" lang="fr-CH" sz="1200" u="none" strike="noStrike">
                <a:solidFill>
                  <a:schemeClr val="dk1"/>
                </a:solidFill>
                <a:latin typeface="Calibri"/>
                <a:ea typeface="Calibri"/>
                <a:cs typeface="Calibri"/>
                <a:sym typeface="Calibri"/>
              </a:rPr>
              <a:t>Städtehotellerie stark betroffen mit anderen strukturellen Bedingungen auch hinsichtlich Besitzerschaft und Investorenstruktur</a:t>
            </a:r>
            <a:endParaRPr b="0" i="0" sz="1200" u="none" strike="noStrike">
              <a:solidFill>
                <a:schemeClr val="dk1"/>
              </a:solidFill>
              <a:latin typeface="Calibri"/>
              <a:ea typeface="Calibri"/>
              <a:cs typeface="Calibri"/>
              <a:sym typeface="Calibri"/>
            </a:endParaRPr>
          </a:p>
          <a:p>
            <a:pPr indent="0" lvl="3" marL="1371600" rtl="0" algn="l">
              <a:spcBef>
                <a:spcPts val="0"/>
              </a:spcBef>
              <a:spcAft>
                <a:spcPts val="0"/>
              </a:spcAft>
              <a:buNone/>
            </a:pPr>
            <a:r>
              <a:rPr b="0" i="0" lang="fr-CH" sz="1200" u="none" strike="noStrike">
                <a:solidFill>
                  <a:schemeClr val="dk1"/>
                </a:solidFill>
                <a:latin typeface="Calibri"/>
                <a:ea typeface="Calibri"/>
                <a:cs typeface="Calibri"/>
                <a:sym typeface="Calibri"/>
              </a:rPr>
              <a:t>Zwang der Einstellung der Geschäftstätigkeit mit Konsequenz der teilweise Auflösung der Rückstellungen = es braucht eine Equity Lösung</a:t>
            </a:r>
            <a:endParaRPr b="0" i="0" sz="1200" u="none" strike="noStrike">
              <a:solidFill>
                <a:schemeClr val="dk1"/>
              </a:solidFill>
              <a:latin typeface="Calibri"/>
              <a:ea typeface="Calibri"/>
              <a:cs typeface="Calibri"/>
              <a:sym typeface="Calibri"/>
            </a:endParaRPr>
          </a:p>
          <a:p>
            <a:pPr indent="0" lvl="3" marL="1371600" rtl="0" algn="l">
              <a:spcBef>
                <a:spcPts val="0"/>
              </a:spcBef>
              <a:spcAft>
                <a:spcPts val="0"/>
              </a:spcAft>
              <a:buNone/>
            </a:pPr>
            <a:r>
              <a:rPr b="0" i="0" lang="fr-CH" sz="1200" u="none" strike="noStrike">
                <a:solidFill>
                  <a:schemeClr val="dk1"/>
                </a:solidFill>
                <a:latin typeface="Calibri"/>
                <a:ea typeface="Calibri"/>
                <a:cs typeface="Calibri"/>
                <a:sym typeface="Calibri"/>
              </a:rPr>
              <a:t>4 Motionen im Nationalrat diesbezüglich mit Ziel der lf Finanzierungssicherheit in Zukunft</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177" name="Google Shape;177;p8:notes"/>
          <p:cNvSpPr txBox="1"/>
          <p:nvPr>
            <p:ph idx="12" type="sldNum"/>
          </p:nvPr>
        </p:nvSpPr>
        <p:spPr>
          <a:xfrm>
            <a:off x="5623700" y="6456613"/>
            <a:ext cx="4302231" cy="339884"/>
          </a:xfrm>
          <a:prstGeom prst="rect">
            <a:avLst/>
          </a:prstGeom>
          <a:noFill/>
          <a:ln>
            <a:noFill/>
          </a:ln>
        </p:spPr>
        <p:txBody>
          <a:bodyPr anchorCtr="0" anchor="b" bIns="45350" lIns="90700" spcFirstLastPara="1" rIns="90700" wrap="square" tIns="45350">
            <a:noAutofit/>
          </a:body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9:notes"/>
          <p:cNvSpPr/>
          <p:nvPr>
            <p:ph idx="2" type="sldImg"/>
          </p:nvPr>
        </p:nvSpPr>
        <p:spPr>
          <a:xfrm>
            <a:off x="2697163" y="509588"/>
            <a:ext cx="4533900" cy="2549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p9:notes"/>
          <p:cNvSpPr txBox="1"/>
          <p:nvPr>
            <p:ph idx="1" type="body"/>
          </p:nvPr>
        </p:nvSpPr>
        <p:spPr>
          <a:xfrm>
            <a:off x="992823" y="3228896"/>
            <a:ext cx="7942580" cy="3058954"/>
          </a:xfrm>
          <a:prstGeom prst="rect">
            <a:avLst/>
          </a:prstGeom>
          <a:noFill/>
          <a:ln>
            <a:noFill/>
          </a:ln>
        </p:spPr>
        <p:txBody>
          <a:bodyPr anchorCtr="0" anchor="t" bIns="45350" lIns="90700" spcFirstLastPara="1" rIns="90700" wrap="square" tIns="45350">
            <a:noAutofit/>
          </a:bodyPr>
          <a:lstStyle/>
          <a:p>
            <a:pPr indent="0" lvl="0" marL="0" marR="0" rtl="0" algn="l">
              <a:lnSpc>
                <a:spcPct val="100000"/>
              </a:lnSpc>
              <a:spcBef>
                <a:spcPts val="0"/>
              </a:spcBef>
              <a:spcAft>
                <a:spcPts val="0"/>
              </a:spcAft>
              <a:buClr>
                <a:schemeClr val="dk1"/>
              </a:buClr>
              <a:buSzPts val="1200"/>
              <a:buFont typeface="Calibri"/>
              <a:buNone/>
            </a:pPr>
            <a:r>
              <a:rPr lang="fr-CH" sz="1200"/>
              <a:t>1. Sitzung Begleitgruppe Tourismuspolitik 2021, SECO am 30.03.21 : Inputs RDK.</a:t>
            </a:r>
            <a:endParaRPr/>
          </a:p>
          <a:p>
            <a:pPr indent="0" lvl="0" marL="0" rtl="0" algn="l">
              <a:spcBef>
                <a:spcPts val="0"/>
              </a:spcBef>
              <a:spcAft>
                <a:spcPts val="0"/>
              </a:spcAft>
              <a:buNone/>
            </a:pPr>
            <a:r>
              <a:t/>
            </a:r>
            <a:endParaRPr/>
          </a:p>
        </p:txBody>
      </p:sp>
      <p:sp>
        <p:nvSpPr>
          <p:cNvPr id="186" name="Google Shape;186;p9:notes"/>
          <p:cNvSpPr txBox="1"/>
          <p:nvPr>
            <p:ph idx="12" type="sldNum"/>
          </p:nvPr>
        </p:nvSpPr>
        <p:spPr>
          <a:xfrm>
            <a:off x="5623700" y="6456613"/>
            <a:ext cx="4302231" cy="339884"/>
          </a:xfrm>
          <a:prstGeom prst="rect">
            <a:avLst/>
          </a:prstGeom>
          <a:noFill/>
          <a:ln>
            <a:noFill/>
          </a:ln>
        </p:spPr>
        <p:txBody>
          <a:bodyPr anchorCtr="0" anchor="b" bIns="45350" lIns="90700" spcFirstLastPara="1" rIns="90700" wrap="square" tIns="45350">
            <a:noAutofit/>
          </a:body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imbaschweiz.ch/" TargetMode="External"/><Relationship Id="rId3"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folie" showMasterSp="0" type="title">
  <p:cSld name="TITLE">
    <p:spTree>
      <p:nvGrpSpPr>
        <p:cNvPr id="17" name="Shape 17"/>
        <p:cNvGrpSpPr/>
        <p:nvPr/>
      </p:nvGrpSpPr>
      <p:grpSpPr>
        <a:xfrm>
          <a:off x="0" y="0"/>
          <a:ext cx="0" cy="0"/>
          <a:chOff x="0" y="0"/>
          <a:chExt cx="0" cy="0"/>
        </a:xfrm>
      </p:grpSpPr>
      <p:sp>
        <p:nvSpPr>
          <p:cNvPr id="18" name="Google Shape;18;p49"/>
          <p:cNvSpPr txBox="1"/>
          <p:nvPr>
            <p:ph type="ctrTitle"/>
          </p:nvPr>
        </p:nvSpPr>
        <p:spPr>
          <a:xfrm>
            <a:off x="457200" y="171450"/>
            <a:ext cx="7772400" cy="3428999"/>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8800"/>
              <a:buFont typeface="Arial Black"/>
              <a:buNone/>
              <a:defRPr sz="88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49"/>
          <p:cNvSpPr txBox="1"/>
          <p:nvPr>
            <p:ph idx="1" type="subTitle"/>
          </p:nvPr>
        </p:nvSpPr>
        <p:spPr>
          <a:xfrm>
            <a:off x="457200" y="3600450"/>
            <a:ext cx="6858000" cy="685800"/>
          </a:xfrm>
          <a:prstGeom prst="rect">
            <a:avLst/>
          </a:prstGeom>
          <a:noFill/>
          <a:ln>
            <a:noFill/>
          </a:ln>
        </p:spPr>
        <p:txBody>
          <a:bodyPr anchorCtr="0" anchor="t" bIns="45700" lIns="91425" spcFirstLastPara="1" rIns="91425" wrap="square" tIns="45700">
            <a:normAutofit/>
          </a:bodyPr>
          <a:lstStyle>
            <a:lvl1pPr lvl="0" algn="l">
              <a:spcBef>
                <a:spcPts val="400"/>
              </a:spcBef>
              <a:spcAft>
                <a:spcPts val="0"/>
              </a:spcAft>
              <a:buClr>
                <a:schemeClr val="dk2"/>
              </a:buClr>
              <a:buSzPts val="2000"/>
              <a:buNone/>
              <a:defRPr b="0" cap="none">
                <a:solidFill>
                  <a:schemeClr val="dk2"/>
                </a:solidFill>
                <a:latin typeface="Arial Black"/>
                <a:ea typeface="Arial Black"/>
                <a:cs typeface="Arial Black"/>
                <a:sym typeface="Arial Black"/>
              </a:defRPr>
            </a:lvl1pPr>
            <a:lvl2pPr lvl="1" algn="ctr">
              <a:spcBef>
                <a:spcPts val="600"/>
              </a:spcBef>
              <a:spcAft>
                <a:spcPts val="0"/>
              </a:spcAft>
              <a:buSzPts val="2000"/>
              <a:buNone/>
              <a:defRPr>
                <a:solidFill>
                  <a:srgbClr val="888888"/>
                </a:solidFill>
              </a:defRPr>
            </a:lvl2pPr>
            <a:lvl3pPr lvl="2" algn="ctr">
              <a:spcBef>
                <a:spcPts val="360"/>
              </a:spcBef>
              <a:spcAft>
                <a:spcPts val="0"/>
              </a:spcAft>
              <a:buSzPts val="1800"/>
              <a:buNone/>
              <a:defRPr>
                <a:solidFill>
                  <a:srgbClr val="888888"/>
                </a:solidFill>
              </a:defRPr>
            </a:lvl3pPr>
            <a:lvl4pPr lvl="3" algn="ctr">
              <a:spcBef>
                <a:spcPts val="360"/>
              </a:spcBef>
              <a:spcAft>
                <a:spcPts val="0"/>
              </a:spcAft>
              <a:buSzPts val="1800"/>
              <a:buNone/>
              <a:defRPr>
                <a:solidFill>
                  <a:srgbClr val="888888"/>
                </a:solidFill>
              </a:defRPr>
            </a:lvl4pPr>
            <a:lvl5pPr lvl="4" algn="ctr">
              <a:spcBef>
                <a:spcPts val="360"/>
              </a:spcBef>
              <a:spcAft>
                <a:spcPts val="0"/>
              </a:spcAft>
              <a:buSzPts val="1800"/>
              <a:buNone/>
              <a:defRPr>
                <a:solidFill>
                  <a:srgbClr val="888888"/>
                </a:solidFill>
              </a:defRPr>
            </a:lvl5pPr>
            <a:lvl6pPr lvl="5" algn="ctr">
              <a:spcBef>
                <a:spcPts val="320"/>
              </a:spcBef>
              <a:spcAft>
                <a:spcPts val="0"/>
              </a:spcAft>
              <a:buSzPts val="1600"/>
              <a:buNone/>
              <a:defRPr>
                <a:solidFill>
                  <a:srgbClr val="888888"/>
                </a:solidFill>
              </a:defRPr>
            </a:lvl6pPr>
            <a:lvl7pPr lvl="6" algn="ctr">
              <a:spcBef>
                <a:spcPts val="320"/>
              </a:spcBef>
              <a:spcAft>
                <a:spcPts val="0"/>
              </a:spcAft>
              <a:buSzPts val="1600"/>
              <a:buNone/>
              <a:defRPr>
                <a:solidFill>
                  <a:srgbClr val="888888"/>
                </a:solidFill>
              </a:defRPr>
            </a:lvl7pPr>
            <a:lvl8pPr lvl="7" algn="ctr">
              <a:spcBef>
                <a:spcPts val="320"/>
              </a:spcBef>
              <a:spcAft>
                <a:spcPts val="0"/>
              </a:spcAft>
              <a:buSzPts val="1600"/>
              <a:buNone/>
              <a:defRPr>
                <a:solidFill>
                  <a:srgbClr val="888888"/>
                </a:solidFill>
              </a:defRPr>
            </a:lvl8pPr>
            <a:lvl9pPr lvl="8" algn="ctr">
              <a:spcBef>
                <a:spcPts val="320"/>
              </a:spcBef>
              <a:spcAft>
                <a:spcPts val="0"/>
              </a:spcAft>
              <a:buSzPts val="1600"/>
              <a:buNone/>
              <a:defRPr>
                <a:solidFill>
                  <a:srgbClr val="888888"/>
                </a:solidFill>
              </a:defRPr>
            </a:lvl9pPr>
          </a:lstStyle>
          <a:p/>
        </p:txBody>
      </p:sp>
      <p:sp>
        <p:nvSpPr>
          <p:cNvPr id="20" name="Google Shape;20;p49"/>
          <p:cNvSpPr txBox="1"/>
          <p:nvPr>
            <p:ph idx="10" type="dt"/>
          </p:nvPr>
        </p:nvSpPr>
        <p:spPr>
          <a:xfrm>
            <a:off x="457200" y="4629151"/>
            <a:ext cx="3429000" cy="228600"/>
          </a:xfrm>
          <a:prstGeom prst="rect">
            <a:avLst/>
          </a:prstGeom>
          <a:noFill/>
          <a:ln>
            <a:noFill/>
          </a:ln>
        </p:spPr>
        <p:txBody>
          <a:bodyPr anchorCtr="0" anchor="b" bIns="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49"/>
          <p:cNvSpPr txBox="1"/>
          <p:nvPr>
            <p:ph idx="11" type="ftr"/>
          </p:nvPr>
        </p:nvSpPr>
        <p:spPr>
          <a:xfrm>
            <a:off x="457200" y="4869657"/>
            <a:ext cx="3429000" cy="212884"/>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49"/>
          <p:cNvSpPr/>
          <p:nvPr/>
        </p:nvSpPr>
        <p:spPr>
          <a:xfrm>
            <a:off x="9001124" y="3634740"/>
            <a:ext cx="142876" cy="150876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3" name="Google Shape;23;p49"/>
          <p:cNvSpPr/>
          <p:nvPr/>
        </p:nvSpPr>
        <p:spPr>
          <a:xfrm>
            <a:off x="9001124" y="0"/>
            <a:ext cx="142876" cy="363474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4" name="Google Shape;24;p49"/>
          <p:cNvSpPr txBox="1"/>
          <p:nvPr>
            <p:ph idx="12" type="sldNum"/>
          </p:nvPr>
        </p:nvSpPr>
        <p:spPr>
          <a:xfrm rot="-5400000">
            <a:off x="8391843" y="4368483"/>
            <a:ext cx="986791"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2400" u="none" cap="none" strike="noStrike">
                <a:solidFill>
                  <a:schemeClr val="dk1"/>
                </a:solidFill>
                <a:latin typeface="Arial"/>
                <a:ea typeface="Arial"/>
                <a:cs typeface="Arial"/>
                <a:sym typeface="Arial"/>
              </a:defRPr>
            </a:lvl1pPr>
            <a:lvl2pPr indent="0" lvl="1" marL="0" algn="l">
              <a:spcBef>
                <a:spcPts val="0"/>
              </a:spcBef>
              <a:buNone/>
              <a:defRPr b="1" i="0" sz="2400" u="none" cap="none" strike="noStrike">
                <a:solidFill>
                  <a:schemeClr val="dk1"/>
                </a:solidFill>
                <a:latin typeface="Arial"/>
                <a:ea typeface="Arial"/>
                <a:cs typeface="Arial"/>
                <a:sym typeface="Arial"/>
              </a:defRPr>
            </a:lvl2pPr>
            <a:lvl3pPr indent="0" lvl="2" marL="0" algn="l">
              <a:spcBef>
                <a:spcPts val="0"/>
              </a:spcBef>
              <a:buNone/>
              <a:defRPr b="1" i="0" sz="2400" u="none" cap="none" strike="noStrike">
                <a:solidFill>
                  <a:schemeClr val="dk1"/>
                </a:solidFill>
                <a:latin typeface="Arial"/>
                <a:ea typeface="Arial"/>
                <a:cs typeface="Arial"/>
                <a:sym typeface="Arial"/>
              </a:defRPr>
            </a:lvl3pPr>
            <a:lvl4pPr indent="0" lvl="3" marL="0" algn="l">
              <a:spcBef>
                <a:spcPts val="0"/>
              </a:spcBef>
              <a:buNone/>
              <a:defRPr b="1" i="0" sz="2400" u="none" cap="none" strike="noStrike">
                <a:solidFill>
                  <a:schemeClr val="dk1"/>
                </a:solidFill>
                <a:latin typeface="Arial"/>
                <a:ea typeface="Arial"/>
                <a:cs typeface="Arial"/>
                <a:sym typeface="Arial"/>
              </a:defRPr>
            </a:lvl4pPr>
            <a:lvl5pPr indent="0" lvl="4" marL="0" algn="l">
              <a:spcBef>
                <a:spcPts val="0"/>
              </a:spcBef>
              <a:buNone/>
              <a:defRPr b="1" i="0" sz="2400" u="none" cap="none" strike="noStrike">
                <a:solidFill>
                  <a:schemeClr val="dk1"/>
                </a:solidFill>
                <a:latin typeface="Arial"/>
                <a:ea typeface="Arial"/>
                <a:cs typeface="Arial"/>
                <a:sym typeface="Arial"/>
              </a:defRPr>
            </a:lvl5pPr>
            <a:lvl6pPr indent="0" lvl="5" marL="0" algn="l">
              <a:spcBef>
                <a:spcPts val="0"/>
              </a:spcBef>
              <a:buNone/>
              <a:defRPr b="1" i="0" sz="2400" u="none" cap="none" strike="noStrike">
                <a:solidFill>
                  <a:schemeClr val="dk1"/>
                </a:solidFill>
                <a:latin typeface="Arial"/>
                <a:ea typeface="Arial"/>
                <a:cs typeface="Arial"/>
                <a:sym typeface="Arial"/>
              </a:defRPr>
            </a:lvl6pPr>
            <a:lvl7pPr indent="0" lvl="6" marL="0" algn="l">
              <a:spcBef>
                <a:spcPts val="0"/>
              </a:spcBef>
              <a:buNone/>
              <a:defRPr b="1" i="0" sz="2400" u="none" cap="none" strike="noStrike">
                <a:solidFill>
                  <a:schemeClr val="dk1"/>
                </a:solidFill>
                <a:latin typeface="Arial"/>
                <a:ea typeface="Arial"/>
                <a:cs typeface="Arial"/>
                <a:sym typeface="Arial"/>
              </a:defRPr>
            </a:lvl7pPr>
            <a:lvl8pPr indent="0" lvl="7" marL="0" algn="l">
              <a:spcBef>
                <a:spcPts val="0"/>
              </a:spcBef>
              <a:buNone/>
              <a:defRPr b="1" i="0" sz="2400" u="none" cap="none" strike="noStrike">
                <a:solidFill>
                  <a:schemeClr val="dk1"/>
                </a:solidFill>
                <a:latin typeface="Arial"/>
                <a:ea typeface="Arial"/>
                <a:cs typeface="Arial"/>
                <a:sym typeface="Arial"/>
              </a:defRPr>
            </a:lvl8pPr>
            <a:lvl9pPr indent="0" lvl="8" marL="0" algn="l">
              <a:spcBef>
                <a:spcPts val="0"/>
              </a:spcBef>
              <a:buNone/>
              <a:defRPr b="1" i="0" sz="24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fr-CH"/>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ld mit Überschrift" showMasterSp="0" type="picTx">
  <p:cSld name="PICTURE_WITH_CAPTION_TEXT">
    <p:spTree>
      <p:nvGrpSpPr>
        <p:cNvPr id="73" name="Shape 73"/>
        <p:cNvGrpSpPr/>
        <p:nvPr/>
      </p:nvGrpSpPr>
      <p:grpSpPr>
        <a:xfrm>
          <a:off x="0" y="0"/>
          <a:ext cx="0" cy="0"/>
          <a:chOff x="0" y="0"/>
          <a:chExt cx="0" cy="0"/>
        </a:xfrm>
      </p:grpSpPr>
      <p:sp>
        <p:nvSpPr>
          <p:cNvPr id="74" name="Google Shape;74;p58"/>
          <p:cNvSpPr/>
          <p:nvPr/>
        </p:nvSpPr>
        <p:spPr>
          <a:xfrm>
            <a:off x="9001124" y="3634740"/>
            <a:ext cx="142876" cy="150876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5" name="Google Shape;75;p58"/>
          <p:cNvSpPr/>
          <p:nvPr>
            <p:ph idx="2" type="pic"/>
          </p:nvPr>
        </p:nvSpPr>
        <p:spPr>
          <a:xfrm>
            <a:off x="-1" y="0"/>
            <a:ext cx="9000877" cy="3634740"/>
          </a:xfrm>
          <a:prstGeom prst="rect">
            <a:avLst/>
          </a:prstGeom>
          <a:solidFill>
            <a:srgbClr val="BFBFBF"/>
          </a:solidFill>
          <a:ln>
            <a:noFill/>
          </a:ln>
        </p:spPr>
      </p:sp>
      <p:sp>
        <p:nvSpPr>
          <p:cNvPr id="76" name="Google Shape;76;p58"/>
          <p:cNvSpPr txBox="1"/>
          <p:nvPr>
            <p:ph idx="1" type="body"/>
          </p:nvPr>
        </p:nvSpPr>
        <p:spPr>
          <a:xfrm>
            <a:off x="457200" y="4286250"/>
            <a:ext cx="8153400" cy="342900"/>
          </a:xfrm>
          <a:prstGeom prst="rect">
            <a:avLst/>
          </a:prstGeom>
          <a:noFill/>
          <a:ln>
            <a:noFill/>
          </a:ln>
        </p:spPr>
        <p:txBody>
          <a:bodyPr anchorCtr="0" anchor="t" bIns="45700" lIns="91425" spcFirstLastPara="1" rIns="91425" wrap="square" tIns="45700">
            <a:normAutofit/>
          </a:bodyPr>
          <a:lstStyle>
            <a:lvl1pPr indent="-228600" lvl="0" marL="457200" algn="l">
              <a:spcBef>
                <a:spcPts val="320"/>
              </a:spcBef>
              <a:spcAft>
                <a:spcPts val="0"/>
              </a:spcAft>
              <a:buClr>
                <a:schemeClr val="dk1"/>
              </a:buClr>
              <a:buSzPts val="1600"/>
              <a:buNone/>
              <a:defRPr sz="1600"/>
            </a:lvl1pPr>
            <a:lvl2pPr indent="-228600" lvl="1" marL="914400" algn="l">
              <a:spcBef>
                <a:spcPts val="600"/>
              </a:spcBef>
              <a:spcAft>
                <a:spcPts val="0"/>
              </a:spcAft>
              <a:buSzPts val="1200"/>
              <a:buNone/>
              <a:defRPr sz="1200"/>
            </a:lvl2pPr>
            <a:lvl3pPr indent="-228600" lvl="2" marL="1371600" algn="l">
              <a:spcBef>
                <a:spcPts val="200"/>
              </a:spcBef>
              <a:spcAft>
                <a:spcPts val="0"/>
              </a:spcAft>
              <a:buSzPts val="1000"/>
              <a:buNone/>
              <a:defRPr sz="1000"/>
            </a:lvl3pPr>
            <a:lvl4pPr indent="-228600" lvl="3" marL="1828800" algn="l">
              <a:spcBef>
                <a:spcPts val="180"/>
              </a:spcBef>
              <a:spcAft>
                <a:spcPts val="0"/>
              </a:spcAft>
              <a:buSzPts val="900"/>
              <a:buNone/>
              <a:defRPr sz="900"/>
            </a:lvl4pPr>
            <a:lvl5pPr indent="-228600" lvl="4" marL="2286000" algn="l">
              <a:spcBef>
                <a:spcPts val="180"/>
              </a:spcBef>
              <a:spcAft>
                <a:spcPts val="0"/>
              </a:spcAft>
              <a:buSzPts val="900"/>
              <a:buNone/>
              <a:defRPr sz="900"/>
            </a:lvl5pPr>
            <a:lvl6pPr indent="-228600" lvl="5" marL="2743200" algn="l">
              <a:spcBef>
                <a:spcPts val="180"/>
              </a:spcBef>
              <a:spcAft>
                <a:spcPts val="0"/>
              </a:spcAft>
              <a:buSzPts val="900"/>
              <a:buNone/>
              <a:defRPr sz="900"/>
            </a:lvl6pPr>
            <a:lvl7pPr indent="-228600" lvl="6" marL="3200400" algn="l">
              <a:spcBef>
                <a:spcPts val="180"/>
              </a:spcBef>
              <a:spcAft>
                <a:spcPts val="0"/>
              </a:spcAft>
              <a:buSzPts val="900"/>
              <a:buNone/>
              <a:defRPr sz="900"/>
            </a:lvl7pPr>
            <a:lvl8pPr indent="-228600" lvl="7" marL="3657600" algn="l">
              <a:spcBef>
                <a:spcPts val="180"/>
              </a:spcBef>
              <a:spcAft>
                <a:spcPts val="0"/>
              </a:spcAft>
              <a:buSzPts val="900"/>
              <a:buNone/>
              <a:defRPr sz="900"/>
            </a:lvl8pPr>
            <a:lvl9pPr indent="-228600" lvl="8" marL="4114800" algn="l">
              <a:spcBef>
                <a:spcPts val="180"/>
              </a:spcBef>
              <a:spcAft>
                <a:spcPts val="0"/>
              </a:spcAft>
              <a:buSzPts val="900"/>
              <a:buNone/>
              <a:defRPr sz="900"/>
            </a:lvl9pPr>
          </a:lstStyle>
          <a:p/>
        </p:txBody>
      </p:sp>
      <p:sp>
        <p:nvSpPr>
          <p:cNvPr id="77" name="Google Shape;77;p58"/>
          <p:cNvSpPr txBox="1"/>
          <p:nvPr>
            <p:ph idx="10" type="dt"/>
          </p:nvPr>
        </p:nvSpPr>
        <p:spPr>
          <a:xfrm>
            <a:off x="457200" y="4629151"/>
            <a:ext cx="3429000" cy="228600"/>
          </a:xfrm>
          <a:prstGeom prst="rect">
            <a:avLst/>
          </a:prstGeom>
          <a:noFill/>
          <a:ln>
            <a:noFill/>
          </a:ln>
        </p:spPr>
        <p:txBody>
          <a:bodyPr anchorCtr="0" anchor="b" bIns="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58"/>
          <p:cNvSpPr txBox="1"/>
          <p:nvPr>
            <p:ph idx="11" type="ftr"/>
          </p:nvPr>
        </p:nvSpPr>
        <p:spPr>
          <a:xfrm>
            <a:off x="457200" y="4869657"/>
            <a:ext cx="3429000" cy="212884"/>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58"/>
          <p:cNvSpPr txBox="1"/>
          <p:nvPr>
            <p:ph idx="12" type="sldNum"/>
          </p:nvPr>
        </p:nvSpPr>
        <p:spPr>
          <a:xfrm rot="-5400000">
            <a:off x="8391843" y="4368483"/>
            <a:ext cx="986791"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sz="2400">
                <a:solidFill>
                  <a:schemeClr val="dk1"/>
                </a:solidFill>
                <a:latin typeface="Arial"/>
                <a:ea typeface="Arial"/>
                <a:cs typeface="Arial"/>
                <a:sym typeface="Arial"/>
              </a:defRPr>
            </a:lvl1pPr>
            <a:lvl2pPr indent="0" lvl="1" marL="0" algn="l">
              <a:spcBef>
                <a:spcPts val="0"/>
              </a:spcBef>
              <a:buNone/>
              <a:defRPr b="1" sz="2400">
                <a:solidFill>
                  <a:schemeClr val="dk1"/>
                </a:solidFill>
                <a:latin typeface="Arial"/>
                <a:ea typeface="Arial"/>
                <a:cs typeface="Arial"/>
                <a:sym typeface="Arial"/>
              </a:defRPr>
            </a:lvl2pPr>
            <a:lvl3pPr indent="0" lvl="2" marL="0" algn="l">
              <a:spcBef>
                <a:spcPts val="0"/>
              </a:spcBef>
              <a:buNone/>
              <a:defRPr b="1" sz="2400">
                <a:solidFill>
                  <a:schemeClr val="dk1"/>
                </a:solidFill>
                <a:latin typeface="Arial"/>
                <a:ea typeface="Arial"/>
                <a:cs typeface="Arial"/>
                <a:sym typeface="Arial"/>
              </a:defRPr>
            </a:lvl3pPr>
            <a:lvl4pPr indent="0" lvl="3" marL="0" algn="l">
              <a:spcBef>
                <a:spcPts val="0"/>
              </a:spcBef>
              <a:buNone/>
              <a:defRPr b="1" sz="2400">
                <a:solidFill>
                  <a:schemeClr val="dk1"/>
                </a:solidFill>
                <a:latin typeface="Arial"/>
                <a:ea typeface="Arial"/>
                <a:cs typeface="Arial"/>
                <a:sym typeface="Arial"/>
              </a:defRPr>
            </a:lvl4pPr>
            <a:lvl5pPr indent="0" lvl="4" marL="0" algn="l">
              <a:spcBef>
                <a:spcPts val="0"/>
              </a:spcBef>
              <a:buNone/>
              <a:defRPr b="1" sz="2400">
                <a:solidFill>
                  <a:schemeClr val="dk1"/>
                </a:solidFill>
                <a:latin typeface="Arial"/>
                <a:ea typeface="Arial"/>
                <a:cs typeface="Arial"/>
                <a:sym typeface="Arial"/>
              </a:defRPr>
            </a:lvl5pPr>
            <a:lvl6pPr indent="0" lvl="5" marL="0" algn="l">
              <a:spcBef>
                <a:spcPts val="0"/>
              </a:spcBef>
              <a:buNone/>
              <a:defRPr b="1" sz="2400">
                <a:solidFill>
                  <a:schemeClr val="dk1"/>
                </a:solidFill>
                <a:latin typeface="Arial"/>
                <a:ea typeface="Arial"/>
                <a:cs typeface="Arial"/>
                <a:sym typeface="Arial"/>
              </a:defRPr>
            </a:lvl6pPr>
            <a:lvl7pPr indent="0" lvl="6" marL="0" algn="l">
              <a:spcBef>
                <a:spcPts val="0"/>
              </a:spcBef>
              <a:buNone/>
              <a:defRPr b="1" sz="2400">
                <a:solidFill>
                  <a:schemeClr val="dk1"/>
                </a:solidFill>
                <a:latin typeface="Arial"/>
                <a:ea typeface="Arial"/>
                <a:cs typeface="Arial"/>
                <a:sym typeface="Arial"/>
              </a:defRPr>
            </a:lvl7pPr>
            <a:lvl8pPr indent="0" lvl="7" marL="0" algn="l">
              <a:spcBef>
                <a:spcPts val="0"/>
              </a:spcBef>
              <a:buNone/>
              <a:defRPr b="1" sz="2400">
                <a:solidFill>
                  <a:schemeClr val="dk1"/>
                </a:solidFill>
                <a:latin typeface="Arial"/>
                <a:ea typeface="Arial"/>
                <a:cs typeface="Arial"/>
                <a:sym typeface="Arial"/>
              </a:defRPr>
            </a:lvl8pPr>
            <a:lvl9pPr indent="0" lvl="8" marL="0" algn="l">
              <a:spcBef>
                <a:spcPts val="0"/>
              </a:spcBef>
              <a:buNone/>
              <a:defRPr b="1" sz="24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fr-CH"/>
              <a:t>‹#›</a:t>
            </a:fld>
            <a:endParaRPr/>
          </a:p>
        </p:txBody>
      </p:sp>
      <p:sp>
        <p:nvSpPr>
          <p:cNvPr id="80" name="Google Shape;80;p58"/>
          <p:cNvSpPr txBox="1"/>
          <p:nvPr>
            <p:ph type="title"/>
          </p:nvPr>
        </p:nvSpPr>
        <p:spPr>
          <a:xfrm>
            <a:off x="457200" y="3714750"/>
            <a:ext cx="8153400" cy="5715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2"/>
              </a:buClr>
              <a:buSzPts val="3200"/>
              <a:buFont typeface="Arial Blac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58"/>
          <p:cNvSpPr/>
          <p:nvPr/>
        </p:nvSpPr>
        <p:spPr>
          <a:xfrm>
            <a:off x="9001124" y="0"/>
            <a:ext cx="142876" cy="363474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vertikaler Text" type="vertTx">
  <p:cSld name="VERTICAL_TEXT">
    <p:spTree>
      <p:nvGrpSpPr>
        <p:cNvPr id="82" name="Shape 82"/>
        <p:cNvGrpSpPr/>
        <p:nvPr/>
      </p:nvGrpSpPr>
      <p:grpSpPr>
        <a:xfrm>
          <a:off x="0" y="0"/>
          <a:ext cx="0" cy="0"/>
          <a:chOff x="0" y="0"/>
          <a:chExt cx="0" cy="0"/>
        </a:xfrm>
      </p:grpSpPr>
      <p:sp>
        <p:nvSpPr>
          <p:cNvPr id="83" name="Google Shape;83;p59"/>
          <p:cNvSpPr txBox="1"/>
          <p:nvPr>
            <p:ph type="title"/>
          </p:nvPr>
        </p:nvSpPr>
        <p:spPr>
          <a:xfrm>
            <a:off x="457200" y="114539"/>
            <a:ext cx="5791200" cy="1028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59"/>
          <p:cNvSpPr txBox="1"/>
          <p:nvPr>
            <p:ph idx="1" type="body"/>
          </p:nvPr>
        </p:nvSpPr>
        <p:spPr>
          <a:xfrm rot="5400000">
            <a:off x="2627114" y="-855463"/>
            <a:ext cx="3280172" cy="7620000"/>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Clr>
                <a:schemeClr val="dk1"/>
              </a:buClr>
              <a:buSzPts val="1800"/>
              <a:buNone/>
              <a:defRPr/>
            </a:lvl1pPr>
            <a:lvl2pPr indent="-342900" lvl="1" marL="914400" algn="l">
              <a:spcBef>
                <a:spcPts val="60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85" name="Google Shape;85;p59"/>
          <p:cNvSpPr txBox="1"/>
          <p:nvPr>
            <p:ph idx="10" type="dt"/>
          </p:nvPr>
        </p:nvSpPr>
        <p:spPr>
          <a:xfrm>
            <a:off x="457200" y="4629151"/>
            <a:ext cx="3429000" cy="228600"/>
          </a:xfrm>
          <a:prstGeom prst="rect">
            <a:avLst/>
          </a:prstGeom>
          <a:noFill/>
          <a:ln>
            <a:noFill/>
          </a:ln>
        </p:spPr>
        <p:txBody>
          <a:bodyPr anchorCtr="0" anchor="b" bIns="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59"/>
          <p:cNvSpPr txBox="1"/>
          <p:nvPr>
            <p:ph idx="11" type="ftr"/>
          </p:nvPr>
        </p:nvSpPr>
        <p:spPr>
          <a:xfrm>
            <a:off x="457200" y="4869657"/>
            <a:ext cx="3429000" cy="212884"/>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59"/>
          <p:cNvSpPr txBox="1"/>
          <p:nvPr>
            <p:ph idx="12" type="sldNum"/>
          </p:nvPr>
        </p:nvSpPr>
        <p:spPr>
          <a:xfrm rot="-5400000">
            <a:off x="8391843" y="4368483"/>
            <a:ext cx="986791"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fr-CH"/>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kaler Titel und Text" type="vertTitleAndTx">
  <p:cSld name="VERTICAL_TITLE_AND_VERTICAL_TEXT">
    <p:spTree>
      <p:nvGrpSpPr>
        <p:cNvPr id="88" name="Shape 88"/>
        <p:cNvGrpSpPr/>
        <p:nvPr/>
      </p:nvGrpSpPr>
      <p:grpSpPr>
        <a:xfrm>
          <a:off x="0" y="0"/>
          <a:ext cx="0" cy="0"/>
          <a:chOff x="0" y="0"/>
          <a:chExt cx="0" cy="0"/>
        </a:xfrm>
      </p:grpSpPr>
      <p:sp>
        <p:nvSpPr>
          <p:cNvPr id="89" name="Google Shape;89;p60"/>
          <p:cNvSpPr txBox="1"/>
          <p:nvPr>
            <p:ph type="title"/>
          </p:nvPr>
        </p:nvSpPr>
        <p:spPr>
          <a:xfrm rot="5400000">
            <a:off x="5463778" y="1371601"/>
            <a:ext cx="4388644" cy="20574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p60"/>
          <p:cNvSpPr txBox="1"/>
          <p:nvPr>
            <p:ph idx="1" type="body"/>
          </p:nvPr>
        </p:nvSpPr>
        <p:spPr>
          <a:xfrm rot="5400000">
            <a:off x="1272778" y="-609599"/>
            <a:ext cx="4388644" cy="6019800"/>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Clr>
                <a:schemeClr val="dk1"/>
              </a:buClr>
              <a:buSzPts val="1800"/>
              <a:buNone/>
              <a:defRPr/>
            </a:lvl1pPr>
            <a:lvl2pPr indent="-342900" lvl="1" marL="914400" algn="l">
              <a:spcBef>
                <a:spcPts val="60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91" name="Google Shape;91;p60"/>
          <p:cNvSpPr txBox="1"/>
          <p:nvPr>
            <p:ph idx="10" type="dt"/>
          </p:nvPr>
        </p:nvSpPr>
        <p:spPr>
          <a:xfrm>
            <a:off x="457200" y="4629151"/>
            <a:ext cx="3429000" cy="228600"/>
          </a:xfrm>
          <a:prstGeom prst="rect">
            <a:avLst/>
          </a:prstGeom>
          <a:noFill/>
          <a:ln>
            <a:noFill/>
          </a:ln>
        </p:spPr>
        <p:txBody>
          <a:bodyPr anchorCtr="0" anchor="b" bIns="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60"/>
          <p:cNvSpPr txBox="1"/>
          <p:nvPr>
            <p:ph idx="11" type="ftr"/>
          </p:nvPr>
        </p:nvSpPr>
        <p:spPr>
          <a:xfrm>
            <a:off x="457200" y="4869657"/>
            <a:ext cx="3429000" cy="212884"/>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60"/>
          <p:cNvSpPr txBox="1"/>
          <p:nvPr>
            <p:ph idx="12" type="sldNum"/>
          </p:nvPr>
        </p:nvSpPr>
        <p:spPr>
          <a:xfrm rot="-5400000">
            <a:off x="8391843" y="4368483"/>
            <a:ext cx="986791"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fr-CH"/>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Inhalt" type="obj">
  <p:cSld name="OBJECT">
    <p:spTree>
      <p:nvGrpSpPr>
        <p:cNvPr id="25" name="Shape 25"/>
        <p:cNvGrpSpPr/>
        <p:nvPr/>
      </p:nvGrpSpPr>
      <p:grpSpPr>
        <a:xfrm>
          <a:off x="0" y="0"/>
          <a:ext cx="0" cy="0"/>
          <a:chOff x="0" y="0"/>
          <a:chExt cx="0" cy="0"/>
        </a:xfrm>
      </p:grpSpPr>
      <p:sp>
        <p:nvSpPr>
          <p:cNvPr id="26" name="Google Shape;26;p50"/>
          <p:cNvSpPr txBox="1"/>
          <p:nvPr>
            <p:ph type="title"/>
          </p:nvPr>
        </p:nvSpPr>
        <p:spPr>
          <a:xfrm>
            <a:off x="457200" y="114539"/>
            <a:ext cx="5791200" cy="1028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50"/>
          <p:cNvSpPr txBox="1"/>
          <p:nvPr>
            <p:ph idx="1" type="body"/>
          </p:nvPr>
        </p:nvSpPr>
        <p:spPr>
          <a:xfrm>
            <a:off x="457200" y="1314451"/>
            <a:ext cx="7620000" cy="3280172"/>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Clr>
                <a:schemeClr val="dk1"/>
              </a:buClr>
              <a:buSzPts val="1800"/>
              <a:buNone/>
              <a:defRPr/>
            </a:lvl1pPr>
            <a:lvl2pPr indent="-342900" lvl="1" marL="914400" algn="l">
              <a:spcBef>
                <a:spcPts val="60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28" name="Google Shape;28;p50"/>
          <p:cNvSpPr txBox="1"/>
          <p:nvPr>
            <p:ph idx="10" type="dt"/>
          </p:nvPr>
        </p:nvSpPr>
        <p:spPr>
          <a:xfrm>
            <a:off x="457200" y="4629151"/>
            <a:ext cx="3429000" cy="228600"/>
          </a:xfrm>
          <a:prstGeom prst="rect">
            <a:avLst/>
          </a:prstGeom>
          <a:noFill/>
          <a:ln>
            <a:noFill/>
          </a:ln>
        </p:spPr>
        <p:txBody>
          <a:bodyPr anchorCtr="0" anchor="b" bIns="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50"/>
          <p:cNvSpPr txBox="1"/>
          <p:nvPr>
            <p:ph idx="11" type="ftr"/>
          </p:nvPr>
        </p:nvSpPr>
        <p:spPr>
          <a:xfrm>
            <a:off x="457200" y="4869657"/>
            <a:ext cx="3429000" cy="212884"/>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50"/>
          <p:cNvSpPr txBox="1"/>
          <p:nvPr>
            <p:ph idx="12" type="sldNum"/>
          </p:nvPr>
        </p:nvSpPr>
        <p:spPr>
          <a:xfrm rot="-5400000">
            <a:off x="8391843" y="4368483"/>
            <a:ext cx="986791"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fr-CH"/>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1" name="Shape 31"/>
        <p:cNvGrpSpPr/>
        <p:nvPr/>
      </p:nvGrpSpPr>
      <p:grpSpPr>
        <a:xfrm>
          <a:off x="0" y="0"/>
          <a:ext cx="0" cy="0"/>
          <a:chOff x="0" y="0"/>
          <a:chExt cx="0" cy="0"/>
        </a:xfrm>
      </p:grpSpPr>
      <p:sp>
        <p:nvSpPr>
          <p:cNvPr id="32" name="Google Shape;32;p5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spcBef>
                <a:spcPts val="0"/>
              </a:spcBef>
              <a:spcAft>
                <a:spcPts val="0"/>
              </a:spcAft>
              <a:buClr>
                <a:schemeClr val="dk2"/>
              </a:buClr>
              <a:buSzPts val="2800"/>
              <a:buFont typeface="Arial Black"/>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3" name="Google Shape;33;p5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spcBef>
                <a:spcPts val="0"/>
              </a:spcBef>
              <a:spcAft>
                <a:spcPts val="0"/>
              </a:spcAft>
              <a:buClr>
                <a:schemeClr val="dk1"/>
              </a:buClr>
              <a:buSzPts val="1800"/>
              <a:buChar char="●"/>
              <a:defRPr/>
            </a:lvl1pPr>
            <a:lvl2pPr indent="-317500" lvl="1" marL="914400" algn="l">
              <a:spcBef>
                <a:spcPts val="1600"/>
              </a:spcBef>
              <a:spcAft>
                <a:spcPts val="0"/>
              </a:spcAft>
              <a:buSzPts val="1400"/>
              <a:buChar char="○"/>
              <a:defRPr/>
            </a:lvl2pPr>
            <a:lvl3pPr indent="-317500" lvl="2" marL="1371600" algn="l">
              <a:spcBef>
                <a:spcPts val="1600"/>
              </a:spcBef>
              <a:spcAft>
                <a:spcPts val="0"/>
              </a:spcAft>
              <a:buSzPts val="1400"/>
              <a:buChar char="■"/>
              <a:defRPr/>
            </a:lvl3pPr>
            <a:lvl4pPr indent="-317500" lvl="3" marL="1828800" algn="l">
              <a:spcBef>
                <a:spcPts val="1600"/>
              </a:spcBef>
              <a:spcAft>
                <a:spcPts val="0"/>
              </a:spcAft>
              <a:buSzPts val="1400"/>
              <a:buChar char="●"/>
              <a:defRPr/>
            </a:lvl4pPr>
            <a:lvl5pPr indent="-317500" lvl="4" marL="2286000" algn="l">
              <a:spcBef>
                <a:spcPts val="1600"/>
              </a:spcBef>
              <a:spcAft>
                <a:spcPts val="0"/>
              </a:spcAft>
              <a:buSzPts val="1400"/>
              <a:buChar char="○"/>
              <a:defRPr/>
            </a:lvl5pPr>
            <a:lvl6pPr indent="-317500" lvl="5" marL="2743200" algn="l">
              <a:spcBef>
                <a:spcPts val="1600"/>
              </a:spcBef>
              <a:spcAft>
                <a:spcPts val="0"/>
              </a:spcAft>
              <a:buSzPts val="1400"/>
              <a:buChar char="■"/>
              <a:defRPr/>
            </a:lvl6pPr>
            <a:lvl7pPr indent="-317500" lvl="6" marL="3200400" algn="l">
              <a:spcBef>
                <a:spcPts val="1600"/>
              </a:spcBef>
              <a:spcAft>
                <a:spcPts val="0"/>
              </a:spcAft>
              <a:buSzPts val="1400"/>
              <a:buChar char="●"/>
              <a:defRPr/>
            </a:lvl7pPr>
            <a:lvl8pPr indent="-317500" lvl="7" marL="3657600" algn="l">
              <a:spcBef>
                <a:spcPts val="1600"/>
              </a:spcBef>
              <a:spcAft>
                <a:spcPts val="0"/>
              </a:spcAft>
              <a:buSzPts val="1400"/>
              <a:buChar char="○"/>
              <a:defRPr/>
            </a:lvl8pPr>
            <a:lvl9pPr indent="-317500" lvl="8" marL="4114800" algn="l">
              <a:spcBef>
                <a:spcPts val="1600"/>
              </a:spcBef>
              <a:spcAft>
                <a:spcPts val="1600"/>
              </a:spcAft>
              <a:buSzPts val="1400"/>
              <a:buChar char="■"/>
              <a:defRPr/>
            </a:lvl9pPr>
          </a:lstStyle>
          <a:p/>
        </p:txBody>
      </p:sp>
      <p:pic>
        <p:nvPicPr>
          <p:cNvPr descr="Ein Bild, das Text, ClipArt enthält.&#10;&#10;Automatisch generierte Beschreibung" id="34" name="Google Shape;34;p51">
            <a:hlinkClick r:id="rId2"/>
          </p:cNvPr>
          <p:cNvPicPr preferRelativeResize="0"/>
          <p:nvPr/>
        </p:nvPicPr>
        <p:blipFill rotWithShape="1">
          <a:blip r:embed="rId3">
            <a:alphaModFix/>
          </a:blip>
          <a:srcRect b="0" l="0" r="0" t="0"/>
          <a:stretch/>
        </p:blipFill>
        <p:spPr>
          <a:xfrm>
            <a:off x="359532" y="4623979"/>
            <a:ext cx="1134515" cy="30972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schnitts-&#10;überschrift" type="secHead">
  <p:cSld name="SECTION_HEADER">
    <p:spTree>
      <p:nvGrpSpPr>
        <p:cNvPr id="35" name="Shape 35"/>
        <p:cNvGrpSpPr/>
        <p:nvPr/>
      </p:nvGrpSpPr>
      <p:grpSpPr>
        <a:xfrm>
          <a:off x="0" y="0"/>
          <a:ext cx="0" cy="0"/>
          <a:chOff x="0" y="0"/>
          <a:chExt cx="0" cy="0"/>
        </a:xfrm>
      </p:grpSpPr>
      <p:sp>
        <p:nvSpPr>
          <p:cNvPr id="36" name="Google Shape;36;p52"/>
          <p:cNvSpPr txBox="1"/>
          <p:nvPr>
            <p:ph type="title"/>
          </p:nvPr>
        </p:nvSpPr>
        <p:spPr>
          <a:xfrm>
            <a:off x="457200" y="1085851"/>
            <a:ext cx="7772400" cy="324088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8800"/>
              <a:buFont typeface="Arial Black"/>
              <a:buNone/>
              <a:defRPr b="0" sz="8800" cap="none">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52"/>
          <p:cNvSpPr txBox="1"/>
          <p:nvPr>
            <p:ph idx="1" type="body"/>
          </p:nvPr>
        </p:nvSpPr>
        <p:spPr>
          <a:xfrm>
            <a:off x="457200" y="171451"/>
            <a:ext cx="7772400" cy="8001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chemeClr val="dk2"/>
              </a:buClr>
              <a:buSzPts val="2000"/>
              <a:buNone/>
              <a:defRPr b="0" sz="2000" cap="none">
                <a:solidFill>
                  <a:schemeClr val="dk2"/>
                </a:solidFill>
                <a:latin typeface="Arial Black"/>
                <a:ea typeface="Arial Black"/>
                <a:cs typeface="Arial Black"/>
                <a:sym typeface="Arial Black"/>
              </a:defRPr>
            </a:lvl1pPr>
            <a:lvl2pPr indent="-228600" lvl="1" marL="914400" algn="l">
              <a:spcBef>
                <a:spcPts val="600"/>
              </a:spcBef>
              <a:spcAft>
                <a:spcPts val="0"/>
              </a:spcAft>
              <a:buSzPts val="1800"/>
              <a:buNone/>
              <a:defRPr sz="1800">
                <a:solidFill>
                  <a:srgbClr val="888888"/>
                </a:solidFill>
              </a:defRPr>
            </a:lvl2pPr>
            <a:lvl3pPr indent="-228600" lvl="2" marL="1371600" algn="l">
              <a:spcBef>
                <a:spcPts val="320"/>
              </a:spcBef>
              <a:spcAft>
                <a:spcPts val="0"/>
              </a:spcAft>
              <a:buSzPts val="1600"/>
              <a:buNone/>
              <a:defRPr sz="1600">
                <a:solidFill>
                  <a:srgbClr val="888888"/>
                </a:solidFill>
              </a:defRPr>
            </a:lvl3pPr>
            <a:lvl4pPr indent="-228600" lvl="3" marL="1828800" algn="l">
              <a:spcBef>
                <a:spcPts val="280"/>
              </a:spcBef>
              <a:spcAft>
                <a:spcPts val="0"/>
              </a:spcAft>
              <a:buSzPts val="1400"/>
              <a:buNone/>
              <a:defRPr sz="1400">
                <a:solidFill>
                  <a:srgbClr val="888888"/>
                </a:solidFill>
              </a:defRPr>
            </a:lvl4pPr>
            <a:lvl5pPr indent="-228600" lvl="4" marL="2286000" algn="l">
              <a:spcBef>
                <a:spcPts val="280"/>
              </a:spcBef>
              <a:spcAft>
                <a:spcPts val="0"/>
              </a:spcAft>
              <a:buSzPts val="1400"/>
              <a:buNone/>
              <a:defRPr sz="1400">
                <a:solidFill>
                  <a:srgbClr val="888888"/>
                </a:solidFill>
              </a:defRPr>
            </a:lvl5pPr>
            <a:lvl6pPr indent="-228600" lvl="5" marL="2743200" algn="l">
              <a:spcBef>
                <a:spcPts val="280"/>
              </a:spcBef>
              <a:spcAft>
                <a:spcPts val="0"/>
              </a:spcAft>
              <a:buSzPts val="1400"/>
              <a:buNone/>
              <a:defRPr sz="1400">
                <a:solidFill>
                  <a:srgbClr val="888888"/>
                </a:solidFill>
              </a:defRPr>
            </a:lvl6pPr>
            <a:lvl7pPr indent="-228600" lvl="6" marL="3200400" algn="l">
              <a:spcBef>
                <a:spcPts val="280"/>
              </a:spcBef>
              <a:spcAft>
                <a:spcPts val="0"/>
              </a:spcAft>
              <a:buSzPts val="1400"/>
              <a:buNone/>
              <a:defRPr sz="1400">
                <a:solidFill>
                  <a:srgbClr val="888888"/>
                </a:solidFill>
              </a:defRPr>
            </a:lvl7pPr>
            <a:lvl8pPr indent="-228600" lvl="7" marL="3657600" algn="l">
              <a:spcBef>
                <a:spcPts val="280"/>
              </a:spcBef>
              <a:spcAft>
                <a:spcPts val="0"/>
              </a:spcAft>
              <a:buSzPts val="1400"/>
              <a:buNone/>
              <a:defRPr sz="1400">
                <a:solidFill>
                  <a:srgbClr val="888888"/>
                </a:solidFill>
              </a:defRPr>
            </a:lvl8pPr>
            <a:lvl9pPr indent="-228600" lvl="8" marL="4114800" algn="l">
              <a:spcBef>
                <a:spcPts val="280"/>
              </a:spcBef>
              <a:spcAft>
                <a:spcPts val="0"/>
              </a:spcAft>
              <a:buSzPts val="1400"/>
              <a:buNone/>
              <a:defRPr sz="1400">
                <a:solidFill>
                  <a:srgbClr val="888888"/>
                </a:solidFill>
              </a:defRPr>
            </a:lvl9pPr>
          </a:lstStyle>
          <a:p/>
        </p:txBody>
      </p:sp>
      <p:sp>
        <p:nvSpPr>
          <p:cNvPr id="38" name="Google Shape;38;p52"/>
          <p:cNvSpPr txBox="1"/>
          <p:nvPr>
            <p:ph idx="10" type="dt"/>
          </p:nvPr>
        </p:nvSpPr>
        <p:spPr>
          <a:xfrm>
            <a:off x="457200" y="4629151"/>
            <a:ext cx="3429000" cy="228600"/>
          </a:xfrm>
          <a:prstGeom prst="rect">
            <a:avLst/>
          </a:prstGeom>
          <a:noFill/>
          <a:ln>
            <a:noFill/>
          </a:ln>
        </p:spPr>
        <p:txBody>
          <a:bodyPr anchorCtr="0" anchor="b" bIns="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52"/>
          <p:cNvSpPr txBox="1"/>
          <p:nvPr>
            <p:ph idx="12" type="sldNum"/>
          </p:nvPr>
        </p:nvSpPr>
        <p:spPr>
          <a:xfrm rot="-5400000">
            <a:off x="8391843" y="4368483"/>
            <a:ext cx="986791"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fr-CH"/>
              <a:t>‹#›</a:t>
            </a:fld>
            <a:endParaRPr/>
          </a:p>
        </p:txBody>
      </p:sp>
      <p:sp>
        <p:nvSpPr>
          <p:cNvPr id="40" name="Google Shape;40;p52"/>
          <p:cNvSpPr txBox="1"/>
          <p:nvPr>
            <p:ph idx="11" type="ftr"/>
          </p:nvPr>
        </p:nvSpPr>
        <p:spPr>
          <a:xfrm>
            <a:off x="457200" y="4869657"/>
            <a:ext cx="3429000" cy="212884"/>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wei Inhalte" type="twoObj">
  <p:cSld name="TWO_OBJECTS">
    <p:spTree>
      <p:nvGrpSpPr>
        <p:cNvPr id="41" name="Shape 41"/>
        <p:cNvGrpSpPr/>
        <p:nvPr/>
      </p:nvGrpSpPr>
      <p:grpSpPr>
        <a:xfrm>
          <a:off x="0" y="0"/>
          <a:ext cx="0" cy="0"/>
          <a:chOff x="0" y="0"/>
          <a:chExt cx="0" cy="0"/>
        </a:xfrm>
      </p:grpSpPr>
      <p:sp>
        <p:nvSpPr>
          <p:cNvPr id="42" name="Google Shape;42;p53"/>
          <p:cNvSpPr txBox="1"/>
          <p:nvPr>
            <p:ph type="title"/>
          </p:nvPr>
        </p:nvSpPr>
        <p:spPr>
          <a:xfrm>
            <a:off x="457200" y="114539"/>
            <a:ext cx="5791200" cy="1028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53"/>
          <p:cNvSpPr txBox="1"/>
          <p:nvPr>
            <p:ph idx="1" type="body"/>
          </p:nvPr>
        </p:nvSpPr>
        <p:spPr>
          <a:xfrm>
            <a:off x="1630680" y="1181101"/>
            <a:ext cx="3291840" cy="3394472"/>
          </a:xfrm>
          <a:prstGeom prst="rect">
            <a:avLst/>
          </a:prstGeom>
          <a:noFill/>
          <a:ln>
            <a:noFill/>
          </a:ln>
        </p:spPr>
        <p:txBody>
          <a:bodyPr anchorCtr="0" anchor="t" bIns="45700" lIns="91425" spcFirstLastPara="1" rIns="91425" wrap="square" tIns="45700">
            <a:normAutofit/>
          </a:bodyPr>
          <a:lstStyle>
            <a:lvl1pPr indent="-228600" lvl="0" marL="457200" algn="l">
              <a:spcBef>
                <a:spcPts val="560"/>
              </a:spcBef>
              <a:spcAft>
                <a:spcPts val="0"/>
              </a:spcAft>
              <a:buClr>
                <a:schemeClr val="dk1"/>
              </a:buClr>
              <a:buSzPts val="2800"/>
              <a:buNone/>
              <a:defRPr sz="2800"/>
            </a:lvl1pPr>
            <a:lvl2pPr indent="-381000" lvl="1" marL="914400" algn="l">
              <a:spcBef>
                <a:spcPts val="600"/>
              </a:spcBef>
              <a:spcAft>
                <a:spcPts val="0"/>
              </a:spcAft>
              <a:buSzPts val="2400"/>
              <a:buChar char="•"/>
              <a:defRPr sz="2400"/>
            </a:lvl2pPr>
            <a:lvl3pPr indent="-355600" lvl="2" marL="1371600" algn="l">
              <a:spcBef>
                <a:spcPts val="400"/>
              </a:spcBef>
              <a:spcAft>
                <a:spcPts val="0"/>
              </a:spcAft>
              <a:buSzPts val="2000"/>
              <a:buChar char="•"/>
              <a:defRPr sz="2000"/>
            </a:lvl3pPr>
            <a:lvl4pPr indent="-342900" lvl="3" marL="1828800" algn="l">
              <a:spcBef>
                <a:spcPts val="360"/>
              </a:spcBef>
              <a:spcAft>
                <a:spcPts val="0"/>
              </a:spcAft>
              <a:buSzPts val="1800"/>
              <a:buChar char="•"/>
              <a:defRPr sz="1800"/>
            </a:lvl4pPr>
            <a:lvl5pPr indent="-342900" lvl="4" marL="2286000" algn="l">
              <a:spcBef>
                <a:spcPts val="360"/>
              </a:spcBef>
              <a:spcAft>
                <a:spcPts val="0"/>
              </a:spcAft>
              <a:buSzPts val="1800"/>
              <a:buChar char="•"/>
              <a:defRPr sz="1800"/>
            </a:lvl5pPr>
            <a:lvl6pPr indent="-342900" lvl="5" marL="2743200" algn="l">
              <a:spcBef>
                <a:spcPts val="360"/>
              </a:spcBef>
              <a:spcAft>
                <a:spcPts val="0"/>
              </a:spcAft>
              <a:buSzPts val="1800"/>
              <a:buChar char="•"/>
              <a:defRPr sz="1800"/>
            </a:lvl6pPr>
            <a:lvl7pPr indent="-342900" lvl="6" marL="3200400" algn="l">
              <a:spcBef>
                <a:spcPts val="360"/>
              </a:spcBef>
              <a:spcAft>
                <a:spcPts val="0"/>
              </a:spcAft>
              <a:buSzPts val="1800"/>
              <a:buChar char="•"/>
              <a:defRPr sz="1800"/>
            </a:lvl7pPr>
            <a:lvl8pPr indent="-342900" lvl="7" marL="3657600" algn="l">
              <a:spcBef>
                <a:spcPts val="360"/>
              </a:spcBef>
              <a:spcAft>
                <a:spcPts val="0"/>
              </a:spcAft>
              <a:buSzPts val="1800"/>
              <a:buChar char="•"/>
              <a:defRPr sz="1800"/>
            </a:lvl8pPr>
            <a:lvl9pPr indent="-342900" lvl="8" marL="4114800" algn="l">
              <a:spcBef>
                <a:spcPts val="360"/>
              </a:spcBef>
              <a:spcAft>
                <a:spcPts val="0"/>
              </a:spcAft>
              <a:buSzPts val="1800"/>
              <a:buChar char="•"/>
              <a:defRPr sz="1800"/>
            </a:lvl9pPr>
          </a:lstStyle>
          <a:p/>
        </p:txBody>
      </p:sp>
      <p:sp>
        <p:nvSpPr>
          <p:cNvPr id="44" name="Google Shape;44;p53"/>
          <p:cNvSpPr txBox="1"/>
          <p:nvPr>
            <p:ph idx="2" type="body"/>
          </p:nvPr>
        </p:nvSpPr>
        <p:spPr>
          <a:xfrm>
            <a:off x="5090160" y="1181101"/>
            <a:ext cx="3291840" cy="3394472"/>
          </a:xfrm>
          <a:prstGeom prst="rect">
            <a:avLst/>
          </a:prstGeom>
          <a:noFill/>
          <a:ln>
            <a:noFill/>
          </a:ln>
        </p:spPr>
        <p:txBody>
          <a:bodyPr anchorCtr="0" anchor="t" bIns="45700" lIns="91425" spcFirstLastPara="1" rIns="91425" wrap="square" tIns="45700">
            <a:normAutofit/>
          </a:bodyPr>
          <a:lstStyle>
            <a:lvl1pPr indent="-228600" lvl="0" marL="457200" algn="l">
              <a:spcBef>
                <a:spcPts val="560"/>
              </a:spcBef>
              <a:spcAft>
                <a:spcPts val="0"/>
              </a:spcAft>
              <a:buClr>
                <a:schemeClr val="dk1"/>
              </a:buClr>
              <a:buSzPts val="2800"/>
              <a:buNone/>
              <a:defRPr sz="2800"/>
            </a:lvl1pPr>
            <a:lvl2pPr indent="-381000" lvl="1" marL="914400" algn="l">
              <a:spcBef>
                <a:spcPts val="600"/>
              </a:spcBef>
              <a:spcAft>
                <a:spcPts val="0"/>
              </a:spcAft>
              <a:buSzPts val="2400"/>
              <a:buChar char="•"/>
              <a:defRPr sz="2400"/>
            </a:lvl2pPr>
            <a:lvl3pPr indent="-355600" lvl="2" marL="1371600" algn="l">
              <a:spcBef>
                <a:spcPts val="400"/>
              </a:spcBef>
              <a:spcAft>
                <a:spcPts val="0"/>
              </a:spcAft>
              <a:buSzPts val="2000"/>
              <a:buChar char="•"/>
              <a:defRPr sz="2000"/>
            </a:lvl3pPr>
            <a:lvl4pPr indent="-342900" lvl="3" marL="1828800" algn="l">
              <a:spcBef>
                <a:spcPts val="360"/>
              </a:spcBef>
              <a:spcAft>
                <a:spcPts val="0"/>
              </a:spcAft>
              <a:buSzPts val="1800"/>
              <a:buChar char="•"/>
              <a:defRPr sz="1800"/>
            </a:lvl4pPr>
            <a:lvl5pPr indent="-342900" lvl="4" marL="2286000" algn="l">
              <a:spcBef>
                <a:spcPts val="360"/>
              </a:spcBef>
              <a:spcAft>
                <a:spcPts val="0"/>
              </a:spcAft>
              <a:buSzPts val="1800"/>
              <a:buChar char="•"/>
              <a:defRPr sz="1800"/>
            </a:lvl5pPr>
            <a:lvl6pPr indent="-342900" lvl="5" marL="2743200" algn="l">
              <a:spcBef>
                <a:spcPts val="360"/>
              </a:spcBef>
              <a:spcAft>
                <a:spcPts val="0"/>
              </a:spcAft>
              <a:buSzPts val="1800"/>
              <a:buChar char="•"/>
              <a:defRPr sz="1800"/>
            </a:lvl6pPr>
            <a:lvl7pPr indent="-342900" lvl="6" marL="3200400" algn="l">
              <a:spcBef>
                <a:spcPts val="360"/>
              </a:spcBef>
              <a:spcAft>
                <a:spcPts val="0"/>
              </a:spcAft>
              <a:buSzPts val="1800"/>
              <a:buChar char="•"/>
              <a:defRPr sz="1800"/>
            </a:lvl7pPr>
            <a:lvl8pPr indent="-342900" lvl="7" marL="3657600" algn="l">
              <a:spcBef>
                <a:spcPts val="360"/>
              </a:spcBef>
              <a:spcAft>
                <a:spcPts val="0"/>
              </a:spcAft>
              <a:buSzPts val="1800"/>
              <a:buChar char="•"/>
              <a:defRPr sz="1800"/>
            </a:lvl8pPr>
            <a:lvl9pPr indent="-342900" lvl="8" marL="4114800" algn="l">
              <a:spcBef>
                <a:spcPts val="360"/>
              </a:spcBef>
              <a:spcAft>
                <a:spcPts val="0"/>
              </a:spcAft>
              <a:buSzPts val="1800"/>
              <a:buChar char="•"/>
              <a:defRPr sz="1800"/>
            </a:lvl9pPr>
          </a:lstStyle>
          <a:p/>
        </p:txBody>
      </p:sp>
      <p:sp>
        <p:nvSpPr>
          <p:cNvPr id="45" name="Google Shape;45;p53"/>
          <p:cNvSpPr txBox="1"/>
          <p:nvPr>
            <p:ph idx="10" type="dt"/>
          </p:nvPr>
        </p:nvSpPr>
        <p:spPr>
          <a:xfrm>
            <a:off x="457200" y="4629151"/>
            <a:ext cx="3429000" cy="228600"/>
          </a:xfrm>
          <a:prstGeom prst="rect">
            <a:avLst/>
          </a:prstGeom>
          <a:noFill/>
          <a:ln>
            <a:noFill/>
          </a:ln>
        </p:spPr>
        <p:txBody>
          <a:bodyPr anchorCtr="0" anchor="b" bIns="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53"/>
          <p:cNvSpPr txBox="1"/>
          <p:nvPr>
            <p:ph idx="11" type="ftr"/>
          </p:nvPr>
        </p:nvSpPr>
        <p:spPr>
          <a:xfrm>
            <a:off x="457200" y="4869657"/>
            <a:ext cx="3429000" cy="212884"/>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53"/>
          <p:cNvSpPr txBox="1"/>
          <p:nvPr>
            <p:ph idx="12" type="sldNum"/>
          </p:nvPr>
        </p:nvSpPr>
        <p:spPr>
          <a:xfrm rot="-5400000">
            <a:off x="8391843" y="4368483"/>
            <a:ext cx="986791"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fr-CH"/>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gleich" type="twoTxTwoObj">
  <p:cSld name="TWO_OBJECTS_WITH_TEXT">
    <p:spTree>
      <p:nvGrpSpPr>
        <p:cNvPr id="48" name="Shape 48"/>
        <p:cNvGrpSpPr/>
        <p:nvPr/>
      </p:nvGrpSpPr>
      <p:grpSpPr>
        <a:xfrm>
          <a:off x="0" y="0"/>
          <a:ext cx="0" cy="0"/>
          <a:chOff x="0" y="0"/>
          <a:chExt cx="0" cy="0"/>
        </a:xfrm>
      </p:grpSpPr>
      <p:sp>
        <p:nvSpPr>
          <p:cNvPr id="49" name="Google Shape;49;p54"/>
          <p:cNvSpPr txBox="1"/>
          <p:nvPr>
            <p:ph type="title"/>
          </p:nvPr>
        </p:nvSpPr>
        <p:spPr>
          <a:xfrm>
            <a:off x="457200" y="114539"/>
            <a:ext cx="5791200" cy="1028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2"/>
              </a:buClr>
              <a:buSzPts val="3600"/>
              <a:buFont typeface="Arial Black"/>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54"/>
          <p:cNvSpPr txBox="1"/>
          <p:nvPr>
            <p:ph idx="1" type="body"/>
          </p:nvPr>
        </p:nvSpPr>
        <p:spPr>
          <a:xfrm>
            <a:off x="1627632" y="1179576"/>
            <a:ext cx="3291840" cy="479822"/>
          </a:xfrm>
          <a:prstGeom prst="rect">
            <a:avLst/>
          </a:prstGeom>
          <a:noFill/>
          <a:ln>
            <a:noFill/>
          </a:ln>
        </p:spPr>
        <p:txBody>
          <a:bodyPr anchorCtr="0" anchor="b" bIns="45700" lIns="91425" spcFirstLastPara="1" rIns="91425" wrap="square" tIns="45700">
            <a:noAutofit/>
          </a:bodyPr>
          <a:lstStyle>
            <a:lvl1pPr indent="-228600" lvl="0" marL="457200" algn="l">
              <a:spcBef>
                <a:spcPts val="360"/>
              </a:spcBef>
              <a:spcAft>
                <a:spcPts val="0"/>
              </a:spcAft>
              <a:buClr>
                <a:schemeClr val="dk1"/>
              </a:buClr>
              <a:buSzPts val="1800"/>
              <a:buNone/>
              <a:defRPr b="0" sz="1800" cap="none">
                <a:solidFill>
                  <a:schemeClr val="dk1"/>
                </a:solidFill>
                <a:latin typeface="Arial Black"/>
                <a:ea typeface="Arial Black"/>
                <a:cs typeface="Arial Black"/>
                <a:sym typeface="Arial Black"/>
              </a:defRPr>
            </a:lvl1pPr>
            <a:lvl2pPr indent="-228600" lvl="1" marL="914400" algn="l">
              <a:spcBef>
                <a:spcPts val="600"/>
              </a:spcBef>
              <a:spcAft>
                <a:spcPts val="0"/>
              </a:spcAft>
              <a:buSzPts val="2000"/>
              <a:buNone/>
              <a:defRPr b="1" sz="2000"/>
            </a:lvl2pPr>
            <a:lvl3pPr indent="-228600" lvl="2" marL="1371600" algn="l">
              <a:spcBef>
                <a:spcPts val="360"/>
              </a:spcBef>
              <a:spcAft>
                <a:spcPts val="0"/>
              </a:spcAft>
              <a:buSzPts val="1800"/>
              <a:buNone/>
              <a:defRPr b="1" sz="1800"/>
            </a:lvl3pPr>
            <a:lvl4pPr indent="-228600" lvl="3" marL="1828800" algn="l">
              <a:spcBef>
                <a:spcPts val="320"/>
              </a:spcBef>
              <a:spcAft>
                <a:spcPts val="0"/>
              </a:spcAft>
              <a:buSzPts val="1600"/>
              <a:buNone/>
              <a:defRPr b="1" sz="1600"/>
            </a:lvl4pPr>
            <a:lvl5pPr indent="-228600" lvl="4" marL="2286000" algn="l">
              <a:spcBef>
                <a:spcPts val="320"/>
              </a:spcBef>
              <a:spcAft>
                <a:spcPts val="0"/>
              </a:spcAft>
              <a:buSzPts val="1600"/>
              <a:buNone/>
              <a:defRPr b="1" sz="1600"/>
            </a:lvl5pPr>
            <a:lvl6pPr indent="-228600" lvl="5" marL="2743200" algn="l">
              <a:spcBef>
                <a:spcPts val="320"/>
              </a:spcBef>
              <a:spcAft>
                <a:spcPts val="0"/>
              </a:spcAft>
              <a:buSzPts val="1600"/>
              <a:buNone/>
              <a:defRPr b="1" sz="1600"/>
            </a:lvl6pPr>
            <a:lvl7pPr indent="-228600" lvl="6" marL="3200400" algn="l">
              <a:spcBef>
                <a:spcPts val="320"/>
              </a:spcBef>
              <a:spcAft>
                <a:spcPts val="0"/>
              </a:spcAft>
              <a:buSzPts val="1600"/>
              <a:buNone/>
              <a:defRPr b="1" sz="1600"/>
            </a:lvl7pPr>
            <a:lvl8pPr indent="-228600" lvl="7" marL="3657600" algn="l">
              <a:spcBef>
                <a:spcPts val="320"/>
              </a:spcBef>
              <a:spcAft>
                <a:spcPts val="0"/>
              </a:spcAft>
              <a:buSzPts val="1600"/>
              <a:buNone/>
              <a:defRPr b="1" sz="1600"/>
            </a:lvl8pPr>
            <a:lvl9pPr indent="-228600" lvl="8" marL="4114800" algn="l">
              <a:spcBef>
                <a:spcPts val="320"/>
              </a:spcBef>
              <a:spcAft>
                <a:spcPts val="0"/>
              </a:spcAft>
              <a:buSzPts val="1600"/>
              <a:buNone/>
              <a:defRPr b="1" sz="1600"/>
            </a:lvl9pPr>
          </a:lstStyle>
          <a:p/>
        </p:txBody>
      </p:sp>
      <p:sp>
        <p:nvSpPr>
          <p:cNvPr id="51" name="Google Shape;51;p54"/>
          <p:cNvSpPr txBox="1"/>
          <p:nvPr>
            <p:ph idx="2" type="body"/>
          </p:nvPr>
        </p:nvSpPr>
        <p:spPr>
          <a:xfrm>
            <a:off x="1627632" y="1694525"/>
            <a:ext cx="3291840" cy="2880360"/>
          </a:xfrm>
          <a:prstGeom prst="rect">
            <a:avLst/>
          </a:prstGeom>
          <a:noFill/>
          <a:ln>
            <a:noFill/>
          </a:ln>
        </p:spPr>
        <p:txBody>
          <a:bodyPr anchorCtr="0" anchor="t" bIns="45700" lIns="91425" spcFirstLastPara="1" rIns="91425" wrap="square" tIns="45700">
            <a:normAutofit/>
          </a:bodyPr>
          <a:lstStyle>
            <a:lvl1pPr indent="-228600" lvl="0" marL="457200" algn="l">
              <a:spcBef>
                <a:spcPts val="480"/>
              </a:spcBef>
              <a:spcAft>
                <a:spcPts val="0"/>
              </a:spcAft>
              <a:buClr>
                <a:schemeClr val="dk1"/>
              </a:buClr>
              <a:buSzPts val="2400"/>
              <a:buNone/>
              <a:defRPr sz="2400"/>
            </a:lvl1pPr>
            <a:lvl2pPr indent="-355600" lvl="1" marL="914400" algn="l">
              <a:spcBef>
                <a:spcPts val="600"/>
              </a:spcBef>
              <a:spcAft>
                <a:spcPts val="0"/>
              </a:spcAft>
              <a:buSzPts val="2000"/>
              <a:buChar char="•"/>
              <a:defRPr sz="2000"/>
            </a:lvl2pPr>
            <a:lvl3pPr indent="-342900" lvl="2" marL="1371600" algn="l">
              <a:spcBef>
                <a:spcPts val="360"/>
              </a:spcBef>
              <a:spcAft>
                <a:spcPts val="0"/>
              </a:spcAft>
              <a:buSzPts val="1800"/>
              <a:buChar char="•"/>
              <a:defRPr sz="1800"/>
            </a:lvl3pPr>
            <a:lvl4pPr indent="-330200" lvl="3" marL="1828800" algn="l">
              <a:spcBef>
                <a:spcPts val="320"/>
              </a:spcBef>
              <a:spcAft>
                <a:spcPts val="0"/>
              </a:spcAft>
              <a:buSzPts val="1600"/>
              <a:buChar char="•"/>
              <a:defRPr sz="1600"/>
            </a:lvl4pPr>
            <a:lvl5pPr indent="-330200" lvl="4" marL="2286000" algn="l">
              <a:spcBef>
                <a:spcPts val="320"/>
              </a:spcBef>
              <a:spcAft>
                <a:spcPts val="0"/>
              </a:spcAft>
              <a:buSzPts val="1600"/>
              <a:buChar char="•"/>
              <a:defRPr sz="1600"/>
            </a:lvl5pPr>
            <a:lvl6pPr indent="-330200" lvl="5" marL="2743200" algn="l">
              <a:spcBef>
                <a:spcPts val="320"/>
              </a:spcBef>
              <a:spcAft>
                <a:spcPts val="0"/>
              </a:spcAft>
              <a:buSzPts val="1600"/>
              <a:buChar char="•"/>
              <a:defRPr sz="1600"/>
            </a:lvl6pPr>
            <a:lvl7pPr indent="-330200" lvl="6" marL="3200400" algn="l">
              <a:spcBef>
                <a:spcPts val="320"/>
              </a:spcBef>
              <a:spcAft>
                <a:spcPts val="0"/>
              </a:spcAft>
              <a:buSzPts val="1600"/>
              <a:buChar char="•"/>
              <a:defRPr sz="1600"/>
            </a:lvl7pPr>
            <a:lvl8pPr indent="-330200" lvl="7" marL="3657600" algn="l">
              <a:spcBef>
                <a:spcPts val="320"/>
              </a:spcBef>
              <a:spcAft>
                <a:spcPts val="0"/>
              </a:spcAft>
              <a:buSzPts val="1600"/>
              <a:buChar char="•"/>
              <a:defRPr sz="1600"/>
            </a:lvl8pPr>
            <a:lvl9pPr indent="-330200" lvl="8" marL="4114800" algn="l">
              <a:spcBef>
                <a:spcPts val="320"/>
              </a:spcBef>
              <a:spcAft>
                <a:spcPts val="0"/>
              </a:spcAft>
              <a:buSzPts val="1600"/>
              <a:buChar char="•"/>
              <a:defRPr sz="1600"/>
            </a:lvl9pPr>
          </a:lstStyle>
          <a:p/>
        </p:txBody>
      </p:sp>
      <p:sp>
        <p:nvSpPr>
          <p:cNvPr id="52" name="Google Shape;52;p54"/>
          <p:cNvSpPr txBox="1"/>
          <p:nvPr>
            <p:ph idx="3" type="body"/>
          </p:nvPr>
        </p:nvSpPr>
        <p:spPr>
          <a:xfrm>
            <a:off x="5093208" y="1179576"/>
            <a:ext cx="3291840" cy="479822"/>
          </a:xfrm>
          <a:prstGeom prst="rect">
            <a:avLst/>
          </a:prstGeom>
          <a:noFill/>
          <a:ln>
            <a:noFill/>
          </a:ln>
        </p:spPr>
        <p:txBody>
          <a:bodyPr anchorCtr="0" anchor="b" bIns="45700" lIns="91425" spcFirstLastPara="1" rIns="91425" wrap="square" tIns="45700">
            <a:noAutofit/>
          </a:bodyPr>
          <a:lstStyle>
            <a:lvl1pPr indent="-228600" lvl="0" marL="457200" algn="l">
              <a:spcBef>
                <a:spcPts val="360"/>
              </a:spcBef>
              <a:spcAft>
                <a:spcPts val="0"/>
              </a:spcAft>
              <a:buClr>
                <a:schemeClr val="dk1"/>
              </a:buClr>
              <a:buSzPts val="1800"/>
              <a:buNone/>
              <a:defRPr b="0" sz="1800" cap="none">
                <a:solidFill>
                  <a:schemeClr val="dk1"/>
                </a:solidFill>
                <a:latin typeface="Arial Black"/>
                <a:ea typeface="Arial Black"/>
                <a:cs typeface="Arial Black"/>
                <a:sym typeface="Arial Black"/>
              </a:defRPr>
            </a:lvl1pPr>
            <a:lvl2pPr indent="-228600" lvl="1" marL="914400" algn="l">
              <a:spcBef>
                <a:spcPts val="600"/>
              </a:spcBef>
              <a:spcAft>
                <a:spcPts val="0"/>
              </a:spcAft>
              <a:buSzPts val="2000"/>
              <a:buNone/>
              <a:defRPr b="1" sz="2000"/>
            </a:lvl2pPr>
            <a:lvl3pPr indent="-228600" lvl="2" marL="1371600" algn="l">
              <a:spcBef>
                <a:spcPts val="360"/>
              </a:spcBef>
              <a:spcAft>
                <a:spcPts val="0"/>
              </a:spcAft>
              <a:buSzPts val="1800"/>
              <a:buNone/>
              <a:defRPr b="1" sz="1800"/>
            </a:lvl3pPr>
            <a:lvl4pPr indent="-228600" lvl="3" marL="1828800" algn="l">
              <a:spcBef>
                <a:spcPts val="320"/>
              </a:spcBef>
              <a:spcAft>
                <a:spcPts val="0"/>
              </a:spcAft>
              <a:buSzPts val="1600"/>
              <a:buNone/>
              <a:defRPr b="1" sz="1600"/>
            </a:lvl4pPr>
            <a:lvl5pPr indent="-228600" lvl="4" marL="2286000" algn="l">
              <a:spcBef>
                <a:spcPts val="320"/>
              </a:spcBef>
              <a:spcAft>
                <a:spcPts val="0"/>
              </a:spcAft>
              <a:buSzPts val="1600"/>
              <a:buNone/>
              <a:defRPr b="1" sz="1600"/>
            </a:lvl5pPr>
            <a:lvl6pPr indent="-228600" lvl="5" marL="2743200" algn="l">
              <a:spcBef>
                <a:spcPts val="320"/>
              </a:spcBef>
              <a:spcAft>
                <a:spcPts val="0"/>
              </a:spcAft>
              <a:buSzPts val="1600"/>
              <a:buNone/>
              <a:defRPr b="1" sz="1600"/>
            </a:lvl6pPr>
            <a:lvl7pPr indent="-228600" lvl="6" marL="3200400" algn="l">
              <a:spcBef>
                <a:spcPts val="320"/>
              </a:spcBef>
              <a:spcAft>
                <a:spcPts val="0"/>
              </a:spcAft>
              <a:buSzPts val="1600"/>
              <a:buNone/>
              <a:defRPr b="1" sz="1600"/>
            </a:lvl7pPr>
            <a:lvl8pPr indent="-228600" lvl="7" marL="3657600" algn="l">
              <a:spcBef>
                <a:spcPts val="320"/>
              </a:spcBef>
              <a:spcAft>
                <a:spcPts val="0"/>
              </a:spcAft>
              <a:buSzPts val="1600"/>
              <a:buNone/>
              <a:defRPr b="1" sz="1600"/>
            </a:lvl8pPr>
            <a:lvl9pPr indent="-228600" lvl="8" marL="4114800" algn="l">
              <a:spcBef>
                <a:spcPts val="320"/>
              </a:spcBef>
              <a:spcAft>
                <a:spcPts val="0"/>
              </a:spcAft>
              <a:buSzPts val="1600"/>
              <a:buNone/>
              <a:defRPr b="1" sz="1600"/>
            </a:lvl9pPr>
          </a:lstStyle>
          <a:p/>
        </p:txBody>
      </p:sp>
      <p:sp>
        <p:nvSpPr>
          <p:cNvPr id="53" name="Google Shape;53;p54"/>
          <p:cNvSpPr txBox="1"/>
          <p:nvPr>
            <p:ph idx="4" type="body"/>
          </p:nvPr>
        </p:nvSpPr>
        <p:spPr>
          <a:xfrm>
            <a:off x="5093208" y="1694525"/>
            <a:ext cx="3291840" cy="2880360"/>
          </a:xfrm>
          <a:prstGeom prst="rect">
            <a:avLst/>
          </a:prstGeom>
          <a:noFill/>
          <a:ln>
            <a:noFill/>
          </a:ln>
        </p:spPr>
        <p:txBody>
          <a:bodyPr anchorCtr="0" anchor="t" bIns="45700" lIns="91425" spcFirstLastPara="1" rIns="91425" wrap="square" tIns="45700">
            <a:normAutofit/>
          </a:bodyPr>
          <a:lstStyle>
            <a:lvl1pPr indent="-228600" lvl="0" marL="457200" algn="l">
              <a:spcBef>
                <a:spcPts val="480"/>
              </a:spcBef>
              <a:spcAft>
                <a:spcPts val="0"/>
              </a:spcAft>
              <a:buClr>
                <a:schemeClr val="dk1"/>
              </a:buClr>
              <a:buSzPts val="2400"/>
              <a:buNone/>
              <a:defRPr sz="2400"/>
            </a:lvl1pPr>
            <a:lvl2pPr indent="-355600" lvl="1" marL="914400" algn="l">
              <a:spcBef>
                <a:spcPts val="600"/>
              </a:spcBef>
              <a:spcAft>
                <a:spcPts val="0"/>
              </a:spcAft>
              <a:buSzPts val="2000"/>
              <a:buChar char="•"/>
              <a:defRPr sz="2000"/>
            </a:lvl2pPr>
            <a:lvl3pPr indent="-342900" lvl="2" marL="1371600" algn="l">
              <a:spcBef>
                <a:spcPts val="360"/>
              </a:spcBef>
              <a:spcAft>
                <a:spcPts val="0"/>
              </a:spcAft>
              <a:buSzPts val="1800"/>
              <a:buChar char="•"/>
              <a:defRPr sz="1800"/>
            </a:lvl3pPr>
            <a:lvl4pPr indent="-330200" lvl="3" marL="1828800" algn="l">
              <a:spcBef>
                <a:spcPts val="320"/>
              </a:spcBef>
              <a:spcAft>
                <a:spcPts val="0"/>
              </a:spcAft>
              <a:buSzPts val="1600"/>
              <a:buChar char="•"/>
              <a:defRPr sz="1600"/>
            </a:lvl4pPr>
            <a:lvl5pPr indent="-330200" lvl="4" marL="2286000" algn="l">
              <a:spcBef>
                <a:spcPts val="320"/>
              </a:spcBef>
              <a:spcAft>
                <a:spcPts val="0"/>
              </a:spcAft>
              <a:buSzPts val="1600"/>
              <a:buChar char="•"/>
              <a:defRPr sz="1600"/>
            </a:lvl5pPr>
            <a:lvl6pPr indent="-330200" lvl="5" marL="2743200" algn="l">
              <a:spcBef>
                <a:spcPts val="320"/>
              </a:spcBef>
              <a:spcAft>
                <a:spcPts val="0"/>
              </a:spcAft>
              <a:buSzPts val="1600"/>
              <a:buChar char="•"/>
              <a:defRPr sz="1600"/>
            </a:lvl6pPr>
            <a:lvl7pPr indent="-330200" lvl="6" marL="3200400" algn="l">
              <a:spcBef>
                <a:spcPts val="320"/>
              </a:spcBef>
              <a:spcAft>
                <a:spcPts val="0"/>
              </a:spcAft>
              <a:buSzPts val="1600"/>
              <a:buChar char="•"/>
              <a:defRPr sz="1600"/>
            </a:lvl7pPr>
            <a:lvl8pPr indent="-330200" lvl="7" marL="3657600" algn="l">
              <a:spcBef>
                <a:spcPts val="320"/>
              </a:spcBef>
              <a:spcAft>
                <a:spcPts val="0"/>
              </a:spcAft>
              <a:buSzPts val="1600"/>
              <a:buChar char="•"/>
              <a:defRPr sz="1600"/>
            </a:lvl8pPr>
            <a:lvl9pPr indent="-330200" lvl="8" marL="4114800" algn="l">
              <a:spcBef>
                <a:spcPts val="320"/>
              </a:spcBef>
              <a:spcAft>
                <a:spcPts val="0"/>
              </a:spcAft>
              <a:buSzPts val="1600"/>
              <a:buChar char="•"/>
              <a:defRPr sz="1600"/>
            </a:lvl9pPr>
          </a:lstStyle>
          <a:p/>
        </p:txBody>
      </p:sp>
      <p:sp>
        <p:nvSpPr>
          <p:cNvPr id="54" name="Google Shape;54;p54"/>
          <p:cNvSpPr txBox="1"/>
          <p:nvPr>
            <p:ph idx="10" type="dt"/>
          </p:nvPr>
        </p:nvSpPr>
        <p:spPr>
          <a:xfrm>
            <a:off x="457200" y="4629151"/>
            <a:ext cx="3429000" cy="228600"/>
          </a:xfrm>
          <a:prstGeom prst="rect">
            <a:avLst/>
          </a:prstGeom>
          <a:noFill/>
          <a:ln>
            <a:noFill/>
          </a:ln>
        </p:spPr>
        <p:txBody>
          <a:bodyPr anchorCtr="0" anchor="b" bIns="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54"/>
          <p:cNvSpPr txBox="1"/>
          <p:nvPr>
            <p:ph idx="11" type="ftr"/>
          </p:nvPr>
        </p:nvSpPr>
        <p:spPr>
          <a:xfrm>
            <a:off x="457200" y="4869657"/>
            <a:ext cx="3429000" cy="212884"/>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54"/>
          <p:cNvSpPr txBox="1"/>
          <p:nvPr>
            <p:ph idx="12" type="sldNum"/>
          </p:nvPr>
        </p:nvSpPr>
        <p:spPr>
          <a:xfrm rot="-5400000">
            <a:off x="8391843" y="4368483"/>
            <a:ext cx="986791"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fr-CH"/>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r Titel" type="titleOnly">
  <p:cSld name="TITLE_ONLY">
    <p:spTree>
      <p:nvGrpSpPr>
        <p:cNvPr id="57" name="Shape 57"/>
        <p:cNvGrpSpPr/>
        <p:nvPr/>
      </p:nvGrpSpPr>
      <p:grpSpPr>
        <a:xfrm>
          <a:off x="0" y="0"/>
          <a:ext cx="0" cy="0"/>
          <a:chOff x="0" y="0"/>
          <a:chExt cx="0" cy="0"/>
        </a:xfrm>
      </p:grpSpPr>
      <p:sp>
        <p:nvSpPr>
          <p:cNvPr id="58" name="Google Shape;58;p55"/>
          <p:cNvSpPr txBox="1"/>
          <p:nvPr>
            <p:ph type="title"/>
          </p:nvPr>
        </p:nvSpPr>
        <p:spPr>
          <a:xfrm>
            <a:off x="457200" y="114539"/>
            <a:ext cx="5791200" cy="1028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55"/>
          <p:cNvSpPr txBox="1"/>
          <p:nvPr>
            <p:ph idx="10" type="dt"/>
          </p:nvPr>
        </p:nvSpPr>
        <p:spPr>
          <a:xfrm>
            <a:off x="457200" y="4629151"/>
            <a:ext cx="3429000" cy="228600"/>
          </a:xfrm>
          <a:prstGeom prst="rect">
            <a:avLst/>
          </a:prstGeom>
          <a:noFill/>
          <a:ln>
            <a:noFill/>
          </a:ln>
        </p:spPr>
        <p:txBody>
          <a:bodyPr anchorCtr="0" anchor="b" bIns="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55"/>
          <p:cNvSpPr txBox="1"/>
          <p:nvPr>
            <p:ph idx="11" type="ftr"/>
          </p:nvPr>
        </p:nvSpPr>
        <p:spPr>
          <a:xfrm>
            <a:off x="457200" y="4869657"/>
            <a:ext cx="3429000" cy="212884"/>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55"/>
          <p:cNvSpPr txBox="1"/>
          <p:nvPr>
            <p:ph idx="12" type="sldNum"/>
          </p:nvPr>
        </p:nvSpPr>
        <p:spPr>
          <a:xfrm rot="-5400000">
            <a:off x="8391843" y="4368483"/>
            <a:ext cx="986791"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fr-CH"/>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r" type="blank">
  <p:cSld name="BLANK">
    <p:spTree>
      <p:nvGrpSpPr>
        <p:cNvPr id="62" name="Shape 62"/>
        <p:cNvGrpSpPr/>
        <p:nvPr/>
      </p:nvGrpSpPr>
      <p:grpSpPr>
        <a:xfrm>
          <a:off x="0" y="0"/>
          <a:ext cx="0" cy="0"/>
          <a:chOff x="0" y="0"/>
          <a:chExt cx="0" cy="0"/>
        </a:xfrm>
      </p:grpSpPr>
      <p:sp>
        <p:nvSpPr>
          <p:cNvPr id="63" name="Google Shape;63;p56"/>
          <p:cNvSpPr txBox="1"/>
          <p:nvPr>
            <p:ph idx="10" type="dt"/>
          </p:nvPr>
        </p:nvSpPr>
        <p:spPr>
          <a:xfrm>
            <a:off x="457200" y="4629151"/>
            <a:ext cx="3429000" cy="228600"/>
          </a:xfrm>
          <a:prstGeom prst="rect">
            <a:avLst/>
          </a:prstGeom>
          <a:noFill/>
          <a:ln>
            <a:noFill/>
          </a:ln>
        </p:spPr>
        <p:txBody>
          <a:bodyPr anchorCtr="0" anchor="b" bIns="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56"/>
          <p:cNvSpPr txBox="1"/>
          <p:nvPr>
            <p:ph idx="11" type="ftr"/>
          </p:nvPr>
        </p:nvSpPr>
        <p:spPr>
          <a:xfrm>
            <a:off x="457200" y="4869657"/>
            <a:ext cx="3429000" cy="212884"/>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56"/>
          <p:cNvSpPr txBox="1"/>
          <p:nvPr>
            <p:ph idx="12" type="sldNum"/>
          </p:nvPr>
        </p:nvSpPr>
        <p:spPr>
          <a:xfrm rot="-5400000">
            <a:off x="8391843" y="4368483"/>
            <a:ext cx="986791"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fr-CH"/>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alt mit Überschrift" type="objTx">
  <p:cSld name="OBJECT_WITH_CAPTION_TEXT">
    <p:spTree>
      <p:nvGrpSpPr>
        <p:cNvPr id="66" name="Shape 66"/>
        <p:cNvGrpSpPr/>
        <p:nvPr/>
      </p:nvGrpSpPr>
      <p:grpSpPr>
        <a:xfrm>
          <a:off x="0" y="0"/>
          <a:ext cx="0" cy="0"/>
          <a:chOff x="0" y="0"/>
          <a:chExt cx="0" cy="0"/>
        </a:xfrm>
      </p:grpSpPr>
      <p:sp>
        <p:nvSpPr>
          <p:cNvPr id="67" name="Google Shape;67;p57"/>
          <p:cNvSpPr txBox="1"/>
          <p:nvPr>
            <p:ph idx="1" type="body"/>
          </p:nvPr>
        </p:nvSpPr>
        <p:spPr>
          <a:xfrm>
            <a:off x="3575050" y="1200150"/>
            <a:ext cx="5111750" cy="3360420"/>
          </a:xfrm>
          <a:prstGeom prst="rect">
            <a:avLst/>
          </a:prstGeom>
          <a:noFill/>
          <a:ln>
            <a:noFill/>
          </a:ln>
        </p:spPr>
        <p:txBody>
          <a:bodyPr anchorCtr="0" anchor="t" bIns="45700" lIns="91425" spcFirstLastPara="1" rIns="91425" wrap="square" tIns="45700">
            <a:normAutofit/>
          </a:bodyPr>
          <a:lstStyle>
            <a:lvl1pPr indent="-228600" lvl="0" marL="457200" algn="l">
              <a:spcBef>
                <a:spcPts val="640"/>
              </a:spcBef>
              <a:spcAft>
                <a:spcPts val="0"/>
              </a:spcAft>
              <a:buClr>
                <a:schemeClr val="dk1"/>
              </a:buClr>
              <a:buSzPts val="3200"/>
              <a:buNone/>
              <a:defRPr sz="3200"/>
            </a:lvl1pPr>
            <a:lvl2pPr indent="-406400" lvl="1" marL="914400" algn="l">
              <a:spcBef>
                <a:spcPts val="600"/>
              </a:spcBef>
              <a:spcAft>
                <a:spcPts val="0"/>
              </a:spcAft>
              <a:buSzPts val="2800"/>
              <a:buChar char="•"/>
              <a:defRPr sz="2800"/>
            </a:lvl2pPr>
            <a:lvl3pPr indent="-381000" lvl="2" marL="1371600" algn="l">
              <a:spcBef>
                <a:spcPts val="480"/>
              </a:spcBef>
              <a:spcAft>
                <a:spcPts val="0"/>
              </a:spcAft>
              <a:buSzPts val="2400"/>
              <a:buChar char="•"/>
              <a:defRPr sz="2400"/>
            </a:lvl3pPr>
            <a:lvl4pPr indent="-355600" lvl="3" marL="1828800" algn="l">
              <a:spcBef>
                <a:spcPts val="400"/>
              </a:spcBef>
              <a:spcAft>
                <a:spcPts val="0"/>
              </a:spcAft>
              <a:buSzPts val="2000"/>
              <a:buChar char="•"/>
              <a:defRPr sz="2000"/>
            </a:lvl4pPr>
            <a:lvl5pPr indent="-355600" lvl="4" marL="2286000" algn="l">
              <a:spcBef>
                <a:spcPts val="400"/>
              </a:spcBef>
              <a:spcAft>
                <a:spcPts val="0"/>
              </a:spcAft>
              <a:buSzPts val="2000"/>
              <a:buChar char="•"/>
              <a:defRPr sz="2000"/>
            </a:lvl5pPr>
            <a:lvl6pPr indent="-355600" lvl="5" marL="2743200" algn="l">
              <a:spcBef>
                <a:spcPts val="400"/>
              </a:spcBef>
              <a:spcAft>
                <a:spcPts val="0"/>
              </a:spcAft>
              <a:buSzPts val="2000"/>
              <a:buChar char="•"/>
              <a:defRPr sz="2000"/>
            </a:lvl6pPr>
            <a:lvl7pPr indent="-355600" lvl="6" marL="3200400" algn="l">
              <a:spcBef>
                <a:spcPts val="400"/>
              </a:spcBef>
              <a:spcAft>
                <a:spcPts val="0"/>
              </a:spcAft>
              <a:buSzPts val="2000"/>
              <a:buChar char="•"/>
              <a:defRPr sz="2000"/>
            </a:lvl7pPr>
            <a:lvl8pPr indent="-355600" lvl="7" marL="3657600" algn="l">
              <a:spcBef>
                <a:spcPts val="400"/>
              </a:spcBef>
              <a:spcAft>
                <a:spcPts val="0"/>
              </a:spcAft>
              <a:buSzPts val="2000"/>
              <a:buChar char="•"/>
              <a:defRPr sz="2000"/>
            </a:lvl8pPr>
            <a:lvl9pPr indent="-355600" lvl="8" marL="4114800" algn="l">
              <a:spcBef>
                <a:spcPts val="400"/>
              </a:spcBef>
              <a:spcAft>
                <a:spcPts val="0"/>
              </a:spcAft>
              <a:buSzPts val="2000"/>
              <a:buChar char="•"/>
              <a:defRPr sz="2000"/>
            </a:lvl9pPr>
          </a:lstStyle>
          <a:p/>
        </p:txBody>
      </p:sp>
      <p:sp>
        <p:nvSpPr>
          <p:cNvPr id="68" name="Google Shape;68;p57"/>
          <p:cNvSpPr txBox="1"/>
          <p:nvPr>
            <p:ph idx="2" type="body"/>
          </p:nvPr>
        </p:nvSpPr>
        <p:spPr>
          <a:xfrm>
            <a:off x="457201" y="1200150"/>
            <a:ext cx="3008313" cy="3360420"/>
          </a:xfrm>
          <a:prstGeom prst="rect">
            <a:avLst/>
          </a:prstGeom>
          <a:noFill/>
          <a:ln>
            <a:noFill/>
          </a:ln>
        </p:spPr>
        <p:txBody>
          <a:bodyPr anchorCtr="0" anchor="t" bIns="45700" lIns="91425" spcFirstLastPara="1" rIns="91425" wrap="square" tIns="45700">
            <a:normAutofit/>
          </a:bodyPr>
          <a:lstStyle>
            <a:lvl1pPr indent="-228600" lvl="0" marL="457200" algn="l">
              <a:spcBef>
                <a:spcPts val="320"/>
              </a:spcBef>
              <a:spcAft>
                <a:spcPts val="0"/>
              </a:spcAft>
              <a:buClr>
                <a:schemeClr val="dk1"/>
              </a:buClr>
              <a:buSzPts val="1600"/>
              <a:buNone/>
              <a:defRPr sz="1600"/>
            </a:lvl1pPr>
            <a:lvl2pPr indent="-228600" lvl="1" marL="914400" algn="l">
              <a:spcBef>
                <a:spcPts val="600"/>
              </a:spcBef>
              <a:spcAft>
                <a:spcPts val="0"/>
              </a:spcAft>
              <a:buSzPts val="1200"/>
              <a:buNone/>
              <a:defRPr sz="1200"/>
            </a:lvl2pPr>
            <a:lvl3pPr indent="-228600" lvl="2" marL="1371600" algn="l">
              <a:spcBef>
                <a:spcPts val="200"/>
              </a:spcBef>
              <a:spcAft>
                <a:spcPts val="0"/>
              </a:spcAft>
              <a:buSzPts val="1000"/>
              <a:buNone/>
              <a:defRPr sz="1000"/>
            </a:lvl3pPr>
            <a:lvl4pPr indent="-228600" lvl="3" marL="1828800" algn="l">
              <a:spcBef>
                <a:spcPts val="180"/>
              </a:spcBef>
              <a:spcAft>
                <a:spcPts val="0"/>
              </a:spcAft>
              <a:buSzPts val="900"/>
              <a:buNone/>
              <a:defRPr sz="900"/>
            </a:lvl4pPr>
            <a:lvl5pPr indent="-228600" lvl="4" marL="2286000" algn="l">
              <a:spcBef>
                <a:spcPts val="180"/>
              </a:spcBef>
              <a:spcAft>
                <a:spcPts val="0"/>
              </a:spcAft>
              <a:buSzPts val="900"/>
              <a:buNone/>
              <a:defRPr sz="900"/>
            </a:lvl5pPr>
            <a:lvl6pPr indent="-228600" lvl="5" marL="2743200" algn="l">
              <a:spcBef>
                <a:spcPts val="180"/>
              </a:spcBef>
              <a:spcAft>
                <a:spcPts val="0"/>
              </a:spcAft>
              <a:buSzPts val="900"/>
              <a:buNone/>
              <a:defRPr sz="900"/>
            </a:lvl6pPr>
            <a:lvl7pPr indent="-228600" lvl="6" marL="3200400" algn="l">
              <a:spcBef>
                <a:spcPts val="180"/>
              </a:spcBef>
              <a:spcAft>
                <a:spcPts val="0"/>
              </a:spcAft>
              <a:buSzPts val="900"/>
              <a:buNone/>
              <a:defRPr sz="900"/>
            </a:lvl7pPr>
            <a:lvl8pPr indent="-228600" lvl="7" marL="3657600" algn="l">
              <a:spcBef>
                <a:spcPts val="180"/>
              </a:spcBef>
              <a:spcAft>
                <a:spcPts val="0"/>
              </a:spcAft>
              <a:buSzPts val="900"/>
              <a:buNone/>
              <a:defRPr sz="900"/>
            </a:lvl8pPr>
            <a:lvl9pPr indent="-228600" lvl="8" marL="4114800" algn="l">
              <a:spcBef>
                <a:spcPts val="180"/>
              </a:spcBef>
              <a:spcAft>
                <a:spcPts val="0"/>
              </a:spcAft>
              <a:buSzPts val="900"/>
              <a:buNone/>
              <a:defRPr sz="900"/>
            </a:lvl9pPr>
          </a:lstStyle>
          <a:p/>
        </p:txBody>
      </p:sp>
      <p:sp>
        <p:nvSpPr>
          <p:cNvPr id="69" name="Google Shape;69;p57"/>
          <p:cNvSpPr txBox="1"/>
          <p:nvPr>
            <p:ph idx="10" type="dt"/>
          </p:nvPr>
        </p:nvSpPr>
        <p:spPr>
          <a:xfrm>
            <a:off x="457200" y="4629151"/>
            <a:ext cx="3429000" cy="228600"/>
          </a:xfrm>
          <a:prstGeom prst="rect">
            <a:avLst/>
          </a:prstGeom>
          <a:noFill/>
          <a:ln>
            <a:noFill/>
          </a:ln>
        </p:spPr>
        <p:txBody>
          <a:bodyPr anchorCtr="0" anchor="b" bIns="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57"/>
          <p:cNvSpPr txBox="1"/>
          <p:nvPr>
            <p:ph idx="11" type="ftr"/>
          </p:nvPr>
        </p:nvSpPr>
        <p:spPr>
          <a:xfrm>
            <a:off x="457200" y="4869657"/>
            <a:ext cx="3429000" cy="212884"/>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57"/>
          <p:cNvSpPr txBox="1"/>
          <p:nvPr>
            <p:ph idx="12" type="sldNum"/>
          </p:nvPr>
        </p:nvSpPr>
        <p:spPr>
          <a:xfrm rot="-5400000">
            <a:off x="8391843" y="4368483"/>
            <a:ext cx="986791"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fr-CH"/>
              <a:t>‹#›</a:t>
            </a:fld>
            <a:endParaRPr/>
          </a:p>
        </p:txBody>
      </p:sp>
      <p:sp>
        <p:nvSpPr>
          <p:cNvPr id="72" name="Google Shape;72;p57"/>
          <p:cNvSpPr txBox="1"/>
          <p:nvPr>
            <p:ph type="title"/>
          </p:nvPr>
        </p:nvSpPr>
        <p:spPr>
          <a:xfrm>
            <a:off x="457200" y="114539"/>
            <a:ext cx="5791200" cy="1028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8"/>
          <p:cNvSpPr txBox="1"/>
          <p:nvPr>
            <p:ph type="title"/>
          </p:nvPr>
        </p:nvSpPr>
        <p:spPr>
          <a:xfrm>
            <a:off x="457200" y="114539"/>
            <a:ext cx="5791200" cy="1028700"/>
          </a:xfrm>
          <a:prstGeom prst="rect">
            <a:avLst/>
          </a:prstGeom>
          <a:noFill/>
          <a:ln>
            <a:noFill/>
          </a:ln>
        </p:spPr>
        <p:txBody>
          <a:bodyPr anchorCtr="0" anchor="b" bIns="45700" lIns="91425" spcFirstLastPara="1" rIns="91425" wrap="square" tIns="45700">
            <a:normAutofit/>
          </a:bodyPr>
          <a:lstStyle>
            <a:lvl1pPr lvl="0" marR="0" rtl="0" algn="l">
              <a:spcBef>
                <a:spcPts val="0"/>
              </a:spcBef>
              <a:spcAft>
                <a:spcPts val="0"/>
              </a:spcAft>
              <a:buClr>
                <a:schemeClr val="dk2"/>
              </a:buClr>
              <a:buSzPts val="3600"/>
              <a:buFont typeface="Arial Black"/>
              <a:buNone/>
              <a:defRPr b="0" i="0" sz="3600" u="none" cap="none" strike="noStrike">
                <a:solidFill>
                  <a:schemeClr val="dk2"/>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48"/>
          <p:cNvSpPr txBox="1"/>
          <p:nvPr>
            <p:ph idx="1" type="body"/>
          </p:nvPr>
        </p:nvSpPr>
        <p:spPr>
          <a:xfrm>
            <a:off x="457200" y="1314451"/>
            <a:ext cx="7620000" cy="3280172"/>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4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1pPr>
            <a:lvl2pPr indent="-355600" lvl="1" marL="914400" marR="0" rtl="0" algn="l">
              <a:spcBef>
                <a:spcPts val="600"/>
              </a:spcBef>
              <a:spcAft>
                <a:spcPts val="0"/>
              </a:spcAft>
              <a:buClr>
                <a:schemeClr val="dk2"/>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spcBef>
                <a:spcPts val="36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3pPr>
            <a:lvl4pPr indent="-342900" lvl="3" marL="1828800" marR="0" rtl="0" algn="l">
              <a:spcBef>
                <a:spcPts val="36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spcBef>
                <a:spcPts val="36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5pPr>
            <a:lvl6pPr indent="-330200" lvl="5" marL="2743200" marR="0" rtl="0" algn="l">
              <a:spcBef>
                <a:spcPts val="320"/>
              </a:spcBef>
              <a:spcAft>
                <a:spcPts val="0"/>
              </a:spcAft>
              <a:buClr>
                <a:schemeClr val="dk2"/>
              </a:buClr>
              <a:buSzPts val="1600"/>
              <a:buFont typeface="Arial"/>
              <a:buChar char="•"/>
              <a:defRPr b="0" i="0" sz="1600" u="none" cap="none" strike="noStrike">
                <a:solidFill>
                  <a:schemeClr val="dk1"/>
                </a:solidFill>
                <a:latin typeface="Arial"/>
                <a:ea typeface="Arial"/>
                <a:cs typeface="Arial"/>
                <a:sym typeface="Arial"/>
              </a:defRPr>
            </a:lvl6pPr>
            <a:lvl7pPr indent="-330200" lvl="6" marL="3200400" marR="0" rtl="0" algn="l">
              <a:spcBef>
                <a:spcPts val="320"/>
              </a:spcBef>
              <a:spcAft>
                <a:spcPts val="0"/>
              </a:spcAft>
              <a:buClr>
                <a:schemeClr val="dk2"/>
              </a:buClr>
              <a:buSzPts val="1600"/>
              <a:buFont typeface="Arial"/>
              <a:buChar char="•"/>
              <a:defRPr b="0" i="0" sz="1600" u="none" cap="none" strike="noStrike">
                <a:solidFill>
                  <a:schemeClr val="dk1"/>
                </a:solidFill>
                <a:latin typeface="Arial"/>
                <a:ea typeface="Arial"/>
                <a:cs typeface="Arial"/>
                <a:sym typeface="Arial"/>
              </a:defRPr>
            </a:lvl7pPr>
            <a:lvl8pPr indent="-330200" lvl="7" marL="3657600" marR="0" rtl="0" algn="l">
              <a:spcBef>
                <a:spcPts val="320"/>
              </a:spcBef>
              <a:spcAft>
                <a:spcPts val="0"/>
              </a:spcAft>
              <a:buClr>
                <a:schemeClr val="dk2"/>
              </a:buClr>
              <a:buSzPts val="1600"/>
              <a:buFont typeface="Arial"/>
              <a:buChar char="•"/>
              <a:defRPr b="0" i="0" sz="1600" u="none" cap="none" strike="noStrike">
                <a:solidFill>
                  <a:schemeClr val="dk1"/>
                </a:solidFill>
                <a:latin typeface="Arial"/>
                <a:ea typeface="Arial"/>
                <a:cs typeface="Arial"/>
                <a:sym typeface="Arial"/>
              </a:defRPr>
            </a:lvl8pPr>
            <a:lvl9pPr indent="-330200" lvl="8" marL="4114800" marR="0" rtl="0" algn="l">
              <a:spcBef>
                <a:spcPts val="320"/>
              </a:spcBef>
              <a:spcAft>
                <a:spcPts val="0"/>
              </a:spcAft>
              <a:buClr>
                <a:schemeClr val="dk2"/>
              </a:buClr>
              <a:buSzPts val="1600"/>
              <a:buFont typeface="Arial"/>
              <a:buChar char="•"/>
              <a:defRPr b="0" i="0" sz="1600" u="none" cap="none" strike="noStrike">
                <a:solidFill>
                  <a:schemeClr val="dk1"/>
                </a:solidFill>
                <a:latin typeface="Arial"/>
                <a:ea typeface="Arial"/>
                <a:cs typeface="Arial"/>
                <a:sym typeface="Arial"/>
              </a:defRPr>
            </a:lvl9pPr>
          </a:lstStyle>
          <a:p/>
        </p:txBody>
      </p:sp>
      <p:sp>
        <p:nvSpPr>
          <p:cNvPr id="12" name="Google Shape;12;p48"/>
          <p:cNvSpPr txBox="1"/>
          <p:nvPr>
            <p:ph idx="10" type="dt"/>
          </p:nvPr>
        </p:nvSpPr>
        <p:spPr>
          <a:xfrm>
            <a:off x="457200" y="4629151"/>
            <a:ext cx="3429000" cy="228600"/>
          </a:xfrm>
          <a:prstGeom prst="rect">
            <a:avLst/>
          </a:prstGeom>
          <a:noFill/>
          <a:ln>
            <a:noFill/>
          </a:ln>
        </p:spPr>
        <p:txBody>
          <a:bodyPr anchorCtr="0" anchor="b" bIns="0" lIns="91425" spcFirstLastPara="1" rIns="91425" wrap="square" tIns="45700">
            <a:noAutofit/>
          </a:bodyPr>
          <a:lstStyle>
            <a:lvl1pPr lvl="0" marR="0" rtl="0" algn="l">
              <a:spcBef>
                <a:spcPts val="0"/>
              </a:spcBef>
              <a:spcAft>
                <a:spcPts val="0"/>
              </a:spcAft>
              <a:buSzPts val="1400"/>
              <a:buNone/>
              <a:defRPr b="0" i="0" sz="10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48"/>
          <p:cNvSpPr txBox="1"/>
          <p:nvPr>
            <p:ph idx="11" type="ftr"/>
          </p:nvPr>
        </p:nvSpPr>
        <p:spPr>
          <a:xfrm>
            <a:off x="457200" y="4869657"/>
            <a:ext cx="3429000" cy="212884"/>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0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48"/>
          <p:cNvSpPr txBox="1"/>
          <p:nvPr>
            <p:ph idx="12" type="sldNum"/>
          </p:nvPr>
        </p:nvSpPr>
        <p:spPr>
          <a:xfrm rot="-5400000">
            <a:off x="8391843" y="4368483"/>
            <a:ext cx="986791" cy="365125"/>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1" i="0" sz="2400" u="none" cap="none" strike="noStrike">
                <a:solidFill>
                  <a:schemeClr val="dk2"/>
                </a:solidFill>
                <a:latin typeface="Arial"/>
                <a:ea typeface="Arial"/>
                <a:cs typeface="Arial"/>
                <a:sym typeface="Arial"/>
              </a:defRPr>
            </a:lvl1pPr>
            <a:lvl2pPr indent="0" lvl="1" marL="0" marR="0" rtl="0" algn="l">
              <a:spcBef>
                <a:spcPts val="0"/>
              </a:spcBef>
              <a:buNone/>
              <a:defRPr b="1" i="0" sz="2400" u="none" cap="none" strike="noStrike">
                <a:solidFill>
                  <a:schemeClr val="dk2"/>
                </a:solidFill>
                <a:latin typeface="Arial"/>
                <a:ea typeface="Arial"/>
                <a:cs typeface="Arial"/>
                <a:sym typeface="Arial"/>
              </a:defRPr>
            </a:lvl2pPr>
            <a:lvl3pPr indent="0" lvl="2" marL="0" marR="0" rtl="0" algn="l">
              <a:spcBef>
                <a:spcPts val="0"/>
              </a:spcBef>
              <a:buNone/>
              <a:defRPr b="1" i="0" sz="2400" u="none" cap="none" strike="noStrike">
                <a:solidFill>
                  <a:schemeClr val="dk2"/>
                </a:solidFill>
                <a:latin typeface="Arial"/>
                <a:ea typeface="Arial"/>
                <a:cs typeface="Arial"/>
                <a:sym typeface="Arial"/>
              </a:defRPr>
            </a:lvl3pPr>
            <a:lvl4pPr indent="0" lvl="3" marL="0" marR="0" rtl="0" algn="l">
              <a:spcBef>
                <a:spcPts val="0"/>
              </a:spcBef>
              <a:buNone/>
              <a:defRPr b="1" i="0" sz="2400" u="none" cap="none" strike="noStrike">
                <a:solidFill>
                  <a:schemeClr val="dk2"/>
                </a:solidFill>
                <a:latin typeface="Arial"/>
                <a:ea typeface="Arial"/>
                <a:cs typeface="Arial"/>
                <a:sym typeface="Arial"/>
              </a:defRPr>
            </a:lvl4pPr>
            <a:lvl5pPr indent="0" lvl="4" marL="0" marR="0" rtl="0" algn="l">
              <a:spcBef>
                <a:spcPts val="0"/>
              </a:spcBef>
              <a:buNone/>
              <a:defRPr b="1" i="0" sz="2400" u="none" cap="none" strike="noStrike">
                <a:solidFill>
                  <a:schemeClr val="dk2"/>
                </a:solidFill>
                <a:latin typeface="Arial"/>
                <a:ea typeface="Arial"/>
                <a:cs typeface="Arial"/>
                <a:sym typeface="Arial"/>
              </a:defRPr>
            </a:lvl5pPr>
            <a:lvl6pPr indent="0" lvl="5" marL="0" marR="0" rtl="0" algn="l">
              <a:spcBef>
                <a:spcPts val="0"/>
              </a:spcBef>
              <a:buNone/>
              <a:defRPr b="1" i="0" sz="2400" u="none" cap="none" strike="noStrike">
                <a:solidFill>
                  <a:schemeClr val="dk2"/>
                </a:solidFill>
                <a:latin typeface="Arial"/>
                <a:ea typeface="Arial"/>
                <a:cs typeface="Arial"/>
                <a:sym typeface="Arial"/>
              </a:defRPr>
            </a:lvl6pPr>
            <a:lvl7pPr indent="0" lvl="6" marL="0" marR="0" rtl="0" algn="l">
              <a:spcBef>
                <a:spcPts val="0"/>
              </a:spcBef>
              <a:buNone/>
              <a:defRPr b="1" i="0" sz="2400" u="none" cap="none" strike="noStrike">
                <a:solidFill>
                  <a:schemeClr val="dk2"/>
                </a:solidFill>
                <a:latin typeface="Arial"/>
                <a:ea typeface="Arial"/>
                <a:cs typeface="Arial"/>
                <a:sym typeface="Arial"/>
              </a:defRPr>
            </a:lvl7pPr>
            <a:lvl8pPr indent="0" lvl="7" marL="0" marR="0" rtl="0" algn="l">
              <a:spcBef>
                <a:spcPts val="0"/>
              </a:spcBef>
              <a:buNone/>
              <a:defRPr b="1" i="0" sz="2400" u="none" cap="none" strike="noStrike">
                <a:solidFill>
                  <a:schemeClr val="dk2"/>
                </a:solidFill>
                <a:latin typeface="Arial"/>
                <a:ea typeface="Arial"/>
                <a:cs typeface="Arial"/>
                <a:sym typeface="Arial"/>
              </a:defRPr>
            </a:lvl8pPr>
            <a:lvl9pPr indent="0" lvl="8" marL="0" marR="0" rtl="0" algn="l">
              <a:spcBef>
                <a:spcPts val="0"/>
              </a:spcBef>
              <a:buNone/>
              <a:defRPr b="1" i="0" sz="24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fr-CH"/>
              <a:t>‹#›</a:t>
            </a:fld>
            <a:endParaRPr/>
          </a:p>
        </p:txBody>
      </p:sp>
      <p:sp>
        <p:nvSpPr>
          <p:cNvPr id="15" name="Google Shape;15;p48"/>
          <p:cNvSpPr/>
          <p:nvPr/>
        </p:nvSpPr>
        <p:spPr>
          <a:xfrm>
            <a:off x="9001124" y="0"/>
            <a:ext cx="142876" cy="10287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6" name="Google Shape;16;p48"/>
          <p:cNvSpPr/>
          <p:nvPr/>
        </p:nvSpPr>
        <p:spPr>
          <a:xfrm>
            <a:off x="9001124" y="1028700"/>
            <a:ext cx="142876" cy="41148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2.gif"/><Relationship Id="rId10" Type="http://schemas.openxmlformats.org/officeDocument/2006/relationships/image" Target="../media/image15.jpg"/><Relationship Id="rId13" Type="http://schemas.openxmlformats.org/officeDocument/2006/relationships/image" Target="../media/image13.jpg"/><Relationship Id="rId12"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jpg"/><Relationship Id="rId4" Type="http://schemas.openxmlformats.org/officeDocument/2006/relationships/image" Target="../media/image6.gif"/><Relationship Id="rId9" Type="http://schemas.openxmlformats.org/officeDocument/2006/relationships/image" Target="../media/image11.jpg"/><Relationship Id="rId15" Type="http://schemas.openxmlformats.org/officeDocument/2006/relationships/image" Target="../media/image20.png"/><Relationship Id="rId14" Type="http://schemas.openxmlformats.org/officeDocument/2006/relationships/image" Target="../media/image12.jpg"/><Relationship Id="rId5" Type="http://schemas.openxmlformats.org/officeDocument/2006/relationships/image" Target="../media/image1.png"/><Relationship Id="rId6" Type="http://schemas.openxmlformats.org/officeDocument/2006/relationships/image" Target="../media/image5.jpg"/><Relationship Id="rId7" Type="http://schemas.openxmlformats.org/officeDocument/2006/relationships/image" Target="../media/image8.png"/><Relationship Id="rId8" Type="http://schemas.openxmlformats.org/officeDocument/2006/relationships/image" Target="../media/image19.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5.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7.png"/></Relationships>
</file>

<file path=ppt/slides/_rels/slide24.xml.rels><?xml version="1.0" encoding="UTF-8" standalone="yes"?><Relationships xmlns="http://schemas.openxmlformats.org/package/2006/relationships"><Relationship Id="rId11" Type="http://schemas.openxmlformats.org/officeDocument/2006/relationships/image" Target="../media/image2.gif"/><Relationship Id="rId10" Type="http://schemas.openxmlformats.org/officeDocument/2006/relationships/image" Target="../media/image15.jpg"/><Relationship Id="rId13" Type="http://schemas.openxmlformats.org/officeDocument/2006/relationships/image" Target="../media/image24.jpg"/><Relationship Id="rId12"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8.jpg"/><Relationship Id="rId4" Type="http://schemas.openxmlformats.org/officeDocument/2006/relationships/image" Target="../media/image6.gif"/><Relationship Id="rId9" Type="http://schemas.openxmlformats.org/officeDocument/2006/relationships/image" Target="../media/image11.jpg"/><Relationship Id="rId15" Type="http://schemas.openxmlformats.org/officeDocument/2006/relationships/image" Target="../media/image20.png"/><Relationship Id="rId14" Type="http://schemas.openxmlformats.org/officeDocument/2006/relationships/image" Target="../media/image12.jpg"/><Relationship Id="rId5" Type="http://schemas.openxmlformats.org/officeDocument/2006/relationships/image" Target="../media/image1.png"/><Relationship Id="rId6" Type="http://schemas.openxmlformats.org/officeDocument/2006/relationships/image" Target="../media/image5.jpg"/><Relationship Id="rId7" Type="http://schemas.openxmlformats.org/officeDocument/2006/relationships/image" Target="../media/image8.png"/><Relationship Id="rId8" Type="http://schemas.openxmlformats.org/officeDocument/2006/relationships/image" Target="../media/image19.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4.jp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4.jp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7.jpg"/><Relationship Id="rId4" Type="http://schemas.openxmlformats.org/officeDocument/2006/relationships/image" Target="../media/image28.png"/><Relationship Id="rId5"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0.jpg"/><Relationship Id="rId4" Type="http://schemas.openxmlformats.org/officeDocument/2006/relationships/image" Target="../media/image31.png"/><Relationship Id="rId5" Type="http://schemas.openxmlformats.org/officeDocument/2006/relationships/image" Target="../media/image29.png"/><Relationship Id="rId6" Type="http://schemas.openxmlformats.org/officeDocument/2006/relationships/image" Target="../media/image36.png"/></Relationships>
</file>

<file path=ppt/slides/_rels/slide29.xml.rels><?xml version="1.0" encoding="UTF-8" standalone="yes"?><Relationships xmlns="http://schemas.openxmlformats.org/package/2006/relationships"><Relationship Id="rId10"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29.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8.png"/><Relationship Id="rId8"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2.jpg"/><Relationship Id="rId4" Type="http://schemas.openxmlformats.org/officeDocument/2006/relationships/image" Target="../media/image29.png"/><Relationship Id="rId9" Type="http://schemas.openxmlformats.org/officeDocument/2006/relationships/image" Target="../media/image50.png"/><Relationship Id="rId5" Type="http://schemas.openxmlformats.org/officeDocument/2006/relationships/image" Target="../media/image43.png"/><Relationship Id="rId6" Type="http://schemas.openxmlformats.org/officeDocument/2006/relationships/image" Target="../media/image39.png"/><Relationship Id="rId7" Type="http://schemas.openxmlformats.org/officeDocument/2006/relationships/image" Target="../media/image45.png"/><Relationship Id="rId8" Type="http://schemas.openxmlformats.org/officeDocument/2006/relationships/image" Target="../media/image47.png"/></Relationships>
</file>

<file path=ppt/slides/_rels/slide31.xml.rels><?xml version="1.0" encoding="UTF-8" standalone="yes"?><Relationships xmlns="http://schemas.openxmlformats.org/package/2006/relationships"><Relationship Id="rId10"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3.jpg"/><Relationship Id="rId4" Type="http://schemas.openxmlformats.org/officeDocument/2006/relationships/image" Target="../media/image29.png"/><Relationship Id="rId9" Type="http://schemas.openxmlformats.org/officeDocument/2006/relationships/image" Target="../media/image48.png"/><Relationship Id="rId5" Type="http://schemas.openxmlformats.org/officeDocument/2006/relationships/image" Target="../media/image52.png"/><Relationship Id="rId6" Type="http://schemas.openxmlformats.org/officeDocument/2006/relationships/image" Target="../media/image44.png"/><Relationship Id="rId7" Type="http://schemas.openxmlformats.org/officeDocument/2006/relationships/image" Target="../media/image46.png"/><Relationship Id="rId8" Type="http://schemas.openxmlformats.org/officeDocument/2006/relationships/image" Target="../media/image5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54.jp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9.jp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54.jpg"/><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7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hyperlink" Target="https://www.imbaschweiz.ch/" TargetMode="External"/><Relationship Id="rId4" Type="http://schemas.openxmlformats.org/officeDocument/2006/relationships/image" Target="../media/image61.png"/><Relationship Id="rId5" Type="http://schemas.openxmlformats.org/officeDocument/2006/relationships/image" Target="../media/image55.png"/><Relationship Id="rId6" Type="http://schemas.openxmlformats.org/officeDocument/2006/relationships/image" Target="../media/image59.png"/><Relationship Id="rId7" Type="http://schemas.openxmlformats.org/officeDocument/2006/relationships/image" Target="../media/image51.png"/><Relationship Id="rId8" Type="http://schemas.openxmlformats.org/officeDocument/2006/relationships/image" Target="../media/image5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66.pn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55.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59.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62.jpg"/></Relationships>
</file>

<file path=ppt/slides/_rels/slide41.xml.rels><?xml version="1.0" encoding="UTF-8" standalone="yes"?><Relationships xmlns="http://schemas.openxmlformats.org/package/2006/relationships"><Relationship Id="rId20" Type="http://schemas.openxmlformats.org/officeDocument/2006/relationships/image" Target="../media/image74.png"/><Relationship Id="rId11" Type="http://schemas.openxmlformats.org/officeDocument/2006/relationships/image" Target="../media/image46.png"/><Relationship Id="rId10" Type="http://schemas.openxmlformats.org/officeDocument/2006/relationships/image" Target="../media/image63.png"/><Relationship Id="rId21" Type="http://schemas.openxmlformats.org/officeDocument/2006/relationships/image" Target="../media/image48.png"/><Relationship Id="rId13" Type="http://schemas.openxmlformats.org/officeDocument/2006/relationships/image" Target="../media/image73.png"/><Relationship Id="rId12" Type="http://schemas.openxmlformats.org/officeDocument/2006/relationships/image" Target="../media/image65.png"/><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52.png"/><Relationship Id="rId4" Type="http://schemas.openxmlformats.org/officeDocument/2006/relationships/image" Target="../media/image82.png"/><Relationship Id="rId9" Type="http://schemas.openxmlformats.org/officeDocument/2006/relationships/image" Target="../media/image64.png"/><Relationship Id="rId15" Type="http://schemas.openxmlformats.org/officeDocument/2006/relationships/image" Target="../media/image67.png"/><Relationship Id="rId14" Type="http://schemas.openxmlformats.org/officeDocument/2006/relationships/image" Target="../media/image70.png"/><Relationship Id="rId17" Type="http://schemas.openxmlformats.org/officeDocument/2006/relationships/image" Target="../media/image76.png"/><Relationship Id="rId16" Type="http://schemas.openxmlformats.org/officeDocument/2006/relationships/image" Target="../media/image77.png"/><Relationship Id="rId5" Type="http://schemas.openxmlformats.org/officeDocument/2006/relationships/image" Target="../media/image71.png"/><Relationship Id="rId19" Type="http://schemas.openxmlformats.org/officeDocument/2006/relationships/image" Target="../media/image72.png"/><Relationship Id="rId6" Type="http://schemas.openxmlformats.org/officeDocument/2006/relationships/image" Target="../media/image44.png"/><Relationship Id="rId18" Type="http://schemas.openxmlformats.org/officeDocument/2006/relationships/image" Target="../media/image56.png"/><Relationship Id="rId7" Type="http://schemas.openxmlformats.org/officeDocument/2006/relationships/image" Target="../media/image68.png"/><Relationship Id="rId8" Type="http://schemas.openxmlformats.org/officeDocument/2006/relationships/image" Target="../media/image6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54.jpg"/><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6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hyperlink" Target="http://www.imbaschweiz.ch/" TargetMode="External"/><Relationship Id="rId4" Type="http://schemas.openxmlformats.org/officeDocument/2006/relationships/image" Target="../media/image75.png"/><Relationship Id="rId5" Type="http://schemas.openxmlformats.org/officeDocument/2006/relationships/hyperlink" Target="http://www.imbaschweiz.ch/get-involved" TargetMode="External"/><Relationship Id="rId6" Type="http://schemas.openxmlformats.org/officeDocument/2006/relationships/image" Target="../media/image8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79.jpg"/><Relationship Id="rId4" Type="http://schemas.openxmlformats.org/officeDocument/2006/relationships/image" Target="../media/image80.png"/><Relationship Id="rId5" Type="http://schemas.openxmlformats.org/officeDocument/2006/relationships/hyperlink" Target="mailto:dave.spielmann@imbaschweiz.ch"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1" Type="http://schemas.openxmlformats.org/officeDocument/2006/relationships/image" Target="../media/image2.gif"/><Relationship Id="rId10" Type="http://schemas.openxmlformats.org/officeDocument/2006/relationships/image" Target="../media/image15.jpg"/><Relationship Id="rId13" Type="http://schemas.openxmlformats.org/officeDocument/2006/relationships/image" Target="../media/image13.jpg"/><Relationship Id="rId12"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8.jpg"/><Relationship Id="rId4" Type="http://schemas.openxmlformats.org/officeDocument/2006/relationships/image" Target="../media/image6.gif"/><Relationship Id="rId9" Type="http://schemas.openxmlformats.org/officeDocument/2006/relationships/image" Target="../media/image11.jpg"/><Relationship Id="rId15" Type="http://schemas.openxmlformats.org/officeDocument/2006/relationships/image" Target="../media/image20.png"/><Relationship Id="rId14" Type="http://schemas.openxmlformats.org/officeDocument/2006/relationships/image" Target="../media/image12.jpg"/><Relationship Id="rId5" Type="http://schemas.openxmlformats.org/officeDocument/2006/relationships/image" Target="../media/image1.png"/><Relationship Id="rId6" Type="http://schemas.openxmlformats.org/officeDocument/2006/relationships/image" Target="../media/image5.jpg"/><Relationship Id="rId7" Type="http://schemas.openxmlformats.org/officeDocument/2006/relationships/image" Target="../media/image8.png"/><Relationship Id="rId8" Type="http://schemas.openxmlformats.org/officeDocument/2006/relationships/image" Target="../media/image19.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s://docs.google.com/spreadsheets/d/1lAo_uVxJ_B1Eecux33JbB8lp6oOh163n/edit?usp=sharing&amp;ouid=106167070788749722180&amp;rtpof=true&amp;sd=true" TargetMode="Externa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www.stv-fst.ch/de/leitlinien"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
          <p:cNvSpPr txBox="1"/>
          <p:nvPr>
            <p:ph type="ctrTitle"/>
          </p:nvPr>
        </p:nvSpPr>
        <p:spPr>
          <a:xfrm>
            <a:off x="384314" y="171451"/>
            <a:ext cx="8507288" cy="3048372"/>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8800"/>
              <a:buFont typeface="Arial Black"/>
              <a:buNone/>
            </a:pPr>
            <a:r>
              <a:rPr lang="fr-CH"/>
              <a:t>RDK</a:t>
            </a:r>
            <a:br>
              <a:rPr lang="fr-CH"/>
            </a:br>
            <a:r>
              <a:rPr lang="fr-CH" sz="1500"/>
              <a:t>	KONFERENZ DER REGIONALEN TOURISMUSDIREKTOREN DER SCHWEIZ</a:t>
            </a:r>
            <a:br>
              <a:rPr lang="fr-CH" sz="1500"/>
            </a:br>
            <a:r>
              <a:rPr lang="fr-CH" sz="1500"/>
              <a:t>	CONFÉRENCE DES DIRECTEURS D’OFFICES DE TOURISME RÉGIONAUX DE SUISSE</a:t>
            </a:r>
            <a:br>
              <a:rPr lang="fr-CH" sz="1500"/>
            </a:br>
            <a:r>
              <a:rPr lang="fr-CH" sz="1500"/>
              <a:t>	CONFERENZA DEI DIRETTORI DEGLI ENTI REGIONALI SVIZZERI DEL TURISMO</a:t>
            </a:r>
            <a:br>
              <a:rPr lang="fr-CH" sz="1500"/>
            </a:br>
            <a:r>
              <a:rPr lang="fr-CH" sz="1500"/>
              <a:t>	CONFERENZA DALS DIRECTURS REGIUNALS SVIZZERS DAL TURISSEM</a:t>
            </a:r>
            <a:endParaRPr sz="1500"/>
          </a:p>
        </p:txBody>
      </p:sp>
      <p:sp>
        <p:nvSpPr>
          <p:cNvPr id="100" name="Google Shape;100;p1"/>
          <p:cNvSpPr txBox="1"/>
          <p:nvPr>
            <p:ph idx="1" type="subTitle"/>
          </p:nvPr>
        </p:nvSpPr>
        <p:spPr>
          <a:xfrm>
            <a:off x="457200" y="3075806"/>
            <a:ext cx="5842992" cy="792088"/>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None/>
            </a:pPr>
            <a:r>
              <a:rPr lang="fr-CH"/>
              <a:t>INTERNE RDK STRATEGIESITZUNG, 23. SEPTEMBER 2021</a:t>
            </a:r>
            <a:endParaRPr/>
          </a:p>
        </p:txBody>
      </p:sp>
      <p:sp>
        <p:nvSpPr>
          <p:cNvPr id="101" name="Google Shape;101;p1"/>
          <p:cNvSpPr txBox="1"/>
          <p:nvPr>
            <p:ph idx="12" type="sldNum"/>
          </p:nvPr>
        </p:nvSpPr>
        <p:spPr>
          <a:xfrm>
            <a:off x="8391843" y="4654897"/>
            <a:ext cx="986791"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fr-CH" sz="1200"/>
              <a:t>‹#›</a:t>
            </a:fld>
            <a:endParaRPr sz="1200"/>
          </a:p>
        </p:txBody>
      </p:sp>
      <p:grpSp>
        <p:nvGrpSpPr>
          <p:cNvPr id="102" name="Google Shape;102;p1"/>
          <p:cNvGrpSpPr/>
          <p:nvPr/>
        </p:nvGrpSpPr>
        <p:grpSpPr>
          <a:xfrm>
            <a:off x="758564" y="3939902"/>
            <a:ext cx="7137370" cy="1028745"/>
            <a:chOff x="566440" y="4037850"/>
            <a:chExt cx="7137370" cy="1028745"/>
          </a:xfrm>
        </p:grpSpPr>
        <p:pic>
          <p:nvPicPr>
            <p:cNvPr id="103" name="Google Shape;103;p1"/>
            <p:cNvPicPr preferRelativeResize="0"/>
            <p:nvPr/>
          </p:nvPicPr>
          <p:blipFill rotWithShape="1">
            <a:blip r:embed="rId3">
              <a:alphaModFix/>
            </a:blip>
            <a:srcRect b="0" l="0" r="0" t="0"/>
            <a:stretch/>
          </p:blipFill>
          <p:spPr>
            <a:xfrm>
              <a:off x="2743428" y="4114204"/>
              <a:ext cx="1010839" cy="312441"/>
            </a:xfrm>
            <a:prstGeom prst="rect">
              <a:avLst/>
            </a:prstGeom>
            <a:noFill/>
            <a:ln>
              <a:noFill/>
            </a:ln>
          </p:spPr>
        </p:pic>
        <p:pic>
          <p:nvPicPr>
            <p:cNvPr descr="Fribourg Region" id="104" name="Google Shape;104;p1"/>
            <p:cNvPicPr preferRelativeResize="0"/>
            <p:nvPr/>
          </p:nvPicPr>
          <p:blipFill rotWithShape="1">
            <a:blip r:embed="rId4">
              <a:alphaModFix/>
            </a:blip>
            <a:srcRect b="0" l="0" r="0" t="0"/>
            <a:stretch/>
          </p:blipFill>
          <p:spPr>
            <a:xfrm>
              <a:off x="3969357" y="4079924"/>
              <a:ext cx="952500" cy="381001"/>
            </a:xfrm>
            <a:prstGeom prst="rect">
              <a:avLst/>
            </a:prstGeom>
            <a:noFill/>
            <a:ln>
              <a:noFill/>
            </a:ln>
          </p:spPr>
        </p:pic>
        <p:pic>
          <p:nvPicPr>
            <p:cNvPr id="105" name="Google Shape;105;p1"/>
            <p:cNvPicPr preferRelativeResize="0"/>
            <p:nvPr/>
          </p:nvPicPr>
          <p:blipFill rotWithShape="1">
            <a:blip r:embed="rId5">
              <a:alphaModFix/>
            </a:blip>
            <a:srcRect b="0" l="0" r="0" t="0"/>
            <a:stretch/>
          </p:blipFill>
          <p:spPr>
            <a:xfrm>
              <a:off x="1664242" y="4037850"/>
              <a:ext cx="864094" cy="567834"/>
            </a:xfrm>
            <a:prstGeom prst="rect">
              <a:avLst/>
            </a:prstGeom>
            <a:noFill/>
            <a:ln>
              <a:noFill/>
            </a:ln>
          </p:spPr>
        </p:pic>
        <p:pic>
          <p:nvPicPr>
            <p:cNvPr descr="Genf / GenÃ¨ve" id="106" name="Google Shape;106;p1"/>
            <p:cNvPicPr preferRelativeResize="0"/>
            <p:nvPr/>
          </p:nvPicPr>
          <p:blipFill rotWithShape="1">
            <a:blip r:embed="rId6">
              <a:alphaModFix/>
            </a:blip>
            <a:srcRect b="0" l="0" r="0" t="0"/>
            <a:stretch/>
          </p:blipFill>
          <p:spPr>
            <a:xfrm>
              <a:off x="5136947" y="4122112"/>
              <a:ext cx="1152128" cy="296624"/>
            </a:xfrm>
            <a:prstGeom prst="rect">
              <a:avLst/>
            </a:prstGeom>
            <a:noFill/>
            <a:ln>
              <a:noFill/>
            </a:ln>
          </p:spPr>
        </p:pic>
        <p:pic>
          <p:nvPicPr>
            <p:cNvPr id="107" name="Google Shape;107;p1"/>
            <p:cNvPicPr preferRelativeResize="0"/>
            <p:nvPr/>
          </p:nvPicPr>
          <p:blipFill rotWithShape="1">
            <a:blip r:embed="rId7">
              <a:alphaModFix/>
            </a:blip>
            <a:srcRect b="0" l="0" r="0" t="0"/>
            <a:stretch/>
          </p:blipFill>
          <p:spPr>
            <a:xfrm>
              <a:off x="4990299" y="4641987"/>
              <a:ext cx="789490" cy="308394"/>
            </a:xfrm>
            <a:prstGeom prst="rect">
              <a:avLst/>
            </a:prstGeom>
            <a:noFill/>
            <a:ln>
              <a:noFill/>
            </a:ln>
          </p:spPr>
        </p:pic>
        <p:pic>
          <p:nvPicPr>
            <p:cNvPr descr="GraubÃ¼nden" id="108" name="Google Shape;108;p1"/>
            <p:cNvPicPr preferRelativeResize="0"/>
            <p:nvPr/>
          </p:nvPicPr>
          <p:blipFill rotWithShape="1">
            <a:blip r:embed="rId8">
              <a:alphaModFix/>
            </a:blip>
            <a:srcRect b="15505" l="0" r="0" t="14683"/>
            <a:stretch/>
          </p:blipFill>
          <p:spPr>
            <a:xfrm>
              <a:off x="6504167" y="4119573"/>
              <a:ext cx="1080425" cy="301702"/>
            </a:xfrm>
            <a:prstGeom prst="rect">
              <a:avLst/>
            </a:prstGeom>
            <a:noFill/>
            <a:ln>
              <a:noFill/>
            </a:ln>
          </p:spPr>
        </p:pic>
        <p:pic>
          <p:nvPicPr>
            <p:cNvPr descr="Aargau Region" id="109" name="Google Shape;109;p1"/>
            <p:cNvPicPr preferRelativeResize="0"/>
            <p:nvPr/>
          </p:nvPicPr>
          <p:blipFill rotWithShape="1">
            <a:blip r:embed="rId9">
              <a:alphaModFix/>
            </a:blip>
            <a:srcRect b="0" l="0" r="0" t="0"/>
            <a:stretch/>
          </p:blipFill>
          <p:spPr>
            <a:xfrm>
              <a:off x="568660" y="4116338"/>
              <a:ext cx="880492" cy="308173"/>
            </a:xfrm>
            <a:prstGeom prst="rect">
              <a:avLst/>
            </a:prstGeom>
            <a:noFill/>
            <a:ln>
              <a:noFill/>
            </a:ln>
          </p:spPr>
        </p:pic>
        <p:pic>
          <p:nvPicPr>
            <p:cNvPr descr="Jura &amp; Drei-Seen-Land" id="110" name="Google Shape;110;p1"/>
            <p:cNvPicPr preferRelativeResize="0"/>
            <p:nvPr/>
          </p:nvPicPr>
          <p:blipFill rotWithShape="1">
            <a:blip r:embed="rId10">
              <a:alphaModFix/>
            </a:blip>
            <a:srcRect b="0" l="0" r="0" t="0"/>
            <a:stretch/>
          </p:blipFill>
          <p:spPr>
            <a:xfrm>
              <a:off x="566440" y="4678704"/>
              <a:ext cx="979004" cy="234961"/>
            </a:xfrm>
            <a:prstGeom prst="rect">
              <a:avLst/>
            </a:prstGeom>
            <a:noFill/>
            <a:ln>
              <a:noFill/>
            </a:ln>
          </p:spPr>
        </p:pic>
        <p:pic>
          <p:nvPicPr>
            <p:cNvPr descr="Luzern - VierwaldstÃ¤ttersee" id="111" name="Google Shape;111;p1"/>
            <p:cNvPicPr preferRelativeResize="0"/>
            <p:nvPr/>
          </p:nvPicPr>
          <p:blipFill rotWithShape="1">
            <a:blip r:embed="rId11">
              <a:alphaModFix/>
            </a:blip>
            <a:srcRect b="0" l="0" r="0" t="0"/>
            <a:stretch/>
          </p:blipFill>
          <p:spPr>
            <a:xfrm>
              <a:off x="1672112" y="4605684"/>
              <a:ext cx="952500" cy="381001"/>
            </a:xfrm>
            <a:prstGeom prst="rect">
              <a:avLst/>
            </a:prstGeom>
            <a:noFill/>
            <a:ln>
              <a:noFill/>
            </a:ln>
          </p:spPr>
        </p:pic>
        <p:pic>
          <p:nvPicPr>
            <p:cNvPr descr="Ostschweiz / VierwaldstÃ¤ttersee" id="112" name="Google Shape;112;p1"/>
            <p:cNvPicPr preferRelativeResize="0"/>
            <p:nvPr/>
          </p:nvPicPr>
          <p:blipFill rotWithShape="1">
            <a:blip r:embed="rId12">
              <a:alphaModFix/>
            </a:blip>
            <a:srcRect b="0" l="0" r="0" t="0"/>
            <a:stretch/>
          </p:blipFill>
          <p:spPr>
            <a:xfrm>
              <a:off x="2751280" y="4639964"/>
              <a:ext cx="1077385" cy="312441"/>
            </a:xfrm>
            <a:prstGeom prst="rect">
              <a:avLst/>
            </a:prstGeom>
            <a:noFill/>
            <a:ln>
              <a:noFill/>
            </a:ln>
          </p:spPr>
        </p:pic>
        <p:pic>
          <p:nvPicPr>
            <p:cNvPr id="113" name="Google Shape;113;p1"/>
            <p:cNvPicPr preferRelativeResize="0"/>
            <p:nvPr/>
          </p:nvPicPr>
          <p:blipFill rotWithShape="1">
            <a:blip r:embed="rId13">
              <a:alphaModFix/>
            </a:blip>
            <a:srcRect b="0" l="0" r="0" t="0"/>
            <a:stretch/>
          </p:blipFill>
          <p:spPr>
            <a:xfrm>
              <a:off x="3955333" y="4663757"/>
              <a:ext cx="908298" cy="264854"/>
            </a:xfrm>
            <a:prstGeom prst="rect">
              <a:avLst/>
            </a:prstGeom>
            <a:noFill/>
            <a:ln>
              <a:noFill/>
            </a:ln>
          </p:spPr>
        </p:pic>
        <p:pic>
          <p:nvPicPr>
            <p:cNvPr descr="Wallis" id="114" name="Google Shape;114;p1"/>
            <p:cNvPicPr preferRelativeResize="0"/>
            <p:nvPr/>
          </p:nvPicPr>
          <p:blipFill rotWithShape="1">
            <a:blip r:embed="rId14">
              <a:alphaModFix/>
            </a:blip>
            <a:srcRect b="0" l="0" r="0" t="0"/>
            <a:stretch/>
          </p:blipFill>
          <p:spPr>
            <a:xfrm>
              <a:off x="5906457" y="4525774"/>
              <a:ext cx="718187" cy="540821"/>
            </a:xfrm>
            <a:prstGeom prst="rect">
              <a:avLst/>
            </a:prstGeom>
            <a:noFill/>
            <a:ln>
              <a:noFill/>
            </a:ln>
          </p:spPr>
        </p:pic>
        <p:pic>
          <p:nvPicPr>
            <p:cNvPr descr="ZÃ¼rich Region" id="115" name="Google Shape;115;p1"/>
            <p:cNvPicPr preferRelativeResize="0"/>
            <p:nvPr/>
          </p:nvPicPr>
          <p:blipFill rotWithShape="1">
            <a:blip r:embed="rId15">
              <a:alphaModFix/>
            </a:blip>
            <a:srcRect b="0" l="0" r="0" t="0"/>
            <a:stretch/>
          </p:blipFill>
          <p:spPr>
            <a:xfrm>
              <a:off x="6751310" y="4572347"/>
              <a:ext cx="952500" cy="447675"/>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10"/>
          <p:cNvSpPr txBox="1"/>
          <p:nvPr>
            <p:ph type="title"/>
          </p:nvPr>
        </p:nvSpPr>
        <p:spPr>
          <a:xfrm>
            <a:off x="558754" y="114539"/>
            <a:ext cx="8117702" cy="10287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dk2"/>
              </a:buClr>
              <a:buSzPts val="2800"/>
              <a:buFont typeface="Arial Black"/>
              <a:buNone/>
            </a:pPr>
            <a:r>
              <a:rPr lang="fr-CH" sz="2800"/>
              <a:t>A. INFORMATIONEN DES PRÄSIDENTEN</a:t>
            </a:r>
            <a:endParaRPr/>
          </a:p>
        </p:txBody>
      </p:sp>
      <p:sp>
        <p:nvSpPr>
          <p:cNvPr id="201" name="Google Shape;201;p10"/>
          <p:cNvSpPr txBox="1"/>
          <p:nvPr>
            <p:ph idx="1" type="body"/>
          </p:nvPr>
        </p:nvSpPr>
        <p:spPr>
          <a:xfrm>
            <a:off x="395536" y="1275610"/>
            <a:ext cx="8280920" cy="3723872"/>
          </a:xfrm>
          <a:prstGeom prst="rect">
            <a:avLst/>
          </a:prstGeom>
          <a:noFill/>
          <a:ln>
            <a:noFill/>
          </a:ln>
        </p:spPr>
        <p:txBody>
          <a:bodyPr anchorCtr="0" anchor="t" bIns="45700" lIns="91425" spcFirstLastPara="1" rIns="91425" wrap="square" tIns="45700">
            <a:noAutofit/>
          </a:bodyPr>
          <a:lstStyle/>
          <a:p>
            <a:pPr indent="0" lvl="0" marL="85725" rtl="0" algn="l">
              <a:spcBef>
                <a:spcPts val="0"/>
              </a:spcBef>
              <a:spcAft>
                <a:spcPts val="0"/>
              </a:spcAft>
              <a:buClr>
                <a:schemeClr val="dk1"/>
              </a:buClr>
              <a:buSzPts val="1400"/>
              <a:buNone/>
            </a:pPr>
            <a:r>
              <a:rPr lang="fr-CH" sz="1400"/>
              <a:t>Referendum gegen „Covid-Gesetz“. </a:t>
            </a:r>
            <a:endParaRPr/>
          </a:p>
          <a:p>
            <a:pPr indent="-171450" lvl="1" marL="714375" rtl="0" algn="l">
              <a:spcBef>
                <a:spcPts val="200"/>
              </a:spcBef>
              <a:spcAft>
                <a:spcPts val="0"/>
              </a:spcAft>
              <a:buSzPts val="1400"/>
              <a:buChar char="•"/>
            </a:pPr>
            <a:r>
              <a:rPr lang="fr-CH" sz="1400"/>
              <a:t>Finanzielle Beteiligung der RDK an der Kampagne der STV mit CHF 1‘000.-</a:t>
            </a:r>
            <a:endParaRPr/>
          </a:p>
          <a:p>
            <a:pPr indent="-171450" lvl="0" marL="257175" rtl="0" algn="l">
              <a:spcBef>
                <a:spcPts val="200"/>
              </a:spcBef>
              <a:spcAft>
                <a:spcPts val="0"/>
              </a:spcAft>
              <a:buClr>
                <a:schemeClr val="dk1"/>
              </a:buClr>
              <a:buSzPts val="1400"/>
              <a:buNone/>
            </a:pPr>
            <a:r>
              <a:t/>
            </a:r>
            <a:endParaRPr sz="1400">
              <a:highlight>
                <a:srgbClr val="FFFF00"/>
              </a:highlight>
            </a:endParaRPr>
          </a:p>
        </p:txBody>
      </p:sp>
      <p:cxnSp>
        <p:nvCxnSpPr>
          <p:cNvPr id="202" name="Google Shape;202;p10"/>
          <p:cNvCxnSpPr/>
          <p:nvPr/>
        </p:nvCxnSpPr>
        <p:spPr>
          <a:xfrm>
            <a:off x="558754" y="1131590"/>
            <a:ext cx="8117702" cy="0"/>
          </a:xfrm>
          <a:prstGeom prst="straightConnector1">
            <a:avLst/>
          </a:prstGeom>
          <a:noFill/>
          <a:ln cap="flat" cmpd="sng" w="12700">
            <a:solidFill>
              <a:srgbClr val="777777"/>
            </a:solidFill>
            <a:prstDash val="solid"/>
            <a:round/>
            <a:headEnd len="sm" w="sm" type="none"/>
            <a:tailEnd len="sm" w="sm" type="none"/>
          </a:ln>
        </p:spPr>
      </p:cxnSp>
      <p:sp>
        <p:nvSpPr>
          <p:cNvPr id="203" name="Google Shape;203;p10"/>
          <p:cNvSpPr txBox="1"/>
          <p:nvPr>
            <p:ph idx="12" type="sldNum"/>
          </p:nvPr>
        </p:nvSpPr>
        <p:spPr>
          <a:xfrm>
            <a:off x="8391843" y="4654897"/>
            <a:ext cx="986791"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fr-CH" sz="1200">
                <a:solidFill>
                  <a:schemeClr val="dk1"/>
                </a:solidFill>
              </a:rPr>
              <a:t>‹#›</a:t>
            </a:fld>
            <a:endParaRPr sz="12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11"/>
          <p:cNvSpPr txBox="1"/>
          <p:nvPr>
            <p:ph type="title"/>
          </p:nvPr>
        </p:nvSpPr>
        <p:spPr>
          <a:xfrm>
            <a:off x="558754" y="114539"/>
            <a:ext cx="8117702" cy="10287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dk2"/>
              </a:buClr>
              <a:buSzPts val="2800"/>
              <a:buFont typeface="Arial Black"/>
              <a:buNone/>
            </a:pPr>
            <a:r>
              <a:rPr lang="fr-CH" sz="2800"/>
              <a:t>A. INFORMATIONEN DES PRÄSIDENTEN</a:t>
            </a:r>
            <a:endParaRPr/>
          </a:p>
        </p:txBody>
      </p:sp>
      <p:sp>
        <p:nvSpPr>
          <p:cNvPr id="210" name="Google Shape;210;p11"/>
          <p:cNvSpPr txBox="1"/>
          <p:nvPr>
            <p:ph idx="1" type="body"/>
          </p:nvPr>
        </p:nvSpPr>
        <p:spPr>
          <a:xfrm>
            <a:off x="395536" y="1275610"/>
            <a:ext cx="8280920" cy="3723872"/>
          </a:xfrm>
          <a:prstGeom prst="rect">
            <a:avLst/>
          </a:prstGeom>
          <a:noFill/>
          <a:ln>
            <a:noFill/>
          </a:ln>
        </p:spPr>
        <p:txBody>
          <a:bodyPr anchorCtr="0" anchor="t" bIns="45700" lIns="91425" spcFirstLastPara="1" rIns="91425" wrap="square" tIns="45700">
            <a:noAutofit/>
          </a:bodyPr>
          <a:lstStyle/>
          <a:p>
            <a:pPr indent="0" lvl="0" marL="85725" rtl="0" algn="l">
              <a:spcBef>
                <a:spcPts val="0"/>
              </a:spcBef>
              <a:spcAft>
                <a:spcPts val="0"/>
              </a:spcAft>
              <a:buClr>
                <a:schemeClr val="dk1"/>
              </a:buClr>
              <a:buSzPts val="1400"/>
              <a:buNone/>
            </a:pPr>
            <a:r>
              <a:rPr lang="fr-CH" sz="1400"/>
              <a:t>Beitritt zum Initiativ-Verein und Komitee „Volksinitiative für eine gerechte Entschädigung im Epidemiefall“</a:t>
            </a:r>
            <a:endParaRPr/>
          </a:p>
          <a:p>
            <a:pPr indent="-171450" lvl="1" marL="714375" rtl="0" algn="l">
              <a:spcBef>
                <a:spcPts val="200"/>
              </a:spcBef>
              <a:spcAft>
                <a:spcPts val="0"/>
              </a:spcAft>
              <a:buSzPts val="1400"/>
              <a:buChar char="•"/>
            </a:pPr>
            <a:r>
              <a:rPr lang="fr-CH" sz="1400"/>
              <a:t>29.03.21 Ankündigung von GastroSuisse eine Volksinitiative für gerechte Entschädigungen in einer nächsten Epidemie zu lancieren.</a:t>
            </a:r>
            <a:endParaRPr/>
          </a:p>
          <a:p>
            <a:pPr indent="-171450" lvl="1" marL="714375" rtl="0" algn="l">
              <a:spcBef>
                <a:spcPts val="200"/>
              </a:spcBef>
              <a:spcAft>
                <a:spcPts val="0"/>
              </a:spcAft>
              <a:buSzPts val="1400"/>
              <a:buChar char="•"/>
            </a:pPr>
            <a:r>
              <a:rPr lang="fr-CH" sz="1400"/>
              <a:t>Ausarbeitung des Initiativtextes durch Expo Event, GastroSuisse, HotellerieSuisse, SBCK, den Schweizer Fitness- und Gesundheitscenter Verband, den Schweizerischen Gewerbeverband sgv, den Schweizer Tourismus-Verband, Suisse Culture, SwissDrink, Swiss Retail Federation, den Verband der Geschäftsmieter.</a:t>
            </a:r>
            <a:endParaRPr/>
          </a:p>
          <a:p>
            <a:pPr indent="-171450" lvl="1" marL="714375" rtl="0" algn="l">
              <a:spcBef>
                <a:spcPts val="200"/>
              </a:spcBef>
              <a:spcAft>
                <a:spcPts val="0"/>
              </a:spcAft>
              <a:buSzPts val="1400"/>
              <a:buChar char="•"/>
            </a:pPr>
            <a:r>
              <a:rPr lang="fr-CH" sz="1400"/>
              <a:t>Prüfung des Initiativtextes durch die Bundeskanzlei. </a:t>
            </a:r>
            <a:endParaRPr/>
          </a:p>
          <a:p>
            <a:pPr indent="-171450" lvl="1" marL="714375" rtl="0" algn="l">
              <a:spcBef>
                <a:spcPts val="200"/>
              </a:spcBef>
              <a:spcAft>
                <a:spcPts val="0"/>
              </a:spcAft>
              <a:buSzPts val="1400"/>
              <a:buChar char="•"/>
            </a:pPr>
            <a:r>
              <a:rPr lang="fr-CH" sz="1400"/>
              <a:t>Anfrage STV ob der Schweizerische Tourismus-Verband mit seinen Mitgliedern dem Initiativverein als Gründungsmitglied beitreten möchte.</a:t>
            </a:r>
            <a:endParaRPr sz="1400"/>
          </a:p>
          <a:p>
            <a:pPr indent="-171450" lvl="1" marL="714375" rtl="0" algn="l">
              <a:spcBef>
                <a:spcPts val="200"/>
              </a:spcBef>
              <a:spcAft>
                <a:spcPts val="0"/>
              </a:spcAft>
              <a:buSzPts val="1400"/>
              <a:buChar char="•"/>
            </a:pPr>
            <a:r>
              <a:rPr lang="fr-CH" sz="1400"/>
              <a:t>Position RDK: Die RDK unterstützt das Anliegen «moralisch», kann dieses jedoch als Verein, welcher sich nicht direkt politisch engagiert, weder im Initiativkomitee noch als Gründungsmitglied unterstützen. </a:t>
            </a:r>
            <a:endParaRPr/>
          </a:p>
          <a:p>
            <a:pPr indent="-171450" lvl="1" marL="714375" rtl="0" algn="l">
              <a:spcBef>
                <a:spcPts val="200"/>
              </a:spcBef>
              <a:spcAft>
                <a:spcPts val="0"/>
              </a:spcAft>
              <a:buSzPts val="1400"/>
              <a:buChar char="•"/>
            </a:pPr>
            <a:r>
              <a:rPr lang="fr-CH" sz="1400"/>
              <a:t>Ende 2021: Unterschriftensammlung</a:t>
            </a:r>
            <a:endParaRPr/>
          </a:p>
          <a:p>
            <a:pPr indent="-171450" lvl="0" marL="257175" rtl="0" algn="l">
              <a:spcBef>
                <a:spcPts val="200"/>
              </a:spcBef>
              <a:spcAft>
                <a:spcPts val="0"/>
              </a:spcAft>
              <a:buClr>
                <a:schemeClr val="dk1"/>
              </a:buClr>
              <a:buSzPts val="1400"/>
              <a:buNone/>
            </a:pPr>
            <a:r>
              <a:t/>
            </a:r>
            <a:endParaRPr sz="1400">
              <a:highlight>
                <a:srgbClr val="FFFF00"/>
              </a:highlight>
            </a:endParaRPr>
          </a:p>
        </p:txBody>
      </p:sp>
      <p:cxnSp>
        <p:nvCxnSpPr>
          <p:cNvPr id="211" name="Google Shape;211;p11"/>
          <p:cNvCxnSpPr/>
          <p:nvPr/>
        </p:nvCxnSpPr>
        <p:spPr>
          <a:xfrm>
            <a:off x="558754" y="1131590"/>
            <a:ext cx="8117702" cy="0"/>
          </a:xfrm>
          <a:prstGeom prst="straightConnector1">
            <a:avLst/>
          </a:prstGeom>
          <a:noFill/>
          <a:ln cap="flat" cmpd="sng" w="12700">
            <a:solidFill>
              <a:srgbClr val="777777"/>
            </a:solidFill>
            <a:prstDash val="solid"/>
            <a:round/>
            <a:headEnd len="sm" w="sm" type="none"/>
            <a:tailEnd len="sm" w="sm" type="none"/>
          </a:ln>
        </p:spPr>
      </p:cxnSp>
      <p:sp>
        <p:nvSpPr>
          <p:cNvPr id="212" name="Google Shape;212;p11"/>
          <p:cNvSpPr txBox="1"/>
          <p:nvPr>
            <p:ph idx="12" type="sldNum"/>
          </p:nvPr>
        </p:nvSpPr>
        <p:spPr>
          <a:xfrm>
            <a:off x="8391843" y="4654897"/>
            <a:ext cx="986791"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fr-CH" sz="1200">
                <a:solidFill>
                  <a:schemeClr val="dk1"/>
                </a:solidFill>
              </a:rPr>
              <a:t>‹#›</a:t>
            </a:fld>
            <a:endParaRPr sz="12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12"/>
          <p:cNvSpPr txBox="1"/>
          <p:nvPr>
            <p:ph type="title"/>
          </p:nvPr>
        </p:nvSpPr>
        <p:spPr>
          <a:xfrm>
            <a:off x="558754" y="114539"/>
            <a:ext cx="8117702" cy="10287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dk2"/>
              </a:buClr>
              <a:buSzPts val="2800"/>
              <a:buFont typeface="Arial Black"/>
              <a:buNone/>
            </a:pPr>
            <a:r>
              <a:rPr lang="fr-CH" sz="2800"/>
              <a:t>A. INFORMATIONEN DES PRÄSIDENTEN</a:t>
            </a:r>
            <a:endParaRPr/>
          </a:p>
        </p:txBody>
      </p:sp>
      <p:sp>
        <p:nvSpPr>
          <p:cNvPr id="219" name="Google Shape;219;p12"/>
          <p:cNvSpPr txBox="1"/>
          <p:nvPr>
            <p:ph idx="1" type="body"/>
          </p:nvPr>
        </p:nvSpPr>
        <p:spPr>
          <a:xfrm>
            <a:off x="395536" y="1275610"/>
            <a:ext cx="8280920" cy="3723872"/>
          </a:xfrm>
          <a:prstGeom prst="rect">
            <a:avLst/>
          </a:prstGeom>
          <a:noFill/>
          <a:ln>
            <a:noFill/>
          </a:ln>
        </p:spPr>
        <p:txBody>
          <a:bodyPr anchorCtr="0" anchor="t" bIns="45700" lIns="91425" spcFirstLastPara="1" rIns="91425" wrap="square" tIns="45700">
            <a:noAutofit/>
          </a:bodyPr>
          <a:lstStyle/>
          <a:p>
            <a:pPr indent="0" lvl="0" marL="85725" rtl="0" algn="l">
              <a:spcBef>
                <a:spcPts val="0"/>
              </a:spcBef>
              <a:spcAft>
                <a:spcPts val="0"/>
              </a:spcAft>
              <a:buClr>
                <a:schemeClr val="dk1"/>
              </a:buClr>
              <a:buSzPts val="1400"/>
              <a:buNone/>
            </a:pPr>
            <a:r>
              <a:rPr lang="fr-CH" sz="1400"/>
              <a:t>Covid-Pass</a:t>
            </a:r>
            <a:endParaRPr/>
          </a:p>
          <a:p>
            <a:pPr indent="-171450" lvl="1" marL="714375" rtl="0" algn="l">
              <a:spcBef>
                <a:spcPts val="200"/>
              </a:spcBef>
              <a:spcAft>
                <a:spcPts val="0"/>
              </a:spcAft>
              <a:buSzPts val="1400"/>
              <a:buChar char="•"/>
            </a:pPr>
            <a:r>
              <a:rPr lang="fr-CH" sz="1400"/>
              <a:t>Update PN am 24.09.21</a:t>
            </a:r>
            <a:endParaRPr/>
          </a:p>
          <a:p>
            <a:pPr indent="-171450" lvl="0" marL="257175" rtl="0" algn="l">
              <a:spcBef>
                <a:spcPts val="200"/>
              </a:spcBef>
              <a:spcAft>
                <a:spcPts val="0"/>
              </a:spcAft>
              <a:buClr>
                <a:schemeClr val="dk1"/>
              </a:buClr>
              <a:buSzPts val="1400"/>
              <a:buNone/>
            </a:pPr>
            <a:r>
              <a:t/>
            </a:r>
            <a:endParaRPr sz="1400">
              <a:highlight>
                <a:srgbClr val="FFFF00"/>
              </a:highlight>
            </a:endParaRPr>
          </a:p>
        </p:txBody>
      </p:sp>
      <p:cxnSp>
        <p:nvCxnSpPr>
          <p:cNvPr id="220" name="Google Shape;220;p12"/>
          <p:cNvCxnSpPr/>
          <p:nvPr/>
        </p:nvCxnSpPr>
        <p:spPr>
          <a:xfrm>
            <a:off x="558754" y="1131590"/>
            <a:ext cx="8117702" cy="0"/>
          </a:xfrm>
          <a:prstGeom prst="straightConnector1">
            <a:avLst/>
          </a:prstGeom>
          <a:noFill/>
          <a:ln cap="flat" cmpd="sng" w="12700">
            <a:solidFill>
              <a:srgbClr val="777777"/>
            </a:solidFill>
            <a:prstDash val="solid"/>
            <a:round/>
            <a:headEnd len="sm" w="sm" type="none"/>
            <a:tailEnd len="sm" w="sm" type="none"/>
          </a:ln>
        </p:spPr>
      </p:cxnSp>
      <p:sp>
        <p:nvSpPr>
          <p:cNvPr id="221" name="Google Shape;221;p12"/>
          <p:cNvSpPr txBox="1"/>
          <p:nvPr>
            <p:ph idx="12" type="sldNum"/>
          </p:nvPr>
        </p:nvSpPr>
        <p:spPr>
          <a:xfrm>
            <a:off x="8391843" y="4654897"/>
            <a:ext cx="986791"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fr-CH" sz="1200">
                <a:solidFill>
                  <a:schemeClr val="dk1"/>
                </a:solidFill>
              </a:rPr>
              <a:t>‹#›</a:t>
            </a:fld>
            <a:endParaRPr sz="12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descr="Une image contenant table&#10;&#10;Description générée automatiquement" id="227" name="Google Shape;227;p13"/>
          <p:cNvPicPr preferRelativeResize="0"/>
          <p:nvPr/>
        </p:nvPicPr>
        <p:blipFill rotWithShape="1">
          <a:blip r:embed="rId3">
            <a:alphaModFix/>
          </a:blip>
          <a:srcRect b="0" l="0" r="0" t="0"/>
          <a:stretch/>
        </p:blipFill>
        <p:spPr>
          <a:xfrm>
            <a:off x="558754" y="1622218"/>
            <a:ext cx="4013246" cy="1354967"/>
          </a:xfrm>
          <a:prstGeom prst="rect">
            <a:avLst/>
          </a:prstGeom>
          <a:noFill/>
          <a:ln>
            <a:noFill/>
          </a:ln>
        </p:spPr>
      </p:pic>
      <p:sp>
        <p:nvSpPr>
          <p:cNvPr id="228" name="Google Shape;228;p13"/>
          <p:cNvSpPr txBox="1"/>
          <p:nvPr>
            <p:ph type="title"/>
          </p:nvPr>
        </p:nvSpPr>
        <p:spPr>
          <a:xfrm>
            <a:off x="558754" y="114539"/>
            <a:ext cx="8117702" cy="10287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dk2"/>
              </a:buClr>
              <a:buSzPts val="2800"/>
              <a:buFont typeface="Arial Black"/>
              <a:buNone/>
            </a:pPr>
            <a:r>
              <a:rPr lang="fr-CH" sz="2800"/>
              <a:t>A. INFORMATIONEN DES PRÄSIDENTEN</a:t>
            </a:r>
            <a:endParaRPr/>
          </a:p>
        </p:txBody>
      </p:sp>
      <p:cxnSp>
        <p:nvCxnSpPr>
          <p:cNvPr id="229" name="Google Shape;229;p13"/>
          <p:cNvCxnSpPr/>
          <p:nvPr/>
        </p:nvCxnSpPr>
        <p:spPr>
          <a:xfrm>
            <a:off x="558754" y="1131590"/>
            <a:ext cx="8117702" cy="0"/>
          </a:xfrm>
          <a:prstGeom prst="straightConnector1">
            <a:avLst/>
          </a:prstGeom>
          <a:noFill/>
          <a:ln cap="flat" cmpd="sng" w="12700">
            <a:solidFill>
              <a:srgbClr val="777777"/>
            </a:solidFill>
            <a:prstDash val="solid"/>
            <a:round/>
            <a:headEnd len="sm" w="sm" type="none"/>
            <a:tailEnd len="sm" w="sm" type="none"/>
          </a:ln>
        </p:spPr>
      </p:cxnSp>
      <p:sp>
        <p:nvSpPr>
          <p:cNvPr id="230" name="Google Shape;230;p13"/>
          <p:cNvSpPr txBox="1"/>
          <p:nvPr>
            <p:ph idx="1" type="body"/>
          </p:nvPr>
        </p:nvSpPr>
        <p:spPr>
          <a:xfrm>
            <a:off x="395536" y="1131590"/>
            <a:ext cx="8280920" cy="3723872"/>
          </a:xfrm>
          <a:prstGeom prst="rect">
            <a:avLst/>
          </a:prstGeom>
          <a:noFill/>
          <a:ln>
            <a:noFill/>
          </a:ln>
        </p:spPr>
        <p:txBody>
          <a:bodyPr anchorCtr="0" anchor="t" bIns="45700" lIns="91425" spcFirstLastPara="1" rIns="91425" wrap="square" tIns="45700">
            <a:noAutofit/>
          </a:bodyPr>
          <a:lstStyle/>
          <a:p>
            <a:pPr indent="0" lvl="0" marL="85725" rtl="0" algn="l">
              <a:spcBef>
                <a:spcPts val="0"/>
              </a:spcBef>
              <a:spcAft>
                <a:spcPts val="0"/>
              </a:spcAft>
              <a:buClr>
                <a:schemeClr val="dk1"/>
              </a:buClr>
              <a:buSzPts val="1400"/>
              <a:buNone/>
            </a:pPr>
            <a:r>
              <a:rPr lang="fr-CH" sz="1400"/>
              <a:t>Recovery Programm 22-23</a:t>
            </a:r>
            <a:endParaRPr/>
          </a:p>
          <a:p>
            <a:pPr indent="-171450" lvl="1" marL="714375" rtl="0" algn="l">
              <a:spcBef>
                <a:spcPts val="200"/>
              </a:spcBef>
              <a:spcAft>
                <a:spcPts val="0"/>
              </a:spcAft>
              <a:buSzPts val="1400"/>
              <a:buChar char="•"/>
            </a:pPr>
            <a:r>
              <a:rPr lang="fr-CH" sz="1400"/>
              <a:t>Mittelherkunft</a:t>
            </a:r>
            <a:endParaRPr/>
          </a:p>
          <a:p>
            <a:pPr indent="-82550" lvl="1" marL="714375" rtl="0" algn="l">
              <a:spcBef>
                <a:spcPts val="200"/>
              </a:spcBef>
              <a:spcAft>
                <a:spcPts val="0"/>
              </a:spcAft>
              <a:buSzPts val="1400"/>
              <a:buNone/>
            </a:pPr>
            <a:r>
              <a:t/>
            </a:r>
            <a:endParaRPr sz="1400"/>
          </a:p>
          <a:p>
            <a:pPr indent="-82550" lvl="1" marL="714375" rtl="0" algn="l">
              <a:spcBef>
                <a:spcPts val="200"/>
              </a:spcBef>
              <a:spcAft>
                <a:spcPts val="0"/>
              </a:spcAft>
              <a:buSzPts val="1400"/>
              <a:buNone/>
            </a:pPr>
            <a:r>
              <a:t/>
            </a:r>
            <a:endParaRPr sz="1400"/>
          </a:p>
          <a:p>
            <a:pPr indent="-82550" lvl="1" marL="714375" rtl="0" algn="l">
              <a:spcBef>
                <a:spcPts val="200"/>
              </a:spcBef>
              <a:spcAft>
                <a:spcPts val="0"/>
              </a:spcAft>
              <a:buSzPts val="1400"/>
              <a:buNone/>
            </a:pPr>
            <a:r>
              <a:t/>
            </a:r>
            <a:endParaRPr sz="1400"/>
          </a:p>
          <a:p>
            <a:pPr indent="-82550" lvl="1" marL="714375" rtl="0" algn="l">
              <a:spcBef>
                <a:spcPts val="200"/>
              </a:spcBef>
              <a:spcAft>
                <a:spcPts val="0"/>
              </a:spcAft>
              <a:buSzPts val="1400"/>
              <a:buNone/>
            </a:pPr>
            <a:r>
              <a:t/>
            </a:r>
            <a:endParaRPr sz="1400"/>
          </a:p>
          <a:p>
            <a:pPr indent="-82550" lvl="1" marL="714375" rtl="0" algn="l">
              <a:spcBef>
                <a:spcPts val="200"/>
              </a:spcBef>
              <a:spcAft>
                <a:spcPts val="0"/>
              </a:spcAft>
              <a:buSzPts val="1400"/>
              <a:buNone/>
            </a:pPr>
            <a:r>
              <a:t/>
            </a:r>
            <a:endParaRPr sz="1400"/>
          </a:p>
          <a:p>
            <a:pPr indent="-82550" lvl="1" marL="714375" rtl="0" algn="l">
              <a:spcBef>
                <a:spcPts val="200"/>
              </a:spcBef>
              <a:spcAft>
                <a:spcPts val="0"/>
              </a:spcAft>
              <a:buSzPts val="1400"/>
              <a:buNone/>
            </a:pPr>
            <a:r>
              <a:t/>
            </a:r>
            <a:endParaRPr sz="1400"/>
          </a:p>
          <a:p>
            <a:pPr indent="-171450" lvl="1" marL="714375" rtl="0" algn="l">
              <a:spcBef>
                <a:spcPts val="200"/>
              </a:spcBef>
              <a:spcAft>
                <a:spcPts val="0"/>
              </a:spcAft>
              <a:buSzPts val="1400"/>
              <a:buChar char="•"/>
            </a:pPr>
            <a:r>
              <a:rPr lang="fr-CH" sz="1400"/>
              <a:t>Mitteleinsatz</a:t>
            </a:r>
            <a:endParaRPr/>
          </a:p>
          <a:p>
            <a:pPr indent="-82550" lvl="1" marL="714375" rtl="0" algn="l">
              <a:spcBef>
                <a:spcPts val="200"/>
              </a:spcBef>
              <a:spcAft>
                <a:spcPts val="0"/>
              </a:spcAft>
              <a:buSzPts val="1400"/>
              <a:buNone/>
            </a:pPr>
            <a:r>
              <a:t/>
            </a:r>
            <a:endParaRPr sz="1400"/>
          </a:p>
          <a:p>
            <a:pPr indent="-171450" lvl="0" marL="257175" rtl="0" algn="l">
              <a:spcBef>
                <a:spcPts val="200"/>
              </a:spcBef>
              <a:spcAft>
                <a:spcPts val="0"/>
              </a:spcAft>
              <a:buClr>
                <a:schemeClr val="dk1"/>
              </a:buClr>
              <a:buSzPts val="1400"/>
              <a:buNone/>
            </a:pPr>
            <a:r>
              <a:t/>
            </a:r>
            <a:endParaRPr sz="1400"/>
          </a:p>
          <a:p>
            <a:pPr indent="-171450" lvl="0" marL="257175" rtl="0" algn="l">
              <a:spcBef>
                <a:spcPts val="200"/>
              </a:spcBef>
              <a:spcAft>
                <a:spcPts val="0"/>
              </a:spcAft>
              <a:buClr>
                <a:schemeClr val="dk1"/>
              </a:buClr>
              <a:buSzPts val="1400"/>
              <a:buNone/>
            </a:pPr>
            <a:r>
              <a:t/>
            </a:r>
            <a:endParaRPr sz="1400">
              <a:highlight>
                <a:srgbClr val="FFFF00"/>
              </a:highlight>
            </a:endParaRPr>
          </a:p>
        </p:txBody>
      </p:sp>
      <p:pic>
        <p:nvPicPr>
          <p:cNvPr descr="Une image contenant table&#10;&#10;Description générée automatiquement" id="231" name="Google Shape;231;p13"/>
          <p:cNvPicPr preferRelativeResize="0"/>
          <p:nvPr/>
        </p:nvPicPr>
        <p:blipFill rotWithShape="1">
          <a:blip r:embed="rId4">
            <a:alphaModFix/>
          </a:blip>
          <a:srcRect b="0" l="0" r="0" t="0"/>
          <a:stretch/>
        </p:blipFill>
        <p:spPr>
          <a:xfrm>
            <a:off x="569167" y="3291830"/>
            <a:ext cx="4074841" cy="1863593"/>
          </a:xfrm>
          <a:prstGeom prst="rect">
            <a:avLst/>
          </a:prstGeom>
          <a:noFill/>
          <a:ln>
            <a:noFill/>
          </a:ln>
        </p:spPr>
      </p:pic>
      <p:sp>
        <p:nvSpPr>
          <p:cNvPr id="232" name="Google Shape;232;p13"/>
          <p:cNvSpPr txBox="1"/>
          <p:nvPr>
            <p:ph idx="12" type="sldNum"/>
          </p:nvPr>
        </p:nvSpPr>
        <p:spPr>
          <a:xfrm>
            <a:off x="8391843" y="4654897"/>
            <a:ext cx="986791"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fr-CH" sz="1200">
                <a:solidFill>
                  <a:schemeClr val="dk1"/>
                </a:solidFill>
              </a:rPr>
              <a:t>‹#›</a:t>
            </a:fld>
            <a:endParaRPr sz="1200">
              <a:solidFill>
                <a:schemeClr val="dk1"/>
              </a:solidFill>
            </a:endParaRPr>
          </a:p>
        </p:txBody>
      </p:sp>
      <p:sp>
        <p:nvSpPr>
          <p:cNvPr id="233" name="Google Shape;233;p13"/>
          <p:cNvSpPr txBox="1"/>
          <p:nvPr/>
        </p:nvSpPr>
        <p:spPr>
          <a:xfrm>
            <a:off x="4954952" y="1131588"/>
            <a:ext cx="3884722" cy="4011905"/>
          </a:xfrm>
          <a:prstGeom prst="rect">
            <a:avLst/>
          </a:prstGeom>
          <a:noFill/>
          <a:ln>
            <a:noFill/>
          </a:ln>
        </p:spPr>
        <p:txBody>
          <a:bodyPr anchorCtr="0" anchor="t" bIns="45700" lIns="91425" spcFirstLastPara="1" rIns="91425" wrap="square" tIns="45700">
            <a:noAutofit/>
          </a:bodyPr>
          <a:lstStyle/>
          <a:p>
            <a:pPr indent="0" lvl="1" marL="9525" marR="0" rtl="0" algn="l">
              <a:spcBef>
                <a:spcPts val="0"/>
              </a:spcBef>
              <a:spcAft>
                <a:spcPts val="0"/>
              </a:spcAft>
              <a:buClr>
                <a:schemeClr val="dk2"/>
              </a:buClr>
              <a:buSzPts val="1400"/>
              <a:buFont typeface="Arial"/>
              <a:buNone/>
            </a:pPr>
            <a:r>
              <a:rPr b="1" i="0" lang="fr-CH" sz="1400" u="none" cap="none" strike="noStrike">
                <a:solidFill>
                  <a:schemeClr val="dk1"/>
                </a:solidFill>
                <a:latin typeface="Arial"/>
                <a:ea typeface="Arial"/>
                <a:cs typeface="Arial"/>
                <a:sym typeface="Arial"/>
              </a:rPr>
              <a:t>Position RDK Vorstand STV </a:t>
            </a:r>
            <a:endParaRPr b="0" i="0" sz="1400" u="none" cap="none" strike="noStrike">
              <a:solidFill>
                <a:schemeClr val="dk1"/>
              </a:solidFill>
              <a:latin typeface="Arial"/>
              <a:ea typeface="Arial"/>
              <a:cs typeface="Arial"/>
              <a:sym typeface="Arial"/>
            </a:endParaRPr>
          </a:p>
          <a:p>
            <a:pPr indent="-163513" lvl="1" marL="357188" marR="0" rtl="0" algn="l">
              <a:spcBef>
                <a:spcPts val="200"/>
              </a:spcBef>
              <a:spcAft>
                <a:spcPts val="0"/>
              </a:spcAft>
              <a:buClr>
                <a:schemeClr val="dk2"/>
              </a:buClr>
              <a:buSzPts val="1400"/>
              <a:buFont typeface="Arial"/>
              <a:buChar char="•"/>
            </a:pPr>
            <a:r>
              <a:rPr b="0" i="0" lang="fr-CH" sz="1400" u="none" cap="none" strike="noStrike">
                <a:solidFill>
                  <a:schemeClr val="dk1"/>
                </a:solidFill>
                <a:latin typeface="Arial"/>
                <a:ea typeface="Arial"/>
                <a:cs typeface="Arial"/>
                <a:sym typeface="Arial"/>
              </a:rPr>
              <a:t>Festhalten an der Aufteilung 50% / 50% gemäss Mecano 2020. </a:t>
            </a:r>
            <a:endParaRPr/>
          </a:p>
          <a:p>
            <a:pPr indent="-163513" lvl="1" marL="357188" marR="0" rtl="0" algn="l">
              <a:spcBef>
                <a:spcPts val="200"/>
              </a:spcBef>
              <a:spcAft>
                <a:spcPts val="0"/>
              </a:spcAft>
              <a:buClr>
                <a:schemeClr val="dk2"/>
              </a:buClr>
              <a:buSzPts val="1400"/>
              <a:buFont typeface="Arial"/>
              <a:buChar char="•"/>
            </a:pPr>
            <a:r>
              <a:rPr b="0" i="0" lang="fr-CH" sz="1400" u="none" cap="none" strike="noStrike">
                <a:solidFill>
                  <a:schemeClr val="dk1"/>
                </a:solidFill>
                <a:latin typeface="Arial"/>
                <a:ea typeface="Arial"/>
                <a:cs typeface="Arial"/>
                <a:sym typeface="Arial"/>
              </a:rPr>
              <a:t>Weiteres Vorgehen Recovery Programm:</a:t>
            </a:r>
            <a:endParaRPr/>
          </a:p>
          <a:p>
            <a:pPr indent="-163512" lvl="2" marL="1042988" marR="0" rtl="0" algn="l">
              <a:spcBef>
                <a:spcPts val="200"/>
              </a:spcBef>
              <a:spcAft>
                <a:spcPts val="0"/>
              </a:spcAft>
              <a:buClr>
                <a:schemeClr val="dk2"/>
              </a:buClr>
              <a:buSzPts val="1200"/>
              <a:buFont typeface="Arial"/>
              <a:buChar char="•"/>
            </a:pPr>
            <a:r>
              <a:rPr b="0" i="0" lang="fr-CH" sz="1200" u="none" cap="none" strike="noStrike">
                <a:solidFill>
                  <a:schemeClr val="dk1"/>
                </a:solidFill>
                <a:latin typeface="Arial"/>
                <a:ea typeface="Arial"/>
                <a:cs typeface="Arial"/>
                <a:sym typeface="Arial"/>
              </a:rPr>
              <a:t>Behandlung des Geschäfts in der Finanzkommission.</a:t>
            </a:r>
            <a:endParaRPr/>
          </a:p>
          <a:p>
            <a:pPr indent="-163512" lvl="2" marL="1042988" marR="0" rtl="0" algn="l">
              <a:spcBef>
                <a:spcPts val="200"/>
              </a:spcBef>
              <a:spcAft>
                <a:spcPts val="0"/>
              </a:spcAft>
              <a:buClr>
                <a:schemeClr val="dk2"/>
              </a:buClr>
              <a:buSzPts val="1200"/>
              <a:buFont typeface="Arial"/>
              <a:buChar char="•"/>
            </a:pPr>
            <a:r>
              <a:rPr b="0" i="0" lang="fr-CH" sz="1200" u="none" cap="none" strike="noStrike">
                <a:solidFill>
                  <a:schemeClr val="dk1"/>
                </a:solidFill>
                <a:latin typeface="Arial"/>
                <a:ea typeface="Arial"/>
                <a:cs typeface="Arial"/>
                <a:sym typeface="Arial"/>
              </a:rPr>
              <a:t>Nachtrag des Budgets &amp; Behandlung in der Wintersession.</a:t>
            </a:r>
            <a:endParaRPr/>
          </a:p>
          <a:p>
            <a:pPr indent="-82550" lvl="1" marL="714375" marR="0" rtl="0" algn="l">
              <a:spcBef>
                <a:spcPts val="200"/>
              </a:spcBef>
              <a:spcAft>
                <a:spcPts val="0"/>
              </a:spcAft>
              <a:buClr>
                <a:schemeClr val="dk2"/>
              </a:buClr>
              <a:buSzPts val="1400"/>
              <a:buFont typeface="Arial"/>
              <a:buNone/>
            </a:pPr>
            <a:r>
              <a:t/>
            </a:r>
            <a:endParaRPr b="0" i="0" sz="1400" u="none" cap="none" strike="noStrike">
              <a:solidFill>
                <a:schemeClr val="dk1"/>
              </a:solidFill>
              <a:latin typeface="Arial"/>
              <a:ea typeface="Arial"/>
              <a:cs typeface="Arial"/>
              <a:sym typeface="Arial"/>
            </a:endParaRPr>
          </a:p>
          <a:p>
            <a:pPr indent="-171450" lvl="0" marL="257175" marR="0" rtl="0" algn="l">
              <a:spcBef>
                <a:spcPts val="200"/>
              </a:spcBef>
              <a:spcAft>
                <a:spcPts val="0"/>
              </a:spcAft>
              <a:buClr>
                <a:schemeClr val="dk1"/>
              </a:buClr>
              <a:buSzPts val="1400"/>
              <a:buFont typeface="Arial"/>
              <a:buNone/>
            </a:pPr>
            <a:r>
              <a:t/>
            </a:r>
            <a:endParaRPr b="1" i="0" sz="1400" u="none" cap="none" strike="noStrike">
              <a:solidFill>
                <a:schemeClr val="dk1"/>
              </a:solidFill>
              <a:latin typeface="Arial"/>
              <a:ea typeface="Arial"/>
              <a:cs typeface="Arial"/>
              <a:sym typeface="Arial"/>
            </a:endParaRPr>
          </a:p>
          <a:p>
            <a:pPr indent="-171450" lvl="0" marL="257175" marR="0" rtl="0" algn="l">
              <a:spcBef>
                <a:spcPts val="200"/>
              </a:spcBef>
              <a:spcAft>
                <a:spcPts val="0"/>
              </a:spcAft>
              <a:buClr>
                <a:schemeClr val="dk1"/>
              </a:buClr>
              <a:buSzPts val="1400"/>
              <a:buFont typeface="Arial"/>
              <a:buNone/>
            </a:pPr>
            <a:r>
              <a:t/>
            </a:r>
            <a:endParaRPr b="1" i="0" sz="1400" u="none" cap="none" strike="noStrike">
              <a:solidFill>
                <a:schemeClr val="dk1"/>
              </a:solidFill>
              <a:highlight>
                <a:srgbClr val="FFFF00"/>
              </a:highlight>
              <a:latin typeface="Arial"/>
              <a:ea typeface="Arial"/>
              <a:cs typeface="Arial"/>
              <a:sym typeface="Arial"/>
            </a:endParaRPr>
          </a:p>
        </p:txBody>
      </p:sp>
      <p:sp>
        <p:nvSpPr>
          <p:cNvPr id="234" name="Google Shape;234;p13"/>
          <p:cNvSpPr/>
          <p:nvPr/>
        </p:nvSpPr>
        <p:spPr>
          <a:xfrm>
            <a:off x="3347864" y="1635646"/>
            <a:ext cx="1224136" cy="157444"/>
          </a:xfrm>
          <a:prstGeom prst="rect">
            <a:avLst/>
          </a:prstGeom>
          <a:noFill/>
          <a:ln cap="flat" cmpd="sng" w="28575">
            <a:solidFill>
              <a:srgbClr val="59595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35" name="Google Shape;235;p13"/>
          <p:cNvSpPr/>
          <p:nvPr/>
        </p:nvSpPr>
        <p:spPr>
          <a:xfrm>
            <a:off x="3419872" y="3302830"/>
            <a:ext cx="1224136" cy="157444"/>
          </a:xfrm>
          <a:prstGeom prst="rect">
            <a:avLst/>
          </a:prstGeom>
          <a:noFill/>
          <a:ln cap="flat" cmpd="sng" w="28575">
            <a:solidFill>
              <a:srgbClr val="59595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36" name="Google Shape;236;p13"/>
          <p:cNvSpPr/>
          <p:nvPr/>
        </p:nvSpPr>
        <p:spPr>
          <a:xfrm>
            <a:off x="2195736" y="1635646"/>
            <a:ext cx="1152128" cy="157444"/>
          </a:xfrm>
          <a:prstGeom prst="rect">
            <a:avLst/>
          </a:prstGeom>
          <a:noFill/>
          <a:ln cap="flat" cmpd="sng" w="2857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
        <p:nvSpPr>
          <p:cNvPr id="237" name="Google Shape;237;p13"/>
          <p:cNvSpPr/>
          <p:nvPr/>
        </p:nvSpPr>
        <p:spPr>
          <a:xfrm>
            <a:off x="2195736" y="3302830"/>
            <a:ext cx="1224136" cy="153334"/>
          </a:xfrm>
          <a:prstGeom prst="rect">
            <a:avLst/>
          </a:prstGeom>
          <a:noFill/>
          <a:ln cap="flat" cmpd="sng" w="2857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14"/>
          <p:cNvSpPr txBox="1"/>
          <p:nvPr>
            <p:ph type="title"/>
          </p:nvPr>
        </p:nvSpPr>
        <p:spPr>
          <a:xfrm>
            <a:off x="558754" y="114539"/>
            <a:ext cx="8117702" cy="10287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dk2"/>
              </a:buClr>
              <a:buSzPts val="2800"/>
              <a:buFont typeface="Arial Black"/>
              <a:buNone/>
            </a:pPr>
            <a:r>
              <a:rPr lang="fr-CH" sz="2800"/>
              <a:t>B. INPUTS DER RDK ZU ST-THEMEN</a:t>
            </a:r>
            <a:endParaRPr/>
          </a:p>
        </p:txBody>
      </p:sp>
      <p:sp>
        <p:nvSpPr>
          <p:cNvPr id="244" name="Google Shape;244;p14"/>
          <p:cNvSpPr txBox="1"/>
          <p:nvPr>
            <p:ph idx="1" type="body"/>
          </p:nvPr>
        </p:nvSpPr>
        <p:spPr>
          <a:xfrm>
            <a:off x="395536" y="1296195"/>
            <a:ext cx="8568952" cy="3579807"/>
          </a:xfrm>
          <a:prstGeom prst="rect">
            <a:avLst/>
          </a:prstGeom>
          <a:noFill/>
          <a:ln>
            <a:noFill/>
          </a:ln>
        </p:spPr>
        <p:txBody>
          <a:bodyPr anchorCtr="0" anchor="t" bIns="45700" lIns="91425" spcFirstLastPara="1" rIns="91425" wrap="square" tIns="45700">
            <a:noAutofit/>
          </a:bodyPr>
          <a:lstStyle/>
          <a:p>
            <a:pPr indent="-171450" lvl="0" marL="257175" rtl="0" algn="l">
              <a:spcBef>
                <a:spcPts val="0"/>
              </a:spcBef>
              <a:spcAft>
                <a:spcPts val="0"/>
              </a:spcAft>
              <a:buClr>
                <a:schemeClr val="dk1"/>
              </a:buClr>
              <a:buSzPts val="1400"/>
              <a:buNone/>
            </a:pPr>
            <a:r>
              <a:t/>
            </a:r>
            <a:endParaRPr sz="1400"/>
          </a:p>
          <a:p>
            <a:pPr indent="-171450" lvl="0" marL="257175" rtl="0" algn="l">
              <a:spcBef>
                <a:spcPts val="200"/>
              </a:spcBef>
              <a:spcAft>
                <a:spcPts val="0"/>
              </a:spcAft>
              <a:buClr>
                <a:schemeClr val="dk1"/>
              </a:buClr>
              <a:buSzPts val="1400"/>
              <a:buNone/>
            </a:pPr>
            <a:r>
              <a:rPr lang="fr-CH" sz="1400"/>
              <a:t>ST Strategie, aktueller Stand</a:t>
            </a:r>
            <a:endParaRPr/>
          </a:p>
          <a:p>
            <a:pPr indent="-171450" lvl="1" marL="714375" rtl="0" algn="l">
              <a:spcBef>
                <a:spcPts val="200"/>
              </a:spcBef>
              <a:spcAft>
                <a:spcPts val="0"/>
              </a:spcAft>
              <a:buSzPts val="1400"/>
              <a:buChar char="•"/>
            </a:pPr>
            <a:r>
              <a:rPr lang="fr-CH" sz="1400"/>
              <a:t>Fragen, Inputs der RDK?</a:t>
            </a:r>
            <a:endParaRPr/>
          </a:p>
          <a:p>
            <a:pPr indent="-171450" lvl="1" marL="714375" rtl="0" algn="l">
              <a:spcBef>
                <a:spcPts val="200"/>
              </a:spcBef>
              <a:spcAft>
                <a:spcPts val="0"/>
              </a:spcAft>
              <a:buSzPts val="1400"/>
              <a:buChar char="•"/>
            </a:pPr>
            <a:r>
              <a:rPr lang="fr-CH" sz="1400"/>
              <a:t>Strategie Workshop ST: Kernthemen</a:t>
            </a:r>
            <a:endParaRPr/>
          </a:p>
          <a:p>
            <a:pPr indent="-171450" lvl="2" marL="1400175" rtl="0" algn="l">
              <a:spcBef>
                <a:spcPts val="200"/>
              </a:spcBef>
              <a:spcAft>
                <a:spcPts val="0"/>
              </a:spcAft>
              <a:buSzPts val="1200"/>
              <a:buChar char="•"/>
            </a:pPr>
            <a:r>
              <a:rPr lang="fr-CH" sz="1200"/>
              <a:t>Ausbalancierte Gästeströme</a:t>
            </a:r>
            <a:endParaRPr/>
          </a:p>
          <a:p>
            <a:pPr indent="-171450" lvl="2" marL="1400175" rtl="0" algn="l">
              <a:spcBef>
                <a:spcPts val="200"/>
              </a:spcBef>
              <a:spcAft>
                <a:spcPts val="0"/>
              </a:spcAft>
              <a:buSzPts val="1200"/>
              <a:buChar char="•"/>
            </a:pPr>
            <a:r>
              <a:rPr lang="fr-CH" sz="1200"/>
              <a:t>Ganzjahrestourismus</a:t>
            </a:r>
            <a:endParaRPr/>
          </a:p>
          <a:p>
            <a:pPr indent="-171450" lvl="2" marL="1400175" rtl="0" algn="l">
              <a:spcBef>
                <a:spcPts val="200"/>
              </a:spcBef>
              <a:spcAft>
                <a:spcPts val="0"/>
              </a:spcAft>
              <a:buSzPts val="1200"/>
              <a:buChar char="•"/>
            </a:pPr>
            <a:r>
              <a:rPr lang="fr-CH" sz="1200"/>
              <a:t>Aufenthaltsdauer</a:t>
            </a:r>
            <a:endParaRPr/>
          </a:p>
          <a:p>
            <a:pPr indent="-171450" lvl="2" marL="1400175" rtl="0" algn="l">
              <a:spcBef>
                <a:spcPts val="200"/>
              </a:spcBef>
              <a:spcAft>
                <a:spcPts val="0"/>
              </a:spcAft>
              <a:buSzPts val="1200"/>
              <a:buChar char="•"/>
            </a:pPr>
            <a:r>
              <a:rPr lang="fr-CH" sz="1200"/>
              <a:t>Impulse Referat Standortförderung des Bundes (E. Jakob)</a:t>
            </a:r>
            <a:endParaRPr sz="1400"/>
          </a:p>
          <a:p>
            <a:pPr indent="-171450" lvl="0" marL="257175" rtl="0" algn="l">
              <a:spcBef>
                <a:spcPts val="200"/>
              </a:spcBef>
              <a:spcAft>
                <a:spcPts val="0"/>
              </a:spcAft>
              <a:buClr>
                <a:schemeClr val="dk1"/>
              </a:buClr>
              <a:buSzPts val="1400"/>
              <a:buNone/>
            </a:pPr>
            <a:r>
              <a:t/>
            </a:r>
            <a:endParaRPr sz="1400"/>
          </a:p>
          <a:p>
            <a:pPr indent="-171450" lvl="0" marL="257175" rtl="0" algn="l">
              <a:spcBef>
                <a:spcPts val="200"/>
              </a:spcBef>
              <a:spcAft>
                <a:spcPts val="0"/>
              </a:spcAft>
              <a:buClr>
                <a:schemeClr val="dk1"/>
              </a:buClr>
              <a:buSzPts val="1400"/>
              <a:buNone/>
            </a:pPr>
            <a:r>
              <a:rPr lang="fr-CH" sz="1400"/>
              <a:t>Swisstainable</a:t>
            </a:r>
            <a:endParaRPr sz="1400"/>
          </a:p>
          <a:p>
            <a:pPr indent="-171450" lvl="1" marL="714375" rtl="0" algn="l">
              <a:spcBef>
                <a:spcPts val="200"/>
              </a:spcBef>
              <a:spcAft>
                <a:spcPts val="0"/>
              </a:spcAft>
              <a:buSzPts val="1400"/>
              <a:buChar char="•"/>
            </a:pPr>
            <a:r>
              <a:rPr lang="fr-CH" sz="1400"/>
              <a:t>Aktueller Stand</a:t>
            </a:r>
            <a:endParaRPr/>
          </a:p>
          <a:p>
            <a:pPr indent="-171450" lvl="1" marL="714375" rtl="0" algn="l">
              <a:spcBef>
                <a:spcPts val="200"/>
              </a:spcBef>
              <a:spcAft>
                <a:spcPts val="0"/>
              </a:spcAft>
              <a:buSzPts val="1400"/>
              <a:buChar char="•"/>
            </a:pPr>
            <a:r>
              <a:rPr lang="fr-CH" sz="1400"/>
              <a:t>Übergabe an STV</a:t>
            </a:r>
            <a:endParaRPr/>
          </a:p>
          <a:p>
            <a:pPr indent="-171450" lvl="1" marL="714375" rtl="0" algn="l">
              <a:spcBef>
                <a:spcPts val="200"/>
              </a:spcBef>
              <a:spcAft>
                <a:spcPts val="0"/>
              </a:spcAft>
              <a:buSzPts val="1400"/>
              <a:buChar char="•"/>
            </a:pPr>
            <a:r>
              <a:rPr lang="fr-CH" sz="1400"/>
              <a:t>Update Marketing</a:t>
            </a:r>
            <a:endParaRPr/>
          </a:p>
          <a:p>
            <a:pPr indent="0" lvl="1" marL="542925" rtl="0" algn="l">
              <a:spcBef>
                <a:spcPts val="200"/>
              </a:spcBef>
              <a:spcAft>
                <a:spcPts val="0"/>
              </a:spcAft>
              <a:buSzPts val="1400"/>
              <a:buNone/>
            </a:pPr>
            <a:r>
              <a:t/>
            </a:r>
            <a:endParaRPr sz="1400"/>
          </a:p>
        </p:txBody>
      </p:sp>
      <p:cxnSp>
        <p:nvCxnSpPr>
          <p:cNvPr id="245" name="Google Shape;245;p14"/>
          <p:cNvCxnSpPr/>
          <p:nvPr/>
        </p:nvCxnSpPr>
        <p:spPr>
          <a:xfrm>
            <a:off x="558754" y="1131590"/>
            <a:ext cx="8117702" cy="0"/>
          </a:xfrm>
          <a:prstGeom prst="straightConnector1">
            <a:avLst/>
          </a:prstGeom>
          <a:noFill/>
          <a:ln cap="flat" cmpd="sng" w="12700">
            <a:solidFill>
              <a:srgbClr val="777777"/>
            </a:solidFill>
            <a:prstDash val="solid"/>
            <a:round/>
            <a:headEnd len="sm" w="sm" type="none"/>
            <a:tailEnd len="sm" w="sm" type="none"/>
          </a:ln>
        </p:spPr>
      </p:cxnSp>
      <p:sp>
        <p:nvSpPr>
          <p:cNvPr id="246" name="Google Shape;246;p14"/>
          <p:cNvSpPr txBox="1"/>
          <p:nvPr>
            <p:ph idx="12" type="sldNum"/>
          </p:nvPr>
        </p:nvSpPr>
        <p:spPr>
          <a:xfrm>
            <a:off x="27607" y="4669384"/>
            <a:ext cx="986791"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fr-CH" sz="1200">
                <a:solidFill>
                  <a:schemeClr val="dk1"/>
                </a:solidFill>
              </a:rPr>
              <a:t>‹#›</a:t>
            </a:fld>
            <a:endParaRPr sz="12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15"/>
          <p:cNvSpPr txBox="1"/>
          <p:nvPr>
            <p:ph type="title"/>
          </p:nvPr>
        </p:nvSpPr>
        <p:spPr>
          <a:xfrm>
            <a:off x="558754" y="114539"/>
            <a:ext cx="8117702" cy="10287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dk2"/>
              </a:buClr>
              <a:buSzPts val="2800"/>
              <a:buFont typeface="Arial Black"/>
              <a:buNone/>
            </a:pPr>
            <a:r>
              <a:rPr lang="fr-CH" sz="2800"/>
              <a:t>B. INPUTS DER RDK ZU ST-THEMEN</a:t>
            </a:r>
            <a:endParaRPr/>
          </a:p>
        </p:txBody>
      </p:sp>
      <p:sp>
        <p:nvSpPr>
          <p:cNvPr id="253" name="Google Shape;253;p15"/>
          <p:cNvSpPr txBox="1"/>
          <p:nvPr>
            <p:ph idx="1" type="body"/>
          </p:nvPr>
        </p:nvSpPr>
        <p:spPr>
          <a:xfrm>
            <a:off x="395536" y="1296196"/>
            <a:ext cx="8568952" cy="365126"/>
          </a:xfrm>
          <a:prstGeom prst="rect">
            <a:avLst/>
          </a:prstGeom>
          <a:noFill/>
          <a:ln>
            <a:noFill/>
          </a:ln>
        </p:spPr>
        <p:txBody>
          <a:bodyPr anchorCtr="0" anchor="t" bIns="45700" lIns="91425" spcFirstLastPara="1" rIns="91425" wrap="square" tIns="45700">
            <a:noAutofit/>
          </a:bodyPr>
          <a:lstStyle/>
          <a:p>
            <a:pPr indent="-171450" lvl="0" marL="257175" rtl="0" algn="l">
              <a:spcBef>
                <a:spcPts val="0"/>
              </a:spcBef>
              <a:spcAft>
                <a:spcPts val="0"/>
              </a:spcAft>
              <a:buClr>
                <a:schemeClr val="dk1"/>
              </a:buClr>
              <a:buSzPts val="1400"/>
              <a:buNone/>
            </a:pPr>
            <a:r>
              <a:rPr lang="fr-CH" sz="1400"/>
              <a:t>Retrospektive Saison Bilanz ST</a:t>
            </a:r>
            <a:endParaRPr/>
          </a:p>
          <a:p>
            <a:pPr indent="-171450" lvl="0" marL="257175" rtl="0" algn="l">
              <a:spcBef>
                <a:spcPts val="200"/>
              </a:spcBef>
              <a:spcAft>
                <a:spcPts val="0"/>
              </a:spcAft>
              <a:buClr>
                <a:schemeClr val="dk1"/>
              </a:buClr>
              <a:buSzPts val="1400"/>
              <a:buNone/>
            </a:pPr>
            <a:r>
              <a:t/>
            </a:r>
            <a:endParaRPr sz="1400"/>
          </a:p>
          <a:p>
            <a:pPr indent="0" lvl="1" marL="542925" rtl="0" algn="l">
              <a:spcBef>
                <a:spcPts val="200"/>
              </a:spcBef>
              <a:spcAft>
                <a:spcPts val="0"/>
              </a:spcAft>
              <a:buSzPts val="1400"/>
              <a:buNone/>
            </a:pPr>
            <a:r>
              <a:t/>
            </a:r>
            <a:endParaRPr sz="1400"/>
          </a:p>
        </p:txBody>
      </p:sp>
      <p:cxnSp>
        <p:nvCxnSpPr>
          <p:cNvPr id="254" name="Google Shape;254;p15"/>
          <p:cNvCxnSpPr/>
          <p:nvPr/>
        </p:nvCxnSpPr>
        <p:spPr>
          <a:xfrm>
            <a:off x="558754" y="1131590"/>
            <a:ext cx="8117702" cy="0"/>
          </a:xfrm>
          <a:prstGeom prst="straightConnector1">
            <a:avLst/>
          </a:prstGeom>
          <a:noFill/>
          <a:ln cap="flat" cmpd="sng" w="12700">
            <a:solidFill>
              <a:srgbClr val="777777"/>
            </a:solidFill>
            <a:prstDash val="solid"/>
            <a:round/>
            <a:headEnd len="sm" w="sm" type="none"/>
            <a:tailEnd len="sm" w="sm" type="none"/>
          </a:ln>
        </p:spPr>
      </p:cxnSp>
      <p:sp>
        <p:nvSpPr>
          <p:cNvPr id="255" name="Google Shape;255;p15"/>
          <p:cNvSpPr txBox="1"/>
          <p:nvPr>
            <p:ph idx="12" type="sldNum"/>
          </p:nvPr>
        </p:nvSpPr>
        <p:spPr>
          <a:xfrm>
            <a:off x="27607" y="4669384"/>
            <a:ext cx="986791"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fr-CH" sz="1200">
                <a:solidFill>
                  <a:schemeClr val="dk1"/>
                </a:solidFill>
              </a:rPr>
              <a:t>‹#›</a:t>
            </a:fld>
            <a:endParaRPr sz="1200">
              <a:solidFill>
                <a:schemeClr val="dk1"/>
              </a:solidFill>
            </a:endParaRPr>
          </a:p>
        </p:txBody>
      </p:sp>
      <p:graphicFrame>
        <p:nvGraphicFramePr>
          <p:cNvPr id="256" name="Google Shape;256;p15"/>
          <p:cNvGraphicFramePr/>
          <p:nvPr/>
        </p:nvGraphicFramePr>
        <p:xfrm>
          <a:off x="592930" y="1661322"/>
          <a:ext cx="3000000" cy="3000000"/>
        </p:xfrm>
        <a:graphic>
          <a:graphicData uri="http://schemas.openxmlformats.org/drawingml/2006/table">
            <a:tbl>
              <a:tblPr bandRow="1" firstRow="1">
                <a:noFill/>
                <a:tableStyleId>{D3E31A80-95FD-4FD5-80F8-2217FD6903D3}</a:tableStyleId>
              </a:tblPr>
              <a:tblGrid>
                <a:gridCol w="4041775"/>
                <a:gridCol w="4041775"/>
              </a:tblGrid>
              <a:tr h="1607350">
                <a:tc>
                  <a:txBody>
                    <a:bodyPr/>
                    <a:lstStyle/>
                    <a:p>
                      <a:pPr indent="0" lvl="0" marL="0" marR="0" rtl="0" algn="l">
                        <a:lnSpc>
                          <a:spcPct val="100000"/>
                        </a:lnSpc>
                        <a:spcBef>
                          <a:spcPts val="0"/>
                        </a:spcBef>
                        <a:spcAft>
                          <a:spcPts val="0"/>
                        </a:spcAft>
                        <a:buClr>
                          <a:schemeClr val="dk1"/>
                        </a:buClr>
                        <a:buSzPts val="1400"/>
                        <a:buFont typeface="Arial"/>
                        <a:buNone/>
                      </a:pPr>
                      <a:r>
                        <a:rPr lang="fr-CH" sz="1400" u="none" cap="none" strike="noStrike"/>
                        <a:t>Was lief gut?</a:t>
                      </a:r>
                      <a:endParaRPr/>
                    </a:p>
                    <a:p>
                      <a:pPr indent="-174625" lvl="1" marL="273050" marR="0" rtl="0" algn="l">
                        <a:lnSpc>
                          <a:spcPct val="100000"/>
                        </a:lnSpc>
                        <a:spcBef>
                          <a:spcPts val="0"/>
                        </a:spcBef>
                        <a:spcAft>
                          <a:spcPts val="0"/>
                        </a:spcAft>
                        <a:buClr>
                          <a:schemeClr val="dk2"/>
                        </a:buClr>
                        <a:buSzPts val="1200"/>
                        <a:buFont typeface="Arial"/>
                        <a:buChar char="•"/>
                      </a:pPr>
                      <a:r>
                        <a:rPr lang="fr-CH" sz="1200" u="none" cap="none" strike="noStrike">
                          <a:solidFill>
                            <a:schemeClr val="dk1"/>
                          </a:solidFill>
                          <a:latin typeface="Arial"/>
                          <a:ea typeface="Arial"/>
                          <a:cs typeface="Arial"/>
                          <a:sym typeface="Arial"/>
                        </a:rPr>
                        <a:t>Zentralisierte und proaktive Kommunikation von ST an die Medien</a:t>
                      </a:r>
                      <a:endParaRPr/>
                    </a:p>
                    <a:p>
                      <a:pPr indent="-174625" lvl="1" marL="273050" marR="0" rtl="0" algn="l">
                        <a:lnSpc>
                          <a:spcPct val="100000"/>
                        </a:lnSpc>
                        <a:spcBef>
                          <a:spcPts val="200"/>
                        </a:spcBef>
                        <a:spcAft>
                          <a:spcPts val="0"/>
                        </a:spcAft>
                        <a:buClr>
                          <a:schemeClr val="dk2"/>
                        </a:buClr>
                        <a:buSzPts val="1200"/>
                        <a:buFont typeface="Arial"/>
                        <a:buChar char="•"/>
                      </a:pPr>
                      <a:r>
                        <a:rPr lang="fr-CH" sz="1200" u="none" cap="none" strike="noStrike">
                          <a:solidFill>
                            <a:schemeClr val="dk1"/>
                          </a:solidFill>
                          <a:latin typeface="Arial"/>
                          <a:ea typeface="Arial"/>
                          <a:cs typeface="Arial"/>
                          <a:sym typeface="Arial"/>
                        </a:rPr>
                        <a:t>Medienkommunikation</a:t>
                      </a:r>
                      <a:endParaRPr/>
                    </a:p>
                    <a:p>
                      <a:pPr indent="-174625" lvl="1" marL="273050" marR="0" rtl="0" algn="l">
                        <a:lnSpc>
                          <a:spcPct val="100000"/>
                        </a:lnSpc>
                        <a:spcBef>
                          <a:spcPts val="200"/>
                        </a:spcBef>
                        <a:spcAft>
                          <a:spcPts val="0"/>
                        </a:spcAft>
                        <a:buClr>
                          <a:schemeClr val="dk2"/>
                        </a:buClr>
                        <a:buSzPts val="1200"/>
                        <a:buFont typeface="Arial"/>
                        <a:buChar char="•"/>
                      </a:pPr>
                      <a:r>
                        <a:rPr lang="fr-CH" sz="1200" u="none" cap="none" strike="noStrike">
                          <a:solidFill>
                            <a:schemeClr val="dk1"/>
                          </a:solidFill>
                          <a:latin typeface="Arial"/>
                          <a:ea typeface="Arial"/>
                          <a:cs typeface="Arial"/>
                          <a:sym typeface="Arial"/>
                        </a:rPr>
                        <a:t>ST-Umfrage bei ausgewählten Anbietern</a:t>
                      </a:r>
                      <a:endParaRPr/>
                    </a:p>
                    <a:p>
                      <a:pPr indent="-174625" lvl="1" marL="273050" marR="0" rtl="0" algn="l">
                        <a:lnSpc>
                          <a:spcPct val="100000"/>
                        </a:lnSpc>
                        <a:spcBef>
                          <a:spcPts val="200"/>
                        </a:spcBef>
                        <a:spcAft>
                          <a:spcPts val="0"/>
                        </a:spcAft>
                        <a:buClr>
                          <a:schemeClr val="dk2"/>
                        </a:buClr>
                        <a:buSzPts val="1200"/>
                        <a:buFont typeface="Arial"/>
                        <a:buChar char="•"/>
                      </a:pPr>
                      <a:r>
                        <a:rPr lang="fr-CH" sz="1200" u="none" cap="none" strike="noStrike">
                          <a:solidFill>
                            <a:schemeClr val="dk1"/>
                          </a:solidFill>
                          <a:latin typeface="Arial"/>
                          <a:ea typeface="Arial"/>
                          <a:cs typeface="Arial"/>
                          <a:sym typeface="Arial"/>
                        </a:rPr>
                        <a:t>...</a:t>
                      </a:r>
                      <a:endParaRPr/>
                    </a:p>
                    <a:p>
                      <a:pPr indent="-98425" lvl="1" marL="273050" marR="0" rtl="0" algn="l">
                        <a:lnSpc>
                          <a:spcPct val="100000"/>
                        </a:lnSpc>
                        <a:spcBef>
                          <a:spcPts val="200"/>
                        </a:spcBef>
                        <a:spcAft>
                          <a:spcPts val="0"/>
                        </a:spcAft>
                        <a:buClr>
                          <a:schemeClr val="dk2"/>
                        </a:buClr>
                        <a:buSzPts val="1200"/>
                        <a:buFont typeface="Arial"/>
                        <a:buNone/>
                      </a:pPr>
                      <a:r>
                        <a:t/>
                      </a:r>
                      <a:endParaRPr sz="1200" u="none" cap="none" strike="noStrike">
                        <a:solidFill>
                          <a:schemeClr val="dk1"/>
                        </a:solidFill>
                        <a:latin typeface="Arial"/>
                        <a:ea typeface="Arial"/>
                        <a:cs typeface="Arial"/>
                        <a:sym typeface="Arial"/>
                      </a:endParaRPr>
                    </a:p>
                    <a:p>
                      <a:pPr indent="-98425" lvl="1" marL="273050" marR="0" rtl="0" algn="l">
                        <a:lnSpc>
                          <a:spcPct val="100000"/>
                        </a:lnSpc>
                        <a:spcBef>
                          <a:spcPts val="200"/>
                        </a:spcBef>
                        <a:spcAft>
                          <a:spcPts val="0"/>
                        </a:spcAft>
                        <a:buClr>
                          <a:schemeClr val="dk2"/>
                        </a:buClr>
                        <a:buSzPts val="1200"/>
                        <a:buFont typeface="Arial"/>
                        <a:buNone/>
                      </a:pPr>
                      <a:r>
                        <a:t/>
                      </a:r>
                      <a:endParaRPr sz="1200" u="none" cap="none" strike="noStrike">
                        <a:solidFill>
                          <a:schemeClr val="dk1"/>
                        </a:solidFill>
                        <a:latin typeface="Arial"/>
                        <a:ea typeface="Arial"/>
                        <a:cs typeface="Arial"/>
                        <a:sym typeface="Aria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400"/>
                        <a:buFont typeface="Arial"/>
                        <a:buNone/>
                      </a:pPr>
                      <a:r>
                        <a:rPr lang="fr-CH" sz="1400" u="none" cap="none" strike="noStrike"/>
                        <a:t>Was lief weniger gut?</a:t>
                      </a:r>
                      <a:endParaRPr/>
                    </a:p>
                    <a:p>
                      <a:pPr indent="-174625" lvl="1" marL="273050" marR="0" rtl="0" algn="l">
                        <a:lnSpc>
                          <a:spcPct val="100000"/>
                        </a:lnSpc>
                        <a:spcBef>
                          <a:spcPts val="0"/>
                        </a:spcBef>
                        <a:spcAft>
                          <a:spcPts val="0"/>
                        </a:spcAft>
                        <a:buClr>
                          <a:schemeClr val="dk2"/>
                        </a:buClr>
                        <a:buSzPts val="1200"/>
                        <a:buFont typeface="Arial"/>
                        <a:buChar char="•"/>
                      </a:pPr>
                      <a:r>
                        <a:rPr lang="fr-CH" sz="1200" u="none" cap="none" strike="noStrike">
                          <a:solidFill>
                            <a:schemeClr val="dk1"/>
                          </a:solidFill>
                          <a:latin typeface="Arial"/>
                          <a:ea typeface="Arial"/>
                          <a:cs typeface="Arial"/>
                          <a:sym typeface="Arial"/>
                        </a:rPr>
                        <a:t>Datum der Kommunikation zu früh (11.08.21)</a:t>
                      </a:r>
                      <a:endParaRPr/>
                    </a:p>
                    <a:p>
                      <a:pPr indent="-174625" lvl="1" marL="273050" marR="0" rtl="0" algn="l">
                        <a:lnSpc>
                          <a:spcPct val="100000"/>
                        </a:lnSpc>
                        <a:spcBef>
                          <a:spcPts val="200"/>
                        </a:spcBef>
                        <a:spcAft>
                          <a:spcPts val="0"/>
                        </a:spcAft>
                        <a:buClr>
                          <a:schemeClr val="dk2"/>
                        </a:buClr>
                        <a:buSzPts val="1200"/>
                        <a:buFont typeface="Arial"/>
                        <a:buChar char="•"/>
                      </a:pPr>
                      <a:r>
                        <a:rPr lang="fr-CH" sz="1200" u="none" cap="none" strike="noStrike">
                          <a:solidFill>
                            <a:schemeClr val="dk1"/>
                          </a:solidFill>
                          <a:latin typeface="Arial"/>
                          <a:ea typeface="Arial"/>
                          <a:cs typeface="Arial"/>
                          <a:sym typeface="Arial"/>
                        </a:rPr>
                        <a:t>Keine verfügbaren Zahlen für Juli</a:t>
                      </a:r>
                      <a:endParaRPr/>
                    </a:p>
                    <a:p>
                      <a:pPr indent="-174625" lvl="1" marL="273050" marR="0" rtl="0" algn="l">
                        <a:lnSpc>
                          <a:spcPct val="100000"/>
                        </a:lnSpc>
                        <a:spcBef>
                          <a:spcPts val="200"/>
                        </a:spcBef>
                        <a:spcAft>
                          <a:spcPts val="0"/>
                        </a:spcAft>
                        <a:buClr>
                          <a:schemeClr val="dk2"/>
                        </a:buClr>
                        <a:buSzPts val="1200"/>
                        <a:buFont typeface="Arial"/>
                        <a:buChar char="•"/>
                      </a:pPr>
                      <a:r>
                        <a:rPr lang="fr-CH" sz="1200" u="none" cap="none" strike="noStrike">
                          <a:solidFill>
                            <a:schemeClr val="dk1"/>
                          </a:solidFill>
                          <a:latin typeface="Arial"/>
                          <a:ea typeface="Arial"/>
                          <a:cs typeface="Arial"/>
                          <a:sym typeface="Arial"/>
                        </a:rPr>
                        <a:t>+/- % Frequenz vs. Wertschöpfung</a:t>
                      </a:r>
                      <a:endParaRPr/>
                    </a:p>
                    <a:p>
                      <a:pPr indent="-174625" lvl="1" marL="273050" marR="0" rtl="0" algn="l">
                        <a:lnSpc>
                          <a:spcPct val="100000"/>
                        </a:lnSpc>
                        <a:spcBef>
                          <a:spcPts val="200"/>
                        </a:spcBef>
                        <a:spcAft>
                          <a:spcPts val="0"/>
                        </a:spcAft>
                        <a:buClr>
                          <a:schemeClr val="dk2"/>
                        </a:buClr>
                        <a:buSzPts val="1200"/>
                        <a:buFont typeface="Arial"/>
                        <a:buChar char="•"/>
                      </a:pPr>
                      <a:r>
                        <a:rPr lang="fr-CH" sz="1200" u="none" cap="none" strike="noStrike">
                          <a:solidFill>
                            <a:schemeClr val="dk1"/>
                          </a:solidFill>
                          <a:latin typeface="Arial"/>
                          <a:ea typeface="Arial"/>
                          <a:cs typeface="Arial"/>
                          <a:sym typeface="Arial"/>
                        </a:rPr>
                        <a:t>Unbekannte ausgewählte Anbieter bei den Regionen, fehlende Koordination. Detaillierte Fragen gegenüber den Medien schwierig zu beantworten.</a:t>
                      </a:r>
                      <a:endParaRPr/>
                    </a:p>
                    <a:p>
                      <a:pPr indent="-174625" lvl="1" marL="273050" marR="0" rtl="0" algn="l">
                        <a:lnSpc>
                          <a:spcPct val="100000"/>
                        </a:lnSpc>
                        <a:spcBef>
                          <a:spcPts val="200"/>
                        </a:spcBef>
                        <a:spcAft>
                          <a:spcPts val="0"/>
                        </a:spcAft>
                        <a:buClr>
                          <a:schemeClr val="dk2"/>
                        </a:buClr>
                        <a:buSzPts val="1200"/>
                        <a:buFont typeface="Arial"/>
                        <a:buChar char="•"/>
                      </a:pPr>
                      <a:r>
                        <a:rPr lang="fr-CH" sz="1200" u="none" cap="none" strike="noStrike">
                          <a:solidFill>
                            <a:schemeClr val="dk1"/>
                          </a:solidFill>
                          <a:latin typeface="Arial"/>
                          <a:ea typeface="Arial"/>
                          <a:cs typeface="Arial"/>
                          <a:sym typeface="Arial"/>
                        </a:rPr>
                        <a:t> ... </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607350">
                <a:tc>
                  <a:txBody>
                    <a:bodyPr/>
                    <a:lstStyle/>
                    <a:p>
                      <a:pPr indent="0" lvl="0" marL="0" marR="0" rtl="0" algn="l">
                        <a:lnSpc>
                          <a:spcPct val="100000"/>
                        </a:lnSpc>
                        <a:spcBef>
                          <a:spcPts val="0"/>
                        </a:spcBef>
                        <a:spcAft>
                          <a:spcPts val="0"/>
                        </a:spcAft>
                        <a:buClr>
                          <a:schemeClr val="dk1"/>
                        </a:buClr>
                        <a:buSzPts val="1400"/>
                        <a:buFont typeface="Arial"/>
                        <a:buNone/>
                      </a:pPr>
                      <a:r>
                        <a:rPr lang="fr-CH" sz="1400" u="none" cap="none" strike="noStrike"/>
                        <a:t>Was können wir besser machen?</a:t>
                      </a:r>
                      <a:endParaRPr/>
                    </a:p>
                    <a:p>
                      <a:pPr indent="-174625" lvl="1" marL="273050" marR="0" rtl="0" algn="l">
                        <a:lnSpc>
                          <a:spcPct val="100000"/>
                        </a:lnSpc>
                        <a:spcBef>
                          <a:spcPts val="0"/>
                        </a:spcBef>
                        <a:spcAft>
                          <a:spcPts val="0"/>
                        </a:spcAft>
                        <a:buClr>
                          <a:schemeClr val="dk2"/>
                        </a:buClr>
                        <a:buSzPts val="1200"/>
                        <a:buFont typeface="Arial"/>
                        <a:buChar char="•"/>
                      </a:pPr>
                      <a:r>
                        <a:rPr lang="fr-CH" sz="1200" u="none" cap="none" strike="noStrike">
                          <a:solidFill>
                            <a:schemeClr val="dk1"/>
                          </a:solidFill>
                          <a:latin typeface="Arial"/>
                          <a:ea typeface="Arial"/>
                          <a:cs typeface="Arial"/>
                          <a:sym typeface="Arial"/>
                        </a:rPr>
                        <a:t>Koordination zwischen ST, den Regionen und der Branche.</a:t>
                      </a:r>
                      <a:endParaRPr/>
                    </a:p>
                    <a:p>
                      <a:pPr indent="-174625" lvl="1" marL="273050" marR="0" rtl="0" algn="l">
                        <a:lnSpc>
                          <a:spcPct val="100000"/>
                        </a:lnSpc>
                        <a:spcBef>
                          <a:spcPts val="200"/>
                        </a:spcBef>
                        <a:spcAft>
                          <a:spcPts val="0"/>
                        </a:spcAft>
                        <a:buClr>
                          <a:schemeClr val="dk2"/>
                        </a:buClr>
                        <a:buSzPts val="1200"/>
                        <a:buFont typeface="Arial"/>
                        <a:buChar char="•"/>
                      </a:pPr>
                      <a:r>
                        <a:rPr lang="fr-CH" sz="1200" u="none" cap="none" strike="noStrike">
                          <a:solidFill>
                            <a:schemeClr val="dk1"/>
                          </a:solidFill>
                          <a:latin typeface="Arial"/>
                          <a:ea typeface="Arial"/>
                          <a:cs typeface="Arial"/>
                          <a:sym typeface="Arial"/>
                        </a:rPr>
                        <a:t>Der Zeitpunkt für die Kommunikation betreffend Saisonbilanz abstimmen.</a:t>
                      </a:r>
                      <a:endParaRPr/>
                    </a:p>
                    <a:p>
                      <a:pPr indent="-174625" lvl="1" marL="273050" marR="0" rtl="0" algn="l">
                        <a:lnSpc>
                          <a:spcPct val="100000"/>
                        </a:lnSpc>
                        <a:spcBef>
                          <a:spcPts val="200"/>
                        </a:spcBef>
                        <a:spcAft>
                          <a:spcPts val="0"/>
                        </a:spcAft>
                        <a:buClr>
                          <a:schemeClr val="dk2"/>
                        </a:buClr>
                        <a:buSzPts val="1200"/>
                        <a:buFont typeface="Arial"/>
                        <a:buChar char="•"/>
                      </a:pPr>
                      <a:r>
                        <a:rPr lang="fr-CH" sz="1200" u="none" cap="none" strike="noStrike">
                          <a:solidFill>
                            <a:schemeClr val="dk1"/>
                          </a:solidFill>
                          <a:latin typeface="Arial"/>
                          <a:ea typeface="Arial"/>
                          <a:cs typeface="Arial"/>
                          <a:sym typeface="Arial"/>
                        </a:rPr>
                        <a:t>... </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400"/>
                        <a:buFont typeface="Arial"/>
                        <a:buNone/>
                      </a:pPr>
                      <a:r>
                        <a:rPr lang="fr-CH" sz="1400" u="none" cap="none" strike="noStrike"/>
                        <a:t>Meldung an ST</a:t>
                      </a:r>
                      <a:endParaRPr/>
                    </a:p>
                    <a:p>
                      <a:pPr indent="-174625" lvl="1" marL="273050" marR="0" rtl="0" algn="l">
                        <a:lnSpc>
                          <a:spcPct val="100000"/>
                        </a:lnSpc>
                        <a:spcBef>
                          <a:spcPts val="0"/>
                        </a:spcBef>
                        <a:spcAft>
                          <a:spcPts val="0"/>
                        </a:spcAft>
                        <a:buClr>
                          <a:schemeClr val="dk2"/>
                        </a:buClr>
                        <a:buSzPts val="1200"/>
                        <a:buFont typeface="Arial"/>
                        <a:buChar char="•"/>
                      </a:pPr>
                      <a:r>
                        <a:rPr lang="fr-CH" sz="1200" u="none" cap="none" strike="noStrike">
                          <a:solidFill>
                            <a:schemeClr val="dk1"/>
                          </a:solidFill>
                          <a:latin typeface="Arial"/>
                          <a:ea typeface="Arial"/>
                          <a:cs typeface="Arial"/>
                          <a:sym typeface="Arial"/>
                        </a:rPr>
                        <a:t> </a:t>
                      </a:r>
                      <a:endParaRPr/>
                    </a:p>
                    <a:p>
                      <a:pPr indent="-98425" lvl="1" marL="273050" marR="0" rtl="0" algn="l">
                        <a:lnSpc>
                          <a:spcPct val="100000"/>
                        </a:lnSpc>
                        <a:spcBef>
                          <a:spcPts val="200"/>
                        </a:spcBef>
                        <a:spcAft>
                          <a:spcPts val="0"/>
                        </a:spcAft>
                        <a:buClr>
                          <a:schemeClr val="dk2"/>
                        </a:buClr>
                        <a:buSzPts val="1200"/>
                        <a:buFont typeface="Arial"/>
                        <a:buNone/>
                      </a:pPr>
                      <a:r>
                        <a:t/>
                      </a:r>
                      <a:endParaRPr sz="1200" u="none" cap="none" strike="noStrike">
                        <a:solidFill>
                          <a:schemeClr val="dk1"/>
                        </a:solidFill>
                        <a:latin typeface="Arial"/>
                        <a:ea typeface="Arial"/>
                        <a:cs typeface="Arial"/>
                        <a:sym typeface="Arial"/>
                      </a:endParaRPr>
                    </a:p>
                    <a:p>
                      <a:pPr indent="-85725" lvl="1" marL="273050" marR="0" rtl="0" algn="l">
                        <a:lnSpc>
                          <a:spcPct val="100000"/>
                        </a:lnSpc>
                        <a:spcBef>
                          <a:spcPts val="200"/>
                        </a:spcBef>
                        <a:spcAft>
                          <a:spcPts val="0"/>
                        </a:spcAft>
                        <a:buClr>
                          <a:schemeClr val="dk2"/>
                        </a:buClr>
                        <a:buSzPts val="1400"/>
                        <a:buFont typeface="Arial"/>
                        <a:buNone/>
                      </a:pPr>
                      <a:r>
                        <a:t/>
                      </a:r>
                      <a:endParaRPr sz="1400" u="none" cap="none" strike="noStrike"/>
                    </a:p>
                    <a:p>
                      <a:pPr indent="0" lvl="0" marL="0" marR="0" rtl="0" algn="l">
                        <a:spcBef>
                          <a:spcPts val="200"/>
                        </a:spcBef>
                        <a:spcAft>
                          <a:spcPts val="0"/>
                        </a:spcAft>
                        <a:buNone/>
                      </a:pPr>
                      <a:r>
                        <a:t/>
                      </a:r>
                      <a:endParaRPr sz="14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16"/>
          <p:cNvSpPr txBox="1"/>
          <p:nvPr>
            <p:ph type="title"/>
          </p:nvPr>
        </p:nvSpPr>
        <p:spPr>
          <a:xfrm>
            <a:off x="558754" y="114539"/>
            <a:ext cx="8117702" cy="10287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dk2"/>
              </a:buClr>
              <a:buSzPts val="2800"/>
              <a:buFont typeface="Arial Black"/>
              <a:buNone/>
            </a:pPr>
            <a:r>
              <a:rPr lang="fr-CH" sz="2800"/>
              <a:t>C. INFORMATIONEN VSTM</a:t>
            </a:r>
            <a:endParaRPr/>
          </a:p>
        </p:txBody>
      </p:sp>
      <p:sp>
        <p:nvSpPr>
          <p:cNvPr id="263" name="Google Shape;263;p16"/>
          <p:cNvSpPr txBox="1"/>
          <p:nvPr>
            <p:ph idx="1" type="body"/>
          </p:nvPr>
        </p:nvSpPr>
        <p:spPr>
          <a:xfrm>
            <a:off x="395536" y="1275606"/>
            <a:ext cx="8280920" cy="3672401"/>
          </a:xfrm>
          <a:prstGeom prst="rect">
            <a:avLst/>
          </a:prstGeom>
          <a:noFill/>
          <a:ln>
            <a:noFill/>
          </a:ln>
        </p:spPr>
        <p:txBody>
          <a:bodyPr anchorCtr="0" anchor="t" bIns="45700" lIns="91425" spcFirstLastPara="1" rIns="91425" wrap="square" tIns="45700">
            <a:noAutofit/>
          </a:bodyPr>
          <a:lstStyle/>
          <a:p>
            <a:pPr indent="0" lvl="1" marL="542925" rtl="0" algn="l">
              <a:spcBef>
                <a:spcPts val="0"/>
              </a:spcBef>
              <a:spcAft>
                <a:spcPts val="0"/>
              </a:spcAft>
              <a:buSzPts val="1400"/>
              <a:buNone/>
            </a:pPr>
            <a:r>
              <a:t/>
            </a:r>
            <a:endParaRPr sz="1400"/>
          </a:p>
          <a:p>
            <a:pPr indent="0" lvl="1" marL="85725" rtl="0" algn="l">
              <a:spcBef>
                <a:spcPts val="400"/>
              </a:spcBef>
              <a:spcAft>
                <a:spcPts val="0"/>
              </a:spcAft>
              <a:buSzPts val="1400"/>
              <a:buNone/>
            </a:pPr>
            <a:r>
              <a:rPr b="1" lang="fr-CH" sz="1400"/>
              <a:t>Informationen &amp; Mitteilungen aus dem VSTM (AB)</a:t>
            </a:r>
            <a:endParaRPr/>
          </a:p>
          <a:p>
            <a:pPr indent="0" lvl="0" marL="85725" rtl="0" algn="l">
              <a:spcBef>
                <a:spcPts val="400"/>
              </a:spcBef>
              <a:spcAft>
                <a:spcPts val="0"/>
              </a:spcAft>
              <a:buClr>
                <a:schemeClr val="dk1"/>
              </a:buClr>
              <a:buSzPts val="1400"/>
              <a:buNone/>
            </a:pPr>
            <a:r>
              <a:t/>
            </a:r>
            <a:endParaRPr sz="1400">
              <a:highlight>
                <a:srgbClr val="FFFF00"/>
              </a:highlight>
            </a:endParaRPr>
          </a:p>
        </p:txBody>
      </p:sp>
      <p:cxnSp>
        <p:nvCxnSpPr>
          <p:cNvPr id="264" name="Google Shape;264;p16"/>
          <p:cNvCxnSpPr/>
          <p:nvPr/>
        </p:nvCxnSpPr>
        <p:spPr>
          <a:xfrm>
            <a:off x="558754" y="1131590"/>
            <a:ext cx="8117702" cy="0"/>
          </a:xfrm>
          <a:prstGeom prst="straightConnector1">
            <a:avLst/>
          </a:prstGeom>
          <a:noFill/>
          <a:ln cap="flat" cmpd="sng" w="12700">
            <a:solidFill>
              <a:srgbClr val="777777"/>
            </a:solidFill>
            <a:prstDash val="solid"/>
            <a:round/>
            <a:headEnd len="sm" w="sm" type="none"/>
            <a:tailEnd len="sm" w="sm" type="none"/>
          </a:ln>
        </p:spPr>
      </p:cxnSp>
      <p:sp>
        <p:nvSpPr>
          <p:cNvPr id="265" name="Google Shape;265;p16"/>
          <p:cNvSpPr txBox="1"/>
          <p:nvPr>
            <p:ph idx="12" type="sldNum"/>
          </p:nvPr>
        </p:nvSpPr>
        <p:spPr>
          <a:xfrm>
            <a:off x="8391843" y="4654897"/>
            <a:ext cx="986791"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fr-CH" sz="1200">
                <a:solidFill>
                  <a:schemeClr val="dk1"/>
                </a:solidFill>
              </a:rPr>
              <a:t>‹#›</a:t>
            </a:fld>
            <a:endParaRPr sz="12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17"/>
          <p:cNvSpPr txBox="1"/>
          <p:nvPr>
            <p:ph type="title"/>
          </p:nvPr>
        </p:nvSpPr>
        <p:spPr>
          <a:xfrm>
            <a:off x="558754" y="114539"/>
            <a:ext cx="8117702" cy="10287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dk2"/>
              </a:buClr>
              <a:buSzPts val="2800"/>
              <a:buFont typeface="Arial Black"/>
              <a:buNone/>
            </a:pPr>
            <a:r>
              <a:rPr lang="fr-CH" sz="2800"/>
              <a:t>D. STATISTIKEN</a:t>
            </a:r>
            <a:endParaRPr/>
          </a:p>
        </p:txBody>
      </p:sp>
      <p:sp>
        <p:nvSpPr>
          <p:cNvPr id="272" name="Google Shape;272;p17"/>
          <p:cNvSpPr txBox="1"/>
          <p:nvPr>
            <p:ph idx="1" type="body"/>
          </p:nvPr>
        </p:nvSpPr>
        <p:spPr>
          <a:xfrm>
            <a:off x="251520" y="1275607"/>
            <a:ext cx="8784976" cy="1028700"/>
          </a:xfrm>
          <a:prstGeom prst="rect">
            <a:avLst/>
          </a:prstGeom>
          <a:noFill/>
          <a:ln>
            <a:noFill/>
          </a:ln>
        </p:spPr>
        <p:txBody>
          <a:bodyPr anchorCtr="0" anchor="t" bIns="45700" lIns="91425" spcFirstLastPara="1" rIns="91425" wrap="square" tIns="45700">
            <a:noAutofit/>
          </a:bodyPr>
          <a:lstStyle/>
          <a:p>
            <a:pPr indent="0" lvl="1" marL="85725" rtl="0" algn="l">
              <a:spcBef>
                <a:spcPts val="0"/>
              </a:spcBef>
              <a:spcAft>
                <a:spcPts val="0"/>
              </a:spcAft>
              <a:buSzPts val="1400"/>
              <a:buNone/>
            </a:pPr>
            <a:r>
              <a:rPr b="1" lang="fr-CH" sz="1400"/>
              <a:t>Projektstand „Modell der zukünftigen Datenerhebung und Nutzung im Tourismusland Schweiz“ </a:t>
            </a:r>
            <a:endParaRPr/>
          </a:p>
          <a:p>
            <a:pPr indent="-171450" lvl="1" marL="714375" rtl="0" algn="l">
              <a:spcBef>
                <a:spcPts val="200"/>
              </a:spcBef>
              <a:spcAft>
                <a:spcPts val="0"/>
              </a:spcAft>
              <a:buSzPts val="1400"/>
              <a:buChar char="•"/>
            </a:pPr>
            <a:r>
              <a:rPr lang="fr-CH" sz="1400"/>
              <a:t>Definition der Projektleitung und Aufgabenteilung zwischen Rütter Soceco und Gaudenz Thoma Consulting</a:t>
            </a:r>
            <a:endParaRPr/>
          </a:p>
        </p:txBody>
      </p:sp>
      <p:cxnSp>
        <p:nvCxnSpPr>
          <p:cNvPr id="273" name="Google Shape;273;p17"/>
          <p:cNvCxnSpPr/>
          <p:nvPr/>
        </p:nvCxnSpPr>
        <p:spPr>
          <a:xfrm>
            <a:off x="558754" y="1131590"/>
            <a:ext cx="8117702" cy="0"/>
          </a:xfrm>
          <a:prstGeom prst="straightConnector1">
            <a:avLst/>
          </a:prstGeom>
          <a:noFill/>
          <a:ln cap="flat" cmpd="sng" w="12700">
            <a:solidFill>
              <a:srgbClr val="777777"/>
            </a:solidFill>
            <a:prstDash val="solid"/>
            <a:round/>
            <a:headEnd len="sm" w="sm" type="none"/>
            <a:tailEnd len="sm" w="sm" type="none"/>
          </a:ln>
        </p:spPr>
      </p:cxnSp>
      <p:sp>
        <p:nvSpPr>
          <p:cNvPr id="274" name="Google Shape;274;p17"/>
          <p:cNvSpPr txBox="1"/>
          <p:nvPr>
            <p:ph idx="12" type="sldNum"/>
          </p:nvPr>
        </p:nvSpPr>
        <p:spPr>
          <a:xfrm>
            <a:off x="8391843" y="4654897"/>
            <a:ext cx="986791"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fr-CH" sz="1200">
                <a:solidFill>
                  <a:schemeClr val="dk1"/>
                </a:solidFill>
              </a:rPr>
              <a:t>‹#›</a:t>
            </a:fld>
            <a:endParaRPr sz="1200">
              <a:solidFill>
                <a:schemeClr val="dk1"/>
              </a:solidFill>
            </a:endParaRPr>
          </a:p>
        </p:txBody>
      </p:sp>
      <p:pic>
        <p:nvPicPr>
          <p:cNvPr id="275" name="Google Shape;275;p17"/>
          <p:cNvPicPr preferRelativeResize="0"/>
          <p:nvPr/>
        </p:nvPicPr>
        <p:blipFill rotWithShape="1">
          <a:blip r:embed="rId3">
            <a:alphaModFix/>
          </a:blip>
          <a:srcRect b="8237" l="0" r="7316" t="7569"/>
          <a:stretch/>
        </p:blipFill>
        <p:spPr>
          <a:xfrm>
            <a:off x="2051720" y="1873238"/>
            <a:ext cx="5976664" cy="312174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18"/>
          <p:cNvSpPr txBox="1"/>
          <p:nvPr>
            <p:ph type="title"/>
          </p:nvPr>
        </p:nvSpPr>
        <p:spPr>
          <a:xfrm>
            <a:off x="558754" y="114539"/>
            <a:ext cx="8117702" cy="10287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dk2"/>
              </a:buClr>
              <a:buSzPts val="2800"/>
              <a:buFont typeface="Arial Black"/>
              <a:buNone/>
            </a:pPr>
            <a:r>
              <a:rPr lang="fr-CH" sz="2800"/>
              <a:t>D. STATISTIKEN</a:t>
            </a:r>
            <a:endParaRPr/>
          </a:p>
        </p:txBody>
      </p:sp>
      <p:sp>
        <p:nvSpPr>
          <p:cNvPr id="282" name="Google Shape;282;p18"/>
          <p:cNvSpPr txBox="1"/>
          <p:nvPr>
            <p:ph idx="1" type="body"/>
          </p:nvPr>
        </p:nvSpPr>
        <p:spPr>
          <a:xfrm>
            <a:off x="251520" y="1275607"/>
            <a:ext cx="8784976" cy="3390938"/>
          </a:xfrm>
          <a:prstGeom prst="rect">
            <a:avLst/>
          </a:prstGeom>
          <a:noFill/>
          <a:ln>
            <a:noFill/>
          </a:ln>
        </p:spPr>
        <p:txBody>
          <a:bodyPr anchorCtr="0" anchor="t" bIns="45700" lIns="91425" spcFirstLastPara="1" rIns="91425" wrap="square" tIns="45700">
            <a:noAutofit/>
          </a:bodyPr>
          <a:lstStyle/>
          <a:p>
            <a:pPr indent="0" lvl="1" marL="85725" rtl="0" algn="l">
              <a:spcBef>
                <a:spcPts val="0"/>
              </a:spcBef>
              <a:spcAft>
                <a:spcPts val="0"/>
              </a:spcAft>
              <a:buSzPts val="1400"/>
              <a:buNone/>
            </a:pPr>
            <a:r>
              <a:rPr b="1" lang="fr-CH" sz="1400"/>
              <a:t>Projektstand „Modell der zukünftigen Datenerhebung und Nutzung im Tourismusland Schweiz“ </a:t>
            </a:r>
            <a:endParaRPr sz="1400"/>
          </a:p>
          <a:p>
            <a:pPr indent="-171450" lvl="1" marL="714375" rtl="0" algn="l">
              <a:spcBef>
                <a:spcPts val="200"/>
              </a:spcBef>
              <a:spcAft>
                <a:spcPts val="0"/>
              </a:spcAft>
              <a:buSzPts val="1400"/>
              <a:buChar char="•"/>
            </a:pPr>
            <a:r>
              <a:rPr lang="fr-CH" sz="1400"/>
              <a:t>Definition Projektbeschrieb, Budgetierung, Strategische Stossrichtung, Ziele</a:t>
            </a:r>
            <a:endParaRPr sz="1400"/>
          </a:p>
          <a:p>
            <a:pPr indent="-171450" lvl="1" marL="714375" rtl="0" algn="l">
              <a:spcBef>
                <a:spcPts val="200"/>
              </a:spcBef>
              <a:spcAft>
                <a:spcPts val="0"/>
              </a:spcAft>
              <a:buSzPts val="1400"/>
              <a:buChar char="•"/>
            </a:pPr>
            <a:r>
              <a:rPr lang="fr-CH" sz="1400"/>
              <a:t>Finalisierung aller Dokumente zu Handen der RDK</a:t>
            </a:r>
            <a:endParaRPr sz="1400"/>
          </a:p>
          <a:p>
            <a:pPr indent="-171450" lvl="1" marL="714375" rtl="0" algn="l">
              <a:spcBef>
                <a:spcPts val="200"/>
              </a:spcBef>
              <a:spcAft>
                <a:spcPts val="0"/>
              </a:spcAft>
              <a:buSzPts val="1400"/>
              <a:buChar char="•"/>
            </a:pPr>
            <a:r>
              <a:rPr lang="fr-CH" sz="1400"/>
              <a:t>Einreichung des Projektantrages an das SECO für InnoTour Finanzierungsbeteiligung (09.08.2021)</a:t>
            </a:r>
            <a:endParaRPr/>
          </a:p>
          <a:p>
            <a:pPr indent="-171450" lvl="1" marL="714375" rtl="0" algn="l">
              <a:spcBef>
                <a:spcPts val="200"/>
              </a:spcBef>
              <a:spcAft>
                <a:spcPts val="0"/>
              </a:spcAft>
              <a:buSzPts val="1400"/>
              <a:buChar char="•"/>
            </a:pPr>
            <a:r>
              <a:rPr lang="fr-CH" sz="1400"/>
              <a:t>Allfällige Anpassungen und Einreichung ergänzende Dokumente</a:t>
            </a:r>
            <a:endParaRPr sz="1400"/>
          </a:p>
          <a:p>
            <a:pPr indent="-171450" lvl="1" marL="714375" rtl="0" algn="l">
              <a:spcBef>
                <a:spcPts val="200"/>
              </a:spcBef>
              <a:spcAft>
                <a:spcPts val="0"/>
              </a:spcAft>
              <a:buSzPts val="1400"/>
              <a:buChar char="•"/>
            </a:pPr>
            <a:r>
              <a:rPr lang="fr-CH" sz="1400"/>
              <a:t>Verabschiedung des Innotour-Antrags am 20. September 2021</a:t>
            </a:r>
            <a:endParaRPr/>
          </a:p>
          <a:p>
            <a:pPr indent="0" lvl="1" marL="542925" rtl="0" algn="l">
              <a:spcBef>
                <a:spcPts val="200"/>
              </a:spcBef>
              <a:spcAft>
                <a:spcPts val="0"/>
              </a:spcAft>
              <a:buSzPts val="1400"/>
              <a:buNone/>
            </a:pPr>
            <a:r>
              <a:t/>
            </a:r>
            <a:endParaRPr sz="1400"/>
          </a:p>
          <a:p>
            <a:pPr indent="0" lvl="1" marL="542925" rtl="0" algn="l">
              <a:spcBef>
                <a:spcPts val="200"/>
              </a:spcBef>
              <a:spcAft>
                <a:spcPts val="0"/>
              </a:spcAft>
              <a:buSzPts val="1400"/>
              <a:buNone/>
            </a:pPr>
            <a:r>
              <a:t/>
            </a:r>
            <a:endParaRPr sz="1400"/>
          </a:p>
          <a:p>
            <a:pPr indent="0" lvl="1" marL="85725" rtl="0" algn="l">
              <a:spcBef>
                <a:spcPts val="400"/>
              </a:spcBef>
              <a:spcAft>
                <a:spcPts val="0"/>
              </a:spcAft>
              <a:buSzPts val="1400"/>
              <a:buNone/>
            </a:pPr>
            <a:r>
              <a:t/>
            </a:r>
            <a:endParaRPr b="1" sz="1400"/>
          </a:p>
          <a:p>
            <a:pPr indent="0" lvl="0" marL="85725" rtl="0" algn="l">
              <a:spcBef>
                <a:spcPts val="200"/>
              </a:spcBef>
              <a:spcAft>
                <a:spcPts val="0"/>
              </a:spcAft>
              <a:buClr>
                <a:schemeClr val="dk1"/>
              </a:buClr>
              <a:buSzPts val="1400"/>
              <a:buNone/>
            </a:pPr>
            <a:r>
              <a:t/>
            </a:r>
            <a:endParaRPr sz="1400"/>
          </a:p>
          <a:p>
            <a:pPr indent="0" lvl="1" marL="542925" rtl="0" algn="l">
              <a:spcBef>
                <a:spcPts val="200"/>
              </a:spcBef>
              <a:spcAft>
                <a:spcPts val="0"/>
              </a:spcAft>
              <a:buSzPts val="1400"/>
              <a:buNone/>
            </a:pPr>
            <a:r>
              <a:t/>
            </a:r>
            <a:endParaRPr sz="1400"/>
          </a:p>
          <a:p>
            <a:pPr indent="-82550" lvl="1" marL="714375" rtl="0" algn="l">
              <a:spcBef>
                <a:spcPts val="200"/>
              </a:spcBef>
              <a:spcAft>
                <a:spcPts val="0"/>
              </a:spcAft>
              <a:buSzPts val="1400"/>
              <a:buNone/>
            </a:pPr>
            <a:r>
              <a:t/>
            </a:r>
            <a:endParaRPr sz="1400"/>
          </a:p>
        </p:txBody>
      </p:sp>
      <p:cxnSp>
        <p:nvCxnSpPr>
          <p:cNvPr id="283" name="Google Shape;283;p18"/>
          <p:cNvCxnSpPr/>
          <p:nvPr/>
        </p:nvCxnSpPr>
        <p:spPr>
          <a:xfrm>
            <a:off x="558754" y="1131590"/>
            <a:ext cx="8117702" cy="0"/>
          </a:xfrm>
          <a:prstGeom prst="straightConnector1">
            <a:avLst/>
          </a:prstGeom>
          <a:noFill/>
          <a:ln cap="flat" cmpd="sng" w="12700">
            <a:solidFill>
              <a:srgbClr val="777777"/>
            </a:solidFill>
            <a:prstDash val="solid"/>
            <a:round/>
            <a:headEnd len="sm" w="sm" type="none"/>
            <a:tailEnd len="sm" w="sm" type="none"/>
          </a:ln>
        </p:spPr>
      </p:cxnSp>
      <p:sp>
        <p:nvSpPr>
          <p:cNvPr id="284" name="Google Shape;284;p18"/>
          <p:cNvSpPr txBox="1"/>
          <p:nvPr>
            <p:ph idx="12" type="sldNum"/>
          </p:nvPr>
        </p:nvSpPr>
        <p:spPr>
          <a:xfrm>
            <a:off x="8391843" y="4654897"/>
            <a:ext cx="986791"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fr-CH" sz="1200">
                <a:solidFill>
                  <a:schemeClr val="dk1"/>
                </a:solidFill>
              </a:rPr>
              <a:t>‹#›</a:t>
            </a:fld>
            <a:endParaRPr sz="1200">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19"/>
          <p:cNvSpPr txBox="1"/>
          <p:nvPr>
            <p:ph type="title"/>
          </p:nvPr>
        </p:nvSpPr>
        <p:spPr>
          <a:xfrm>
            <a:off x="558754" y="114539"/>
            <a:ext cx="8117702" cy="10287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dk2"/>
              </a:buClr>
              <a:buSzPts val="2800"/>
              <a:buFont typeface="Arial Black"/>
              <a:buNone/>
            </a:pPr>
            <a:r>
              <a:rPr lang="fr-CH" sz="2800"/>
              <a:t>D. STATISTIKEN</a:t>
            </a:r>
            <a:endParaRPr/>
          </a:p>
        </p:txBody>
      </p:sp>
      <p:sp>
        <p:nvSpPr>
          <p:cNvPr id="291" name="Google Shape;291;p19"/>
          <p:cNvSpPr txBox="1"/>
          <p:nvPr>
            <p:ph idx="1" type="body"/>
          </p:nvPr>
        </p:nvSpPr>
        <p:spPr>
          <a:xfrm>
            <a:off x="251520" y="1131590"/>
            <a:ext cx="8424936" cy="3390938"/>
          </a:xfrm>
          <a:prstGeom prst="rect">
            <a:avLst/>
          </a:prstGeom>
          <a:noFill/>
          <a:ln>
            <a:noFill/>
          </a:ln>
        </p:spPr>
        <p:txBody>
          <a:bodyPr anchorCtr="0" anchor="t" bIns="45700" lIns="91425" spcFirstLastPara="1" rIns="91425" wrap="square" tIns="45700">
            <a:noAutofit/>
          </a:bodyPr>
          <a:lstStyle/>
          <a:p>
            <a:pPr indent="0" lvl="1" marL="85725" rtl="0" algn="l">
              <a:spcBef>
                <a:spcPts val="0"/>
              </a:spcBef>
              <a:spcAft>
                <a:spcPts val="0"/>
              </a:spcAft>
              <a:buSzPts val="1400"/>
              <a:buNone/>
            </a:pPr>
            <a:r>
              <a:rPr b="1" lang="fr-CH" sz="1400"/>
              <a:t>Projektkosten	Finanzierungsaufteilung</a:t>
            </a:r>
            <a:endParaRPr sz="1400"/>
          </a:p>
          <a:p>
            <a:pPr indent="0" lvl="1" marL="542925" rtl="0" algn="l">
              <a:spcBef>
                <a:spcPts val="200"/>
              </a:spcBef>
              <a:spcAft>
                <a:spcPts val="0"/>
              </a:spcAft>
              <a:buSzPts val="1400"/>
              <a:buNone/>
            </a:pPr>
            <a:r>
              <a:t/>
            </a:r>
            <a:endParaRPr sz="1400"/>
          </a:p>
          <a:p>
            <a:pPr indent="0" lvl="1" marL="542925" rtl="0" algn="l">
              <a:spcBef>
                <a:spcPts val="200"/>
              </a:spcBef>
              <a:spcAft>
                <a:spcPts val="0"/>
              </a:spcAft>
              <a:buSzPts val="1400"/>
              <a:buNone/>
            </a:pPr>
            <a:r>
              <a:t/>
            </a:r>
            <a:endParaRPr sz="1400"/>
          </a:p>
          <a:p>
            <a:pPr indent="0" lvl="1" marL="542925" rtl="0" algn="l">
              <a:spcBef>
                <a:spcPts val="200"/>
              </a:spcBef>
              <a:spcAft>
                <a:spcPts val="0"/>
              </a:spcAft>
              <a:buSzPts val="1400"/>
              <a:buNone/>
            </a:pPr>
            <a:r>
              <a:t/>
            </a:r>
            <a:endParaRPr sz="1400"/>
          </a:p>
          <a:p>
            <a:pPr indent="0" lvl="1" marL="542925" rtl="0" algn="l">
              <a:spcBef>
                <a:spcPts val="200"/>
              </a:spcBef>
              <a:spcAft>
                <a:spcPts val="0"/>
              </a:spcAft>
              <a:buSzPts val="1400"/>
              <a:buNone/>
            </a:pPr>
            <a:r>
              <a:t/>
            </a:r>
            <a:endParaRPr sz="1400"/>
          </a:p>
          <a:p>
            <a:pPr indent="0" lvl="1" marL="542925" rtl="0" algn="l">
              <a:spcBef>
                <a:spcPts val="200"/>
              </a:spcBef>
              <a:spcAft>
                <a:spcPts val="0"/>
              </a:spcAft>
              <a:buSzPts val="1400"/>
              <a:buNone/>
            </a:pPr>
            <a:r>
              <a:t/>
            </a:r>
            <a:endParaRPr sz="1400"/>
          </a:p>
          <a:p>
            <a:pPr indent="0" lvl="1" marL="542925" rtl="0" algn="l">
              <a:spcBef>
                <a:spcPts val="200"/>
              </a:spcBef>
              <a:spcAft>
                <a:spcPts val="0"/>
              </a:spcAft>
              <a:buSzPts val="1400"/>
              <a:buNone/>
            </a:pPr>
            <a:r>
              <a:t/>
            </a:r>
            <a:endParaRPr sz="1400"/>
          </a:p>
          <a:p>
            <a:pPr indent="0" lvl="1" marL="542925" rtl="0" algn="l">
              <a:spcBef>
                <a:spcPts val="200"/>
              </a:spcBef>
              <a:spcAft>
                <a:spcPts val="0"/>
              </a:spcAft>
              <a:buSzPts val="1400"/>
              <a:buNone/>
            </a:pPr>
            <a:r>
              <a:t/>
            </a:r>
            <a:endParaRPr sz="1400"/>
          </a:p>
          <a:p>
            <a:pPr indent="0" lvl="1" marL="542925" rtl="0" algn="l">
              <a:spcBef>
                <a:spcPts val="200"/>
              </a:spcBef>
              <a:spcAft>
                <a:spcPts val="0"/>
              </a:spcAft>
              <a:buSzPts val="1400"/>
              <a:buNone/>
            </a:pPr>
            <a:r>
              <a:t/>
            </a:r>
            <a:endParaRPr sz="1400"/>
          </a:p>
          <a:p>
            <a:pPr indent="0" lvl="1" marL="542925" rtl="0" algn="l">
              <a:spcBef>
                <a:spcPts val="200"/>
              </a:spcBef>
              <a:spcAft>
                <a:spcPts val="0"/>
              </a:spcAft>
              <a:buSzPts val="1400"/>
              <a:buNone/>
            </a:pPr>
            <a:r>
              <a:t/>
            </a:r>
            <a:endParaRPr sz="1400"/>
          </a:p>
          <a:p>
            <a:pPr indent="0" lvl="1" marL="542925" rtl="0" algn="l">
              <a:spcBef>
                <a:spcPts val="200"/>
              </a:spcBef>
              <a:spcAft>
                <a:spcPts val="0"/>
              </a:spcAft>
              <a:buSzPts val="1400"/>
              <a:buNone/>
            </a:pPr>
            <a:r>
              <a:t/>
            </a:r>
            <a:endParaRPr sz="1400"/>
          </a:p>
          <a:p>
            <a:pPr indent="0" lvl="1" marL="542925" rtl="0" algn="l">
              <a:spcBef>
                <a:spcPts val="200"/>
              </a:spcBef>
              <a:spcAft>
                <a:spcPts val="0"/>
              </a:spcAft>
              <a:buSzPts val="1400"/>
              <a:buNone/>
            </a:pPr>
            <a:r>
              <a:t/>
            </a:r>
            <a:endParaRPr sz="1400"/>
          </a:p>
          <a:p>
            <a:pPr indent="0" lvl="1" marL="542925" rtl="0" algn="l">
              <a:spcBef>
                <a:spcPts val="200"/>
              </a:spcBef>
              <a:spcAft>
                <a:spcPts val="0"/>
              </a:spcAft>
              <a:buSzPts val="800"/>
              <a:buNone/>
            </a:pPr>
            <a:r>
              <a:t/>
            </a:r>
            <a:endParaRPr sz="800"/>
          </a:p>
          <a:p>
            <a:pPr indent="0" lvl="1" marL="85725" rtl="0" algn="l">
              <a:spcBef>
                <a:spcPts val="400"/>
              </a:spcBef>
              <a:spcAft>
                <a:spcPts val="0"/>
              </a:spcAft>
              <a:buSzPts val="1400"/>
              <a:buNone/>
            </a:pPr>
            <a:r>
              <a:rPr b="1" lang="fr-CH" sz="1400"/>
              <a:t>Antrag</a:t>
            </a:r>
            <a:endParaRPr/>
          </a:p>
          <a:p>
            <a:pPr indent="0" lvl="1" marL="85725" rtl="0" algn="l">
              <a:spcBef>
                <a:spcPts val="400"/>
              </a:spcBef>
              <a:spcAft>
                <a:spcPts val="0"/>
              </a:spcAft>
              <a:buSzPts val="500"/>
              <a:buNone/>
            </a:pPr>
            <a:r>
              <a:t/>
            </a:r>
            <a:endParaRPr sz="500"/>
          </a:p>
          <a:p>
            <a:pPr indent="0" lvl="0" marL="85725" rtl="0" algn="l">
              <a:spcBef>
                <a:spcPts val="200"/>
              </a:spcBef>
              <a:spcAft>
                <a:spcPts val="0"/>
              </a:spcAft>
              <a:buClr>
                <a:schemeClr val="dk1"/>
              </a:buClr>
              <a:buSzPts val="1400"/>
              <a:buNone/>
            </a:pPr>
            <a:r>
              <a:rPr b="0" lang="fr-CH" sz="1400"/>
              <a:t>Genehmigung der RDK zu einem zusätzlichen Finanzierungsbeitrag von CHF 10‘000.- durch den Verein, das heisst CHF 50‘000.- anstatt CHF 40‘000.-.</a:t>
            </a:r>
            <a:endParaRPr sz="1400"/>
          </a:p>
        </p:txBody>
      </p:sp>
      <p:cxnSp>
        <p:nvCxnSpPr>
          <p:cNvPr id="292" name="Google Shape;292;p19"/>
          <p:cNvCxnSpPr/>
          <p:nvPr/>
        </p:nvCxnSpPr>
        <p:spPr>
          <a:xfrm>
            <a:off x="558754" y="1131590"/>
            <a:ext cx="8117702" cy="0"/>
          </a:xfrm>
          <a:prstGeom prst="straightConnector1">
            <a:avLst/>
          </a:prstGeom>
          <a:noFill/>
          <a:ln cap="flat" cmpd="sng" w="12700">
            <a:solidFill>
              <a:srgbClr val="777777"/>
            </a:solidFill>
            <a:prstDash val="solid"/>
            <a:round/>
            <a:headEnd len="sm" w="sm" type="none"/>
            <a:tailEnd len="sm" w="sm" type="none"/>
          </a:ln>
        </p:spPr>
      </p:cxnSp>
      <p:sp>
        <p:nvSpPr>
          <p:cNvPr id="293" name="Google Shape;293;p19"/>
          <p:cNvSpPr txBox="1"/>
          <p:nvPr>
            <p:ph idx="12" type="sldNum"/>
          </p:nvPr>
        </p:nvSpPr>
        <p:spPr>
          <a:xfrm>
            <a:off x="8391843" y="4654897"/>
            <a:ext cx="986791"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fr-CH" sz="1200">
                <a:solidFill>
                  <a:schemeClr val="dk1"/>
                </a:solidFill>
              </a:rPr>
              <a:t>‹#›</a:t>
            </a:fld>
            <a:endParaRPr sz="1200">
              <a:solidFill>
                <a:schemeClr val="dk1"/>
              </a:solidFill>
            </a:endParaRPr>
          </a:p>
        </p:txBody>
      </p:sp>
      <p:sp>
        <p:nvSpPr>
          <p:cNvPr id="294" name="Google Shape;294;p19"/>
          <p:cNvSpPr/>
          <p:nvPr/>
        </p:nvSpPr>
        <p:spPr>
          <a:xfrm>
            <a:off x="275340" y="4522528"/>
            <a:ext cx="7897060" cy="569502"/>
          </a:xfrm>
          <a:prstGeom prst="roundRect">
            <a:avLst>
              <a:gd fmla="val 16667" name="adj"/>
            </a:avLst>
          </a:prstGeom>
          <a:noFill/>
          <a:ln cap="flat" cmpd="sng" w="2857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295" name="Google Shape;295;p19"/>
          <p:cNvPicPr preferRelativeResize="0"/>
          <p:nvPr/>
        </p:nvPicPr>
        <p:blipFill rotWithShape="1">
          <a:blip r:embed="rId3">
            <a:alphaModFix/>
          </a:blip>
          <a:srcRect b="0" l="0" r="0" t="0"/>
          <a:stretch/>
        </p:blipFill>
        <p:spPr>
          <a:xfrm>
            <a:off x="415132" y="1419623"/>
            <a:ext cx="4206992" cy="2592288"/>
          </a:xfrm>
          <a:prstGeom prst="rect">
            <a:avLst/>
          </a:prstGeom>
          <a:noFill/>
          <a:ln>
            <a:noFill/>
          </a:ln>
        </p:spPr>
      </p:pic>
      <p:pic>
        <p:nvPicPr>
          <p:cNvPr id="296" name="Google Shape;296;p19"/>
          <p:cNvPicPr preferRelativeResize="0"/>
          <p:nvPr/>
        </p:nvPicPr>
        <p:blipFill rotWithShape="1">
          <a:blip r:embed="rId4">
            <a:alphaModFix/>
          </a:blip>
          <a:srcRect b="-2" l="0" r="0" t="0"/>
          <a:stretch/>
        </p:blipFill>
        <p:spPr>
          <a:xfrm>
            <a:off x="4929791" y="1540343"/>
            <a:ext cx="3910277" cy="104857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
          <p:cNvSpPr txBox="1"/>
          <p:nvPr>
            <p:ph type="title"/>
          </p:nvPr>
        </p:nvSpPr>
        <p:spPr>
          <a:xfrm>
            <a:off x="558754" y="114539"/>
            <a:ext cx="8117702" cy="10287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dk2"/>
              </a:buClr>
              <a:buSzPts val="2800"/>
              <a:buFont typeface="Arial Black"/>
              <a:buNone/>
            </a:pPr>
            <a:r>
              <a:rPr lang="fr-CH" sz="2800"/>
              <a:t>WILLKOMMEN IN LUZERN</a:t>
            </a:r>
            <a:endParaRPr/>
          </a:p>
        </p:txBody>
      </p:sp>
      <p:sp>
        <p:nvSpPr>
          <p:cNvPr id="122" name="Google Shape;122;p2"/>
          <p:cNvSpPr txBox="1"/>
          <p:nvPr>
            <p:ph idx="1" type="body"/>
          </p:nvPr>
        </p:nvSpPr>
        <p:spPr>
          <a:xfrm>
            <a:off x="558754" y="4011910"/>
            <a:ext cx="8280920" cy="683196"/>
          </a:xfrm>
          <a:prstGeom prst="rect">
            <a:avLst/>
          </a:prstGeom>
          <a:noFill/>
          <a:ln>
            <a:noFill/>
          </a:ln>
        </p:spPr>
        <p:txBody>
          <a:bodyPr anchorCtr="0" anchor="t" bIns="45700" lIns="91425" spcFirstLastPara="1" rIns="91425" wrap="square" tIns="45700">
            <a:noAutofit/>
          </a:bodyPr>
          <a:lstStyle/>
          <a:p>
            <a:pPr indent="0" lvl="1" marL="85725" rtl="0" algn="l">
              <a:spcBef>
                <a:spcPts val="0"/>
              </a:spcBef>
              <a:spcAft>
                <a:spcPts val="0"/>
              </a:spcAft>
              <a:buSzPts val="1400"/>
              <a:buNone/>
            </a:pPr>
            <a:r>
              <a:rPr b="1" lang="fr-CH" sz="1400"/>
              <a:t>Willkommen in Luzern</a:t>
            </a:r>
            <a:endParaRPr/>
          </a:p>
          <a:p>
            <a:pPr indent="0" lvl="1" marL="85725" rtl="0" algn="l">
              <a:spcBef>
                <a:spcPts val="400"/>
              </a:spcBef>
              <a:spcAft>
                <a:spcPts val="0"/>
              </a:spcAft>
              <a:buSzPts val="1400"/>
              <a:buNone/>
            </a:pPr>
            <a:r>
              <a:t/>
            </a:r>
            <a:endParaRPr b="0" sz="1400"/>
          </a:p>
          <a:p>
            <a:pPr indent="0" lvl="0" marL="85725" rtl="0" algn="l">
              <a:spcBef>
                <a:spcPts val="400"/>
              </a:spcBef>
              <a:spcAft>
                <a:spcPts val="0"/>
              </a:spcAft>
              <a:buClr>
                <a:schemeClr val="dk1"/>
              </a:buClr>
              <a:buSzPts val="1400"/>
              <a:buNone/>
            </a:pPr>
            <a:r>
              <a:t/>
            </a:r>
            <a:endParaRPr b="0" sz="1400"/>
          </a:p>
        </p:txBody>
      </p:sp>
      <p:cxnSp>
        <p:nvCxnSpPr>
          <p:cNvPr id="123" name="Google Shape;123;p2"/>
          <p:cNvCxnSpPr/>
          <p:nvPr/>
        </p:nvCxnSpPr>
        <p:spPr>
          <a:xfrm>
            <a:off x="558754" y="1131590"/>
            <a:ext cx="8117702" cy="0"/>
          </a:xfrm>
          <a:prstGeom prst="straightConnector1">
            <a:avLst/>
          </a:prstGeom>
          <a:noFill/>
          <a:ln cap="flat" cmpd="sng" w="12700">
            <a:solidFill>
              <a:srgbClr val="777777"/>
            </a:solidFill>
            <a:prstDash val="solid"/>
            <a:round/>
            <a:headEnd len="sm" w="sm" type="none"/>
            <a:tailEnd len="sm" w="sm" type="none"/>
          </a:ln>
        </p:spPr>
      </p:cxnSp>
      <p:sp>
        <p:nvSpPr>
          <p:cNvPr id="124" name="Google Shape;124;p2"/>
          <p:cNvSpPr txBox="1"/>
          <p:nvPr>
            <p:ph idx="12" type="sldNum"/>
          </p:nvPr>
        </p:nvSpPr>
        <p:spPr>
          <a:xfrm>
            <a:off x="8391843" y="4654897"/>
            <a:ext cx="986791"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fr-CH" sz="1200">
                <a:solidFill>
                  <a:schemeClr val="dk1"/>
                </a:solidFill>
              </a:rPr>
              <a:t>‹#›</a:t>
            </a:fld>
            <a:endParaRPr sz="1200">
              <a:solidFill>
                <a:schemeClr val="dk1"/>
              </a:solidFill>
            </a:endParaRPr>
          </a:p>
        </p:txBody>
      </p:sp>
      <p:pic>
        <p:nvPicPr>
          <p:cNvPr id="125" name="Google Shape;125;p2"/>
          <p:cNvPicPr preferRelativeResize="0"/>
          <p:nvPr/>
        </p:nvPicPr>
        <p:blipFill rotWithShape="1">
          <a:blip r:embed="rId3">
            <a:alphaModFix/>
          </a:blip>
          <a:srcRect b="0" l="0" r="0" t="0"/>
          <a:stretch/>
        </p:blipFill>
        <p:spPr>
          <a:xfrm>
            <a:off x="2979936" y="1359269"/>
            <a:ext cx="3184127" cy="2388095"/>
          </a:xfrm>
          <a:prstGeom prst="rect">
            <a:avLst/>
          </a:prstGeom>
          <a:noFill/>
          <a:ln>
            <a:noFill/>
          </a:ln>
        </p:spPr>
      </p:pic>
      <p:pic>
        <p:nvPicPr>
          <p:cNvPr id="126" name="Google Shape;126;p2"/>
          <p:cNvPicPr preferRelativeResize="0"/>
          <p:nvPr/>
        </p:nvPicPr>
        <p:blipFill rotWithShape="1">
          <a:blip r:embed="rId4">
            <a:alphaModFix/>
          </a:blip>
          <a:srcRect b="0" l="0" r="0" t="0"/>
          <a:stretch/>
        </p:blipFill>
        <p:spPr>
          <a:xfrm>
            <a:off x="6228184" y="2753039"/>
            <a:ext cx="2520280" cy="189021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20"/>
          <p:cNvSpPr txBox="1"/>
          <p:nvPr>
            <p:ph type="title"/>
          </p:nvPr>
        </p:nvSpPr>
        <p:spPr>
          <a:xfrm>
            <a:off x="558754" y="114539"/>
            <a:ext cx="8117702" cy="10287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dk2"/>
              </a:buClr>
              <a:buSzPts val="2800"/>
              <a:buFont typeface="Arial Black"/>
              <a:buNone/>
            </a:pPr>
            <a:r>
              <a:rPr lang="fr-CH" sz="2800"/>
              <a:t>D. STATISTIKEN</a:t>
            </a:r>
            <a:endParaRPr/>
          </a:p>
        </p:txBody>
      </p:sp>
      <p:sp>
        <p:nvSpPr>
          <p:cNvPr id="303" name="Google Shape;303;p20"/>
          <p:cNvSpPr txBox="1"/>
          <p:nvPr>
            <p:ph idx="1" type="body"/>
          </p:nvPr>
        </p:nvSpPr>
        <p:spPr>
          <a:xfrm>
            <a:off x="251520" y="1275607"/>
            <a:ext cx="8784976" cy="3390938"/>
          </a:xfrm>
          <a:prstGeom prst="rect">
            <a:avLst/>
          </a:prstGeom>
          <a:noFill/>
          <a:ln>
            <a:noFill/>
          </a:ln>
        </p:spPr>
        <p:txBody>
          <a:bodyPr anchorCtr="0" anchor="t" bIns="45700" lIns="91425" spcFirstLastPara="1" rIns="91425" wrap="square" tIns="45700">
            <a:noAutofit/>
          </a:bodyPr>
          <a:lstStyle/>
          <a:p>
            <a:pPr indent="0" lvl="1" marL="542925" rtl="0" algn="l">
              <a:spcBef>
                <a:spcPts val="0"/>
              </a:spcBef>
              <a:spcAft>
                <a:spcPts val="0"/>
              </a:spcAft>
              <a:buSzPts val="1400"/>
              <a:buNone/>
            </a:pPr>
            <a:r>
              <a:t/>
            </a:r>
            <a:endParaRPr sz="1400"/>
          </a:p>
          <a:p>
            <a:pPr indent="0" lvl="0" marL="85725" rtl="0" algn="l">
              <a:spcBef>
                <a:spcPts val="200"/>
              </a:spcBef>
              <a:spcAft>
                <a:spcPts val="0"/>
              </a:spcAft>
              <a:buClr>
                <a:schemeClr val="dk1"/>
              </a:buClr>
              <a:buSzPts val="1400"/>
              <a:buNone/>
            </a:pPr>
            <a:r>
              <a:rPr lang="fr-CH" sz="1400"/>
              <a:t>Nächste Schritte</a:t>
            </a:r>
            <a:endParaRPr/>
          </a:p>
          <a:p>
            <a:pPr indent="-171450" lvl="1" marL="714375" rtl="0" algn="l">
              <a:spcBef>
                <a:spcPts val="200"/>
              </a:spcBef>
              <a:spcAft>
                <a:spcPts val="0"/>
              </a:spcAft>
              <a:buSzPts val="1400"/>
              <a:buChar char="•"/>
            </a:pPr>
            <a:r>
              <a:rPr lang="fr-CH" sz="1400"/>
              <a:t>Workshop mit den Regionen zu dem Thema am 23.09.21</a:t>
            </a:r>
            <a:endParaRPr/>
          </a:p>
          <a:p>
            <a:pPr indent="-171450" lvl="1" marL="714375" rtl="0" algn="l">
              <a:spcBef>
                <a:spcPts val="200"/>
              </a:spcBef>
              <a:spcAft>
                <a:spcPts val="0"/>
              </a:spcAft>
              <a:buSzPts val="1400"/>
              <a:buChar char="•"/>
            </a:pPr>
            <a:r>
              <a:rPr lang="fr-CH" sz="1400"/>
              <a:t>Zusammenarbeit mit alpenübergreifende Organisationen suchen.</a:t>
            </a:r>
            <a:endParaRPr/>
          </a:p>
          <a:p>
            <a:pPr indent="-171450" lvl="1" marL="714375" rtl="0" algn="l">
              <a:spcBef>
                <a:spcPts val="200"/>
              </a:spcBef>
              <a:spcAft>
                <a:spcPts val="0"/>
              </a:spcAft>
              <a:buSzPts val="1400"/>
              <a:buChar char="•"/>
            </a:pPr>
            <a:r>
              <a:rPr lang="fr-CH" sz="1400"/>
              <a:t>Hochfahren der Projektorganisation für die Umsetzung des Schritt 1</a:t>
            </a:r>
            <a:endParaRPr sz="1400"/>
          </a:p>
          <a:p>
            <a:pPr indent="-171450" lvl="1" marL="714375" rtl="0" algn="l">
              <a:spcBef>
                <a:spcPts val="200"/>
              </a:spcBef>
              <a:spcAft>
                <a:spcPts val="0"/>
              </a:spcAft>
              <a:buSzPts val="1400"/>
              <a:buChar char="•"/>
            </a:pPr>
            <a:r>
              <a:rPr lang="fr-CH" sz="1400"/>
              <a:t>Schritt 1: Desk Research, Bildung Fachgruppen, Aufbau Projektnetzwerk</a:t>
            </a:r>
            <a:endParaRPr/>
          </a:p>
        </p:txBody>
      </p:sp>
      <p:cxnSp>
        <p:nvCxnSpPr>
          <p:cNvPr id="304" name="Google Shape;304;p20"/>
          <p:cNvCxnSpPr/>
          <p:nvPr/>
        </p:nvCxnSpPr>
        <p:spPr>
          <a:xfrm>
            <a:off x="558754" y="1131590"/>
            <a:ext cx="8117702" cy="0"/>
          </a:xfrm>
          <a:prstGeom prst="straightConnector1">
            <a:avLst/>
          </a:prstGeom>
          <a:noFill/>
          <a:ln cap="flat" cmpd="sng" w="12700">
            <a:solidFill>
              <a:srgbClr val="777777"/>
            </a:solidFill>
            <a:prstDash val="solid"/>
            <a:round/>
            <a:headEnd len="sm" w="sm" type="none"/>
            <a:tailEnd len="sm" w="sm" type="none"/>
          </a:ln>
        </p:spPr>
      </p:cxnSp>
      <p:sp>
        <p:nvSpPr>
          <p:cNvPr id="305" name="Google Shape;305;p20"/>
          <p:cNvSpPr txBox="1"/>
          <p:nvPr>
            <p:ph idx="12" type="sldNum"/>
          </p:nvPr>
        </p:nvSpPr>
        <p:spPr>
          <a:xfrm>
            <a:off x="8391843" y="4654897"/>
            <a:ext cx="986791"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fr-CH" sz="1200">
                <a:solidFill>
                  <a:schemeClr val="dk1"/>
                </a:solidFill>
              </a:rPr>
              <a:t>‹#›</a:t>
            </a:fld>
            <a:endParaRPr sz="12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21"/>
          <p:cNvSpPr txBox="1"/>
          <p:nvPr>
            <p:ph type="title"/>
          </p:nvPr>
        </p:nvSpPr>
        <p:spPr>
          <a:xfrm>
            <a:off x="558754" y="114539"/>
            <a:ext cx="8117702" cy="10287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dk2"/>
              </a:buClr>
              <a:buSzPts val="2800"/>
              <a:buFont typeface="Arial Black"/>
              <a:buNone/>
            </a:pPr>
            <a:r>
              <a:rPr lang="fr-CH" sz="2800"/>
              <a:t>E. PROJEKTSTAND GASTFREUNDLICHKEITS-RADAR</a:t>
            </a:r>
            <a:endParaRPr/>
          </a:p>
        </p:txBody>
      </p:sp>
      <p:cxnSp>
        <p:nvCxnSpPr>
          <p:cNvPr id="312" name="Google Shape;312;p21"/>
          <p:cNvCxnSpPr/>
          <p:nvPr/>
        </p:nvCxnSpPr>
        <p:spPr>
          <a:xfrm>
            <a:off x="558754" y="1131590"/>
            <a:ext cx="8117702" cy="0"/>
          </a:xfrm>
          <a:prstGeom prst="straightConnector1">
            <a:avLst/>
          </a:prstGeom>
          <a:noFill/>
          <a:ln cap="flat" cmpd="sng" w="12700">
            <a:solidFill>
              <a:srgbClr val="777777"/>
            </a:solidFill>
            <a:prstDash val="solid"/>
            <a:round/>
            <a:headEnd len="sm" w="sm" type="none"/>
            <a:tailEnd len="sm" w="sm" type="none"/>
          </a:ln>
        </p:spPr>
      </p:cxnSp>
      <p:sp>
        <p:nvSpPr>
          <p:cNvPr id="313" name="Google Shape;313;p21"/>
          <p:cNvSpPr txBox="1"/>
          <p:nvPr>
            <p:ph idx="12" type="sldNum"/>
          </p:nvPr>
        </p:nvSpPr>
        <p:spPr>
          <a:xfrm>
            <a:off x="8677121" y="4663597"/>
            <a:ext cx="500637"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fr-CH" sz="1200">
                <a:solidFill>
                  <a:schemeClr val="dk1"/>
                </a:solidFill>
              </a:rPr>
              <a:t>‹#›</a:t>
            </a:fld>
            <a:endParaRPr sz="1200">
              <a:solidFill>
                <a:schemeClr val="dk1"/>
              </a:solidFill>
            </a:endParaRPr>
          </a:p>
        </p:txBody>
      </p:sp>
      <p:sp>
        <p:nvSpPr>
          <p:cNvPr id="314" name="Google Shape;314;p21"/>
          <p:cNvSpPr txBox="1"/>
          <p:nvPr/>
        </p:nvSpPr>
        <p:spPr>
          <a:xfrm>
            <a:off x="395536" y="1143238"/>
            <a:ext cx="8640960" cy="4000255"/>
          </a:xfrm>
          <a:prstGeom prst="rect">
            <a:avLst/>
          </a:prstGeom>
          <a:noFill/>
          <a:ln>
            <a:noFill/>
          </a:ln>
        </p:spPr>
        <p:txBody>
          <a:bodyPr anchorCtr="0" anchor="t" bIns="45700" lIns="91425" spcFirstLastPara="1" rIns="91425" wrap="square" tIns="45700">
            <a:noAutofit/>
          </a:bodyPr>
          <a:lstStyle/>
          <a:p>
            <a:pPr indent="-171450" lvl="0" marL="257175" marR="0" rtl="0" algn="l">
              <a:spcBef>
                <a:spcPts val="0"/>
              </a:spcBef>
              <a:spcAft>
                <a:spcPts val="0"/>
              </a:spcAft>
              <a:buClr>
                <a:schemeClr val="dk1"/>
              </a:buClr>
              <a:buSzPts val="1400"/>
              <a:buFont typeface="Arial"/>
              <a:buNone/>
            </a:pPr>
            <a:r>
              <a:rPr b="1" i="0" lang="fr-CH" sz="1400" u="none" cap="none" strike="noStrike">
                <a:solidFill>
                  <a:schemeClr val="dk1"/>
                </a:solidFill>
                <a:latin typeface="Arial"/>
                <a:ea typeface="Arial"/>
                <a:cs typeface="Arial"/>
                <a:sym typeface="Arial"/>
              </a:rPr>
              <a:t>Interaktionsqualität (IQ) bestehend aus Gastfreundlichkeit (GF) und interkultureller Kompetenz (IK)</a:t>
            </a:r>
            <a:endParaRPr/>
          </a:p>
          <a:p>
            <a:pPr indent="-171450" lvl="1" marL="714375" marR="0" rtl="0" algn="l">
              <a:spcBef>
                <a:spcPts val="200"/>
              </a:spcBef>
              <a:spcAft>
                <a:spcPts val="0"/>
              </a:spcAft>
              <a:buClr>
                <a:schemeClr val="dk2"/>
              </a:buClr>
              <a:buSzPts val="1400"/>
              <a:buFont typeface="Arial"/>
              <a:buChar char="•"/>
            </a:pPr>
            <a:r>
              <a:rPr b="0" i="0" lang="fr-CH" sz="1400" u="none" cap="none" strike="noStrike">
                <a:solidFill>
                  <a:schemeClr val="dk1"/>
                </a:solidFill>
                <a:latin typeface="Arial"/>
                <a:ea typeface="Arial"/>
                <a:cs typeface="Arial"/>
                <a:sym typeface="Arial"/>
              </a:rPr>
              <a:t>Fokus: Gastfreundlichkeit (GF) und interkultureller Kompetenz Radar</a:t>
            </a:r>
            <a:endParaRPr/>
          </a:p>
          <a:p>
            <a:pPr indent="-171450" lvl="1" marL="714375" marR="0" rtl="0" algn="l">
              <a:spcBef>
                <a:spcPts val="200"/>
              </a:spcBef>
              <a:spcAft>
                <a:spcPts val="0"/>
              </a:spcAft>
              <a:buClr>
                <a:schemeClr val="dk2"/>
              </a:buClr>
              <a:buSzPts val="1400"/>
              <a:buFont typeface="Arial"/>
              <a:buChar char="•"/>
            </a:pPr>
            <a:r>
              <a:rPr b="0" i="0" lang="fr-CH" sz="1400" u="none" cap="none" strike="noStrike">
                <a:solidFill>
                  <a:schemeClr val="dk1"/>
                </a:solidFill>
                <a:latin typeface="Arial"/>
                <a:ea typeface="Arial"/>
                <a:cs typeface="Arial"/>
                <a:sym typeface="Arial"/>
              </a:rPr>
              <a:t>Strategy-Finder: begleitende Funktion, pragmatische Entwicklung.</a:t>
            </a:r>
            <a:endParaRPr/>
          </a:p>
          <a:p>
            <a:pPr indent="-171450" lvl="0" marL="257175" marR="0" rtl="0" algn="l">
              <a:spcBef>
                <a:spcPts val="200"/>
              </a:spcBef>
              <a:spcAft>
                <a:spcPts val="0"/>
              </a:spcAft>
              <a:buClr>
                <a:schemeClr val="dk1"/>
              </a:buClr>
              <a:buSzPts val="1400"/>
              <a:buFont typeface="Arial"/>
              <a:buNone/>
            </a:pPr>
            <a:r>
              <a:rPr b="1" i="0" lang="fr-CH" sz="1400" u="none" cap="none" strike="noStrike">
                <a:solidFill>
                  <a:schemeClr val="dk1"/>
                </a:solidFill>
                <a:latin typeface="Arial"/>
                <a:ea typeface="Arial"/>
                <a:cs typeface="Arial"/>
                <a:sym typeface="Arial"/>
              </a:rPr>
              <a:t>Erkenntnisse zum Datenbezug</a:t>
            </a:r>
            <a:endParaRPr/>
          </a:p>
          <a:p>
            <a:pPr indent="-171450" lvl="1" marL="714375" marR="0" rtl="0" algn="l">
              <a:spcBef>
                <a:spcPts val="200"/>
              </a:spcBef>
              <a:spcAft>
                <a:spcPts val="0"/>
              </a:spcAft>
              <a:buClr>
                <a:schemeClr val="dk2"/>
              </a:buClr>
              <a:buSzPts val="1400"/>
              <a:buFont typeface="Arial"/>
              <a:buChar char="•"/>
            </a:pPr>
            <a:r>
              <a:rPr b="0" i="0" lang="fr-CH" sz="1400" u="none" cap="none" strike="noStrike">
                <a:solidFill>
                  <a:schemeClr val="dk1"/>
                </a:solidFill>
                <a:latin typeface="Arial"/>
                <a:ea typeface="Arial"/>
                <a:cs typeface="Arial"/>
                <a:sym typeface="Arial"/>
              </a:rPr>
              <a:t>TripAdvisor-Daten: nicht mehr zu Forschungszwecken bezogen</a:t>
            </a:r>
            <a:endParaRPr/>
          </a:p>
          <a:p>
            <a:pPr indent="-171450" lvl="1" marL="714375" marR="0" rtl="0" algn="l">
              <a:spcBef>
                <a:spcPts val="200"/>
              </a:spcBef>
              <a:spcAft>
                <a:spcPts val="0"/>
              </a:spcAft>
              <a:buClr>
                <a:schemeClr val="dk2"/>
              </a:buClr>
              <a:buSzPts val="1400"/>
              <a:buFont typeface="Arial"/>
              <a:buChar char="•"/>
            </a:pPr>
            <a:r>
              <a:rPr b="0" i="0" lang="fr-CH" sz="1400" u="none" cap="none" strike="noStrike">
                <a:solidFill>
                  <a:schemeClr val="dk1"/>
                </a:solidFill>
                <a:latin typeface="Arial"/>
                <a:ea typeface="Arial"/>
                <a:cs typeface="Arial"/>
                <a:sym typeface="Arial"/>
              </a:rPr>
              <a:t>Google Daten</a:t>
            </a:r>
            <a:endParaRPr/>
          </a:p>
          <a:p>
            <a:pPr indent="-171450" lvl="2" marL="1400175" marR="0" rtl="0" algn="l">
              <a:spcBef>
                <a:spcPts val="200"/>
              </a:spcBef>
              <a:spcAft>
                <a:spcPts val="0"/>
              </a:spcAft>
              <a:buClr>
                <a:schemeClr val="dk2"/>
              </a:buClr>
              <a:buSzPts val="1200"/>
              <a:buFont typeface="Arial"/>
              <a:buChar char="•"/>
            </a:pPr>
            <a:r>
              <a:rPr b="0" i="0" lang="fr-CH" sz="1200" u="none" cap="none" strike="noStrike">
                <a:solidFill>
                  <a:schemeClr val="dk1"/>
                </a:solidFill>
                <a:latin typeface="Arial"/>
                <a:ea typeface="Arial"/>
                <a:cs typeface="Arial"/>
                <a:sym typeface="Arial"/>
              </a:rPr>
              <a:t>Pretest Luzern : geografische Angaben ausgearbeitet, Testdatenbezug von Google Reviews zu POIs im geographischen Raum,</a:t>
            </a:r>
            <a:endParaRPr/>
          </a:p>
          <a:p>
            <a:pPr indent="-171450" lvl="2" marL="1400175" marR="0" rtl="0" algn="l">
              <a:spcBef>
                <a:spcPts val="200"/>
              </a:spcBef>
              <a:spcAft>
                <a:spcPts val="0"/>
              </a:spcAft>
              <a:buClr>
                <a:schemeClr val="dk2"/>
              </a:buClr>
              <a:buSzPts val="1200"/>
              <a:buFont typeface="Arial"/>
              <a:buChar char="•"/>
            </a:pPr>
            <a:r>
              <a:rPr b="0" i="0" lang="fr-CH" sz="1200" u="none" cap="none" strike="noStrike">
                <a:solidFill>
                  <a:schemeClr val="dk1"/>
                </a:solidFill>
                <a:latin typeface="Arial"/>
                <a:ea typeface="Arial"/>
                <a:cs typeface="Arial"/>
                <a:sym typeface="Arial"/>
              </a:rPr>
              <a:t>Kosten für die Datenbeschaffung bei CHF 50‘000/Jahr</a:t>
            </a:r>
            <a:endParaRPr/>
          </a:p>
          <a:p>
            <a:pPr indent="-171450" lvl="1" marL="257175" marR="0" rtl="0" algn="l">
              <a:spcBef>
                <a:spcPts val="400"/>
              </a:spcBef>
              <a:spcAft>
                <a:spcPts val="0"/>
              </a:spcAft>
              <a:buClr>
                <a:schemeClr val="dk2"/>
              </a:buClr>
              <a:buSzPts val="1400"/>
              <a:buFont typeface="Arial"/>
              <a:buNone/>
            </a:pPr>
            <a:r>
              <a:rPr b="1" i="0" lang="fr-CH" sz="1400" u="none" cap="none" strike="noStrike">
                <a:solidFill>
                  <a:schemeClr val="dk1"/>
                </a:solidFill>
                <a:latin typeface="Arial"/>
                <a:ea typeface="Arial"/>
                <a:cs typeface="Arial"/>
                <a:sym typeface="Arial"/>
              </a:rPr>
              <a:t>Geschäftsmodell-Varianten für den Betrieb</a:t>
            </a:r>
            <a:endParaRPr/>
          </a:p>
          <a:p>
            <a:pPr indent="-171450" lvl="1" marL="714375" marR="0" rtl="0" algn="l">
              <a:spcBef>
                <a:spcPts val="200"/>
              </a:spcBef>
              <a:spcAft>
                <a:spcPts val="0"/>
              </a:spcAft>
              <a:buClr>
                <a:schemeClr val="dk2"/>
              </a:buClr>
              <a:buSzPts val="1400"/>
              <a:buFont typeface="Arial"/>
              <a:buChar char="•"/>
            </a:pPr>
            <a:r>
              <a:rPr b="0" i="0" lang="fr-CH" sz="1400" u="none" cap="none" strike="noStrike">
                <a:solidFill>
                  <a:schemeClr val="dk1"/>
                </a:solidFill>
                <a:latin typeface="Arial"/>
                <a:ea typeface="Arial"/>
                <a:cs typeface="Arial"/>
                <a:sym typeface="Arial"/>
              </a:rPr>
              <a:t>Freemium-Modell soll den Betrieb des Radars finanzieren</a:t>
            </a:r>
            <a:endParaRPr/>
          </a:p>
          <a:p>
            <a:pPr indent="-171450" lvl="2" marL="1400175" marR="0" rtl="0" algn="l">
              <a:spcBef>
                <a:spcPts val="200"/>
              </a:spcBef>
              <a:spcAft>
                <a:spcPts val="0"/>
              </a:spcAft>
              <a:buClr>
                <a:schemeClr val="dk2"/>
              </a:buClr>
              <a:buSzPts val="1200"/>
              <a:buFont typeface="Arial"/>
              <a:buChar char="•"/>
            </a:pPr>
            <a:r>
              <a:rPr b="0" i="0" lang="fr-CH" sz="1200" u="none" cap="none" strike="noStrike">
                <a:solidFill>
                  <a:schemeClr val="dk1"/>
                </a:solidFill>
                <a:latin typeface="Arial"/>
                <a:ea typeface="Arial"/>
                <a:cs typeface="Arial"/>
                <a:sym typeface="Arial"/>
              </a:rPr>
              <a:t>Allgemeine Analysen auf Regionsebene für alle Destinationen frei zugänglich. </a:t>
            </a:r>
            <a:endParaRPr/>
          </a:p>
          <a:p>
            <a:pPr indent="-171450" lvl="2" marL="1400175" marR="0" rtl="0" algn="l">
              <a:spcBef>
                <a:spcPts val="200"/>
              </a:spcBef>
              <a:spcAft>
                <a:spcPts val="0"/>
              </a:spcAft>
              <a:buClr>
                <a:schemeClr val="dk2"/>
              </a:buClr>
              <a:buSzPts val="1200"/>
              <a:buFont typeface="Arial"/>
              <a:buChar char="•"/>
            </a:pPr>
            <a:r>
              <a:rPr b="0" i="0" lang="fr-CH" sz="1200" u="none" cap="none" strike="noStrike">
                <a:solidFill>
                  <a:schemeClr val="dk1"/>
                </a:solidFill>
                <a:latin typeface="Arial"/>
                <a:ea typeface="Arial"/>
                <a:cs typeface="Arial"/>
                <a:sym typeface="Arial"/>
              </a:rPr>
              <a:t>Destinationsebene Zugriff, Leistungsträgergruppe oder einzelne LT kostenpflichtig auf Abo. </a:t>
            </a:r>
            <a:endParaRPr/>
          </a:p>
          <a:p>
            <a:pPr indent="-171450" lvl="1" marL="714375" marR="0" rtl="0" algn="l">
              <a:spcBef>
                <a:spcPts val="200"/>
              </a:spcBef>
              <a:spcAft>
                <a:spcPts val="0"/>
              </a:spcAft>
              <a:buClr>
                <a:schemeClr val="dk2"/>
              </a:buClr>
              <a:buSzPts val="1400"/>
              <a:buFont typeface="Arial"/>
              <a:buChar char="•"/>
            </a:pPr>
            <a:r>
              <a:rPr b="0" i="0" lang="fr-CH" sz="1400" u="none" cap="none" strike="noStrike">
                <a:solidFill>
                  <a:schemeClr val="dk1"/>
                </a:solidFill>
                <a:latin typeface="Arial"/>
                <a:ea typeface="Arial"/>
                <a:cs typeface="Arial"/>
                <a:sym typeface="Arial"/>
              </a:rPr>
              <a:t>Zusammenarbeit mit dem STV für die Betriebsphase gesucht. Hohe Erwartung an den Detailierungsgrad des Projektes gestellt. Der STV ist momentan nicht bereit den Risiken den Projekt zu tragen. </a:t>
            </a:r>
            <a:endParaRPr/>
          </a:p>
          <a:p>
            <a:pPr indent="-171450" lvl="1" marL="714375" marR="0" rtl="0" algn="l">
              <a:spcBef>
                <a:spcPts val="200"/>
              </a:spcBef>
              <a:spcAft>
                <a:spcPts val="0"/>
              </a:spcAft>
              <a:buClr>
                <a:schemeClr val="dk2"/>
              </a:buClr>
              <a:buSzPts val="1400"/>
              <a:buFont typeface="Arial"/>
              <a:buChar char="•"/>
            </a:pPr>
            <a:r>
              <a:rPr b="0" i="0" lang="fr-CH" sz="1400" u="none" cap="none" strike="noStrike">
                <a:solidFill>
                  <a:schemeClr val="dk1"/>
                </a:solidFill>
                <a:latin typeface="Arial"/>
                <a:ea typeface="Arial"/>
                <a:cs typeface="Arial"/>
                <a:sym typeface="Arial"/>
              </a:rPr>
              <a:t>Herausforderung: den Nutzen sichtbar zu machen.</a:t>
            </a:r>
            <a:endParaRPr/>
          </a:p>
          <a:p>
            <a:pPr indent="0" lvl="1" marL="93663" marR="0" rtl="0" algn="l">
              <a:spcBef>
                <a:spcPts val="400"/>
              </a:spcBef>
              <a:spcAft>
                <a:spcPts val="0"/>
              </a:spcAft>
              <a:buClr>
                <a:schemeClr val="dk2"/>
              </a:buClr>
              <a:buSzPts val="1400"/>
              <a:buFont typeface="Arial"/>
              <a:buNone/>
            </a:pPr>
            <a:r>
              <a:t/>
            </a:r>
            <a:endParaRPr b="1" i="0" sz="1400" u="none" cap="none" strike="noStrike">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22"/>
          <p:cNvSpPr txBox="1"/>
          <p:nvPr>
            <p:ph type="title"/>
          </p:nvPr>
        </p:nvSpPr>
        <p:spPr>
          <a:xfrm>
            <a:off x="558754" y="114539"/>
            <a:ext cx="8117702" cy="10287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dk2"/>
              </a:buClr>
              <a:buSzPts val="2800"/>
              <a:buFont typeface="Arial Black"/>
              <a:buNone/>
            </a:pPr>
            <a:r>
              <a:rPr lang="fr-CH" sz="2800"/>
              <a:t>E. PROJEKTSTAND GASTFREUNDLICHKEITS-RADAR</a:t>
            </a:r>
            <a:endParaRPr/>
          </a:p>
        </p:txBody>
      </p:sp>
      <p:cxnSp>
        <p:nvCxnSpPr>
          <p:cNvPr id="321" name="Google Shape;321;p22"/>
          <p:cNvCxnSpPr/>
          <p:nvPr/>
        </p:nvCxnSpPr>
        <p:spPr>
          <a:xfrm>
            <a:off x="558754" y="1131590"/>
            <a:ext cx="8117702" cy="0"/>
          </a:xfrm>
          <a:prstGeom prst="straightConnector1">
            <a:avLst/>
          </a:prstGeom>
          <a:noFill/>
          <a:ln cap="flat" cmpd="sng" w="12700">
            <a:solidFill>
              <a:srgbClr val="777777"/>
            </a:solidFill>
            <a:prstDash val="solid"/>
            <a:round/>
            <a:headEnd len="sm" w="sm" type="none"/>
            <a:tailEnd len="sm" w="sm" type="none"/>
          </a:ln>
        </p:spPr>
      </p:cxnSp>
      <p:sp>
        <p:nvSpPr>
          <p:cNvPr id="322" name="Google Shape;322;p22"/>
          <p:cNvSpPr txBox="1"/>
          <p:nvPr>
            <p:ph idx="12" type="sldNum"/>
          </p:nvPr>
        </p:nvSpPr>
        <p:spPr>
          <a:xfrm>
            <a:off x="8677121" y="4663597"/>
            <a:ext cx="500637"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fr-CH" sz="1200">
                <a:solidFill>
                  <a:schemeClr val="dk1"/>
                </a:solidFill>
              </a:rPr>
              <a:t>‹#›</a:t>
            </a:fld>
            <a:endParaRPr sz="1200">
              <a:solidFill>
                <a:schemeClr val="dk1"/>
              </a:solidFill>
            </a:endParaRPr>
          </a:p>
        </p:txBody>
      </p:sp>
      <p:sp>
        <p:nvSpPr>
          <p:cNvPr id="323" name="Google Shape;323;p22"/>
          <p:cNvSpPr txBox="1"/>
          <p:nvPr/>
        </p:nvSpPr>
        <p:spPr>
          <a:xfrm>
            <a:off x="395536" y="1143238"/>
            <a:ext cx="8280920" cy="4000255"/>
          </a:xfrm>
          <a:prstGeom prst="rect">
            <a:avLst/>
          </a:prstGeom>
          <a:noFill/>
          <a:ln>
            <a:noFill/>
          </a:ln>
        </p:spPr>
        <p:txBody>
          <a:bodyPr anchorCtr="0" anchor="t" bIns="45700" lIns="91425" spcFirstLastPara="1" rIns="91425" wrap="square" tIns="45700">
            <a:noAutofit/>
          </a:bodyPr>
          <a:lstStyle/>
          <a:p>
            <a:pPr indent="0" lvl="1" marL="93663" marR="0" rtl="0" algn="l">
              <a:spcBef>
                <a:spcPts val="0"/>
              </a:spcBef>
              <a:spcAft>
                <a:spcPts val="0"/>
              </a:spcAft>
              <a:buClr>
                <a:schemeClr val="dk2"/>
              </a:buClr>
              <a:buSzPts val="1400"/>
              <a:buFont typeface="Arial"/>
              <a:buNone/>
            </a:pPr>
            <a:r>
              <a:rPr b="1" i="0" lang="fr-CH" sz="1400" u="none" cap="none" strike="noStrike">
                <a:solidFill>
                  <a:schemeClr val="dk1"/>
                </a:solidFill>
                <a:latin typeface="Arial"/>
                <a:ea typeface="Arial"/>
                <a:cs typeface="Arial"/>
                <a:sym typeface="Arial"/>
              </a:rPr>
              <a:t>Aktuelle Herausforderungen und nächste Schritte</a:t>
            </a:r>
            <a:endParaRPr/>
          </a:p>
          <a:p>
            <a:pPr indent="-171450" lvl="1" marL="714375" marR="0" rtl="0" algn="l">
              <a:spcBef>
                <a:spcPts val="200"/>
              </a:spcBef>
              <a:spcAft>
                <a:spcPts val="0"/>
              </a:spcAft>
              <a:buClr>
                <a:schemeClr val="dk2"/>
              </a:buClr>
              <a:buSzPts val="1400"/>
              <a:buFont typeface="Arial"/>
              <a:buChar char="•"/>
            </a:pPr>
            <a:r>
              <a:rPr b="0" i="0" lang="fr-CH" sz="1400" u="none" cap="none" strike="noStrike">
                <a:solidFill>
                  <a:schemeClr val="dk1"/>
                </a:solidFill>
                <a:latin typeface="Arial"/>
                <a:ea typeface="Arial"/>
                <a:cs typeface="Arial"/>
                <a:sym typeface="Arial"/>
              </a:rPr>
              <a:t>Entscheid, ob der STV erst in der Betriebsphase einsteigen möchte, muss in einem späterem Zeitpunkt erfolgen. </a:t>
            </a:r>
            <a:endParaRPr/>
          </a:p>
          <a:p>
            <a:pPr indent="-171450" lvl="1" marL="714375" marR="0" rtl="0" algn="l">
              <a:spcBef>
                <a:spcPts val="200"/>
              </a:spcBef>
              <a:spcAft>
                <a:spcPts val="0"/>
              </a:spcAft>
              <a:buClr>
                <a:schemeClr val="dk2"/>
              </a:buClr>
              <a:buSzPts val="1400"/>
              <a:buFont typeface="Arial"/>
              <a:buChar char="•"/>
            </a:pPr>
            <a:r>
              <a:rPr b="0" i="0" lang="fr-CH" sz="1400" u="none" cap="none" strike="noStrike">
                <a:solidFill>
                  <a:schemeClr val="dk1"/>
                </a:solidFill>
                <a:latin typeface="Arial"/>
                <a:ea typeface="Arial"/>
                <a:cs typeface="Arial"/>
                <a:sym typeface="Arial"/>
              </a:rPr>
              <a:t>Die RDK soll in einer ersten Phase das Projekt selbst entwickeln.</a:t>
            </a:r>
            <a:endParaRPr/>
          </a:p>
          <a:p>
            <a:pPr indent="-171450" lvl="1" marL="714375" marR="0" rtl="0" algn="l">
              <a:spcBef>
                <a:spcPts val="200"/>
              </a:spcBef>
              <a:spcAft>
                <a:spcPts val="0"/>
              </a:spcAft>
              <a:buClr>
                <a:schemeClr val="dk2"/>
              </a:buClr>
              <a:buSzPts val="1400"/>
              <a:buFont typeface="Arial"/>
              <a:buChar char="•"/>
            </a:pPr>
            <a:r>
              <a:rPr b="0" i="0" lang="fr-CH" sz="1400" u="none" cap="none" strike="noStrike">
                <a:solidFill>
                  <a:schemeClr val="dk1"/>
                </a:solidFill>
                <a:latin typeface="Arial"/>
                <a:ea typeface="Arial"/>
                <a:cs typeface="Arial"/>
                <a:sym typeface="Arial"/>
              </a:rPr>
              <a:t>Technischen Details werden von der BFH geprüft: Auwahl gewissen Typen, der Mechanismus für die Datenabfrage, Gütekriterien des Datenzuges, usw.</a:t>
            </a:r>
            <a:endParaRPr/>
          </a:p>
          <a:p>
            <a:pPr indent="-171450" lvl="1" marL="714375" marR="0" rtl="0" algn="l">
              <a:spcBef>
                <a:spcPts val="200"/>
              </a:spcBef>
              <a:spcAft>
                <a:spcPts val="0"/>
              </a:spcAft>
              <a:buClr>
                <a:schemeClr val="dk2"/>
              </a:buClr>
              <a:buSzPts val="1400"/>
              <a:buFont typeface="Arial"/>
              <a:buChar char="•"/>
            </a:pPr>
            <a:r>
              <a:rPr b="0" i="0" lang="fr-CH" sz="1400" u="none" cap="none" strike="noStrike">
                <a:solidFill>
                  <a:schemeClr val="dk1"/>
                </a:solidFill>
                <a:latin typeface="Arial"/>
                <a:ea typeface="Arial"/>
                <a:cs typeface="Arial"/>
                <a:sym typeface="Arial"/>
              </a:rPr>
              <a:t>Pre-Test mit Luzern vollzogen, um konkretere Aussagen zu den erwarteten Outputs machen zu können.</a:t>
            </a:r>
            <a:endParaRPr/>
          </a:p>
          <a:p>
            <a:pPr indent="-171450" lvl="1" marL="714375" marR="0" rtl="0" algn="l">
              <a:spcBef>
                <a:spcPts val="200"/>
              </a:spcBef>
              <a:spcAft>
                <a:spcPts val="0"/>
              </a:spcAft>
              <a:buClr>
                <a:schemeClr val="dk2"/>
              </a:buClr>
              <a:buSzPts val="1400"/>
              <a:buFont typeface="Arial"/>
              <a:buChar char="•"/>
            </a:pPr>
            <a:r>
              <a:rPr b="0" i="0" lang="fr-CH" sz="1400" u="none" cap="none" strike="noStrike">
                <a:solidFill>
                  <a:schemeClr val="dk1"/>
                </a:solidFill>
                <a:latin typeface="Arial"/>
                <a:ea typeface="Arial"/>
                <a:cs typeface="Arial"/>
                <a:sym typeface="Arial"/>
              </a:rPr>
              <a:t>Projektgruppe vom Mehrwert des Projektes immer noch überzeugt; Treffen per Ende Oktober 2021.</a:t>
            </a:r>
            <a:endParaRPr/>
          </a:p>
          <a:p>
            <a:pPr indent="-171450" lvl="1" marL="714375" marR="0" rtl="0" algn="l">
              <a:spcBef>
                <a:spcPts val="200"/>
              </a:spcBef>
              <a:spcAft>
                <a:spcPts val="0"/>
              </a:spcAft>
              <a:buClr>
                <a:schemeClr val="dk2"/>
              </a:buClr>
              <a:buSzPts val="1400"/>
              <a:buFont typeface="Arial"/>
              <a:buChar char="•"/>
            </a:pPr>
            <a:r>
              <a:rPr b="0" i="0" lang="fr-CH" sz="1400" u="none" cap="none" strike="noStrike">
                <a:solidFill>
                  <a:schemeClr val="dk1"/>
                </a:solidFill>
                <a:latin typeface="Arial"/>
                <a:ea typeface="Arial"/>
                <a:cs typeface="Arial"/>
                <a:sym typeface="Arial"/>
              </a:rPr>
              <a:t>Antrag an die RDK per Mitte November 2021</a:t>
            </a:r>
            <a:endParaRPr/>
          </a:p>
          <a:p>
            <a:pPr indent="-171450" lvl="1" marL="714375" marR="0" rtl="0" algn="l">
              <a:spcBef>
                <a:spcPts val="200"/>
              </a:spcBef>
              <a:spcAft>
                <a:spcPts val="0"/>
              </a:spcAft>
              <a:buClr>
                <a:schemeClr val="dk2"/>
              </a:buClr>
              <a:buSzPts val="1400"/>
              <a:buFont typeface="Arial"/>
              <a:buChar char="•"/>
            </a:pPr>
            <a:r>
              <a:rPr b="0" i="0" lang="fr-CH" sz="1400" u="none" cap="none" strike="noStrike">
                <a:solidFill>
                  <a:schemeClr val="dk1"/>
                </a:solidFill>
                <a:latin typeface="Arial"/>
                <a:ea typeface="Arial"/>
                <a:cs typeface="Arial"/>
                <a:sym typeface="Arial"/>
              </a:rPr>
              <a:t>Update Projektstand an der RDK-Sitzung vom November 2021</a:t>
            </a:r>
            <a:endParaRPr/>
          </a:p>
          <a:p>
            <a:pPr indent="-171450" lvl="1" marL="714375" marR="0" rtl="0" algn="l">
              <a:spcBef>
                <a:spcPts val="200"/>
              </a:spcBef>
              <a:spcAft>
                <a:spcPts val="0"/>
              </a:spcAft>
              <a:buClr>
                <a:schemeClr val="dk2"/>
              </a:buClr>
              <a:buSzPts val="1400"/>
              <a:buFont typeface="Arial"/>
              <a:buChar char="•"/>
            </a:pPr>
            <a:r>
              <a:rPr b="0" i="0" lang="fr-CH" sz="1400" u="none" cap="none" strike="noStrike">
                <a:solidFill>
                  <a:schemeClr val="dk1"/>
                </a:solidFill>
                <a:latin typeface="Arial"/>
                <a:ea typeface="Arial"/>
                <a:cs typeface="Arial"/>
                <a:sym typeface="Arial"/>
              </a:rPr>
              <a:t>Voraussichtlich definitiver Entscheid Innotour-Antrag in der RDK-Sitzung vom November 2021</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id="329" name="Google Shape;329;p23"/>
          <p:cNvPicPr preferRelativeResize="0"/>
          <p:nvPr/>
        </p:nvPicPr>
        <p:blipFill rotWithShape="1">
          <a:blip r:embed="rId3">
            <a:alphaModFix/>
          </a:blip>
          <a:srcRect b="0" l="0" r="0" t="0"/>
          <a:stretch/>
        </p:blipFill>
        <p:spPr>
          <a:xfrm>
            <a:off x="6335151" y="1368202"/>
            <a:ext cx="2592288" cy="1584176"/>
          </a:xfrm>
          <a:prstGeom prst="rect">
            <a:avLst/>
          </a:prstGeom>
          <a:noFill/>
          <a:ln>
            <a:noFill/>
          </a:ln>
        </p:spPr>
      </p:pic>
      <p:sp>
        <p:nvSpPr>
          <p:cNvPr id="330" name="Google Shape;330;p23"/>
          <p:cNvSpPr txBox="1"/>
          <p:nvPr>
            <p:ph type="title"/>
          </p:nvPr>
        </p:nvSpPr>
        <p:spPr>
          <a:xfrm>
            <a:off x="558754" y="114539"/>
            <a:ext cx="8117702" cy="10287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dk2"/>
              </a:buClr>
              <a:buSzPts val="2800"/>
              <a:buFont typeface="Arial Black"/>
              <a:buNone/>
            </a:pPr>
            <a:r>
              <a:rPr lang="fr-CH" sz="2800"/>
              <a:t>F. SWISS SURPRISE TOURS - TRAVELISE </a:t>
            </a:r>
            <a:endParaRPr/>
          </a:p>
        </p:txBody>
      </p:sp>
      <p:cxnSp>
        <p:nvCxnSpPr>
          <p:cNvPr id="331" name="Google Shape;331;p23"/>
          <p:cNvCxnSpPr/>
          <p:nvPr/>
        </p:nvCxnSpPr>
        <p:spPr>
          <a:xfrm>
            <a:off x="558754" y="1131590"/>
            <a:ext cx="8117702" cy="0"/>
          </a:xfrm>
          <a:prstGeom prst="straightConnector1">
            <a:avLst/>
          </a:prstGeom>
          <a:noFill/>
          <a:ln cap="flat" cmpd="sng" w="12700">
            <a:solidFill>
              <a:srgbClr val="777777"/>
            </a:solidFill>
            <a:prstDash val="solid"/>
            <a:round/>
            <a:headEnd len="sm" w="sm" type="none"/>
            <a:tailEnd len="sm" w="sm" type="none"/>
          </a:ln>
        </p:spPr>
      </p:cxnSp>
      <p:sp>
        <p:nvSpPr>
          <p:cNvPr id="332" name="Google Shape;332;p23"/>
          <p:cNvSpPr txBox="1"/>
          <p:nvPr>
            <p:ph idx="12" type="sldNum"/>
          </p:nvPr>
        </p:nvSpPr>
        <p:spPr>
          <a:xfrm>
            <a:off x="8677121" y="4663597"/>
            <a:ext cx="500637"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fr-CH" sz="1200">
                <a:solidFill>
                  <a:schemeClr val="dk1"/>
                </a:solidFill>
              </a:rPr>
              <a:t>‹#›</a:t>
            </a:fld>
            <a:endParaRPr sz="1200">
              <a:solidFill>
                <a:schemeClr val="dk1"/>
              </a:solidFill>
            </a:endParaRPr>
          </a:p>
        </p:txBody>
      </p:sp>
      <p:sp>
        <p:nvSpPr>
          <p:cNvPr id="333" name="Google Shape;333;p23"/>
          <p:cNvSpPr txBox="1"/>
          <p:nvPr/>
        </p:nvSpPr>
        <p:spPr>
          <a:xfrm>
            <a:off x="369133" y="1203598"/>
            <a:ext cx="6075075" cy="3939898"/>
          </a:xfrm>
          <a:prstGeom prst="rect">
            <a:avLst/>
          </a:prstGeom>
          <a:noFill/>
          <a:ln>
            <a:noFill/>
          </a:ln>
        </p:spPr>
        <p:txBody>
          <a:bodyPr anchorCtr="0" anchor="t" bIns="45700" lIns="91425" spcFirstLastPara="1" rIns="91425" wrap="square" tIns="45700">
            <a:noAutofit/>
          </a:bodyPr>
          <a:lstStyle/>
          <a:p>
            <a:pPr indent="-171450" lvl="0" marL="257175" marR="0" rtl="0" algn="l">
              <a:spcBef>
                <a:spcPts val="0"/>
              </a:spcBef>
              <a:spcAft>
                <a:spcPts val="0"/>
              </a:spcAft>
              <a:buClr>
                <a:schemeClr val="dk1"/>
              </a:buClr>
              <a:buSzPts val="800"/>
              <a:buFont typeface="Arial"/>
              <a:buNone/>
            </a:pPr>
            <a:r>
              <a:t/>
            </a:r>
            <a:endParaRPr b="1" i="0" sz="800" u="none" cap="none" strike="noStrike">
              <a:solidFill>
                <a:schemeClr val="dk1"/>
              </a:solidFill>
              <a:latin typeface="Arial"/>
              <a:ea typeface="Arial"/>
              <a:cs typeface="Arial"/>
              <a:sym typeface="Arial"/>
            </a:endParaRPr>
          </a:p>
          <a:p>
            <a:pPr indent="-171450" lvl="0" marL="257175" marR="0" rtl="0" algn="l">
              <a:spcBef>
                <a:spcPts val="200"/>
              </a:spcBef>
              <a:spcAft>
                <a:spcPts val="0"/>
              </a:spcAft>
              <a:buClr>
                <a:schemeClr val="dk1"/>
              </a:buClr>
              <a:buSzPts val="1400"/>
              <a:buFont typeface="Arial"/>
              <a:buNone/>
            </a:pPr>
            <a:r>
              <a:rPr b="1" i="0" lang="fr-CH" sz="1400" u="none" cap="none" strike="noStrike">
                <a:solidFill>
                  <a:schemeClr val="dk1"/>
                </a:solidFill>
                <a:latin typeface="Arial"/>
                <a:ea typeface="Arial"/>
                <a:cs typeface="Arial"/>
                <a:sym typeface="Arial"/>
              </a:rPr>
              <a:t>Konsortium 2021-2023 der Partner-Regionen </a:t>
            </a:r>
            <a:endParaRPr/>
          </a:p>
          <a:p>
            <a:pPr indent="-171450" lvl="1" marL="714375" marR="0" rtl="0" algn="l">
              <a:spcBef>
                <a:spcPts val="200"/>
              </a:spcBef>
              <a:spcAft>
                <a:spcPts val="0"/>
              </a:spcAft>
              <a:buClr>
                <a:schemeClr val="dk2"/>
              </a:buClr>
              <a:buSzPts val="1400"/>
              <a:buFont typeface="Arial"/>
              <a:buChar char="•"/>
            </a:pPr>
            <a:r>
              <a:rPr b="0" i="0" lang="fr-CH" sz="1400" u="none" cap="none" strike="noStrike">
                <a:solidFill>
                  <a:schemeClr val="dk1"/>
                </a:solidFill>
                <a:latin typeface="Arial"/>
                <a:ea typeface="Arial"/>
                <a:cs typeface="Arial"/>
                <a:sym typeface="Arial"/>
              </a:rPr>
              <a:t>Das Konsortium gilt für die Dauer der Projektphase und wird ab der Betriebsphase aufgelöst.</a:t>
            </a:r>
            <a:endParaRPr/>
          </a:p>
          <a:p>
            <a:pPr indent="-171450" lvl="1" marL="714375" marR="0" rtl="0" algn="l">
              <a:spcBef>
                <a:spcPts val="200"/>
              </a:spcBef>
              <a:spcAft>
                <a:spcPts val="0"/>
              </a:spcAft>
              <a:buClr>
                <a:schemeClr val="dk2"/>
              </a:buClr>
              <a:buSzPts val="1400"/>
              <a:buFont typeface="Arial"/>
              <a:buChar char="•"/>
            </a:pPr>
            <a:r>
              <a:rPr b="0" i="0" lang="fr-CH" sz="1400" u="none" cap="none" strike="noStrike">
                <a:solidFill>
                  <a:schemeClr val="dk1"/>
                </a:solidFill>
                <a:latin typeface="Arial"/>
                <a:ea typeface="Arial"/>
                <a:cs typeface="Arial"/>
                <a:sym typeface="Arial"/>
              </a:rPr>
              <a:t>Gründung des Konsortiums „Swiss Tours Surprise“ und Einreichung des Innotour-Dossiers (Mai)</a:t>
            </a:r>
            <a:endParaRPr/>
          </a:p>
          <a:p>
            <a:pPr indent="-171450" lvl="1" marL="714375" marR="0" rtl="0" algn="l">
              <a:spcBef>
                <a:spcPts val="200"/>
              </a:spcBef>
              <a:spcAft>
                <a:spcPts val="0"/>
              </a:spcAft>
              <a:buClr>
                <a:schemeClr val="dk2"/>
              </a:buClr>
              <a:buSzPts val="1400"/>
              <a:buFont typeface="Arial"/>
              <a:buChar char="•"/>
            </a:pPr>
            <a:r>
              <a:rPr b="0" i="0" lang="fr-CH" sz="1400" u="none" cap="none" strike="noStrike">
                <a:solidFill>
                  <a:schemeClr val="dk1"/>
                </a:solidFill>
                <a:latin typeface="Arial"/>
                <a:ea typeface="Arial"/>
                <a:cs typeface="Arial"/>
                <a:sym typeface="Arial"/>
              </a:rPr>
              <a:t>Verabschiedung des Innotour-Antrags noch offen (bis Ende September erwartet).</a:t>
            </a:r>
            <a:endParaRPr/>
          </a:p>
          <a:p>
            <a:pPr indent="-171450" lvl="0" marL="257175" marR="0" rtl="0" algn="l">
              <a:spcBef>
                <a:spcPts val="200"/>
              </a:spcBef>
              <a:spcAft>
                <a:spcPts val="0"/>
              </a:spcAft>
              <a:buClr>
                <a:schemeClr val="dk1"/>
              </a:buClr>
              <a:buSzPts val="800"/>
              <a:buFont typeface="Arial"/>
              <a:buNone/>
            </a:pPr>
            <a:r>
              <a:t/>
            </a:r>
            <a:endParaRPr b="1" i="0" sz="800" u="none" cap="none" strike="noStrike">
              <a:solidFill>
                <a:schemeClr val="dk1"/>
              </a:solidFill>
              <a:latin typeface="Arial"/>
              <a:ea typeface="Arial"/>
              <a:cs typeface="Arial"/>
              <a:sym typeface="Arial"/>
            </a:endParaRPr>
          </a:p>
          <a:p>
            <a:pPr indent="-171450" lvl="0" marL="257175" marR="0" rtl="0" algn="l">
              <a:spcBef>
                <a:spcPts val="200"/>
              </a:spcBef>
              <a:spcAft>
                <a:spcPts val="0"/>
              </a:spcAft>
              <a:buClr>
                <a:schemeClr val="dk1"/>
              </a:buClr>
              <a:buSzPts val="800"/>
              <a:buFont typeface="Arial"/>
              <a:buNone/>
            </a:pPr>
            <a:r>
              <a:t/>
            </a:r>
            <a:endParaRPr b="1" i="0" sz="800" u="none" cap="none" strike="noStrike">
              <a:solidFill>
                <a:schemeClr val="dk1"/>
              </a:solidFill>
              <a:latin typeface="Arial"/>
              <a:ea typeface="Arial"/>
              <a:cs typeface="Arial"/>
              <a:sym typeface="Arial"/>
            </a:endParaRPr>
          </a:p>
          <a:p>
            <a:pPr indent="-171450" lvl="0" marL="257175" marR="0" rtl="0" algn="l">
              <a:spcBef>
                <a:spcPts val="200"/>
              </a:spcBef>
              <a:spcAft>
                <a:spcPts val="0"/>
              </a:spcAft>
              <a:buClr>
                <a:schemeClr val="dk1"/>
              </a:buClr>
              <a:buSzPts val="1400"/>
              <a:buFont typeface="Arial"/>
              <a:buNone/>
            </a:pPr>
            <a:r>
              <a:rPr b="1" i="0" lang="fr-CH" sz="1400" u="none" cap="none" strike="noStrike">
                <a:solidFill>
                  <a:schemeClr val="dk1"/>
                </a:solidFill>
                <a:latin typeface="Arial"/>
                <a:ea typeface="Arial"/>
                <a:cs typeface="Arial"/>
                <a:sym typeface="Arial"/>
              </a:rPr>
              <a:t>Nächste Schritte</a:t>
            </a:r>
            <a:endParaRPr/>
          </a:p>
          <a:p>
            <a:pPr indent="-171450" lvl="1" marL="714375" marR="0" rtl="0" algn="l">
              <a:spcBef>
                <a:spcPts val="200"/>
              </a:spcBef>
              <a:spcAft>
                <a:spcPts val="0"/>
              </a:spcAft>
              <a:buClr>
                <a:schemeClr val="dk2"/>
              </a:buClr>
              <a:buSzPts val="1400"/>
              <a:buFont typeface="Arial"/>
              <a:buChar char="•"/>
            </a:pPr>
            <a:r>
              <a:rPr b="0" i="0" lang="fr-CH" sz="1400" u="none" cap="none" strike="noStrike">
                <a:solidFill>
                  <a:schemeClr val="dk1"/>
                </a:solidFill>
                <a:latin typeface="Arial"/>
                <a:ea typeface="Arial"/>
                <a:cs typeface="Arial"/>
                <a:sym typeface="Arial"/>
              </a:rPr>
              <a:t>Kick-Off Meeting und Planung 2021-2023</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24"/>
          <p:cNvSpPr txBox="1"/>
          <p:nvPr>
            <p:ph type="title"/>
          </p:nvPr>
        </p:nvSpPr>
        <p:spPr>
          <a:xfrm>
            <a:off x="558754" y="114539"/>
            <a:ext cx="7500190" cy="10287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dk2"/>
              </a:buClr>
              <a:buSzPts val="2800"/>
              <a:buFont typeface="Arial Black"/>
              <a:buNone/>
            </a:pPr>
            <a:r>
              <a:rPr lang="fr-CH" sz="2800"/>
              <a:t>G. ROUND TABLE</a:t>
            </a:r>
            <a:endParaRPr sz="2800">
              <a:highlight>
                <a:srgbClr val="808080"/>
              </a:highlight>
            </a:endParaRPr>
          </a:p>
        </p:txBody>
      </p:sp>
      <p:sp>
        <p:nvSpPr>
          <p:cNvPr id="339" name="Google Shape;339;p24"/>
          <p:cNvSpPr txBox="1"/>
          <p:nvPr>
            <p:ph idx="1" type="body"/>
          </p:nvPr>
        </p:nvSpPr>
        <p:spPr>
          <a:xfrm>
            <a:off x="457200" y="1314450"/>
            <a:ext cx="8075240" cy="3633563"/>
          </a:xfrm>
          <a:prstGeom prst="rect">
            <a:avLst/>
          </a:prstGeom>
          <a:noFill/>
          <a:ln>
            <a:noFill/>
          </a:ln>
        </p:spPr>
        <p:txBody>
          <a:bodyPr anchorCtr="0" anchor="t" bIns="45700" lIns="91425" spcFirstLastPara="1" rIns="91425" wrap="square" tIns="45700">
            <a:normAutofit/>
          </a:bodyPr>
          <a:lstStyle/>
          <a:p>
            <a:pPr indent="0" lvl="0" marL="85725" rtl="0" algn="l">
              <a:spcBef>
                <a:spcPts val="0"/>
              </a:spcBef>
              <a:spcAft>
                <a:spcPts val="0"/>
              </a:spcAft>
              <a:buClr>
                <a:schemeClr val="dk1"/>
              </a:buClr>
              <a:buSzPts val="1600"/>
              <a:buNone/>
            </a:pPr>
            <a:r>
              <a:t/>
            </a:r>
            <a:endParaRPr sz="1600"/>
          </a:p>
          <a:p>
            <a:pPr indent="0" lvl="1" marL="542925" rtl="0" algn="l">
              <a:spcBef>
                <a:spcPts val="920"/>
              </a:spcBef>
              <a:spcAft>
                <a:spcPts val="0"/>
              </a:spcAft>
              <a:buSzPts val="1600"/>
              <a:buNone/>
            </a:pPr>
            <a:r>
              <a:t/>
            </a:r>
            <a:endParaRPr sz="1600"/>
          </a:p>
          <a:p>
            <a:pPr indent="-184150" lvl="1" marL="828675" rtl="0" algn="l">
              <a:spcBef>
                <a:spcPts val="320"/>
              </a:spcBef>
              <a:spcAft>
                <a:spcPts val="0"/>
              </a:spcAft>
              <a:buSzPts val="1600"/>
              <a:buNone/>
            </a:pPr>
            <a:r>
              <a:t/>
            </a:r>
            <a:endParaRPr b="0" sz="1600"/>
          </a:p>
          <a:p>
            <a:pPr indent="0" lvl="0" marL="85725" rtl="0" algn="l">
              <a:spcBef>
                <a:spcPts val="320"/>
              </a:spcBef>
              <a:spcAft>
                <a:spcPts val="0"/>
              </a:spcAft>
              <a:buClr>
                <a:schemeClr val="dk1"/>
              </a:buClr>
              <a:buSzPts val="1600"/>
              <a:buNone/>
            </a:pPr>
            <a:r>
              <a:t/>
            </a:r>
            <a:endParaRPr sz="1600"/>
          </a:p>
        </p:txBody>
      </p:sp>
      <p:cxnSp>
        <p:nvCxnSpPr>
          <p:cNvPr id="340" name="Google Shape;340;p24"/>
          <p:cNvCxnSpPr/>
          <p:nvPr/>
        </p:nvCxnSpPr>
        <p:spPr>
          <a:xfrm>
            <a:off x="558754" y="1131590"/>
            <a:ext cx="8117702" cy="0"/>
          </a:xfrm>
          <a:prstGeom prst="straightConnector1">
            <a:avLst/>
          </a:prstGeom>
          <a:noFill/>
          <a:ln cap="flat" cmpd="sng" w="12700">
            <a:solidFill>
              <a:srgbClr val="777777"/>
            </a:solidFill>
            <a:prstDash val="solid"/>
            <a:round/>
            <a:headEnd len="sm" w="sm" type="none"/>
            <a:tailEnd len="sm" w="sm" type="none"/>
          </a:ln>
        </p:spPr>
      </p:cxnSp>
      <p:sp>
        <p:nvSpPr>
          <p:cNvPr id="341" name="Google Shape;341;p24"/>
          <p:cNvSpPr txBox="1"/>
          <p:nvPr>
            <p:ph idx="12" type="sldNum"/>
          </p:nvPr>
        </p:nvSpPr>
        <p:spPr>
          <a:xfrm>
            <a:off x="8391843" y="4654897"/>
            <a:ext cx="986791"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fr-CH" sz="1200">
                <a:solidFill>
                  <a:schemeClr val="dk1"/>
                </a:solidFill>
              </a:rPr>
              <a:t>‹#›</a:t>
            </a:fld>
            <a:endParaRPr sz="1200">
              <a:solidFill>
                <a:schemeClr val="dk1"/>
              </a:solidFill>
            </a:endParaRPr>
          </a:p>
        </p:txBody>
      </p:sp>
      <p:grpSp>
        <p:nvGrpSpPr>
          <p:cNvPr id="342" name="Google Shape;342;p24"/>
          <p:cNvGrpSpPr/>
          <p:nvPr/>
        </p:nvGrpSpPr>
        <p:grpSpPr>
          <a:xfrm>
            <a:off x="758563" y="2211710"/>
            <a:ext cx="7993283" cy="1152112"/>
            <a:chOff x="566440" y="4037850"/>
            <a:chExt cx="7137370" cy="1028745"/>
          </a:xfrm>
        </p:grpSpPr>
        <p:pic>
          <p:nvPicPr>
            <p:cNvPr id="343" name="Google Shape;343;p24"/>
            <p:cNvPicPr preferRelativeResize="0"/>
            <p:nvPr/>
          </p:nvPicPr>
          <p:blipFill rotWithShape="1">
            <a:blip r:embed="rId3">
              <a:alphaModFix/>
            </a:blip>
            <a:srcRect b="0" l="0" r="0" t="0"/>
            <a:stretch/>
          </p:blipFill>
          <p:spPr>
            <a:xfrm>
              <a:off x="2743428" y="4114204"/>
              <a:ext cx="1010839" cy="312441"/>
            </a:xfrm>
            <a:prstGeom prst="rect">
              <a:avLst/>
            </a:prstGeom>
            <a:noFill/>
            <a:ln>
              <a:noFill/>
            </a:ln>
          </p:spPr>
        </p:pic>
        <p:pic>
          <p:nvPicPr>
            <p:cNvPr descr="Fribourg Region" id="344" name="Google Shape;344;p24"/>
            <p:cNvPicPr preferRelativeResize="0"/>
            <p:nvPr/>
          </p:nvPicPr>
          <p:blipFill rotWithShape="1">
            <a:blip r:embed="rId4">
              <a:alphaModFix/>
            </a:blip>
            <a:srcRect b="0" l="0" r="0" t="0"/>
            <a:stretch/>
          </p:blipFill>
          <p:spPr>
            <a:xfrm>
              <a:off x="3969357" y="4079924"/>
              <a:ext cx="952500" cy="381001"/>
            </a:xfrm>
            <a:prstGeom prst="rect">
              <a:avLst/>
            </a:prstGeom>
            <a:noFill/>
            <a:ln>
              <a:noFill/>
            </a:ln>
          </p:spPr>
        </p:pic>
        <p:pic>
          <p:nvPicPr>
            <p:cNvPr id="345" name="Google Shape;345;p24"/>
            <p:cNvPicPr preferRelativeResize="0"/>
            <p:nvPr/>
          </p:nvPicPr>
          <p:blipFill rotWithShape="1">
            <a:blip r:embed="rId5">
              <a:alphaModFix/>
            </a:blip>
            <a:srcRect b="0" l="0" r="0" t="0"/>
            <a:stretch/>
          </p:blipFill>
          <p:spPr>
            <a:xfrm>
              <a:off x="1664242" y="4037850"/>
              <a:ext cx="864094" cy="567834"/>
            </a:xfrm>
            <a:prstGeom prst="rect">
              <a:avLst/>
            </a:prstGeom>
            <a:noFill/>
            <a:ln>
              <a:noFill/>
            </a:ln>
          </p:spPr>
        </p:pic>
        <p:pic>
          <p:nvPicPr>
            <p:cNvPr descr="Genf / GenÃ¨ve" id="346" name="Google Shape;346;p24"/>
            <p:cNvPicPr preferRelativeResize="0"/>
            <p:nvPr/>
          </p:nvPicPr>
          <p:blipFill rotWithShape="1">
            <a:blip r:embed="rId6">
              <a:alphaModFix/>
            </a:blip>
            <a:srcRect b="0" l="0" r="0" t="0"/>
            <a:stretch/>
          </p:blipFill>
          <p:spPr>
            <a:xfrm>
              <a:off x="5136947" y="4122112"/>
              <a:ext cx="1152128" cy="296624"/>
            </a:xfrm>
            <a:prstGeom prst="rect">
              <a:avLst/>
            </a:prstGeom>
            <a:noFill/>
            <a:ln>
              <a:noFill/>
            </a:ln>
          </p:spPr>
        </p:pic>
        <p:pic>
          <p:nvPicPr>
            <p:cNvPr id="347" name="Google Shape;347;p24"/>
            <p:cNvPicPr preferRelativeResize="0"/>
            <p:nvPr/>
          </p:nvPicPr>
          <p:blipFill rotWithShape="1">
            <a:blip r:embed="rId7">
              <a:alphaModFix/>
            </a:blip>
            <a:srcRect b="0" l="0" r="0" t="0"/>
            <a:stretch/>
          </p:blipFill>
          <p:spPr>
            <a:xfrm>
              <a:off x="4990299" y="4641987"/>
              <a:ext cx="789490" cy="308394"/>
            </a:xfrm>
            <a:prstGeom prst="rect">
              <a:avLst/>
            </a:prstGeom>
            <a:noFill/>
            <a:ln>
              <a:noFill/>
            </a:ln>
          </p:spPr>
        </p:pic>
        <p:pic>
          <p:nvPicPr>
            <p:cNvPr descr="GraubÃ¼nden" id="348" name="Google Shape;348;p24"/>
            <p:cNvPicPr preferRelativeResize="0"/>
            <p:nvPr/>
          </p:nvPicPr>
          <p:blipFill rotWithShape="1">
            <a:blip r:embed="rId8">
              <a:alphaModFix/>
            </a:blip>
            <a:srcRect b="15505" l="0" r="0" t="14683"/>
            <a:stretch/>
          </p:blipFill>
          <p:spPr>
            <a:xfrm>
              <a:off x="6504167" y="4119573"/>
              <a:ext cx="1080425" cy="301702"/>
            </a:xfrm>
            <a:prstGeom prst="rect">
              <a:avLst/>
            </a:prstGeom>
            <a:noFill/>
            <a:ln>
              <a:noFill/>
            </a:ln>
          </p:spPr>
        </p:pic>
        <p:pic>
          <p:nvPicPr>
            <p:cNvPr descr="Aargau Region" id="349" name="Google Shape;349;p24"/>
            <p:cNvPicPr preferRelativeResize="0"/>
            <p:nvPr/>
          </p:nvPicPr>
          <p:blipFill rotWithShape="1">
            <a:blip r:embed="rId9">
              <a:alphaModFix/>
            </a:blip>
            <a:srcRect b="0" l="0" r="0" t="0"/>
            <a:stretch/>
          </p:blipFill>
          <p:spPr>
            <a:xfrm>
              <a:off x="568660" y="4116338"/>
              <a:ext cx="880492" cy="308173"/>
            </a:xfrm>
            <a:prstGeom prst="rect">
              <a:avLst/>
            </a:prstGeom>
            <a:noFill/>
            <a:ln>
              <a:noFill/>
            </a:ln>
          </p:spPr>
        </p:pic>
        <p:pic>
          <p:nvPicPr>
            <p:cNvPr descr="Jura &amp; Drei-Seen-Land" id="350" name="Google Shape;350;p24"/>
            <p:cNvPicPr preferRelativeResize="0"/>
            <p:nvPr/>
          </p:nvPicPr>
          <p:blipFill rotWithShape="1">
            <a:blip r:embed="rId10">
              <a:alphaModFix/>
            </a:blip>
            <a:srcRect b="0" l="0" r="0" t="0"/>
            <a:stretch/>
          </p:blipFill>
          <p:spPr>
            <a:xfrm>
              <a:off x="566440" y="4678704"/>
              <a:ext cx="979004" cy="234961"/>
            </a:xfrm>
            <a:prstGeom prst="rect">
              <a:avLst/>
            </a:prstGeom>
            <a:noFill/>
            <a:ln>
              <a:noFill/>
            </a:ln>
          </p:spPr>
        </p:pic>
        <p:pic>
          <p:nvPicPr>
            <p:cNvPr descr="Luzern - VierwaldstÃ¤ttersee" id="351" name="Google Shape;351;p24"/>
            <p:cNvPicPr preferRelativeResize="0"/>
            <p:nvPr/>
          </p:nvPicPr>
          <p:blipFill rotWithShape="1">
            <a:blip r:embed="rId11">
              <a:alphaModFix/>
            </a:blip>
            <a:srcRect b="0" l="0" r="0" t="0"/>
            <a:stretch/>
          </p:blipFill>
          <p:spPr>
            <a:xfrm>
              <a:off x="1672112" y="4605684"/>
              <a:ext cx="952500" cy="381001"/>
            </a:xfrm>
            <a:prstGeom prst="rect">
              <a:avLst/>
            </a:prstGeom>
            <a:noFill/>
            <a:ln>
              <a:noFill/>
            </a:ln>
          </p:spPr>
        </p:pic>
        <p:pic>
          <p:nvPicPr>
            <p:cNvPr descr="Ostschweiz / VierwaldstÃ¤ttersee" id="352" name="Google Shape;352;p24"/>
            <p:cNvPicPr preferRelativeResize="0"/>
            <p:nvPr/>
          </p:nvPicPr>
          <p:blipFill rotWithShape="1">
            <a:blip r:embed="rId12">
              <a:alphaModFix/>
            </a:blip>
            <a:srcRect b="0" l="0" r="0" t="0"/>
            <a:stretch/>
          </p:blipFill>
          <p:spPr>
            <a:xfrm>
              <a:off x="2751280" y="4639964"/>
              <a:ext cx="1077385" cy="312441"/>
            </a:xfrm>
            <a:prstGeom prst="rect">
              <a:avLst/>
            </a:prstGeom>
            <a:noFill/>
            <a:ln>
              <a:noFill/>
            </a:ln>
          </p:spPr>
        </p:pic>
        <p:pic>
          <p:nvPicPr>
            <p:cNvPr id="353" name="Google Shape;353;p24"/>
            <p:cNvPicPr preferRelativeResize="0"/>
            <p:nvPr/>
          </p:nvPicPr>
          <p:blipFill rotWithShape="1">
            <a:blip r:embed="rId13">
              <a:alphaModFix/>
            </a:blip>
            <a:srcRect b="0" l="0" r="0" t="0"/>
            <a:stretch/>
          </p:blipFill>
          <p:spPr>
            <a:xfrm>
              <a:off x="3955333" y="4663757"/>
              <a:ext cx="908298" cy="264854"/>
            </a:xfrm>
            <a:prstGeom prst="rect">
              <a:avLst/>
            </a:prstGeom>
            <a:noFill/>
            <a:ln>
              <a:noFill/>
            </a:ln>
          </p:spPr>
        </p:pic>
        <p:pic>
          <p:nvPicPr>
            <p:cNvPr descr="Wallis" id="354" name="Google Shape;354;p24"/>
            <p:cNvPicPr preferRelativeResize="0"/>
            <p:nvPr/>
          </p:nvPicPr>
          <p:blipFill rotWithShape="1">
            <a:blip r:embed="rId14">
              <a:alphaModFix/>
            </a:blip>
            <a:srcRect b="0" l="0" r="0" t="0"/>
            <a:stretch/>
          </p:blipFill>
          <p:spPr>
            <a:xfrm>
              <a:off x="5906457" y="4525774"/>
              <a:ext cx="718187" cy="540821"/>
            </a:xfrm>
            <a:prstGeom prst="rect">
              <a:avLst/>
            </a:prstGeom>
            <a:noFill/>
            <a:ln>
              <a:noFill/>
            </a:ln>
          </p:spPr>
        </p:pic>
        <p:pic>
          <p:nvPicPr>
            <p:cNvPr descr="ZÃ¼rich Region" id="355" name="Google Shape;355;p24"/>
            <p:cNvPicPr preferRelativeResize="0"/>
            <p:nvPr/>
          </p:nvPicPr>
          <p:blipFill rotWithShape="1">
            <a:blip r:embed="rId15">
              <a:alphaModFix/>
            </a:blip>
            <a:srcRect b="0" l="0" r="0" t="0"/>
            <a:stretch/>
          </p:blipFill>
          <p:spPr>
            <a:xfrm>
              <a:off x="6751310" y="4572347"/>
              <a:ext cx="952500" cy="447675"/>
            </a:xfrm>
            <a:prstGeom prst="rect">
              <a:avLst/>
            </a:prstGeom>
            <a:noFill/>
            <a:ln>
              <a:noFill/>
            </a:ln>
          </p:spPr>
        </p:pic>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25"/>
          <p:cNvSpPr txBox="1"/>
          <p:nvPr>
            <p:ph type="title"/>
          </p:nvPr>
        </p:nvSpPr>
        <p:spPr>
          <a:xfrm>
            <a:off x="457200" y="114539"/>
            <a:ext cx="5791200" cy="10287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dk2"/>
              </a:buClr>
              <a:buSzPts val="3600"/>
              <a:buFont typeface="Arial Black"/>
              <a:buNone/>
            </a:pPr>
            <a:r>
              <a:t/>
            </a:r>
            <a:endParaRPr/>
          </a:p>
        </p:txBody>
      </p:sp>
      <p:pic>
        <p:nvPicPr>
          <p:cNvPr descr="Ein Bild, das draußen, Berg, Hügel, Rock enthält.&#10;&#10;Automatisch generierte Beschreibung" id="362" name="Google Shape;362;p25"/>
          <p:cNvPicPr preferRelativeResize="0"/>
          <p:nvPr>
            <p:ph idx="1" type="body"/>
          </p:nvPr>
        </p:nvPicPr>
        <p:blipFill rotWithShape="1">
          <a:blip r:embed="rId3">
            <a:alphaModFix/>
          </a:blip>
          <a:srcRect b="7938" l="0" r="-170" t="7939"/>
          <a:stretch/>
        </p:blipFill>
        <p:spPr>
          <a:xfrm>
            <a:off x="-39735" y="-20538"/>
            <a:ext cx="9223470" cy="5143500"/>
          </a:xfrm>
          <a:prstGeom prst="rect">
            <a:avLst/>
          </a:prstGeom>
          <a:noFill/>
          <a:ln>
            <a:noFill/>
          </a:ln>
        </p:spPr>
      </p:pic>
      <p:sp>
        <p:nvSpPr>
          <p:cNvPr id="363" name="Google Shape;363;p25"/>
          <p:cNvSpPr txBox="1"/>
          <p:nvPr/>
        </p:nvSpPr>
        <p:spPr>
          <a:xfrm>
            <a:off x="157490" y="4594008"/>
            <a:ext cx="8529310" cy="549492"/>
          </a:xfrm>
          <a:prstGeom prst="rect">
            <a:avLst/>
          </a:prstGeom>
          <a:noFill/>
          <a:ln>
            <a:noFill/>
          </a:ln>
        </p:spPr>
        <p:txBody>
          <a:bodyPr anchorCtr="0" anchor="ctr" bIns="34275" lIns="68575" spcFirstLastPara="1" rIns="68575" wrap="square" tIns="34275">
            <a:normAutofit/>
          </a:bodyPr>
          <a:lstStyle/>
          <a:p>
            <a:pPr indent="0" lvl="0" marL="0" marR="0" rtl="0" algn="r">
              <a:lnSpc>
                <a:spcPct val="120000"/>
              </a:lnSpc>
              <a:spcBef>
                <a:spcPts val="0"/>
              </a:spcBef>
              <a:spcAft>
                <a:spcPts val="0"/>
              </a:spcAft>
              <a:buClr>
                <a:schemeClr val="lt1"/>
              </a:buClr>
              <a:buSzPts val="1350"/>
              <a:buFont typeface="Helvetica Neue"/>
              <a:buNone/>
            </a:pPr>
            <a:r>
              <a:rPr b="0" baseline="30000" i="1" lang="fr-CH" sz="1350" u="none" cap="none" strike="noStrike">
                <a:solidFill>
                  <a:schemeClr val="lt1"/>
                </a:solidFill>
                <a:latin typeface="Helvetica Neue"/>
                <a:ea typeface="Helvetica Neue"/>
                <a:cs typeface="Helvetica Neue"/>
                <a:sym typeface="Helvetica Neue"/>
              </a:rPr>
              <a:t>IMBA Update RDK</a:t>
            </a:r>
            <a:br>
              <a:rPr b="0" baseline="30000" i="1" lang="fr-CH" sz="4050" u="none" cap="none" strike="noStrike">
                <a:solidFill>
                  <a:schemeClr val="lt1"/>
                </a:solidFill>
                <a:latin typeface="Helvetica Neue"/>
                <a:ea typeface="Helvetica Neue"/>
                <a:cs typeface="Helvetica Neue"/>
                <a:sym typeface="Helvetica Neue"/>
              </a:rPr>
            </a:br>
            <a:endParaRPr b="0" baseline="30000" i="1" sz="843" u="none" cap="none" strike="noStrike">
              <a:solidFill>
                <a:schemeClr val="lt1"/>
              </a:solidFill>
              <a:latin typeface="Helvetica Neue"/>
              <a:ea typeface="Helvetica Neue"/>
              <a:cs typeface="Helvetica Neue"/>
              <a:sym typeface="Helvetica Neue"/>
            </a:endParaRPr>
          </a:p>
        </p:txBody>
      </p:sp>
      <p:sp>
        <p:nvSpPr>
          <p:cNvPr id="364" name="Google Shape;364;p25"/>
          <p:cNvSpPr/>
          <p:nvPr/>
        </p:nvSpPr>
        <p:spPr>
          <a:xfrm>
            <a:off x="1767325" y="1167594"/>
            <a:ext cx="8529311" cy="1875381"/>
          </a:xfrm>
          <a:prstGeom prst="roundRect">
            <a:avLst>
              <a:gd fmla="val 50000" name="adj"/>
            </a:avLst>
          </a:prstGeom>
          <a:noFill/>
          <a:ln cap="flat" cmpd="sng" w="25400">
            <a:solidFill>
              <a:schemeClr val="lt1"/>
            </a:solidFill>
            <a:prstDash val="solid"/>
            <a:miter lim="400000"/>
            <a:headEnd len="sm" w="sm" type="none"/>
            <a:tailEnd len="sm" w="sm" type="none"/>
          </a:ln>
        </p:spPr>
        <p:txBody>
          <a:bodyPr anchorCtr="0" anchor="ctr" bIns="26775" lIns="26775" spcFirstLastPara="1" rIns="26775" wrap="square" tIns="26775">
            <a:noAutofit/>
          </a:bodyPr>
          <a:lstStyle/>
          <a:p>
            <a:pPr indent="0" lvl="0" marL="0" marR="0" rtl="0" algn="l">
              <a:spcBef>
                <a:spcPts val="0"/>
              </a:spcBef>
              <a:spcAft>
                <a:spcPts val="0"/>
              </a:spcAft>
              <a:buNone/>
            </a:pPr>
            <a:r>
              <a:t/>
            </a:r>
            <a:endParaRPr b="0" i="0" sz="1265" u="none" cap="none" strike="noStrike">
              <a:solidFill>
                <a:schemeClr val="dk1"/>
              </a:solidFill>
              <a:latin typeface="Arial"/>
              <a:ea typeface="Arial"/>
              <a:cs typeface="Arial"/>
              <a:sym typeface="Arial"/>
            </a:endParaRPr>
          </a:p>
        </p:txBody>
      </p:sp>
      <p:pic>
        <p:nvPicPr>
          <p:cNvPr descr="Ein Bild, das Text, ClipArt enthält.&#10;&#10;Automatisch generierte Beschreibung" id="365" name="Google Shape;365;p25"/>
          <p:cNvPicPr preferRelativeResize="0"/>
          <p:nvPr/>
        </p:nvPicPr>
        <p:blipFill rotWithShape="1">
          <a:blip r:embed="rId4">
            <a:alphaModFix/>
          </a:blip>
          <a:srcRect b="0" l="0" r="0" t="0"/>
          <a:stretch/>
        </p:blipFill>
        <p:spPr>
          <a:xfrm>
            <a:off x="3642704" y="1665087"/>
            <a:ext cx="4064988" cy="9491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pic>
        <p:nvPicPr>
          <p:cNvPr descr="Ein Bild, das draußen, Berg, Hügel, Rock enthält.&#10;&#10;Automatisch generierte Beschreibung" id="371" name="Google Shape;371;p26"/>
          <p:cNvPicPr preferRelativeResize="0"/>
          <p:nvPr/>
        </p:nvPicPr>
        <p:blipFill rotWithShape="1">
          <a:blip r:embed="rId3">
            <a:alphaModFix/>
          </a:blip>
          <a:srcRect b="7938" l="0" r="-170" t="7939"/>
          <a:stretch/>
        </p:blipFill>
        <p:spPr>
          <a:xfrm>
            <a:off x="-39735" y="-20538"/>
            <a:ext cx="9223470" cy="5143500"/>
          </a:xfrm>
          <a:prstGeom prst="rect">
            <a:avLst/>
          </a:prstGeom>
          <a:noFill/>
          <a:ln>
            <a:noFill/>
          </a:ln>
        </p:spPr>
      </p:pic>
      <p:sp>
        <p:nvSpPr>
          <p:cNvPr id="372" name="Google Shape;372;p26"/>
          <p:cNvSpPr txBox="1"/>
          <p:nvPr/>
        </p:nvSpPr>
        <p:spPr>
          <a:xfrm>
            <a:off x="2465766" y="1320687"/>
            <a:ext cx="5793249" cy="2334993"/>
          </a:xfrm>
          <a:prstGeom prst="rect">
            <a:avLst/>
          </a:prstGeom>
          <a:noFill/>
          <a:ln>
            <a:noFill/>
          </a:ln>
        </p:spPr>
        <p:txBody>
          <a:bodyPr anchorCtr="0" anchor="t" bIns="26775" lIns="26775" spcFirstLastPara="1" rIns="26775" wrap="square" tIns="26775">
            <a:normAutofit/>
          </a:bodyPr>
          <a:lstStyle/>
          <a:p>
            <a:pPr indent="0" lvl="0" marL="0" marR="0" rtl="0" algn="l">
              <a:lnSpc>
                <a:spcPct val="159456"/>
              </a:lnSpc>
              <a:spcBef>
                <a:spcPts val="0"/>
              </a:spcBef>
              <a:spcAft>
                <a:spcPts val="0"/>
              </a:spcAft>
              <a:buNone/>
            </a:pPr>
            <a:r>
              <a:t/>
            </a:r>
            <a:endParaRPr b="0" i="0" sz="1951" u="none" cap="none" strike="noStrike">
              <a:solidFill>
                <a:schemeClr val="dk1"/>
              </a:solidFill>
              <a:latin typeface="Arial"/>
              <a:ea typeface="Arial"/>
              <a:cs typeface="Arial"/>
              <a:sym typeface="Arial"/>
            </a:endParaRPr>
          </a:p>
          <a:p>
            <a:pPr indent="-195329" lvl="0" marL="195329" marR="0" rtl="0" algn="l">
              <a:lnSpc>
                <a:spcPct val="141217"/>
              </a:lnSpc>
              <a:spcBef>
                <a:spcPts val="633"/>
              </a:spcBef>
              <a:spcAft>
                <a:spcPts val="0"/>
              </a:spcAft>
              <a:buClr>
                <a:srgbClr val="FF0000"/>
              </a:buClr>
              <a:buSzPts val="1294"/>
              <a:buFont typeface="Helvetica Neue"/>
              <a:buChar char="-"/>
            </a:pPr>
            <a:r>
              <a:rPr b="1" i="0" lang="fr-CH" sz="1725" u="none" cap="none" strike="noStrike">
                <a:solidFill>
                  <a:srgbClr val="FF0000"/>
                </a:solidFill>
                <a:latin typeface="Helvetica Neue"/>
                <a:ea typeface="Helvetica Neue"/>
                <a:cs typeface="Helvetica Neue"/>
                <a:sym typeface="Helvetica Neue"/>
              </a:rPr>
              <a:t>Warum braucht es die IMBA Schweiz</a:t>
            </a:r>
            <a:endParaRPr/>
          </a:p>
          <a:p>
            <a:pPr indent="-195329" lvl="0" marL="195329" marR="0" rtl="0" algn="l">
              <a:lnSpc>
                <a:spcPct val="141217"/>
              </a:lnSpc>
              <a:spcBef>
                <a:spcPts val="633"/>
              </a:spcBef>
              <a:spcAft>
                <a:spcPts val="0"/>
              </a:spcAft>
              <a:buClr>
                <a:schemeClr val="lt1"/>
              </a:buClr>
              <a:buSzPts val="1294"/>
              <a:buFont typeface="Helvetica Neue Light"/>
              <a:buChar char="-"/>
            </a:pPr>
            <a:r>
              <a:rPr b="1" i="0" lang="fr-CH" sz="1725" u="none" cap="none" strike="noStrike">
                <a:solidFill>
                  <a:schemeClr val="lt1"/>
                </a:solidFill>
                <a:latin typeface="Helvetica Neue Light"/>
                <a:ea typeface="Helvetica Neue Light"/>
                <a:cs typeface="Helvetica Neue Light"/>
                <a:sym typeface="Helvetica Neue Light"/>
              </a:rPr>
              <a:t>Vorstellung des Vereins IMBA Schweiz</a:t>
            </a:r>
            <a:endParaRPr b="1" i="0" sz="1725" u="none" cap="none" strike="noStrike">
              <a:solidFill>
                <a:schemeClr val="lt1"/>
              </a:solidFill>
              <a:latin typeface="Helvetica Neue Light"/>
              <a:ea typeface="Helvetica Neue Light"/>
              <a:cs typeface="Helvetica Neue Light"/>
              <a:sym typeface="Helvetica Neue Light"/>
            </a:endParaRPr>
          </a:p>
          <a:p>
            <a:pPr indent="-195329" lvl="0" marL="195329" marR="0" rtl="0" algn="l">
              <a:lnSpc>
                <a:spcPct val="141217"/>
              </a:lnSpc>
              <a:spcBef>
                <a:spcPts val="633"/>
              </a:spcBef>
              <a:spcAft>
                <a:spcPts val="0"/>
              </a:spcAft>
              <a:buClr>
                <a:schemeClr val="lt1"/>
              </a:buClr>
              <a:buSzPts val="1294"/>
              <a:buFont typeface="Helvetica Neue Light"/>
              <a:buChar char="-"/>
            </a:pPr>
            <a:r>
              <a:rPr b="1" i="0" lang="fr-CH" sz="1725" u="none" cap="none" strike="noStrike">
                <a:solidFill>
                  <a:schemeClr val="lt1"/>
                </a:solidFill>
                <a:latin typeface="Helvetica Neue Light"/>
                <a:ea typeface="Helvetica Neue Light"/>
                <a:cs typeface="Helvetica Neue Light"/>
                <a:sym typeface="Helvetica Neue Light"/>
              </a:rPr>
              <a:t>Praxisbezug und Milestones</a:t>
            </a:r>
            <a:endParaRPr b="1" i="0" sz="1725" u="none" cap="none" strike="noStrike">
              <a:solidFill>
                <a:schemeClr val="lt1"/>
              </a:solidFill>
              <a:latin typeface="Helvetica Neue Light"/>
              <a:ea typeface="Helvetica Neue Light"/>
              <a:cs typeface="Helvetica Neue Light"/>
              <a:sym typeface="Helvetica Neue Light"/>
            </a:endParaRPr>
          </a:p>
          <a:p>
            <a:pPr indent="-195329" lvl="0" marL="195329" marR="0" rtl="0" algn="l">
              <a:lnSpc>
                <a:spcPct val="141217"/>
              </a:lnSpc>
              <a:spcBef>
                <a:spcPts val="633"/>
              </a:spcBef>
              <a:spcAft>
                <a:spcPts val="0"/>
              </a:spcAft>
              <a:buClr>
                <a:schemeClr val="lt1"/>
              </a:buClr>
              <a:buSzPts val="1294"/>
              <a:buFont typeface="Helvetica Neue Light"/>
              <a:buChar char="-"/>
            </a:pPr>
            <a:r>
              <a:rPr b="1" i="0" lang="fr-CH" sz="1725" u="none" cap="none" strike="noStrike">
                <a:solidFill>
                  <a:schemeClr val="lt1"/>
                </a:solidFill>
                <a:latin typeface="Helvetica Neue Light"/>
                <a:ea typeface="Helvetica Neue Light"/>
                <a:cs typeface="Helvetica Neue Light"/>
                <a:sym typeface="Helvetica Neue Light"/>
              </a:rPr>
              <a:t>Weitere Vorhaben</a:t>
            </a:r>
            <a:endParaRPr/>
          </a:p>
        </p:txBody>
      </p:sp>
      <p:sp>
        <p:nvSpPr>
          <p:cNvPr id="373" name="Google Shape;373;p26"/>
          <p:cNvSpPr/>
          <p:nvPr/>
        </p:nvSpPr>
        <p:spPr>
          <a:xfrm>
            <a:off x="1911427" y="1695023"/>
            <a:ext cx="8537573" cy="1632530"/>
          </a:xfrm>
          <a:prstGeom prst="roundRect">
            <a:avLst>
              <a:gd fmla="val 50000" name="adj"/>
            </a:avLst>
          </a:prstGeom>
          <a:noFill/>
          <a:ln cap="flat" cmpd="sng" w="12700">
            <a:solidFill>
              <a:schemeClr val="lt1"/>
            </a:solidFill>
            <a:prstDash val="solid"/>
            <a:miter lim="400000"/>
            <a:headEnd len="sm" w="sm" type="none"/>
            <a:tailEnd len="sm" w="sm" type="none"/>
          </a:ln>
        </p:spPr>
        <p:txBody>
          <a:bodyPr anchorCtr="0" anchor="ctr" bIns="26775" lIns="26775" spcFirstLastPara="1" rIns="26775" wrap="square" tIns="26775">
            <a:noAutofit/>
          </a:bodyPr>
          <a:lstStyle/>
          <a:p>
            <a:pPr indent="0" lvl="0" marL="0" marR="0" rtl="0" algn="l">
              <a:spcBef>
                <a:spcPts val="0"/>
              </a:spcBef>
              <a:spcAft>
                <a:spcPts val="0"/>
              </a:spcAft>
              <a:buNone/>
            </a:pPr>
            <a:r>
              <a:t/>
            </a:r>
            <a:endParaRPr b="0" i="0" sz="1265" u="none" cap="none" strike="noStrike">
              <a:solidFill>
                <a:schemeClr val="lt1"/>
              </a:solidFill>
              <a:latin typeface="Arial"/>
              <a:ea typeface="Arial"/>
              <a:cs typeface="Arial"/>
              <a:sym typeface="Arial"/>
            </a:endParaRPr>
          </a:p>
        </p:txBody>
      </p:sp>
      <p:sp>
        <p:nvSpPr>
          <p:cNvPr id="374" name="Google Shape;374;p26"/>
          <p:cNvSpPr txBox="1"/>
          <p:nvPr/>
        </p:nvSpPr>
        <p:spPr>
          <a:xfrm>
            <a:off x="2752758" y="1078680"/>
            <a:ext cx="54166" cy="722426"/>
          </a:xfrm>
          <a:prstGeom prst="rect">
            <a:avLst/>
          </a:prstGeom>
          <a:noFill/>
          <a:ln>
            <a:noFill/>
          </a:ln>
        </p:spPr>
        <p:txBody>
          <a:bodyPr anchorCtr="0" anchor="ctr" bIns="26775" lIns="26775" spcFirstLastPara="1" rIns="26775" wrap="square" tIns="26775">
            <a:spAutoFit/>
          </a:bodyPr>
          <a:lstStyle/>
          <a:p>
            <a:pPr indent="0" lvl="0" marL="0" marR="0" rtl="0" algn="l">
              <a:lnSpc>
                <a:spcPct val="163888"/>
              </a:lnSpc>
              <a:spcBef>
                <a:spcPts val="0"/>
              </a:spcBef>
              <a:spcAft>
                <a:spcPts val="0"/>
              </a:spcAft>
              <a:buNone/>
            </a:pPr>
            <a:r>
              <a:t/>
            </a:r>
            <a:endParaRPr b="0" i="1" sz="3600" u="none" cap="none" strike="noStrike">
              <a:solidFill>
                <a:srgbClr val="E31C04"/>
              </a:solidFill>
              <a:latin typeface="Helvetica Neue"/>
              <a:ea typeface="Helvetica Neue"/>
              <a:cs typeface="Helvetica Neue"/>
              <a:sym typeface="Helvetica Neue"/>
            </a:endParaRPr>
          </a:p>
        </p:txBody>
      </p:sp>
      <p:pic>
        <p:nvPicPr>
          <p:cNvPr descr="Ein Bild, das Text, ClipArt enthält.&#10;&#10;Automatisch generierte Beschreibung" id="375" name="Google Shape;375;p26"/>
          <p:cNvPicPr preferRelativeResize="0"/>
          <p:nvPr/>
        </p:nvPicPr>
        <p:blipFill rotWithShape="1">
          <a:blip r:embed="rId4">
            <a:alphaModFix/>
          </a:blip>
          <a:srcRect b="0" l="0" r="0" t="0"/>
          <a:stretch/>
        </p:blipFill>
        <p:spPr>
          <a:xfrm>
            <a:off x="7434318" y="290013"/>
            <a:ext cx="1411425" cy="329567"/>
          </a:xfrm>
          <a:prstGeom prst="rect">
            <a:avLst/>
          </a:prstGeom>
          <a:noFill/>
          <a:ln>
            <a:noFill/>
          </a:ln>
        </p:spPr>
      </p:pic>
      <p:sp>
        <p:nvSpPr>
          <p:cNvPr id="376" name="Google Shape;376;p26"/>
          <p:cNvSpPr txBox="1"/>
          <p:nvPr/>
        </p:nvSpPr>
        <p:spPr>
          <a:xfrm>
            <a:off x="2681790" y="845682"/>
            <a:ext cx="1661144" cy="722426"/>
          </a:xfrm>
          <a:prstGeom prst="rect">
            <a:avLst/>
          </a:prstGeom>
          <a:noFill/>
          <a:ln>
            <a:noFill/>
          </a:ln>
        </p:spPr>
        <p:txBody>
          <a:bodyPr anchorCtr="0" anchor="ctr" bIns="26775" lIns="26775" spcFirstLastPara="1" rIns="26775" wrap="square" tIns="26775">
            <a:spAutoFit/>
          </a:bodyPr>
          <a:lstStyle/>
          <a:p>
            <a:pPr indent="0" lvl="0" marL="0" marR="0" rtl="0" algn="l">
              <a:lnSpc>
                <a:spcPct val="163888"/>
              </a:lnSpc>
              <a:spcBef>
                <a:spcPts val="0"/>
              </a:spcBef>
              <a:spcAft>
                <a:spcPts val="0"/>
              </a:spcAft>
              <a:buNone/>
            </a:pPr>
            <a:r>
              <a:rPr b="0" i="1" lang="fr-CH" sz="3600" u="none" cap="none" strike="noStrike">
                <a:solidFill>
                  <a:srgbClr val="E31C04"/>
                </a:solidFill>
                <a:latin typeface="Helvetica Neue"/>
                <a:ea typeface="Helvetica Neue"/>
                <a:cs typeface="Helvetica Neue"/>
                <a:sym typeface="Helvetica Neue"/>
              </a:rPr>
              <a:t>INHALT</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pic>
        <p:nvPicPr>
          <p:cNvPr descr="Ein Bild, das draußen, Himmel, Baum, Fahrrad enthält.&#10;&#10;Automatisch generierte Beschreibung" id="382" name="Google Shape;382;p27"/>
          <p:cNvPicPr preferRelativeResize="0"/>
          <p:nvPr/>
        </p:nvPicPr>
        <p:blipFill rotWithShape="1">
          <a:blip r:embed="rId3">
            <a:alphaModFix/>
          </a:blip>
          <a:srcRect b="0" l="24748" r="0" t="0"/>
          <a:stretch/>
        </p:blipFill>
        <p:spPr>
          <a:xfrm>
            <a:off x="0" y="726"/>
            <a:ext cx="2578674" cy="5138549"/>
          </a:xfrm>
          <a:prstGeom prst="rect">
            <a:avLst/>
          </a:prstGeom>
          <a:noFill/>
          <a:ln>
            <a:noFill/>
          </a:ln>
        </p:spPr>
      </p:pic>
      <p:sp>
        <p:nvSpPr>
          <p:cNvPr id="383" name="Google Shape;383;p27"/>
          <p:cNvSpPr/>
          <p:nvPr/>
        </p:nvSpPr>
        <p:spPr>
          <a:xfrm rot="10800000">
            <a:off x="1763688" y="4952"/>
            <a:ext cx="1836204" cy="5143500"/>
          </a:xfrm>
          <a:prstGeom prst="triangle">
            <a:avLst>
              <a:gd fmla="val 55542" name="adj"/>
            </a:avLst>
          </a:prstGeom>
          <a:solidFill>
            <a:schemeClr val="lt1"/>
          </a:solidFill>
          <a:ln cap="flat" cmpd="sng" w="2857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84" name="Google Shape;384;p27"/>
          <p:cNvSpPr txBox="1"/>
          <p:nvPr/>
        </p:nvSpPr>
        <p:spPr>
          <a:xfrm>
            <a:off x="2033718" y="264755"/>
            <a:ext cx="6158167" cy="474382"/>
          </a:xfrm>
          <a:prstGeom prst="rect">
            <a:avLst/>
          </a:prstGeom>
          <a:noFill/>
          <a:ln>
            <a:noFill/>
          </a:ln>
        </p:spPr>
        <p:txBody>
          <a:bodyPr anchorCtr="0" anchor="t" bIns="34275" lIns="68575" spcFirstLastPara="1" rIns="68575" wrap="square" tIns="34275">
            <a:noAutofit/>
          </a:bodyPr>
          <a:lstStyle/>
          <a:p>
            <a:pPr indent="0" lvl="0" marL="0" marR="0" rtl="0" algn="l">
              <a:lnSpc>
                <a:spcPct val="101055"/>
              </a:lnSpc>
              <a:spcBef>
                <a:spcPts val="0"/>
              </a:spcBef>
              <a:spcAft>
                <a:spcPts val="0"/>
              </a:spcAft>
              <a:buClr>
                <a:srgbClr val="0C0C0C"/>
              </a:buClr>
              <a:buSzPts val="3600"/>
              <a:buFont typeface="Arial"/>
              <a:buNone/>
            </a:pPr>
            <a:r>
              <a:rPr b="0" baseline="30000" i="1" lang="fr-CH" sz="3600" u="none" cap="none" strike="noStrike">
                <a:solidFill>
                  <a:srgbClr val="0C0C0C"/>
                </a:solidFill>
                <a:latin typeface="Arial"/>
                <a:ea typeface="Arial"/>
                <a:cs typeface="Arial"/>
                <a:sym typeface="Arial"/>
              </a:rPr>
              <a:t>MOUNTAINBIKING</a:t>
            </a:r>
            <a:r>
              <a:rPr b="0" baseline="30000" i="1" lang="fr-CH" sz="3600" u="none" cap="none" strike="noStrike">
                <a:solidFill>
                  <a:srgbClr val="7F7F7F"/>
                </a:solidFill>
                <a:latin typeface="Arial"/>
                <a:ea typeface="Arial"/>
                <a:cs typeface="Arial"/>
                <a:sym typeface="Arial"/>
              </a:rPr>
              <a:t> </a:t>
            </a:r>
            <a:r>
              <a:rPr b="0" baseline="30000" i="1" lang="fr-CH" sz="3600" u="none" cap="none" strike="noStrike">
                <a:solidFill>
                  <a:srgbClr val="FF0000"/>
                </a:solidFill>
                <a:latin typeface="Arial"/>
                <a:ea typeface="Arial"/>
                <a:cs typeface="Arial"/>
                <a:sym typeface="Arial"/>
              </a:rPr>
              <a:t>Freizeitsport</a:t>
            </a:r>
            <a:endParaRPr/>
          </a:p>
        </p:txBody>
      </p:sp>
      <p:sp>
        <p:nvSpPr>
          <p:cNvPr id="385" name="Google Shape;385;p27"/>
          <p:cNvSpPr txBox="1"/>
          <p:nvPr/>
        </p:nvSpPr>
        <p:spPr>
          <a:xfrm>
            <a:off x="36529" y="4944061"/>
            <a:ext cx="2808312" cy="1962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fr-CH" sz="675" u="none" cap="none" strike="noStrike">
                <a:solidFill>
                  <a:schemeClr val="lt1"/>
                </a:solidFill>
                <a:latin typeface="Arial"/>
                <a:ea typeface="Arial"/>
                <a:cs typeface="Arial"/>
                <a:sym typeface="Arial"/>
              </a:rPr>
              <a:t>Ascona Locarno</a:t>
            </a:r>
            <a:endParaRPr/>
          </a:p>
        </p:txBody>
      </p:sp>
      <p:pic>
        <p:nvPicPr>
          <p:cNvPr descr="Ein Bild, das Tisch enthält.&#10;&#10;Automatisch generierte Beschreibung" id="386" name="Google Shape;386;p27"/>
          <p:cNvPicPr preferRelativeResize="0"/>
          <p:nvPr/>
        </p:nvPicPr>
        <p:blipFill rotWithShape="1">
          <a:blip r:embed="rId4">
            <a:alphaModFix/>
          </a:blip>
          <a:srcRect b="0" l="0" r="0" t="1590"/>
          <a:stretch/>
        </p:blipFill>
        <p:spPr>
          <a:xfrm>
            <a:off x="2692434" y="998939"/>
            <a:ext cx="6406910" cy="3525893"/>
          </a:xfrm>
          <a:prstGeom prst="rect">
            <a:avLst/>
          </a:prstGeom>
          <a:noFill/>
          <a:ln>
            <a:noFill/>
          </a:ln>
        </p:spPr>
      </p:pic>
      <p:sp>
        <p:nvSpPr>
          <p:cNvPr id="387" name="Google Shape;387;p27"/>
          <p:cNvSpPr/>
          <p:nvPr/>
        </p:nvSpPr>
        <p:spPr>
          <a:xfrm>
            <a:off x="5063422" y="3448875"/>
            <a:ext cx="480686" cy="148989"/>
          </a:xfrm>
          <a:prstGeom prst="roundRect">
            <a:avLst>
              <a:gd fmla="val 50000" name="adj"/>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Arial"/>
              <a:ea typeface="Arial"/>
              <a:cs typeface="Arial"/>
              <a:sym typeface="Arial"/>
            </a:endParaRPr>
          </a:p>
        </p:txBody>
      </p:sp>
      <p:sp>
        <p:nvSpPr>
          <p:cNvPr id="388" name="Google Shape;388;p27"/>
          <p:cNvSpPr/>
          <p:nvPr/>
        </p:nvSpPr>
        <p:spPr>
          <a:xfrm>
            <a:off x="2746060" y="3445102"/>
            <a:ext cx="2149976" cy="148989"/>
          </a:xfrm>
          <a:prstGeom prst="roundRect">
            <a:avLst>
              <a:gd fmla="val 50000" name="adj"/>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Arial"/>
              <a:ea typeface="Arial"/>
              <a:cs typeface="Arial"/>
              <a:sym typeface="Arial"/>
            </a:endParaRPr>
          </a:p>
        </p:txBody>
      </p:sp>
      <p:sp>
        <p:nvSpPr>
          <p:cNvPr id="389" name="Google Shape;389;p27"/>
          <p:cNvSpPr/>
          <p:nvPr/>
        </p:nvSpPr>
        <p:spPr>
          <a:xfrm>
            <a:off x="2709190" y="4624830"/>
            <a:ext cx="3788708" cy="4385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CH" sz="750">
                <a:solidFill>
                  <a:srgbClr val="A5A5A5"/>
                </a:solidFill>
                <a:latin typeface="Arial"/>
                <a:ea typeface="Arial"/>
                <a:cs typeface="Arial"/>
                <a:sym typeface="Arial"/>
              </a:rPr>
              <a:t>Lamprecht, Markus, Rahel Bürgi und Hanspeter Stamm (2020): Sport Schweiz 2020: Sportaktivität und Sportinteresse der Schweizer Bevölkerung. Magglingen: Bundesamt für Sport BASPO. </a:t>
            </a:r>
            <a:endParaRPr/>
          </a:p>
        </p:txBody>
      </p:sp>
      <p:sp>
        <p:nvSpPr>
          <p:cNvPr id="390" name="Google Shape;390;p27"/>
          <p:cNvSpPr/>
          <p:nvPr/>
        </p:nvSpPr>
        <p:spPr>
          <a:xfrm>
            <a:off x="5063422" y="3602816"/>
            <a:ext cx="480686" cy="148989"/>
          </a:xfrm>
          <a:prstGeom prst="roundRect">
            <a:avLst>
              <a:gd fmla="val 50000" name="adj"/>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Arial"/>
              <a:ea typeface="Arial"/>
              <a:cs typeface="Arial"/>
              <a:sym typeface="Arial"/>
            </a:endParaRPr>
          </a:p>
        </p:txBody>
      </p:sp>
      <p:sp>
        <p:nvSpPr>
          <p:cNvPr id="391" name="Google Shape;391;p27"/>
          <p:cNvSpPr/>
          <p:nvPr/>
        </p:nvSpPr>
        <p:spPr>
          <a:xfrm>
            <a:off x="2746060" y="3599042"/>
            <a:ext cx="2149976" cy="148989"/>
          </a:xfrm>
          <a:prstGeom prst="roundRect">
            <a:avLst>
              <a:gd fmla="val 50000" name="adj"/>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Arial"/>
              <a:ea typeface="Arial"/>
              <a:cs typeface="Arial"/>
              <a:sym typeface="Arial"/>
            </a:endParaRPr>
          </a:p>
        </p:txBody>
      </p:sp>
      <p:pic>
        <p:nvPicPr>
          <p:cNvPr descr="Ein Bild, das Text, ClipArt enthält.&#10;&#10;Automatisch generierte Beschreibung" id="392" name="Google Shape;392;p27"/>
          <p:cNvPicPr preferRelativeResize="0"/>
          <p:nvPr/>
        </p:nvPicPr>
        <p:blipFill rotWithShape="1">
          <a:blip r:embed="rId5">
            <a:alphaModFix/>
          </a:blip>
          <a:srcRect b="0" l="0" r="0" t="0"/>
          <a:stretch/>
        </p:blipFill>
        <p:spPr>
          <a:xfrm>
            <a:off x="7434318" y="337162"/>
            <a:ext cx="1411425" cy="32956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pic>
        <p:nvPicPr>
          <p:cNvPr descr="Ein Bild, das draußen, Himmel, Schnee, Natur enthält.&#10;&#10;Automatisch generierte Beschreibung" id="398" name="Google Shape;398;p28"/>
          <p:cNvPicPr preferRelativeResize="0"/>
          <p:nvPr/>
        </p:nvPicPr>
        <p:blipFill rotWithShape="1">
          <a:blip r:embed="rId3">
            <a:alphaModFix/>
          </a:blip>
          <a:srcRect b="0" l="22179" r="0" t="0"/>
          <a:stretch/>
        </p:blipFill>
        <p:spPr>
          <a:xfrm>
            <a:off x="1" y="1750"/>
            <a:ext cx="2681789" cy="5146703"/>
          </a:xfrm>
          <a:prstGeom prst="rect">
            <a:avLst/>
          </a:prstGeom>
          <a:noFill/>
          <a:ln>
            <a:noFill/>
          </a:ln>
        </p:spPr>
      </p:pic>
      <p:sp>
        <p:nvSpPr>
          <p:cNvPr id="399" name="Google Shape;399;p28"/>
          <p:cNvSpPr txBox="1"/>
          <p:nvPr/>
        </p:nvSpPr>
        <p:spPr>
          <a:xfrm>
            <a:off x="-10571" y="1686815"/>
            <a:ext cx="2808312" cy="1962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CH" sz="675">
                <a:solidFill>
                  <a:schemeClr val="lt1"/>
                </a:solidFill>
                <a:latin typeface="Arial"/>
                <a:ea typeface="Arial"/>
                <a:cs typeface="Arial"/>
                <a:sym typeface="Arial"/>
              </a:rPr>
              <a:t>Allegra GmbH - Lenzerheide</a:t>
            </a:r>
            <a:endParaRPr/>
          </a:p>
        </p:txBody>
      </p:sp>
      <p:grpSp>
        <p:nvGrpSpPr>
          <p:cNvPr id="400" name="Google Shape;400;p28"/>
          <p:cNvGrpSpPr/>
          <p:nvPr/>
        </p:nvGrpSpPr>
        <p:grpSpPr>
          <a:xfrm>
            <a:off x="3365357" y="897564"/>
            <a:ext cx="5304512" cy="3707333"/>
            <a:chOff x="4423918" y="1015398"/>
            <a:chExt cx="7072682" cy="4943110"/>
          </a:xfrm>
        </p:grpSpPr>
        <p:pic>
          <p:nvPicPr>
            <p:cNvPr descr="Unbekannt.png" id="401" name="Google Shape;401;p28"/>
            <p:cNvPicPr preferRelativeResize="0"/>
            <p:nvPr/>
          </p:nvPicPr>
          <p:blipFill rotWithShape="1">
            <a:blip r:embed="rId4">
              <a:alphaModFix/>
            </a:blip>
            <a:srcRect b="44968" l="0" r="0" t="0"/>
            <a:stretch/>
          </p:blipFill>
          <p:spPr>
            <a:xfrm>
              <a:off x="4423918" y="1015398"/>
              <a:ext cx="7072682" cy="4943110"/>
            </a:xfrm>
            <a:prstGeom prst="rect">
              <a:avLst/>
            </a:prstGeom>
            <a:noFill/>
            <a:ln>
              <a:noFill/>
            </a:ln>
          </p:spPr>
        </p:pic>
        <p:sp>
          <p:nvSpPr>
            <p:cNvPr id="402" name="Google Shape;402;p28"/>
            <p:cNvSpPr/>
            <p:nvPr/>
          </p:nvSpPr>
          <p:spPr>
            <a:xfrm>
              <a:off x="6341979" y="5517232"/>
              <a:ext cx="1136627" cy="198652"/>
            </a:xfrm>
            <a:prstGeom prst="roundRect">
              <a:avLst>
                <a:gd fmla="val 50000" name="adj"/>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Arial"/>
                <a:ea typeface="Arial"/>
                <a:cs typeface="Arial"/>
                <a:sym typeface="Arial"/>
              </a:endParaRPr>
            </a:p>
          </p:txBody>
        </p:sp>
        <p:sp>
          <p:nvSpPr>
            <p:cNvPr id="403" name="Google Shape;403;p28"/>
            <p:cNvSpPr/>
            <p:nvPr/>
          </p:nvSpPr>
          <p:spPr>
            <a:xfrm>
              <a:off x="6422803" y="1556792"/>
              <a:ext cx="1136627" cy="198652"/>
            </a:xfrm>
            <a:prstGeom prst="roundRect">
              <a:avLst>
                <a:gd fmla="val 50000" name="adj"/>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Arial"/>
                <a:ea typeface="Arial"/>
                <a:cs typeface="Arial"/>
                <a:sym typeface="Arial"/>
              </a:endParaRPr>
            </a:p>
          </p:txBody>
        </p:sp>
      </p:grpSp>
      <p:pic>
        <p:nvPicPr>
          <p:cNvPr descr="Ein Bild, das Text, ClipArt enthält.&#10;&#10;Automatisch generierte Beschreibung" id="404" name="Google Shape;404;p28"/>
          <p:cNvPicPr preferRelativeResize="0"/>
          <p:nvPr/>
        </p:nvPicPr>
        <p:blipFill rotWithShape="1">
          <a:blip r:embed="rId5">
            <a:alphaModFix/>
          </a:blip>
          <a:srcRect b="0" l="0" r="0" t="0"/>
          <a:stretch/>
        </p:blipFill>
        <p:spPr>
          <a:xfrm>
            <a:off x="7389805" y="337162"/>
            <a:ext cx="1411425" cy="329567"/>
          </a:xfrm>
          <a:prstGeom prst="rect">
            <a:avLst/>
          </a:prstGeom>
          <a:noFill/>
          <a:ln>
            <a:noFill/>
          </a:ln>
        </p:spPr>
      </p:pic>
      <p:pic>
        <p:nvPicPr>
          <p:cNvPr descr="Ein Bild, das Gras, Person, draußen, Personen enthält.&#10;&#10;Automatisch generierte Beschreibung" id="405" name="Google Shape;405;p28"/>
          <p:cNvPicPr preferRelativeResize="0"/>
          <p:nvPr/>
        </p:nvPicPr>
        <p:blipFill rotWithShape="1">
          <a:blip r:embed="rId6">
            <a:alphaModFix/>
          </a:blip>
          <a:srcRect b="0" l="0" r="0" t="0"/>
          <a:stretch/>
        </p:blipFill>
        <p:spPr>
          <a:xfrm>
            <a:off x="-10570" y="3240546"/>
            <a:ext cx="2691199" cy="1898003"/>
          </a:xfrm>
          <a:prstGeom prst="rect">
            <a:avLst/>
          </a:prstGeom>
          <a:noFill/>
          <a:ln>
            <a:noFill/>
          </a:ln>
        </p:spPr>
      </p:pic>
      <p:sp>
        <p:nvSpPr>
          <p:cNvPr id="406" name="Google Shape;406;p28"/>
          <p:cNvSpPr/>
          <p:nvPr/>
        </p:nvSpPr>
        <p:spPr>
          <a:xfrm rot="10800000">
            <a:off x="1763688" y="4952"/>
            <a:ext cx="1836204" cy="5143500"/>
          </a:xfrm>
          <a:prstGeom prst="triangle">
            <a:avLst>
              <a:gd fmla="val 49172" name="adj"/>
            </a:avLst>
          </a:prstGeom>
          <a:solidFill>
            <a:schemeClr val="lt1"/>
          </a:solidFill>
          <a:ln cap="flat" cmpd="sng" w="2857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7" name="Google Shape;407;p28"/>
          <p:cNvSpPr txBox="1"/>
          <p:nvPr/>
        </p:nvSpPr>
        <p:spPr>
          <a:xfrm>
            <a:off x="2033718" y="264755"/>
            <a:ext cx="6158167" cy="474382"/>
          </a:xfrm>
          <a:prstGeom prst="rect">
            <a:avLst/>
          </a:prstGeom>
          <a:noFill/>
          <a:ln>
            <a:noFill/>
          </a:ln>
        </p:spPr>
        <p:txBody>
          <a:bodyPr anchorCtr="0" anchor="t" bIns="34275" lIns="68575" spcFirstLastPara="1" rIns="68575" wrap="square" tIns="34275">
            <a:noAutofit/>
          </a:bodyPr>
          <a:lstStyle/>
          <a:p>
            <a:pPr indent="0" lvl="0" marL="0" marR="0" rtl="0" algn="l">
              <a:lnSpc>
                <a:spcPct val="101055"/>
              </a:lnSpc>
              <a:spcBef>
                <a:spcPts val="0"/>
              </a:spcBef>
              <a:spcAft>
                <a:spcPts val="0"/>
              </a:spcAft>
              <a:buClr>
                <a:srgbClr val="0C0C0C"/>
              </a:buClr>
              <a:buSzPts val="3600"/>
              <a:buFont typeface="Arial"/>
              <a:buNone/>
            </a:pPr>
            <a:r>
              <a:rPr baseline="30000" i="1" lang="fr-CH" sz="3600">
                <a:solidFill>
                  <a:srgbClr val="0C0C0C"/>
                </a:solidFill>
                <a:latin typeface="Arial"/>
                <a:ea typeface="Arial"/>
                <a:cs typeface="Arial"/>
                <a:sym typeface="Arial"/>
              </a:rPr>
              <a:t>MOUNTAINBIKING </a:t>
            </a:r>
            <a:r>
              <a:rPr baseline="30000" i="1" lang="fr-CH" sz="3600">
                <a:solidFill>
                  <a:srgbClr val="FF0000"/>
                </a:solidFill>
                <a:latin typeface="Arial"/>
                <a:ea typeface="Arial"/>
                <a:cs typeface="Arial"/>
                <a:sym typeface="Arial"/>
              </a:rPr>
              <a:t>Freizeitsport</a:t>
            </a:r>
            <a:r>
              <a:rPr baseline="30000" i="1" lang="fr-CH" sz="3600">
                <a:solidFill>
                  <a:srgbClr val="0C0C0C"/>
                </a:solidFill>
                <a:latin typeface="Arial"/>
                <a:ea typeface="Arial"/>
                <a:cs typeface="Arial"/>
                <a:sym typeface="Arial"/>
              </a:rPr>
              <a:t> </a:t>
            </a:r>
            <a:endParaRPr baseline="30000" i="1" sz="3600">
              <a:solidFill>
                <a:srgbClr val="FF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pic>
        <p:nvPicPr>
          <p:cNvPr descr="Ein Bild, das Gebäude, Person, draußen, Straße enthält.&#10;&#10;Automatisch generierte Beschreibung" id="413" name="Google Shape;413;p29"/>
          <p:cNvPicPr preferRelativeResize="0"/>
          <p:nvPr/>
        </p:nvPicPr>
        <p:blipFill rotWithShape="1">
          <a:blip r:embed="rId3">
            <a:alphaModFix/>
          </a:blip>
          <a:srcRect b="0" l="0" r="0" t="0"/>
          <a:stretch/>
        </p:blipFill>
        <p:spPr>
          <a:xfrm>
            <a:off x="10" y="-11359"/>
            <a:ext cx="2141720" cy="2228500"/>
          </a:xfrm>
          <a:prstGeom prst="rect">
            <a:avLst/>
          </a:prstGeom>
          <a:noFill/>
          <a:ln>
            <a:noFill/>
          </a:ln>
        </p:spPr>
      </p:pic>
      <p:pic>
        <p:nvPicPr>
          <p:cNvPr descr="Ein Bild, das Person, draußen, Spieler, darstellend enthält.&#10;&#10;Automatisch generierte Beschreibung" id="414" name="Google Shape;414;p29"/>
          <p:cNvPicPr preferRelativeResize="0"/>
          <p:nvPr/>
        </p:nvPicPr>
        <p:blipFill rotWithShape="1">
          <a:blip r:embed="rId4">
            <a:alphaModFix/>
          </a:blip>
          <a:srcRect b="0" l="4240" r="0" t="0"/>
          <a:stretch/>
        </p:blipFill>
        <p:spPr>
          <a:xfrm>
            <a:off x="-18058" y="2316656"/>
            <a:ext cx="2638141" cy="2831797"/>
          </a:xfrm>
          <a:prstGeom prst="rect">
            <a:avLst/>
          </a:prstGeom>
          <a:noFill/>
          <a:ln>
            <a:noFill/>
          </a:ln>
        </p:spPr>
      </p:pic>
      <p:pic>
        <p:nvPicPr>
          <p:cNvPr descr="Ein Bild, das Text enthält.&#10;&#10;Automatisch generierte Beschreibung" id="415" name="Google Shape;415;p29"/>
          <p:cNvPicPr preferRelativeResize="0"/>
          <p:nvPr/>
        </p:nvPicPr>
        <p:blipFill rotWithShape="1">
          <a:blip r:embed="rId5">
            <a:alphaModFix/>
          </a:blip>
          <a:srcRect b="0" l="0" r="0" t="0"/>
          <a:stretch/>
        </p:blipFill>
        <p:spPr>
          <a:xfrm>
            <a:off x="6215529" y="3398715"/>
            <a:ext cx="1836205" cy="1182940"/>
          </a:xfrm>
          <a:prstGeom prst="rect">
            <a:avLst/>
          </a:prstGeom>
          <a:noFill/>
          <a:ln>
            <a:noFill/>
          </a:ln>
        </p:spPr>
      </p:pic>
      <p:pic>
        <p:nvPicPr>
          <p:cNvPr descr="Ein Bild, das Text enthält.&#10;&#10;Automatisch generierte Beschreibung" id="416" name="Google Shape;416;p29"/>
          <p:cNvPicPr preferRelativeResize="0"/>
          <p:nvPr/>
        </p:nvPicPr>
        <p:blipFill rotWithShape="1">
          <a:blip r:embed="rId6">
            <a:alphaModFix/>
          </a:blip>
          <a:srcRect b="0" l="0" r="0" t="0"/>
          <a:stretch/>
        </p:blipFill>
        <p:spPr>
          <a:xfrm>
            <a:off x="5814138" y="1580915"/>
            <a:ext cx="2638988" cy="1356942"/>
          </a:xfrm>
          <a:prstGeom prst="rect">
            <a:avLst/>
          </a:prstGeom>
          <a:noFill/>
          <a:ln>
            <a:noFill/>
          </a:ln>
        </p:spPr>
      </p:pic>
      <p:pic>
        <p:nvPicPr>
          <p:cNvPr descr="Ein Bild, das draußen, Fahrrad, Person, Sport enthält.&#10;&#10;Automatisch generierte Beschreibung" id="417" name="Google Shape;417;p29"/>
          <p:cNvPicPr preferRelativeResize="0"/>
          <p:nvPr/>
        </p:nvPicPr>
        <p:blipFill rotWithShape="1">
          <a:blip r:embed="rId7">
            <a:alphaModFix/>
          </a:blip>
          <a:srcRect b="0" l="0" r="0" t="0"/>
          <a:stretch/>
        </p:blipFill>
        <p:spPr>
          <a:xfrm>
            <a:off x="-18057" y="1844029"/>
            <a:ext cx="2370239" cy="1164068"/>
          </a:xfrm>
          <a:prstGeom prst="rect">
            <a:avLst/>
          </a:prstGeom>
          <a:noFill/>
          <a:ln>
            <a:noFill/>
          </a:ln>
        </p:spPr>
      </p:pic>
      <p:pic>
        <p:nvPicPr>
          <p:cNvPr id="418" name="Google Shape;418;p29"/>
          <p:cNvPicPr preferRelativeResize="0"/>
          <p:nvPr/>
        </p:nvPicPr>
        <p:blipFill rotWithShape="1">
          <a:blip r:embed="rId8">
            <a:alphaModFix/>
          </a:blip>
          <a:srcRect b="0" l="0" r="0" t="0"/>
          <a:stretch/>
        </p:blipFill>
        <p:spPr>
          <a:xfrm>
            <a:off x="3257028" y="2577898"/>
            <a:ext cx="2423861" cy="1641632"/>
          </a:xfrm>
          <a:prstGeom prst="rect">
            <a:avLst/>
          </a:prstGeom>
          <a:noFill/>
          <a:ln>
            <a:noFill/>
          </a:ln>
        </p:spPr>
      </p:pic>
      <p:pic>
        <p:nvPicPr>
          <p:cNvPr descr="Ein Bild, das Text, ClipArt enthält.&#10;&#10;Automatisch generierte Beschreibung" id="419" name="Google Shape;419;p29"/>
          <p:cNvPicPr preferRelativeResize="0"/>
          <p:nvPr/>
        </p:nvPicPr>
        <p:blipFill rotWithShape="1">
          <a:blip r:embed="rId9">
            <a:alphaModFix/>
          </a:blip>
          <a:srcRect b="0" l="0" r="0" t="0"/>
          <a:stretch/>
        </p:blipFill>
        <p:spPr>
          <a:xfrm>
            <a:off x="7389805" y="337162"/>
            <a:ext cx="1411425" cy="329567"/>
          </a:xfrm>
          <a:prstGeom prst="rect">
            <a:avLst/>
          </a:prstGeom>
          <a:noFill/>
          <a:ln>
            <a:noFill/>
          </a:ln>
        </p:spPr>
      </p:pic>
      <p:sp>
        <p:nvSpPr>
          <p:cNvPr id="420" name="Google Shape;420;p29"/>
          <p:cNvSpPr/>
          <p:nvPr/>
        </p:nvSpPr>
        <p:spPr>
          <a:xfrm rot="10800000">
            <a:off x="1881352" y="4952"/>
            <a:ext cx="1718540" cy="5143500"/>
          </a:xfrm>
          <a:prstGeom prst="triangle">
            <a:avLst>
              <a:gd fmla="val 57858" name="adj"/>
            </a:avLst>
          </a:prstGeom>
          <a:solidFill>
            <a:schemeClr val="lt1"/>
          </a:solidFill>
          <a:ln cap="flat" cmpd="sng" w="2857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21" name="Google Shape;421;p29"/>
          <p:cNvSpPr txBox="1"/>
          <p:nvPr/>
        </p:nvSpPr>
        <p:spPr>
          <a:xfrm>
            <a:off x="2033718" y="264755"/>
            <a:ext cx="6158167" cy="474382"/>
          </a:xfrm>
          <a:prstGeom prst="rect">
            <a:avLst/>
          </a:prstGeom>
          <a:noFill/>
          <a:ln>
            <a:noFill/>
          </a:ln>
        </p:spPr>
        <p:txBody>
          <a:bodyPr anchorCtr="0" anchor="t" bIns="34275" lIns="68575" spcFirstLastPara="1" rIns="68575" wrap="square" tIns="34275">
            <a:noAutofit/>
          </a:bodyPr>
          <a:lstStyle/>
          <a:p>
            <a:pPr indent="0" lvl="0" marL="0" marR="0" rtl="0" algn="l">
              <a:lnSpc>
                <a:spcPct val="101055"/>
              </a:lnSpc>
              <a:spcBef>
                <a:spcPts val="0"/>
              </a:spcBef>
              <a:spcAft>
                <a:spcPts val="0"/>
              </a:spcAft>
              <a:buClr>
                <a:srgbClr val="0C0C0C"/>
              </a:buClr>
              <a:buSzPts val="3600"/>
              <a:buFont typeface="Arial"/>
              <a:buNone/>
            </a:pPr>
            <a:r>
              <a:rPr baseline="30000" i="1" lang="fr-CH" sz="3600">
                <a:solidFill>
                  <a:srgbClr val="0C0C0C"/>
                </a:solidFill>
                <a:latin typeface="Arial"/>
                <a:ea typeface="Arial"/>
                <a:cs typeface="Arial"/>
                <a:sym typeface="Arial"/>
              </a:rPr>
              <a:t>MOUNTAINBIKING </a:t>
            </a:r>
            <a:r>
              <a:rPr baseline="30000" i="1" lang="fr-CH" sz="3600">
                <a:solidFill>
                  <a:srgbClr val="FF0000"/>
                </a:solidFill>
                <a:latin typeface="Arial"/>
                <a:ea typeface="Arial"/>
                <a:cs typeface="Arial"/>
                <a:sym typeface="Arial"/>
              </a:rPr>
              <a:t>Freizeitsport</a:t>
            </a:r>
            <a:r>
              <a:rPr baseline="30000" i="1" lang="fr-CH" sz="3600">
                <a:solidFill>
                  <a:srgbClr val="0C0C0C"/>
                </a:solidFill>
                <a:latin typeface="Arial"/>
                <a:ea typeface="Arial"/>
                <a:cs typeface="Arial"/>
                <a:sym typeface="Arial"/>
              </a:rPr>
              <a:t> </a:t>
            </a:r>
            <a:endParaRPr baseline="30000" i="1" sz="3600">
              <a:solidFill>
                <a:srgbClr val="FF0000"/>
              </a:solidFill>
              <a:latin typeface="Arial"/>
              <a:ea typeface="Arial"/>
              <a:cs typeface="Arial"/>
              <a:sym typeface="Arial"/>
            </a:endParaRPr>
          </a:p>
        </p:txBody>
      </p:sp>
      <p:pic>
        <p:nvPicPr>
          <p:cNvPr descr="Ein Bild, das Text enthält.&#10;&#10;Automatisch generierte Beschreibung" id="422" name="Google Shape;422;p29"/>
          <p:cNvPicPr preferRelativeResize="0"/>
          <p:nvPr/>
        </p:nvPicPr>
        <p:blipFill rotWithShape="1">
          <a:blip r:embed="rId10">
            <a:alphaModFix/>
          </a:blip>
          <a:srcRect b="0" l="0" r="0" t="0"/>
          <a:stretch/>
        </p:blipFill>
        <p:spPr>
          <a:xfrm>
            <a:off x="2620084" y="1364364"/>
            <a:ext cx="2402701" cy="87333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3"/>
          <p:cNvSpPr txBox="1"/>
          <p:nvPr>
            <p:ph type="title"/>
          </p:nvPr>
        </p:nvSpPr>
        <p:spPr>
          <a:xfrm>
            <a:off x="558754" y="114539"/>
            <a:ext cx="7500190" cy="10287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dk2"/>
              </a:buClr>
              <a:buSzPts val="3600"/>
              <a:buFont typeface="Arial Black"/>
              <a:buNone/>
            </a:pPr>
            <a:r>
              <a:rPr lang="fr-CH"/>
              <a:t>TRAKTANDEN</a:t>
            </a:r>
            <a:endParaRPr/>
          </a:p>
        </p:txBody>
      </p:sp>
      <p:sp>
        <p:nvSpPr>
          <p:cNvPr id="132" name="Google Shape;132;p3"/>
          <p:cNvSpPr txBox="1"/>
          <p:nvPr>
            <p:ph idx="1" type="body"/>
          </p:nvPr>
        </p:nvSpPr>
        <p:spPr>
          <a:xfrm>
            <a:off x="457200" y="1131589"/>
            <a:ext cx="7620000" cy="4104455"/>
          </a:xfrm>
          <a:prstGeom prst="rect">
            <a:avLst/>
          </a:prstGeom>
          <a:noFill/>
          <a:ln>
            <a:noFill/>
          </a:ln>
        </p:spPr>
        <p:txBody>
          <a:bodyPr anchorCtr="0" anchor="t" bIns="45700" lIns="91425" spcFirstLastPara="1" rIns="91425" wrap="square" tIns="45700">
            <a:normAutofit lnSpcReduction="10000"/>
          </a:bodyPr>
          <a:lstStyle/>
          <a:p>
            <a:pPr indent="0" lvl="0" marL="85725" rtl="0" algn="l">
              <a:spcBef>
                <a:spcPts val="0"/>
              </a:spcBef>
              <a:spcAft>
                <a:spcPts val="0"/>
              </a:spcAft>
              <a:buClr>
                <a:schemeClr val="dk1"/>
              </a:buClr>
              <a:buSzPts val="300"/>
              <a:buNone/>
            </a:pPr>
            <a:r>
              <a:t/>
            </a:r>
            <a:endParaRPr sz="300">
              <a:latin typeface="Arial"/>
              <a:ea typeface="Arial"/>
              <a:cs typeface="Arial"/>
              <a:sym typeface="Arial"/>
            </a:endParaRPr>
          </a:p>
          <a:p>
            <a:pPr indent="-358775" lvl="0" marL="722313" rtl="0" algn="l">
              <a:spcBef>
                <a:spcPts val="620"/>
              </a:spcBef>
              <a:spcAft>
                <a:spcPts val="0"/>
              </a:spcAft>
              <a:buClr>
                <a:schemeClr val="dk1"/>
              </a:buClr>
              <a:buSzPts val="1600"/>
              <a:buFont typeface="Arial Black"/>
              <a:buAutoNum type="alphaUcPeriod"/>
            </a:pPr>
            <a:r>
              <a:rPr lang="fr-CH" sz="1600">
                <a:latin typeface="Arial"/>
                <a:ea typeface="Arial"/>
                <a:cs typeface="Arial"/>
                <a:sym typeface="Arial"/>
              </a:rPr>
              <a:t>Begrüssung &amp; Informationen des Präsidenten </a:t>
            </a:r>
            <a:endParaRPr/>
          </a:p>
          <a:p>
            <a:pPr indent="-358775" lvl="0" marL="722313" rtl="0" algn="l">
              <a:spcBef>
                <a:spcPts val="620"/>
              </a:spcBef>
              <a:spcAft>
                <a:spcPts val="0"/>
              </a:spcAft>
              <a:buClr>
                <a:schemeClr val="dk1"/>
              </a:buClr>
              <a:buSzPts val="1600"/>
              <a:buFont typeface="Arial Black"/>
              <a:buAutoNum type="alphaUcPeriod"/>
            </a:pPr>
            <a:r>
              <a:rPr lang="fr-CH" sz="1600">
                <a:latin typeface="Arial"/>
                <a:ea typeface="Arial"/>
                <a:cs typeface="Arial"/>
                <a:sym typeface="Arial"/>
              </a:rPr>
              <a:t>Vorbereitung Inputs der RDK zu ST-Themen</a:t>
            </a:r>
            <a:endParaRPr/>
          </a:p>
          <a:p>
            <a:pPr indent="-358775" lvl="0" marL="722313" rtl="0" algn="l">
              <a:spcBef>
                <a:spcPts val="620"/>
              </a:spcBef>
              <a:spcAft>
                <a:spcPts val="0"/>
              </a:spcAft>
              <a:buClr>
                <a:schemeClr val="dk1"/>
              </a:buClr>
              <a:buSzPts val="1600"/>
              <a:buFont typeface="Arial Black"/>
              <a:buAutoNum type="alphaUcPeriod"/>
            </a:pPr>
            <a:r>
              <a:rPr lang="fr-CH" sz="1600">
                <a:latin typeface="Arial"/>
                <a:ea typeface="Arial"/>
                <a:cs typeface="Arial"/>
                <a:sym typeface="Arial"/>
              </a:rPr>
              <a:t>Informationen VSTM</a:t>
            </a:r>
            <a:endParaRPr/>
          </a:p>
          <a:p>
            <a:pPr indent="-358775" lvl="0" marL="722313" rtl="0" algn="l">
              <a:spcBef>
                <a:spcPts val="620"/>
              </a:spcBef>
              <a:spcAft>
                <a:spcPts val="0"/>
              </a:spcAft>
              <a:buClr>
                <a:schemeClr val="dk1"/>
              </a:buClr>
              <a:buSzPts val="1600"/>
              <a:buFont typeface="Arial Black"/>
              <a:buAutoNum type="alphaUcPeriod"/>
            </a:pPr>
            <a:r>
              <a:rPr lang="fr-CH" sz="1600">
                <a:latin typeface="Arial"/>
                <a:ea typeface="Arial"/>
                <a:cs typeface="Arial"/>
                <a:sym typeface="Arial"/>
              </a:rPr>
              <a:t>Projektstand Statistiken</a:t>
            </a:r>
            <a:endParaRPr/>
          </a:p>
          <a:p>
            <a:pPr indent="-358775" lvl="0" marL="722313" rtl="0" algn="l">
              <a:spcBef>
                <a:spcPts val="620"/>
              </a:spcBef>
              <a:spcAft>
                <a:spcPts val="0"/>
              </a:spcAft>
              <a:buClr>
                <a:schemeClr val="dk1"/>
              </a:buClr>
              <a:buSzPts val="1600"/>
              <a:buFont typeface="Arial Black"/>
              <a:buAutoNum type="alphaUcPeriod"/>
            </a:pPr>
            <a:r>
              <a:rPr lang="fr-CH" sz="1600">
                <a:latin typeface="Arial"/>
                <a:ea typeface="Arial"/>
                <a:cs typeface="Arial"/>
                <a:sym typeface="Arial"/>
              </a:rPr>
              <a:t>Projektstand Gastfreundlichkeits-Radar</a:t>
            </a:r>
            <a:endParaRPr/>
          </a:p>
          <a:p>
            <a:pPr indent="-358775" lvl="0" marL="722313" rtl="0" algn="l">
              <a:spcBef>
                <a:spcPts val="620"/>
              </a:spcBef>
              <a:spcAft>
                <a:spcPts val="0"/>
              </a:spcAft>
              <a:buClr>
                <a:schemeClr val="dk1"/>
              </a:buClr>
              <a:buSzPts val="1600"/>
              <a:buFont typeface="Arial Black"/>
              <a:buAutoNum type="alphaUcPeriod"/>
            </a:pPr>
            <a:r>
              <a:rPr lang="fr-CH" sz="1600">
                <a:latin typeface="Arial"/>
                <a:ea typeface="Arial"/>
                <a:cs typeface="Arial"/>
                <a:sym typeface="Arial"/>
              </a:rPr>
              <a:t>Swiss Surprise Tours</a:t>
            </a:r>
            <a:endParaRPr/>
          </a:p>
          <a:p>
            <a:pPr indent="-358775" lvl="0" marL="722313" rtl="0" algn="l">
              <a:spcBef>
                <a:spcPts val="620"/>
              </a:spcBef>
              <a:spcAft>
                <a:spcPts val="0"/>
              </a:spcAft>
              <a:buClr>
                <a:schemeClr val="dk1"/>
              </a:buClr>
              <a:buSzPts val="1600"/>
              <a:buFont typeface="Arial Black"/>
              <a:buAutoNum type="alphaUcPeriod"/>
            </a:pPr>
            <a:r>
              <a:rPr lang="fr-CH" sz="1600">
                <a:latin typeface="Arial"/>
                <a:ea typeface="Arial"/>
                <a:cs typeface="Arial"/>
                <a:sym typeface="Arial"/>
              </a:rPr>
              <a:t>„Round Table“ &amp; Erfahrungsaustausch</a:t>
            </a:r>
            <a:endParaRPr/>
          </a:p>
          <a:p>
            <a:pPr indent="0" lvl="0" marL="363538" rtl="0" algn="l">
              <a:spcBef>
                <a:spcPts val="620"/>
              </a:spcBef>
              <a:spcAft>
                <a:spcPts val="0"/>
              </a:spcAft>
              <a:buClr>
                <a:schemeClr val="dk1"/>
              </a:buClr>
              <a:buSzPts val="1600"/>
              <a:buNone/>
            </a:pPr>
            <a:r>
              <a:rPr lang="fr-CH" sz="1600">
                <a:latin typeface="Arial"/>
                <a:ea typeface="Arial"/>
                <a:cs typeface="Arial"/>
                <a:sym typeface="Arial"/>
              </a:rPr>
              <a:t>	- PAUSE -</a:t>
            </a:r>
            <a:endParaRPr/>
          </a:p>
          <a:p>
            <a:pPr indent="-358775" lvl="0" marL="722313" rtl="0" algn="l">
              <a:spcBef>
                <a:spcPts val="620"/>
              </a:spcBef>
              <a:spcAft>
                <a:spcPts val="0"/>
              </a:spcAft>
              <a:buClr>
                <a:schemeClr val="dk1"/>
              </a:buClr>
              <a:buSzPts val="1600"/>
              <a:buFont typeface="Arial Black"/>
              <a:buAutoNum type="alphaUcPeriod" startAt="8"/>
            </a:pPr>
            <a:r>
              <a:rPr lang="fr-CH" sz="1600">
                <a:latin typeface="Arial"/>
                <a:ea typeface="Arial"/>
                <a:cs typeface="Arial"/>
                <a:sym typeface="Arial"/>
              </a:rPr>
              <a:t>Update IMBA</a:t>
            </a:r>
            <a:endParaRPr/>
          </a:p>
          <a:p>
            <a:pPr indent="-358775" lvl="0" marL="722313" rtl="0" algn="l">
              <a:spcBef>
                <a:spcPts val="620"/>
              </a:spcBef>
              <a:spcAft>
                <a:spcPts val="0"/>
              </a:spcAft>
              <a:buClr>
                <a:schemeClr val="dk1"/>
              </a:buClr>
              <a:buSzPts val="1600"/>
              <a:buFont typeface="Arial Black"/>
              <a:buAutoNum type="alphaUcPeriod" startAt="8"/>
            </a:pPr>
            <a:r>
              <a:rPr lang="fr-CH" sz="1600">
                <a:latin typeface="Arial"/>
                <a:ea typeface="Arial"/>
                <a:cs typeface="Arial"/>
                <a:sym typeface="Arial"/>
              </a:rPr>
              <a:t>Diverses &amp; nächste Schritte</a:t>
            </a:r>
            <a:endParaRPr/>
          </a:p>
          <a:p>
            <a:pPr indent="0" lvl="0" marL="363538" rtl="0" algn="l">
              <a:spcBef>
                <a:spcPts val="620"/>
              </a:spcBef>
              <a:spcAft>
                <a:spcPts val="0"/>
              </a:spcAft>
              <a:buClr>
                <a:schemeClr val="dk1"/>
              </a:buClr>
              <a:buSzPts val="1600"/>
              <a:buNone/>
            </a:pPr>
            <a:r>
              <a:rPr lang="fr-CH" sz="1600">
                <a:latin typeface="Arial"/>
                <a:ea typeface="Arial"/>
                <a:cs typeface="Arial"/>
                <a:sym typeface="Arial"/>
              </a:rPr>
              <a:t>	- PAUSE -</a:t>
            </a:r>
            <a:endParaRPr/>
          </a:p>
          <a:p>
            <a:pPr indent="-358775" lvl="0" marL="722313" rtl="0" algn="l">
              <a:spcBef>
                <a:spcPts val="620"/>
              </a:spcBef>
              <a:spcAft>
                <a:spcPts val="0"/>
              </a:spcAft>
              <a:buClr>
                <a:schemeClr val="dk1"/>
              </a:buClr>
              <a:buSzPts val="1600"/>
              <a:buFont typeface="Arial Black"/>
              <a:buAutoNum type="alphaUcPeriod" startAt="10"/>
            </a:pPr>
            <a:r>
              <a:rPr lang="fr-CH" sz="1600">
                <a:latin typeface="Arial"/>
                <a:ea typeface="Arial"/>
                <a:cs typeface="Arial"/>
                <a:sym typeface="Arial"/>
              </a:rPr>
              <a:t>Workshop Datenerhebung</a:t>
            </a:r>
            <a:endParaRPr/>
          </a:p>
        </p:txBody>
      </p:sp>
      <p:cxnSp>
        <p:nvCxnSpPr>
          <p:cNvPr id="133" name="Google Shape;133;p3"/>
          <p:cNvCxnSpPr/>
          <p:nvPr/>
        </p:nvCxnSpPr>
        <p:spPr>
          <a:xfrm>
            <a:off x="558754" y="1131590"/>
            <a:ext cx="8117702" cy="0"/>
          </a:xfrm>
          <a:prstGeom prst="straightConnector1">
            <a:avLst/>
          </a:prstGeom>
          <a:noFill/>
          <a:ln cap="flat" cmpd="sng" w="12700">
            <a:solidFill>
              <a:srgbClr val="777777"/>
            </a:solidFill>
            <a:prstDash val="solid"/>
            <a:round/>
            <a:headEnd len="sm" w="sm" type="none"/>
            <a:tailEnd len="sm" w="sm" type="none"/>
          </a:ln>
        </p:spPr>
      </p:cxnSp>
      <p:sp>
        <p:nvSpPr>
          <p:cNvPr id="134" name="Google Shape;134;p3"/>
          <p:cNvSpPr txBox="1"/>
          <p:nvPr>
            <p:ph idx="12" type="sldNum"/>
          </p:nvPr>
        </p:nvSpPr>
        <p:spPr>
          <a:xfrm>
            <a:off x="8391843" y="4659982"/>
            <a:ext cx="986791"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fr-CH" sz="1200">
                <a:solidFill>
                  <a:schemeClr val="dk1"/>
                </a:solidFill>
              </a:rPr>
              <a:t>‹#›</a:t>
            </a:fld>
            <a:endParaRPr sz="1200">
              <a:solidFill>
                <a:schemeClr val="dk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pic>
        <p:nvPicPr>
          <p:cNvPr descr="Ein Bild, das Baum, draußen, Gras, fahrend enthält.&#10;&#10;Automatisch generierte Beschreibung" id="428" name="Google Shape;428;p30"/>
          <p:cNvPicPr preferRelativeResize="0"/>
          <p:nvPr/>
        </p:nvPicPr>
        <p:blipFill rotWithShape="1">
          <a:blip r:embed="rId3">
            <a:alphaModFix/>
          </a:blip>
          <a:srcRect b="-1" l="23491" r="47284" t="-754"/>
          <a:stretch/>
        </p:blipFill>
        <p:spPr>
          <a:xfrm>
            <a:off x="1" y="-50090"/>
            <a:ext cx="2257148" cy="5193590"/>
          </a:xfrm>
          <a:prstGeom prst="rect">
            <a:avLst/>
          </a:prstGeom>
          <a:noFill/>
          <a:ln>
            <a:noFill/>
          </a:ln>
        </p:spPr>
      </p:pic>
      <p:sp>
        <p:nvSpPr>
          <p:cNvPr id="429" name="Google Shape;429;p30"/>
          <p:cNvSpPr/>
          <p:nvPr/>
        </p:nvSpPr>
        <p:spPr>
          <a:xfrm rot="10800000">
            <a:off x="1763688" y="4952"/>
            <a:ext cx="1836204" cy="5143500"/>
          </a:xfrm>
          <a:prstGeom prst="triangle">
            <a:avLst>
              <a:gd fmla="val 72334" name="adj"/>
            </a:avLst>
          </a:prstGeom>
          <a:solidFill>
            <a:schemeClr val="lt1"/>
          </a:solidFill>
          <a:ln cap="flat" cmpd="sng" w="2857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30" name="Google Shape;430;p30"/>
          <p:cNvSpPr txBox="1"/>
          <p:nvPr/>
        </p:nvSpPr>
        <p:spPr>
          <a:xfrm>
            <a:off x="2033718" y="264755"/>
            <a:ext cx="6158167" cy="474382"/>
          </a:xfrm>
          <a:prstGeom prst="rect">
            <a:avLst/>
          </a:prstGeom>
          <a:noFill/>
          <a:ln>
            <a:noFill/>
          </a:ln>
        </p:spPr>
        <p:txBody>
          <a:bodyPr anchorCtr="0" anchor="t" bIns="34275" lIns="68575" spcFirstLastPara="1" rIns="68575" wrap="square" tIns="34275">
            <a:noAutofit/>
          </a:bodyPr>
          <a:lstStyle/>
          <a:p>
            <a:pPr indent="0" lvl="0" marL="0" marR="0" rtl="0" algn="l">
              <a:lnSpc>
                <a:spcPct val="101055"/>
              </a:lnSpc>
              <a:spcBef>
                <a:spcPts val="0"/>
              </a:spcBef>
              <a:spcAft>
                <a:spcPts val="0"/>
              </a:spcAft>
              <a:buClr>
                <a:srgbClr val="0C0C0C"/>
              </a:buClr>
              <a:buSzPts val="3600"/>
              <a:buFont typeface="Arial"/>
              <a:buNone/>
            </a:pPr>
            <a:r>
              <a:rPr baseline="30000" i="1" lang="fr-CH" sz="3600">
                <a:solidFill>
                  <a:srgbClr val="0C0C0C"/>
                </a:solidFill>
                <a:latin typeface="Arial"/>
                <a:ea typeface="Arial"/>
                <a:cs typeface="Arial"/>
                <a:sym typeface="Arial"/>
              </a:rPr>
              <a:t>MOUNTAINBIKING</a:t>
            </a:r>
            <a:r>
              <a:rPr baseline="30000" i="1" lang="fr-CH" sz="3600">
                <a:solidFill>
                  <a:srgbClr val="7F7F7F"/>
                </a:solidFill>
                <a:latin typeface="Arial"/>
                <a:ea typeface="Arial"/>
                <a:cs typeface="Arial"/>
                <a:sym typeface="Arial"/>
              </a:rPr>
              <a:t> </a:t>
            </a:r>
            <a:r>
              <a:rPr baseline="30000" i="1" lang="fr-CH" sz="3600">
                <a:solidFill>
                  <a:srgbClr val="FF0000"/>
                </a:solidFill>
                <a:latin typeface="Arial"/>
                <a:ea typeface="Arial"/>
                <a:cs typeface="Arial"/>
                <a:sym typeface="Arial"/>
              </a:rPr>
              <a:t>Tourismus</a:t>
            </a:r>
            <a:endParaRPr/>
          </a:p>
        </p:txBody>
      </p:sp>
      <p:sp>
        <p:nvSpPr>
          <p:cNvPr id="431" name="Google Shape;431;p30"/>
          <p:cNvSpPr txBox="1"/>
          <p:nvPr/>
        </p:nvSpPr>
        <p:spPr>
          <a:xfrm>
            <a:off x="36529" y="4944061"/>
            <a:ext cx="2808312" cy="1962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CH" sz="675">
                <a:solidFill>
                  <a:schemeClr val="lt1"/>
                </a:solidFill>
                <a:latin typeface="Arial"/>
                <a:ea typeface="Arial"/>
                <a:cs typeface="Arial"/>
                <a:sym typeface="Arial"/>
              </a:rPr>
              <a:t>Bike Kingdom</a:t>
            </a:r>
            <a:endParaRPr/>
          </a:p>
        </p:txBody>
      </p:sp>
      <p:pic>
        <p:nvPicPr>
          <p:cNvPr descr="Ein Bild, das Text, ClipArt enthält.&#10;&#10;Automatisch generierte Beschreibung" id="432" name="Google Shape;432;p30"/>
          <p:cNvPicPr preferRelativeResize="0"/>
          <p:nvPr/>
        </p:nvPicPr>
        <p:blipFill rotWithShape="1">
          <a:blip r:embed="rId4">
            <a:alphaModFix/>
          </a:blip>
          <a:srcRect b="0" l="0" r="0" t="0"/>
          <a:stretch/>
        </p:blipFill>
        <p:spPr>
          <a:xfrm>
            <a:off x="7389805" y="337162"/>
            <a:ext cx="1411425" cy="329567"/>
          </a:xfrm>
          <a:prstGeom prst="rect">
            <a:avLst/>
          </a:prstGeom>
          <a:noFill/>
          <a:ln>
            <a:noFill/>
          </a:ln>
        </p:spPr>
      </p:pic>
      <p:pic>
        <p:nvPicPr>
          <p:cNvPr descr="Ein Bild, das Text enthält.&#10;&#10;Automatisch generierte Beschreibung" id="433" name="Google Shape;433;p30"/>
          <p:cNvPicPr preferRelativeResize="0"/>
          <p:nvPr/>
        </p:nvPicPr>
        <p:blipFill rotWithShape="1">
          <a:blip r:embed="rId5">
            <a:alphaModFix/>
          </a:blip>
          <a:srcRect b="0" l="0" r="0" t="0"/>
          <a:stretch/>
        </p:blipFill>
        <p:spPr>
          <a:xfrm>
            <a:off x="2722056" y="1141322"/>
            <a:ext cx="2130684" cy="1404156"/>
          </a:xfrm>
          <a:prstGeom prst="rect">
            <a:avLst/>
          </a:prstGeom>
          <a:noFill/>
          <a:ln>
            <a:noFill/>
          </a:ln>
        </p:spPr>
      </p:pic>
      <p:pic>
        <p:nvPicPr>
          <p:cNvPr descr="Ein Bild, das Tisch enthält.&#10;&#10;Automatisch generierte Beschreibung" id="434" name="Google Shape;434;p30"/>
          <p:cNvPicPr preferRelativeResize="0"/>
          <p:nvPr/>
        </p:nvPicPr>
        <p:blipFill rotWithShape="1">
          <a:blip r:embed="rId6">
            <a:alphaModFix/>
          </a:blip>
          <a:srcRect b="0" l="0" r="0" t="0"/>
          <a:stretch/>
        </p:blipFill>
        <p:spPr>
          <a:xfrm>
            <a:off x="2505934" y="3003798"/>
            <a:ext cx="2346806" cy="1026114"/>
          </a:xfrm>
          <a:prstGeom prst="rect">
            <a:avLst/>
          </a:prstGeom>
          <a:noFill/>
          <a:ln>
            <a:noFill/>
          </a:ln>
        </p:spPr>
      </p:pic>
      <p:sp>
        <p:nvSpPr>
          <p:cNvPr id="435" name="Google Shape;435;p30"/>
          <p:cNvSpPr/>
          <p:nvPr/>
        </p:nvSpPr>
        <p:spPr>
          <a:xfrm>
            <a:off x="2550763" y="3920078"/>
            <a:ext cx="2257148" cy="102611"/>
          </a:xfrm>
          <a:prstGeom prst="roundRect">
            <a:avLst>
              <a:gd fmla="val 50000" name="adj"/>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Arial"/>
              <a:ea typeface="Arial"/>
              <a:cs typeface="Arial"/>
              <a:sym typeface="Arial"/>
            </a:endParaRPr>
          </a:p>
        </p:txBody>
      </p:sp>
      <p:pic>
        <p:nvPicPr>
          <p:cNvPr descr="Ein Bild, das Text enthält.&#10;&#10;Automatisch generierte Beschreibung" id="436" name="Google Shape;436;p30"/>
          <p:cNvPicPr preferRelativeResize="0"/>
          <p:nvPr/>
        </p:nvPicPr>
        <p:blipFill rotWithShape="1">
          <a:blip r:embed="rId7">
            <a:alphaModFix/>
          </a:blip>
          <a:srcRect b="0" l="0" r="0" t="0"/>
          <a:stretch/>
        </p:blipFill>
        <p:spPr>
          <a:xfrm>
            <a:off x="5868144" y="1755110"/>
            <a:ext cx="2005477" cy="710952"/>
          </a:xfrm>
          <a:prstGeom prst="rect">
            <a:avLst/>
          </a:prstGeom>
          <a:noFill/>
          <a:ln>
            <a:noFill/>
          </a:ln>
        </p:spPr>
      </p:pic>
      <p:pic>
        <p:nvPicPr>
          <p:cNvPr descr="Ein Bild, das Text enthält.&#10;&#10;Automatisch generierte Beschreibung" id="437" name="Google Shape;437;p30"/>
          <p:cNvPicPr preferRelativeResize="0"/>
          <p:nvPr/>
        </p:nvPicPr>
        <p:blipFill rotWithShape="1">
          <a:blip r:embed="rId8">
            <a:alphaModFix/>
          </a:blip>
          <a:srcRect b="0" l="0" r="0" t="0"/>
          <a:stretch/>
        </p:blipFill>
        <p:spPr>
          <a:xfrm>
            <a:off x="5421975" y="3975906"/>
            <a:ext cx="2897814" cy="728065"/>
          </a:xfrm>
          <a:prstGeom prst="rect">
            <a:avLst/>
          </a:prstGeom>
          <a:noFill/>
          <a:ln>
            <a:noFill/>
          </a:ln>
        </p:spPr>
      </p:pic>
      <p:pic>
        <p:nvPicPr>
          <p:cNvPr id="438" name="Google Shape;438;p30"/>
          <p:cNvPicPr preferRelativeResize="0"/>
          <p:nvPr/>
        </p:nvPicPr>
        <p:blipFill rotWithShape="1">
          <a:blip r:embed="rId9">
            <a:alphaModFix/>
          </a:blip>
          <a:srcRect b="0" l="0" r="0" t="0"/>
          <a:stretch/>
        </p:blipFill>
        <p:spPr>
          <a:xfrm>
            <a:off x="5421975" y="3618987"/>
            <a:ext cx="2897814" cy="34856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pic>
        <p:nvPicPr>
          <p:cNvPr descr="Ein Bild, das draußen, Natur, Berg enthält.&#10;&#10;Automatisch generierte Beschreibung" id="444" name="Google Shape;444;p31"/>
          <p:cNvPicPr preferRelativeResize="0"/>
          <p:nvPr/>
        </p:nvPicPr>
        <p:blipFill rotWithShape="1">
          <a:blip r:embed="rId3">
            <a:alphaModFix/>
          </a:blip>
          <a:srcRect b="0" l="12341" r="18899" t="0"/>
          <a:stretch/>
        </p:blipFill>
        <p:spPr>
          <a:xfrm>
            <a:off x="-18510" y="4952"/>
            <a:ext cx="2357754" cy="5143500"/>
          </a:xfrm>
          <a:prstGeom prst="rect">
            <a:avLst/>
          </a:prstGeom>
          <a:noFill/>
          <a:ln>
            <a:noFill/>
          </a:ln>
        </p:spPr>
      </p:pic>
      <p:sp>
        <p:nvSpPr>
          <p:cNvPr id="445" name="Google Shape;445;p31"/>
          <p:cNvSpPr/>
          <p:nvPr/>
        </p:nvSpPr>
        <p:spPr>
          <a:xfrm rot="10800000">
            <a:off x="1763688" y="4952"/>
            <a:ext cx="1836204" cy="5143500"/>
          </a:xfrm>
          <a:prstGeom prst="triangle">
            <a:avLst>
              <a:gd fmla="val 67412" name="adj"/>
            </a:avLst>
          </a:prstGeom>
          <a:solidFill>
            <a:schemeClr val="lt1"/>
          </a:solidFill>
          <a:ln cap="flat" cmpd="sng" w="2857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46" name="Google Shape;446;p31"/>
          <p:cNvSpPr txBox="1"/>
          <p:nvPr/>
        </p:nvSpPr>
        <p:spPr>
          <a:xfrm>
            <a:off x="1925706" y="264755"/>
            <a:ext cx="6158167" cy="474382"/>
          </a:xfrm>
          <a:prstGeom prst="rect">
            <a:avLst/>
          </a:prstGeom>
          <a:noFill/>
          <a:ln>
            <a:noFill/>
          </a:ln>
        </p:spPr>
        <p:txBody>
          <a:bodyPr anchorCtr="0" anchor="t" bIns="34275" lIns="68575" spcFirstLastPara="1" rIns="68575" wrap="square" tIns="34275">
            <a:noAutofit/>
          </a:bodyPr>
          <a:lstStyle/>
          <a:p>
            <a:pPr indent="0" lvl="0" marL="0" marR="0" rtl="0" algn="l">
              <a:lnSpc>
                <a:spcPct val="101055"/>
              </a:lnSpc>
              <a:spcBef>
                <a:spcPts val="0"/>
              </a:spcBef>
              <a:spcAft>
                <a:spcPts val="0"/>
              </a:spcAft>
              <a:buClr>
                <a:srgbClr val="0C0C0C"/>
              </a:buClr>
              <a:buSzPts val="3600"/>
              <a:buFont typeface="Arial"/>
              <a:buNone/>
            </a:pPr>
            <a:r>
              <a:rPr baseline="30000" i="1" lang="fr-CH" sz="3600">
                <a:solidFill>
                  <a:srgbClr val="0C0C0C"/>
                </a:solidFill>
                <a:latin typeface="Arial"/>
                <a:ea typeface="Arial"/>
                <a:cs typeface="Arial"/>
                <a:sym typeface="Arial"/>
              </a:rPr>
              <a:t>TOURISMUS MTB</a:t>
            </a:r>
            <a:r>
              <a:rPr baseline="30000" i="1" lang="fr-CH" sz="3600">
                <a:solidFill>
                  <a:srgbClr val="7F7F7F"/>
                </a:solidFill>
                <a:latin typeface="Arial"/>
                <a:ea typeface="Arial"/>
                <a:cs typeface="Arial"/>
                <a:sym typeface="Arial"/>
              </a:rPr>
              <a:t> </a:t>
            </a:r>
            <a:r>
              <a:rPr baseline="30000" i="1" lang="fr-CH" sz="3600">
                <a:solidFill>
                  <a:srgbClr val="FF0000"/>
                </a:solidFill>
                <a:latin typeface="Arial"/>
                <a:ea typeface="Arial"/>
                <a:cs typeface="Arial"/>
                <a:sym typeface="Arial"/>
              </a:rPr>
              <a:t>Nat. Organisationen</a:t>
            </a:r>
            <a:endParaRPr/>
          </a:p>
        </p:txBody>
      </p:sp>
      <p:sp>
        <p:nvSpPr>
          <p:cNvPr id="447" name="Google Shape;447;p31"/>
          <p:cNvSpPr txBox="1"/>
          <p:nvPr/>
        </p:nvSpPr>
        <p:spPr>
          <a:xfrm>
            <a:off x="36529" y="4944061"/>
            <a:ext cx="2808312" cy="1962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CH" sz="675">
                <a:solidFill>
                  <a:schemeClr val="lt1"/>
                </a:solidFill>
                <a:latin typeface="Arial"/>
                <a:ea typeface="Arial"/>
                <a:cs typeface="Arial"/>
                <a:sym typeface="Arial"/>
              </a:rPr>
              <a:t>BIXS</a:t>
            </a:r>
            <a:endParaRPr/>
          </a:p>
        </p:txBody>
      </p:sp>
      <p:pic>
        <p:nvPicPr>
          <p:cNvPr descr="Ein Bild, das Text, ClipArt enthält.&#10;&#10;Automatisch generierte Beschreibung" id="448" name="Google Shape;448;p31"/>
          <p:cNvPicPr preferRelativeResize="0"/>
          <p:nvPr/>
        </p:nvPicPr>
        <p:blipFill rotWithShape="1">
          <a:blip r:embed="rId4">
            <a:alphaModFix/>
          </a:blip>
          <a:srcRect b="0" l="0" r="0" t="0"/>
          <a:stretch/>
        </p:blipFill>
        <p:spPr>
          <a:xfrm>
            <a:off x="7389805" y="337162"/>
            <a:ext cx="1411425" cy="329567"/>
          </a:xfrm>
          <a:prstGeom prst="rect">
            <a:avLst/>
          </a:prstGeom>
          <a:noFill/>
          <a:ln>
            <a:noFill/>
          </a:ln>
        </p:spPr>
      </p:pic>
      <p:pic>
        <p:nvPicPr>
          <p:cNvPr id="449" name="Google Shape;449;p31"/>
          <p:cNvPicPr preferRelativeResize="0"/>
          <p:nvPr/>
        </p:nvPicPr>
        <p:blipFill rotWithShape="1">
          <a:blip r:embed="rId5">
            <a:alphaModFix/>
          </a:blip>
          <a:srcRect b="0" l="0" r="0" t="0"/>
          <a:stretch/>
        </p:blipFill>
        <p:spPr>
          <a:xfrm>
            <a:off x="5183653" y="831063"/>
            <a:ext cx="810527" cy="910374"/>
          </a:xfrm>
          <a:prstGeom prst="rect">
            <a:avLst/>
          </a:prstGeom>
          <a:noFill/>
          <a:ln>
            <a:noFill/>
          </a:ln>
        </p:spPr>
      </p:pic>
      <p:pic>
        <p:nvPicPr>
          <p:cNvPr id="450" name="Google Shape;450;p31"/>
          <p:cNvPicPr preferRelativeResize="0"/>
          <p:nvPr/>
        </p:nvPicPr>
        <p:blipFill rotWithShape="1">
          <a:blip r:embed="rId6">
            <a:alphaModFix/>
          </a:blip>
          <a:srcRect b="0" l="0" r="0" t="0"/>
          <a:stretch/>
        </p:blipFill>
        <p:spPr>
          <a:xfrm>
            <a:off x="4618906" y="3476793"/>
            <a:ext cx="1665320" cy="835645"/>
          </a:xfrm>
          <a:prstGeom prst="rect">
            <a:avLst/>
          </a:prstGeom>
          <a:noFill/>
          <a:ln>
            <a:noFill/>
          </a:ln>
        </p:spPr>
      </p:pic>
      <p:pic>
        <p:nvPicPr>
          <p:cNvPr id="451" name="Google Shape;451;p31"/>
          <p:cNvPicPr preferRelativeResize="0"/>
          <p:nvPr/>
        </p:nvPicPr>
        <p:blipFill rotWithShape="1">
          <a:blip r:embed="rId7">
            <a:alphaModFix/>
          </a:blip>
          <a:srcRect b="0" l="0" r="0" t="0"/>
          <a:stretch/>
        </p:blipFill>
        <p:spPr>
          <a:xfrm>
            <a:off x="5154570" y="2300062"/>
            <a:ext cx="838200" cy="838200"/>
          </a:xfrm>
          <a:prstGeom prst="rect">
            <a:avLst/>
          </a:prstGeom>
          <a:noFill/>
          <a:ln>
            <a:noFill/>
          </a:ln>
        </p:spPr>
      </p:pic>
      <p:pic>
        <p:nvPicPr>
          <p:cNvPr descr="Ein Bild, das Text enthält.&#10;&#10;Automatisch generierte Beschreibung" id="452" name="Google Shape;452;p31"/>
          <p:cNvPicPr preferRelativeResize="0"/>
          <p:nvPr/>
        </p:nvPicPr>
        <p:blipFill rotWithShape="1">
          <a:blip r:embed="rId8">
            <a:alphaModFix/>
          </a:blip>
          <a:srcRect b="0" l="0" r="0" t="0"/>
          <a:stretch/>
        </p:blipFill>
        <p:spPr>
          <a:xfrm>
            <a:off x="2549379" y="2439606"/>
            <a:ext cx="1725588" cy="627157"/>
          </a:xfrm>
          <a:prstGeom prst="rect">
            <a:avLst/>
          </a:prstGeom>
          <a:noFill/>
          <a:ln>
            <a:noFill/>
          </a:ln>
        </p:spPr>
      </p:pic>
      <p:pic>
        <p:nvPicPr>
          <p:cNvPr id="453" name="Google Shape;453;p31"/>
          <p:cNvPicPr preferRelativeResize="0"/>
          <p:nvPr/>
        </p:nvPicPr>
        <p:blipFill rotWithShape="1">
          <a:blip r:embed="rId9">
            <a:alphaModFix/>
          </a:blip>
          <a:srcRect b="0" l="0" r="0" t="0"/>
          <a:stretch/>
        </p:blipFill>
        <p:spPr>
          <a:xfrm>
            <a:off x="2438520" y="924677"/>
            <a:ext cx="1795680" cy="723147"/>
          </a:xfrm>
          <a:prstGeom prst="rect">
            <a:avLst/>
          </a:prstGeom>
          <a:noFill/>
          <a:ln>
            <a:noFill/>
          </a:ln>
        </p:spPr>
      </p:pic>
      <p:pic>
        <p:nvPicPr>
          <p:cNvPr id="454" name="Google Shape;454;p31"/>
          <p:cNvPicPr preferRelativeResize="0"/>
          <p:nvPr/>
        </p:nvPicPr>
        <p:blipFill rotWithShape="1">
          <a:blip r:embed="rId10">
            <a:alphaModFix/>
          </a:blip>
          <a:srcRect b="0" l="0" r="0" t="0"/>
          <a:stretch/>
        </p:blipFill>
        <p:spPr>
          <a:xfrm>
            <a:off x="3782970" y="4409929"/>
            <a:ext cx="1790700" cy="466725"/>
          </a:xfrm>
          <a:prstGeom prst="rect">
            <a:avLst/>
          </a:prstGeom>
          <a:noFill/>
          <a:ln>
            <a:noFill/>
          </a:ln>
        </p:spPr>
      </p:pic>
      <p:pic>
        <p:nvPicPr>
          <p:cNvPr descr="Ein Bild, das Text, ClipArt enthält.&#10;&#10;Automatisch generierte Beschreibung" id="455" name="Google Shape;455;p31"/>
          <p:cNvPicPr preferRelativeResize="0"/>
          <p:nvPr/>
        </p:nvPicPr>
        <p:blipFill rotWithShape="1">
          <a:blip r:embed="rId4">
            <a:alphaModFix/>
          </a:blip>
          <a:srcRect b="0" l="0" r="0" t="0"/>
          <a:stretch/>
        </p:blipFill>
        <p:spPr>
          <a:xfrm>
            <a:off x="2603062" y="3647861"/>
            <a:ext cx="1968938" cy="459746"/>
          </a:xfrm>
          <a:prstGeom prst="rect">
            <a:avLst/>
          </a:prstGeom>
          <a:noFill/>
          <a:ln>
            <a:noFill/>
          </a:ln>
        </p:spPr>
      </p:pic>
      <p:sp>
        <p:nvSpPr>
          <p:cNvPr id="456" name="Google Shape;456;p31"/>
          <p:cNvSpPr txBox="1"/>
          <p:nvPr/>
        </p:nvSpPr>
        <p:spPr>
          <a:xfrm>
            <a:off x="6383172" y="1173872"/>
            <a:ext cx="2347290" cy="507831"/>
          </a:xfrm>
          <a:prstGeom prst="rect">
            <a:avLst/>
          </a:prstGeom>
          <a:noFill/>
          <a:ln>
            <a:noFill/>
          </a:ln>
        </p:spPr>
        <p:txBody>
          <a:bodyPr anchorCtr="0" anchor="t" bIns="45700" lIns="91425" spcFirstLastPara="1" rIns="91425" wrap="square" tIns="45700">
            <a:spAutoFit/>
          </a:bodyPr>
          <a:lstStyle/>
          <a:p>
            <a:pPr indent="-214313" lvl="0" marL="214313" marR="0" rtl="0" algn="l">
              <a:spcBef>
                <a:spcPts val="0"/>
              </a:spcBef>
              <a:spcAft>
                <a:spcPts val="0"/>
              </a:spcAft>
              <a:buClr>
                <a:schemeClr val="dk1"/>
              </a:buClr>
              <a:buSzPts val="1350"/>
              <a:buFont typeface="Noto Sans Symbols"/>
              <a:buChar char="⮚"/>
            </a:pPr>
            <a:r>
              <a:rPr lang="fr-CH" sz="1350">
                <a:solidFill>
                  <a:schemeClr val="dk1"/>
                </a:solidFill>
                <a:latin typeface="Arial"/>
                <a:ea typeface="Arial"/>
                <a:cs typeface="Arial"/>
                <a:sym typeface="Arial"/>
              </a:rPr>
              <a:t>Infrastruktur und Wegnetz</a:t>
            </a:r>
            <a:endParaRPr sz="1350">
              <a:solidFill>
                <a:schemeClr val="dk1"/>
              </a:solidFill>
              <a:latin typeface="Arial"/>
              <a:ea typeface="Arial"/>
              <a:cs typeface="Arial"/>
              <a:sym typeface="Arial"/>
            </a:endParaRPr>
          </a:p>
        </p:txBody>
      </p:sp>
      <p:sp>
        <p:nvSpPr>
          <p:cNvPr id="457" name="Google Shape;457;p31"/>
          <p:cNvSpPr txBox="1"/>
          <p:nvPr/>
        </p:nvSpPr>
        <p:spPr>
          <a:xfrm>
            <a:off x="6403311" y="2537269"/>
            <a:ext cx="2489169" cy="715581"/>
          </a:xfrm>
          <a:prstGeom prst="rect">
            <a:avLst/>
          </a:prstGeom>
          <a:noFill/>
          <a:ln>
            <a:noFill/>
          </a:ln>
        </p:spPr>
        <p:txBody>
          <a:bodyPr anchorCtr="0" anchor="t" bIns="45700" lIns="91425" spcFirstLastPara="1" rIns="91425" wrap="square" tIns="45700">
            <a:spAutoFit/>
          </a:bodyPr>
          <a:lstStyle/>
          <a:p>
            <a:pPr indent="-214313" lvl="0" marL="214313" marR="0" rtl="0" algn="l">
              <a:spcBef>
                <a:spcPts val="0"/>
              </a:spcBef>
              <a:spcAft>
                <a:spcPts val="0"/>
              </a:spcAft>
              <a:buClr>
                <a:schemeClr val="dk1"/>
              </a:buClr>
              <a:buSzPts val="1350"/>
              <a:buFont typeface="Noto Sans Symbols"/>
              <a:buChar char="⮚"/>
            </a:pPr>
            <a:r>
              <a:rPr lang="fr-CH" sz="1350">
                <a:solidFill>
                  <a:schemeClr val="dk1"/>
                </a:solidFill>
                <a:latin typeface="Arial"/>
                <a:ea typeface="Arial"/>
                <a:cs typeface="Arial"/>
                <a:sym typeface="Arial"/>
              </a:rPr>
              <a:t>Interessensvertretung, Marketing und Kommunikation</a:t>
            </a:r>
            <a:endParaRPr/>
          </a:p>
        </p:txBody>
      </p:sp>
      <p:sp>
        <p:nvSpPr>
          <p:cNvPr id="458" name="Google Shape;458;p31"/>
          <p:cNvSpPr txBox="1"/>
          <p:nvPr/>
        </p:nvSpPr>
        <p:spPr>
          <a:xfrm>
            <a:off x="6429277" y="3739234"/>
            <a:ext cx="2489169" cy="507831"/>
          </a:xfrm>
          <a:prstGeom prst="rect">
            <a:avLst/>
          </a:prstGeom>
          <a:noFill/>
          <a:ln>
            <a:noFill/>
          </a:ln>
        </p:spPr>
        <p:txBody>
          <a:bodyPr anchorCtr="0" anchor="t" bIns="45700" lIns="91425" spcFirstLastPara="1" rIns="91425" wrap="square" tIns="45700">
            <a:spAutoFit/>
          </a:bodyPr>
          <a:lstStyle/>
          <a:p>
            <a:pPr indent="-214313" lvl="0" marL="214313" marR="0" rtl="0" algn="l">
              <a:spcBef>
                <a:spcPts val="0"/>
              </a:spcBef>
              <a:spcAft>
                <a:spcPts val="0"/>
              </a:spcAft>
              <a:buClr>
                <a:schemeClr val="dk1"/>
              </a:buClr>
              <a:buSzPts val="1350"/>
              <a:buFont typeface="Noto Sans Symbols"/>
              <a:buChar char="⮚"/>
            </a:pPr>
            <a:r>
              <a:rPr lang="fr-CH" sz="1350">
                <a:solidFill>
                  <a:schemeClr val="dk1"/>
                </a:solidFill>
                <a:latin typeface="Arial"/>
                <a:ea typeface="Arial"/>
                <a:cs typeface="Arial"/>
                <a:sym typeface="Arial"/>
              </a:rPr>
              <a:t>Grundlagen- und Qualitätsentwicklung</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pic>
        <p:nvPicPr>
          <p:cNvPr descr="Ein Bild, das draußen, Berg, Hügel, Rock enthält.&#10;&#10;Automatisch generierte Beschreibung" id="463" name="Google Shape;463;p32"/>
          <p:cNvPicPr preferRelativeResize="0"/>
          <p:nvPr/>
        </p:nvPicPr>
        <p:blipFill rotWithShape="1">
          <a:blip r:embed="rId3">
            <a:alphaModFix/>
          </a:blip>
          <a:srcRect b="7938" l="0" r="-170" t="7939"/>
          <a:stretch/>
        </p:blipFill>
        <p:spPr>
          <a:xfrm>
            <a:off x="-39735" y="-20538"/>
            <a:ext cx="9223470" cy="5143500"/>
          </a:xfrm>
          <a:prstGeom prst="rect">
            <a:avLst/>
          </a:prstGeom>
          <a:noFill/>
          <a:ln>
            <a:noFill/>
          </a:ln>
        </p:spPr>
      </p:pic>
      <p:sp>
        <p:nvSpPr>
          <p:cNvPr id="464" name="Google Shape;464;p32"/>
          <p:cNvSpPr txBox="1"/>
          <p:nvPr/>
        </p:nvSpPr>
        <p:spPr>
          <a:xfrm>
            <a:off x="2465766" y="1320687"/>
            <a:ext cx="5793249" cy="2334993"/>
          </a:xfrm>
          <a:prstGeom prst="rect">
            <a:avLst/>
          </a:prstGeom>
          <a:noFill/>
          <a:ln>
            <a:noFill/>
          </a:ln>
        </p:spPr>
        <p:txBody>
          <a:bodyPr anchorCtr="0" anchor="t" bIns="26775" lIns="26775" spcFirstLastPara="1" rIns="26775" wrap="square" tIns="26775">
            <a:normAutofit/>
          </a:bodyPr>
          <a:lstStyle/>
          <a:p>
            <a:pPr indent="0" lvl="0" marL="0" marR="0" rtl="0" algn="l">
              <a:lnSpc>
                <a:spcPct val="159456"/>
              </a:lnSpc>
              <a:spcBef>
                <a:spcPts val="0"/>
              </a:spcBef>
              <a:spcAft>
                <a:spcPts val="0"/>
              </a:spcAft>
              <a:buNone/>
            </a:pPr>
            <a:r>
              <a:t/>
            </a:r>
            <a:endParaRPr sz="1951">
              <a:solidFill>
                <a:schemeClr val="dk1"/>
              </a:solidFill>
              <a:latin typeface="Arial"/>
              <a:ea typeface="Arial"/>
              <a:cs typeface="Arial"/>
              <a:sym typeface="Arial"/>
            </a:endParaRPr>
          </a:p>
          <a:p>
            <a:pPr indent="-195329" lvl="0" marL="195329" marR="0" rtl="0" algn="l">
              <a:lnSpc>
                <a:spcPct val="141217"/>
              </a:lnSpc>
              <a:spcBef>
                <a:spcPts val="633"/>
              </a:spcBef>
              <a:spcAft>
                <a:spcPts val="0"/>
              </a:spcAft>
              <a:buClr>
                <a:schemeClr val="lt1"/>
              </a:buClr>
              <a:buSzPts val="1294"/>
              <a:buFont typeface="Helvetica Neue Light"/>
              <a:buChar char="-"/>
            </a:pPr>
            <a:r>
              <a:rPr b="1" lang="fr-CH" sz="1725">
                <a:solidFill>
                  <a:schemeClr val="lt1"/>
                </a:solidFill>
                <a:latin typeface="Helvetica Neue Light"/>
                <a:ea typeface="Helvetica Neue Light"/>
                <a:cs typeface="Helvetica Neue Light"/>
                <a:sym typeface="Helvetica Neue Light"/>
              </a:rPr>
              <a:t>Warum braucht es die IMBA Schweiz</a:t>
            </a:r>
            <a:endParaRPr/>
          </a:p>
          <a:p>
            <a:pPr indent="-195329" lvl="0" marL="195329" marR="0" rtl="0" algn="l">
              <a:lnSpc>
                <a:spcPct val="141217"/>
              </a:lnSpc>
              <a:spcBef>
                <a:spcPts val="633"/>
              </a:spcBef>
              <a:spcAft>
                <a:spcPts val="0"/>
              </a:spcAft>
              <a:buClr>
                <a:srgbClr val="FF0000"/>
              </a:buClr>
              <a:buSzPts val="1294"/>
              <a:buFont typeface="Helvetica Neue"/>
              <a:buChar char="-"/>
            </a:pPr>
            <a:r>
              <a:rPr b="1" lang="fr-CH" sz="1725">
                <a:solidFill>
                  <a:srgbClr val="FF0000"/>
                </a:solidFill>
                <a:latin typeface="Helvetica Neue"/>
                <a:ea typeface="Helvetica Neue"/>
                <a:cs typeface="Helvetica Neue"/>
                <a:sym typeface="Helvetica Neue"/>
              </a:rPr>
              <a:t>Vorstellung des Vereins IMBA Schweiz</a:t>
            </a:r>
            <a:endParaRPr b="1" sz="1725">
              <a:solidFill>
                <a:srgbClr val="FF0000"/>
              </a:solidFill>
              <a:latin typeface="Helvetica Neue"/>
              <a:ea typeface="Helvetica Neue"/>
              <a:cs typeface="Helvetica Neue"/>
              <a:sym typeface="Helvetica Neue"/>
            </a:endParaRPr>
          </a:p>
          <a:p>
            <a:pPr indent="-195329" lvl="0" marL="195329" marR="0" rtl="0" algn="l">
              <a:lnSpc>
                <a:spcPct val="141217"/>
              </a:lnSpc>
              <a:spcBef>
                <a:spcPts val="633"/>
              </a:spcBef>
              <a:spcAft>
                <a:spcPts val="0"/>
              </a:spcAft>
              <a:buClr>
                <a:schemeClr val="lt1"/>
              </a:buClr>
              <a:buSzPts val="1294"/>
              <a:buFont typeface="Helvetica Neue Light"/>
              <a:buChar char="-"/>
            </a:pPr>
            <a:r>
              <a:rPr b="1" lang="fr-CH" sz="1725">
                <a:solidFill>
                  <a:schemeClr val="lt1"/>
                </a:solidFill>
                <a:latin typeface="Helvetica Neue Light"/>
                <a:ea typeface="Helvetica Neue Light"/>
                <a:cs typeface="Helvetica Neue Light"/>
                <a:sym typeface="Helvetica Neue Light"/>
              </a:rPr>
              <a:t>Praxisbezug und Milestones</a:t>
            </a:r>
            <a:endParaRPr b="1" sz="1725">
              <a:solidFill>
                <a:schemeClr val="lt1"/>
              </a:solidFill>
              <a:latin typeface="Helvetica Neue Light"/>
              <a:ea typeface="Helvetica Neue Light"/>
              <a:cs typeface="Helvetica Neue Light"/>
              <a:sym typeface="Helvetica Neue Light"/>
            </a:endParaRPr>
          </a:p>
          <a:p>
            <a:pPr indent="-195329" lvl="0" marL="195329" marR="0" rtl="0" algn="l">
              <a:lnSpc>
                <a:spcPct val="141217"/>
              </a:lnSpc>
              <a:spcBef>
                <a:spcPts val="633"/>
              </a:spcBef>
              <a:spcAft>
                <a:spcPts val="0"/>
              </a:spcAft>
              <a:buClr>
                <a:schemeClr val="lt1"/>
              </a:buClr>
              <a:buSzPts val="1294"/>
              <a:buFont typeface="Helvetica Neue Light"/>
              <a:buChar char="-"/>
            </a:pPr>
            <a:r>
              <a:rPr b="1" lang="fr-CH" sz="1725">
                <a:solidFill>
                  <a:schemeClr val="lt1"/>
                </a:solidFill>
                <a:latin typeface="Helvetica Neue Light"/>
                <a:ea typeface="Helvetica Neue Light"/>
                <a:cs typeface="Helvetica Neue Light"/>
                <a:sym typeface="Helvetica Neue Light"/>
              </a:rPr>
              <a:t>Weitere Vorhaben</a:t>
            </a:r>
            <a:endParaRPr/>
          </a:p>
        </p:txBody>
      </p:sp>
      <p:sp>
        <p:nvSpPr>
          <p:cNvPr id="465" name="Google Shape;465;p32"/>
          <p:cNvSpPr/>
          <p:nvPr/>
        </p:nvSpPr>
        <p:spPr>
          <a:xfrm>
            <a:off x="1911427" y="1695023"/>
            <a:ext cx="8537573" cy="1632530"/>
          </a:xfrm>
          <a:prstGeom prst="roundRect">
            <a:avLst>
              <a:gd fmla="val 50000" name="adj"/>
            </a:avLst>
          </a:prstGeom>
          <a:noFill/>
          <a:ln cap="flat" cmpd="sng" w="12700">
            <a:solidFill>
              <a:schemeClr val="lt1"/>
            </a:solidFill>
            <a:prstDash val="solid"/>
            <a:miter lim="400000"/>
            <a:headEnd len="sm" w="sm" type="none"/>
            <a:tailEnd len="sm" w="sm" type="none"/>
          </a:ln>
        </p:spPr>
        <p:txBody>
          <a:bodyPr anchorCtr="0" anchor="ctr" bIns="26775" lIns="26775" spcFirstLastPara="1" rIns="26775" wrap="square" tIns="26775">
            <a:noAutofit/>
          </a:bodyPr>
          <a:lstStyle/>
          <a:p>
            <a:pPr indent="0" lvl="0" marL="0" marR="0" rtl="0" algn="l">
              <a:spcBef>
                <a:spcPts val="0"/>
              </a:spcBef>
              <a:spcAft>
                <a:spcPts val="0"/>
              </a:spcAft>
              <a:buNone/>
            </a:pPr>
            <a:r>
              <a:t/>
            </a:r>
            <a:endParaRPr sz="1265">
              <a:solidFill>
                <a:schemeClr val="lt1"/>
              </a:solidFill>
              <a:latin typeface="Arial"/>
              <a:ea typeface="Arial"/>
              <a:cs typeface="Arial"/>
              <a:sym typeface="Arial"/>
            </a:endParaRPr>
          </a:p>
        </p:txBody>
      </p:sp>
      <p:sp>
        <p:nvSpPr>
          <p:cNvPr id="466" name="Google Shape;466;p32"/>
          <p:cNvSpPr txBox="1"/>
          <p:nvPr/>
        </p:nvSpPr>
        <p:spPr>
          <a:xfrm>
            <a:off x="2752758" y="1078680"/>
            <a:ext cx="54166" cy="722426"/>
          </a:xfrm>
          <a:prstGeom prst="rect">
            <a:avLst/>
          </a:prstGeom>
          <a:noFill/>
          <a:ln>
            <a:noFill/>
          </a:ln>
        </p:spPr>
        <p:txBody>
          <a:bodyPr anchorCtr="0" anchor="ctr" bIns="26775" lIns="26775" spcFirstLastPara="1" rIns="26775" wrap="square" tIns="26775">
            <a:spAutoFit/>
          </a:bodyPr>
          <a:lstStyle/>
          <a:p>
            <a:pPr indent="0" lvl="0" marL="0" marR="0" rtl="0" algn="l">
              <a:lnSpc>
                <a:spcPct val="163888"/>
              </a:lnSpc>
              <a:spcBef>
                <a:spcPts val="0"/>
              </a:spcBef>
              <a:spcAft>
                <a:spcPts val="0"/>
              </a:spcAft>
              <a:buNone/>
            </a:pPr>
            <a:r>
              <a:t/>
            </a:r>
            <a:endParaRPr i="1" sz="3600">
              <a:solidFill>
                <a:srgbClr val="E31C04"/>
              </a:solidFill>
              <a:latin typeface="Helvetica Neue"/>
              <a:ea typeface="Helvetica Neue"/>
              <a:cs typeface="Helvetica Neue"/>
              <a:sym typeface="Helvetica Neue"/>
            </a:endParaRPr>
          </a:p>
        </p:txBody>
      </p:sp>
      <p:pic>
        <p:nvPicPr>
          <p:cNvPr descr="Ein Bild, das Text, ClipArt enthält.&#10;&#10;Automatisch generierte Beschreibung" id="467" name="Google Shape;467;p32"/>
          <p:cNvPicPr preferRelativeResize="0"/>
          <p:nvPr/>
        </p:nvPicPr>
        <p:blipFill rotWithShape="1">
          <a:blip r:embed="rId4">
            <a:alphaModFix/>
          </a:blip>
          <a:srcRect b="0" l="0" r="0" t="0"/>
          <a:stretch/>
        </p:blipFill>
        <p:spPr>
          <a:xfrm>
            <a:off x="7009537" y="290012"/>
            <a:ext cx="1836206" cy="428754"/>
          </a:xfrm>
          <a:prstGeom prst="rect">
            <a:avLst/>
          </a:prstGeom>
          <a:noFill/>
          <a:ln>
            <a:noFill/>
          </a:ln>
        </p:spPr>
      </p:pic>
      <p:sp>
        <p:nvSpPr>
          <p:cNvPr id="468" name="Google Shape;468;p32"/>
          <p:cNvSpPr txBox="1"/>
          <p:nvPr/>
        </p:nvSpPr>
        <p:spPr>
          <a:xfrm>
            <a:off x="2752758" y="1078680"/>
            <a:ext cx="1703592" cy="722426"/>
          </a:xfrm>
          <a:prstGeom prst="rect">
            <a:avLst/>
          </a:prstGeom>
          <a:noFill/>
          <a:ln>
            <a:noFill/>
          </a:ln>
        </p:spPr>
        <p:txBody>
          <a:bodyPr anchorCtr="0" anchor="ctr" bIns="26775" lIns="26775" spcFirstLastPara="1" rIns="26775" wrap="square" tIns="26775">
            <a:spAutoFit/>
          </a:bodyPr>
          <a:lstStyle/>
          <a:p>
            <a:pPr indent="0" lvl="0" marL="0" marR="0" rtl="0" algn="l">
              <a:lnSpc>
                <a:spcPct val="163888"/>
              </a:lnSpc>
              <a:spcBef>
                <a:spcPts val="0"/>
              </a:spcBef>
              <a:spcAft>
                <a:spcPts val="0"/>
              </a:spcAft>
              <a:buNone/>
            </a:pPr>
            <a:r>
              <a:rPr i="1" lang="fr-CH" sz="3600">
                <a:solidFill>
                  <a:srgbClr val="E31C04"/>
                </a:solidFill>
                <a:latin typeface="Helvetica Neue"/>
                <a:ea typeface="Helvetica Neue"/>
                <a:cs typeface="Helvetica Neue"/>
                <a:sym typeface="Helvetica Neue"/>
              </a:rPr>
              <a:t>INHALT</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pic>
        <p:nvPicPr>
          <p:cNvPr descr="Ein Bild, das draußen, Berg, Himmel, Natur enthält.&#10;&#10;Automatisch generierte Beschreibung" id="474" name="Google Shape;474;p33"/>
          <p:cNvPicPr preferRelativeResize="0"/>
          <p:nvPr/>
        </p:nvPicPr>
        <p:blipFill rotWithShape="1">
          <a:blip r:embed="rId3">
            <a:alphaModFix/>
          </a:blip>
          <a:srcRect b="248" l="39774" r="30897" t="15404"/>
          <a:stretch/>
        </p:blipFill>
        <p:spPr>
          <a:xfrm>
            <a:off x="0" y="0"/>
            <a:ext cx="2681790" cy="5143500"/>
          </a:xfrm>
          <a:prstGeom prst="rect">
            <a:avLst/>
          </a:prstGeom>
          <a:noFill/>
          <a:ln>
            <a:noFill/>
          </a:ln>
        </p:spPr>
      </p:pic>
      <p:sp>
        <p:nvSpPr>
          <p:cNvPr id="475" name="Google Shape;475;p33"/>
          <p:cNvSpPr/>
          <p:nvPr/>
        </p:nvSpPr>
        <p:spPr>
          <a:xfrm rot="10800000">
            <a:off x="1763688" y="26315"/>
            <a:ext cx="1836204" cy="5143500"/>
          </a:xfrm>
          <a:prstGeom prst="triangle">
            <a:avLst>
              <a:gd fmla="val 49172" name="adj"/>
            </a:avLst>
          </a:prstGeom>
          <a:solidFill>
            <a:schemeClr val="lt1"/>
          </a:solidFill>
          <a:ln cap="flat" cmpd="sng" w="2857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76" name="Google Shape;476;p33"/>
          <p:cNvSpPr txBox="1"/>
          <p:nvPr>
            <p:ph idx="1" type="body"/>
          </p:nvPr>
        </p:nvSpPr>
        <p:spPr>
          <a:xfrm>
            <a:off x="2420073" y="1233888"/>
            <a:ext cx="5868002" cy="109878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FF0000"/>
              </a:buClr>
              <a:buSzPts val="1500"/>
              <a:buNone/>
            </a:pPr>
            <a:r>
              <a:rPr i="1" lang="fr-CH" sz="1500">
                <a:solidFill>
                  <a:srgbClr val="FF0000"/>
                </a:solidFill>
                <a:latin typeface="Arial"/>
                <a:ea typeface="Arial"/>
                <a:cs typeface="Arial"/>
                <a:sym typeface="Arial"/>
              </a:rPr>
              <a:t>WARUM gibt es die IMBA Schweiz?</a:t>
            </a:r>
            <a:endParaRPr sz="1500">
              <a:solidFill>
                <a:srgbClr val="FF0000"/>
              </a:solidFill>
              <a:latin typeface="Arial"/>
              <a:ea typeface="Arial"/>
              <a:cs typeface="Arial"/>
              <a:sym typeface="Arial"/>
            </a:endParaRPr>
          </a:p>
          <a:p>
            <a:pPr indent="-76200" lvl="0" marL="0" rtl="0" algn="l">
              <a:spcBef>
                <a:spcPts val="840"/>
              </a:spcBef>
              <a:spcAft>
                <a:spcPts val="0"/>
              </a:spcAft>
              <a:buClr>
                <a:schemeClr val="dk1"/>
              </a:buClr>
              <a:buSzPts val="1200"/>
              <a:buFont typeface="Noto Sans Symbols"/>
              <a:buChar char="⮚"/>
            </a:pPr>
            <a:r>
              <a:rPr lang="fr-CH" sz="1200">
                <a:latin typeface="Arial"/>
                <a:ea typeface="Arial"/>
                <a:cs typeface="Arial"/>
                <a:sym typeface="Arial"/>
              </a:rPr>
              <a:t>Qualitative Mountainbike Erlebnisse für Jedermann</a:t>
            </a:r>
            <a:endParaRPr/>
          </a:p>
          <a:p>
            <a:pPr indent="0" lvl="0" marL="0" rtl="0" algn="l">
              <a:spcBef>
                <a:spcPts val="675"/>
              </a:spcBef>
              <a:spcAft>
                <a:spcPts val="0"/>
              </a:spcAft>
              <a:buClr>
                <a:schemeClr val="dk1"/>
              </a:buClr>
              <a:buSzPts val="375"/>
              <a:buNone/>
            </a:pPr>
            <a:r>
              <a:t/>
            </a:r>
            <a:endParaRPr sz="375"/>
          </a:p>
          <a:p>
            <a:pPr indent="0" lvl="0" marL="0" rtl="0" algn="l">
              <a:spcBef>
                <a:spcPts val="960"/>
              </a:spcBef>
              <a:spcAft>
                <a:spcPts val="0"/>
              </a:spcAft>
              <a:buClr>
                <a:schemeClr val="dk1"/>
              </a:buClr>
              <a:buSzPts val="1800"/>
              <a:buNone/>
            </a:pPr>
            <a:r>
              <a:t/>
            </a:r>
            <a:endParaRPr sz="1800"/>
          </a:p>
          <a:p>
            <a:pPr indent="0" lvl="0" marL="0" rtl="0" algn="l">
              <a:spcBef>
                <a:spcPts val="960"/>
              </a:spcBef>
              <a:spcAft>
                <a:spcPts val="0"/>
              </a:spcAft>
              <a:buClr>
                <a:schemeClr val="dk1"/>
              </a:buClr>
              <a:buSzPts val="1800"/>
              <a:buNone/>
            </a:pPr>
            <a:r>
              <a:t/>
            </a:r>
            <a:endParaRPr sz="1800"/>
          </a:p>
        </p:txBody>
      </p:sp>
      <p:sp>
        <p:nvSpPr>
          <p:cNvPr id="477" name="Google Shape;477;p33"/>
          <p:cNvSpPr txBox="1"/>
          <p:nvPr/>
        </p:nvSpPr>
        <p:spPr>
          <a:xfrm>
            <a:off x="2033718" y="264755"/>
            <a:ext cx="6158167" cy="474382"/>
          </a:xfrm>
          <a:prstGeom prst="rect">
            <a:avLst/>
          </a:prstGeom>
          <a:noFill/>
          <a:ln>
            <a:noFill/>
          </a:ln>
        </p:spPr>
        <p:txBody>
          <a:bodyPr anchorCtr="0" anchor="t" bIns="34275" lIns="68575" spcFirstLastPara="1" rIns="68575" wrap="square" tIns="34275">
            <a:noAutofit/>
          </a:bodyPr>
          <a:lstStyle/>
          <a:p>
            <a:pPr indent="0" lvl="0" marL="0" marR="0" rtl="0" algn="l">
              <a:lnSpc>
                <a:spcPct val="101055"/>
              </a:lnSpc>
              <a:spcBef>
                <a:spcPts val="0"/>
              </a:spcBef>
              <a:spcAft>
                <a:spcPts val="0"/>
              </a:spcAft>
              <a:buClr>
                <a:srgbClr val="0C0C0C"/>
              </a:buClr>
              <a:buSzPts val="3600"/>
              <a:buFont typeface="Arial"/>
              <a:buNone/>
            </a:pPr>
            <a:r>
              <a:rPr baseline="30000" i="1" lang="fr-CH" sz="3600">
                <a:solidFill>
                  <a:srgbClr val="0C0C0C"/>
                </a:solidFill>
                <a:latin typeface="Arial"/>
                <a:ea typeface="Arial"/>
                <a:cs typeface="Arial"/>
                <a:sym typeface="Arial"/>
              </a:rPr>
              <a:t>VISION</a:t>
            </a:r>
            <a:r>
              <a:rPr baseline="30000" i="1" lang="fr-CH" sz="3600">
                <a:solidFill>
                  <a:srgbClr val="7F7F7F"/>
                </a:solidFill>
                <a:latin typeface="Arial"/>
                <a:ea typeface="Arial"/>
                <a:cs typeface="Arial"/>
                <a:sym typeface="Arial"/>
              </a:rPr>
              <a:t> </a:t>
            </a:r>
            <a:r>
              <a:rPr baseline="30000" i="1" lang="fr-CH" sz="3600">
                <a:solidFill>
                  <a:srgbClr val="FF0000"/>
                </a:solidFill>
                <a:latin typeface="Arial"/>
                <a:ea typeface="Arial"/>
                <a:cs typeface="Arial"/>
                <a:sym typeface="Arial"/>
              </a:rPr>
              <a:t>IMBA Schweiz </a:t>
            </a:r>
            <a:endParaRPr/>
          </a:p>
        </p:txBody>
      </p:sp>
      <p:sp>
        <p:nvSpPr>
          <p:cNvPr id="478" name="Google Shape;478;p33"/>
          <p:cNvSpPr txBox="1"/>
          <p:nvPr/>
        </p:nvSpPr>
        <p:spPr>
          <a:xfrm>
            <a:off x="2726659" y="2307931"/>
            <a:ext cx="5900585" cy="1404156"/>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Clr>
                <a:schemeClr val="dk1"/>
              </a:buClr>
              <a:buSzPts val="375"/>
              <a:buFont typeface="Arial"/>
              <a:buNone/>
            </a:pPr>
            <a:r>
              <a:t/>
            </a:r>
            <a:endParaRPr sz="375">
              <a:solidFill>
                <a:schemeClr val="dk1"/>
              </a:solidFill>
              <a:latin typeface="Arial"/>
              <a:ea typeface="Arial"/>
              <a:cs typeface="Arial"/>
              <a:sym typeface="Arial"/>
            </a:endParaRPr>
          </a:p>
          <a:p>
            <a:pPr indent="0" lvl="0" marL="0" marR="0" rtl="0" algn="l">
              <a:spcBef>
                <a:spcPts val="300"/>
              </a:spcBef>
              <a:spcAft>
                <a:spcPts val="0"/>
              </a:spcAft>
              <a:buClr>
                <a:srgbClr val="FF0000"/>
              </a:buClr>
              <a:buSzPts val="1500"/>
              <a:buFont typeface="Arial"/>
              <a:buNone/>
            </a:pPr>
            <a:r>
              <a:rPr b="1" i="1" lang="fr-CH" sz="1500">
                <a:solidFill>
                  <a:srgbClr val="FF0000"/>
                </a:solidFill>
                <a:latin typeface="Arial"/>
                <a:ea typeface="Arial"/>
                <a:cs typeface="Arial"/>
                <a:sym typeface="Arial"/>
              </a:rPr>
              <a:t>WIE arbeitet die IMBA Schweiz?</a:t>
            </a:r>
            <a:endParaRPr b="1" sz="1500">
              <a:solidFill>
                <a:srgbClr val="FF0000"/>
              </a:solidFill>
              <a:latin typeface="Arial"/>
              <a:ea typeface="Arial"/>
              <a:cs typeface="Arial"/>
              <a:sym typeface="Arial"/>
            </a:endParaRPr>
          </a:p>
          <a:p>
            <a:pPr indent="-342900" lvl="0" marL="342900" marR="0" rtl="0" algn="l">
              <a:spcBef>
                <a:spcPts val="240"/>
              </a:spcBef>
              <a:spcAft>
                <a:spcPts val="0"/>
              </a:spcAft>
              <a:buClr>
                <a:schemeClr val="dk1"/>
              </a:buClr>
              <a:buSzPts val="1200"/>
              <a:buFont typeface="Noto Sans Symbols"/>
              <a:buChar char="⮚"/>
            </a:pPr>
            <a:r>
              <a:rPr lang="fr-CH" sz="1200">
                <a:solidFill>
                  <a:schemeClr val="dk1"/>
                </a:solidFill>
                <a:latin typeface="Arial"/>
                <a:ea typeface="Arial"/>
                <a:cs typeface="Arial"/>
                <a:sym typeface="Arial"/>
              </a:rPr>
              <a:t>Bottom-Up &amp; Integrativ</a:t>
            </a:r>
            <a:endParaRPr/>
          </a:p>
          <a:p>
            <a:pPr indent="0" lvl="0" marL="0" marR="0" rtl="0" algn="l">
              <a:spcBef>
                <a:spcPts val="75"/>
              </a:spcBef>
              <a:spcAft>
                <a:spcPts val="0"/>
              </a:spcAft>
              <a:buClr>
                <a:schemeClr val="dk1"/>
              </a:buClr>
              <a:buSzPts val="375"/>
              <a:buFont typeface="Arial"/>
              <a:buNone/>
            </a:pPr>
            <a:r>
              <a:t/>
            </a:r>
            <a:endParaRPr sz="375">
              <a:solidFill>
                <a:schemeClr val="dk1"/>
              </a:solidFill>
              <a:latin typeface="Arial"/>
              <a:ea typeface="Arial"/>
              <a:cs typeface="Arial"/>
              <a:sym typeface="Arial"/>
            </a:endParaRPr>
          </a:p>
          <a:p>
            <a:pPr indent="-228600" lvl="0" marL="342900" marR="0" rtl="0" algn="l">
              <a:spcBef>
                <a:spcPts val="36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479" name="Google Shape;479;p33"/>
          <p:cNvSpPr txBox="1"/>
          <p:nvPr/>
        </p:nvSpPr>
        <p:spPr>
          <a:xfrm>
            <a:off x="3005826" y="3488134"/>
            <a:ext cx="6016908" cy="1243856"/>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Clr>
                <a:schemeClr val="dk1"/>
              </a:buClr>
              <a:buSzPts val="375"/>
              <a:buFont typeface="Arial"/>
              <a:buNone/>
            </a:pPr>
            <a:r>
              <a:t/>
            </a:r>
            <a:endParaRPr sz="375">
              <a:solidFill>
                <a:schemeClr val="dk1"/>
              </a:solidFill>
              <a:latin typeface="Arial"/>
              <a:ea typeface="Arial"/>
              <a:cs typeface="Arial"/>
              <a:sym typeface="Arial"/>
            </a:endParaRPr>
          </a:p>
          <a:p>
            <a:pPr indent="0" lvl="0" marL="0" marR="0" rtl="0" algn="l">
              <a:spcBef>
                <a:spcPts val="300"/>
              </a:spcBef>
              <a:spcAft>
                <a:spcPts val="0"/>
              </a:spcAft>
              <a:buClr>
                <a:srgbClr val="FF0000"/>
              </a:buClr>
              <a:buSzPts val="1500"/>
              <a:buFont typeface="Arial"/>
              <a:buNone/>
            </a:pPr>
            <a:r>
              <a:rPr b="1" i="1" lang="fr-CH" sz="1500">
                <a:solidFill>
                  <a:srgbClr val="FF0000"/>
                </a:solidFill>
                <a:latin typeface="Arial"/>
                <a:ea typeface="Arial"/>
                <a:cs typeface="Arial"/>
                <a:sym typeface="Arial"/>
              </a:rPr>
              <a:t>WAS macht die IMBA Schweiz?</a:t>
            </a:r>
            <a:endParaRPr b="1" sz="1500">
              <a:solidFill>
                <a:srgbClr val="FF0000"/>
              </a:solidFill>
              <a:latin typeface="Arial"/>
              <a:ea typeface="Arial"/>
              <a:cs typeface="Arial"/>
              <a:sym typeface="Arial"/>
            </a:endParaRPr>
          </a:p>
          <a:p>
            <a:pPr indent="-342900" lvl="0" marL="342900" marR="0" rtl="0" algn="l">
              <a:spcBef>
                <a:spcPts val="240"/>
              </a:spcBef>
              <a:spcAft>
                <a:spcPts val="0"/>
              </a:spcAft>
              <a:buClr>
                <a:schemeClr val="dk1"/>
              </a:buClr>
              <a:buSzPts val="1200"/>
              <a:buFont typeface="Noto Sans Symbols"/>
              <a:buChar char="⮚"/>
            </a:pPr>
            <a:r>
              <a:rPr lang="fr-CH" sz="1200">
                <a:solidFill>
                  <a:schemeClr val="dk1"/>
                </a:solidFill>
                <a:latin typeface="Arial"/>
                <a:ea typeface="Arial"/>
                <a:cs typeface="Arial"/>
                <a:sym typeface="Arial"/>
              </a:rPr>
              <a:t>Interessensvertretung</a:t>
            </a:r>
            <a:endParaRPr/>
          </a:p>
          <a:p>
            <a:pPr indent="-342900" lvl="0" marL="342900" marR="0" rtl="0" algn="l">
              <a:spcBef>
                <a:spcPts val="240"/>
              </a:spcBef>
              <a:spcAft>
                <a:spcPts val="0"/>
              </a:spcAft>
              <a:buClr>
                <a:schemeClr val="dk1"/>
              </a:buClr>
              <a:buSzPts val="1200"/>
              <a:buFont typeface="Noto Sans Symbols"/>
              <a:buChar char="⮚"/>
            </a:pPr>
            <a:r>
              <a:rPr lang="fr-CH" sz="1200">
                <a:solidFill>
                  <a:schemeClr val="dk1"/>
                </a:solidFill>
                <a:latin typeface="Arial"/>
                <a:ea typeface="Arial"/>
                <a:cs typeface="Arial"/>
                <a:sym typeface="Arial"/>
              </a:rPr>
              <a:t>Ansprechpartner</a:t>
            </a:r>
            <a:endParaRPr/>
          </a:p>
          <a:p>
            <a:pPr indent="-342900" lvl="0" marL="342900" marR="0" rtl="0" algn="l">
              <a:spcBef>
                <a:spcPts val="240"/>
              </a:spcBef>
              <a:spcAft>
                <a:spcPts val="0"/>
              </a:spcAft>
              <a:buClr>
                <a:schemeClr val="dk1"/>
              </a:buClr>
              <a:buSzPts val="1200"/>
              <a:buFont typeface="Noto Sans Symbols"/>
              <a:buChar char="⮚"/>
            </a:pPr>
            <a:r>
              <a:rPr lang="fr-CH" sz="1200">
                <a:solidFill>
                  <a:schemeClr val="dk1"/>
                </a:solidFill>
                <a:latin typeface="Arial"/>
                <a:ea typeface="Arial"/>
                <a:cs typeface="Arial"/>
                <a:sym typeface="Arial"/>
              </a:rPr>
              <a:t>Vernetzung</a:t>
            </a:r>
            <a:endParaRPr/>
          </a:p>
          <a:p>
            <a:pPr indent="-228600" lvl="0" marL="342900" marR="0" rtl="0" algn="l">
              <a:spcBef>
                <a:spcPts val="36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480" name="Google Shape;480;p33"/>
          <p:cNvSpPr txBox="1"/>
          <p:nvPr/>
        </p:nvSpPr>
        <p:spPr>
          <a:xfrm>
            <a:off x="36529" y="4944061"/>
            <a:ext cx="2808312" cy="1962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CH" sz="675">
                <a:solidFill>
                  <a:schemeClr val="lt1"/>
                </a:solidFill>
                <a:latin typeface="Arial"/>
                <a:ea typeface="Arial"/>
                <a:cs typeface="Arial"/>
                <a:sym typeface="Arial"/>
              </a:rPr>
              <a:t>Bosch E-Bike Systems</a:t>
            </a:r>
            <a:endParaRPr/>
          </a:p>
        </p:txBody>
      </p:sp>
      <p:pic>
        <p:nvPicPr>
          <p:cNvPr descr="Ein Bild, das Text, ClipArt enthält.&#10;&#10;Automatisch generierte Beschreibung" id="481" name="Google Shape;481;p33"/>
          <p:cNvPicPr preferRelativeResize="0"/>
          <p:nvPr/>
        </p:nvPicPr>
        <p:blipFill rotWithShape="1">
          <a:blip r:embed="rId4">
            <a:alphaModFix/>
          </a:blip>
          <a:srcRect b="0" l="0" r="0" t="0"/>
          <a:stretch/>
        </p:blipFill>
        <p:spPr>
          <a:xfrm>
            <a:off x="7389805" y="337162"/>
            <a:ext cx="1411425" cy="32956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pic>
        <p:nvPicPr>
          <p:cNvPr descr="Ein Bild, das draußen, Berg, Hügel, Rock enthält.&#10;&#10;Automatisch generierte Beschreibung" id="486" name="Google Shape;486;p34"/>
          <p:cNvPicPr preferRelativeResize="0"/>
          <p:nvPr/>
        </p:nvPicPr>
        <p:blipFill rotWithShape="1">
          <a:blip r:embed="rId3">
            <a:alphaModFix/>
          </a:blip>
          <a:srcRect b="7938" l="0" r="-170" t="7939"/>
          <a:stretch/>
        </p:blipFill>
        <p:spPr>
          <a:xfrm>
            <a:off x="4031" y="9119"/>
            <a:ext cx="9162510" cy="5143500"/>
          </a:xfrm>
          <a:prstGeom prst="rect">
            <a:avLst/>
          </a:prstGeom>
          <a:noFill/>
          <a:ln>
            <a:noFill/>
          </a:ln>
        </p:spPr>
      </p:pic>
      <p:sp>
        <p:nvSpPr>
          <p:cNvPr id="487" name="Google Shape;487;p34"/>
          <p:cNvSpPr txBox="1"/>
          <p:nvPr/>
        </p:nvSpPr>
        <p:spPr>
          <a:xfrm>
            <a:off x="2465766" y="1320687"/>
            <a:ext cx="5793249" cy="2334993"/>
          </a:xfrm>
          <a:prstGeom prst="rect">
            <a:avLst/>
          </a:prstGeom>
          <a:noFill/>
          <a:ln>
            <a:noFill/>
          </a:ln>
        </p:spPr>
        <p:txBody>
          <a:bodyPr anchorCtr="0" anchor="t" bIns="26775" lIns="26775" spcFirstLastPara="1" rIns="26775" wrap="square" tIns="26775">
            <a:normAutofit/>
          </a:bodyPr>
          <a:lstStyle/>
          <a:p>
            <a:pPr indent="0" lvl="0" marL="0" marR="0" rtl="0" algn="l">
              <a:lnSpc>
                <a:spcPct val="159456"/>
              </a:lnSpc>
              <a:spcBef>
                <a:spcPts val="0"/>
              </a:spcBef>
              <a:spcAft>
                <a:spcPts val="0"/>
              </a:spcAft>
              <a:buNone/>
            </a:pPr>
            <a:r>
              <a:t/>
            </a:r>
            <a:endParaRPr sz="1951">
              <a:solidFill>
                <a:schemeClr val="dk1"/>
              </a:solidFill>
              <a:latin typeface="Arial"/>
              <a:ea typeface="Arial"/>
              <a:cs typeface="Arial"/>
              <a:sym typeface="Arial"/>
            </a:endParaRPr>
          </a:p>
          <a:p>
            <a:pPr indent="-195329" lvl="0" marL="195329" marR="0" rtl="0" algn="l">
              <a:lnSpc>
                <a:spcPct val="141217"/>
              </a:lnSpc>
              <a:spcBef>
                <a:spcPts val="633"/>
              </a:spcBef>
              <a:spcAft>
                <a:spcPts val="0"/>
              </a:spcAft>
              <a:buClr>
                <a:schemeClr val="lt1"/>
              </a:buClr>
              <a:buSzPts val="1294"/>
              <a:buFont typeface="Helvetica Neue Light"/>
              <a:buChar char="-"/>
            </a:pPr>
            <a:r>
              <a:rPr b="1" lang="fr-CH" sz="1725">
                <a:solidFill>
                  <a:schemeClr val="lt1"/>
                </a:solidFill>
                <a:latin typeface="Helvetica Neue Light"/>
                <a:ea typeface="Helvetica Neue Light"/>
                <a:cs typeface="Helvetica Neue Light"/>
                <a:sym typeface="Helvetica Neue Light"/>
              </a:rPr>
              <a:t>Warum braucht es die IMBA Schweiz</a:t>
            </a:r>
            <a:endParaRPr/>
          </a:p>
          <a:p>
            <a:pPr indent="-195329" lvl="0" marL="195329" marR="0" rtl="0" algn="l">
              <a:lnSpc>
                <a:spcPct val="141217"/>
              </a:lnSpc>
              <a:spcBef>
                <a:spcPts val="633"/>
              </a:spcBef>
              <a:spcAft>
                <a:spcPts val="0"/>
              </a:spcAft>
              <a:buClr>
                <a:schemeClr val="lt1"/>
              </a:buClr>
              <a:buSzPts val="1294"/>
              <a:buFont typeface="Helvetica Neue Light"/>
              <a:buChar char="-"/>
            </a:pPr>
            <a:r>
              <a:rPr b="1" lang="fr-CH" sz="1725">
                <a:solidFill>
                  <a:schemeClr val="lt1"/>
                </a:solidFill>
                <a:latin typeface="Helvetica Neue Light"/>
                <a:ea typeface="Helvetica Neue Light"/>
                <a:cs typeface="Helvetica Neue Light"/>
                <a:sym typeface="Helvetica Neue Light"/>
              </a:rPr>
              <a:t>Vorstellung des Vereins IMBA Schweiz</a:t>
            </a:r>
            <a:endParaRPr b="1" sz="1725">
              <a:solidFill>
                <a:schemeClr val="lt1"/>
              </a:solidFill>
              <a:latin typeface="Helvetica Neue Light"/>
              <a:ea typeface="Helvetica Neue Light"/>
              <a:cs typeface="Helvetica Neue Light"/>
              <a:sym typeface="Helvetica Neue Light"/>
            </a:endParaRPr>
          </a:p>
          <a:p>
            <a:pPr indent="-195329" lvl="0" marL="195329" marR="0" rtl="0" algn="l">
              <a:lnSpc>
                <a:spcPct val="141217"/>
              </a:lnSpc>
              <a:spcBef>
                <a:spcPts val="633"/>
              </a:spcBef>
              <a:spcAft>
                <a:spcPts val="0"/>
              </a:spcAft>
              <a:buClr>
                <a:srgbClr val="FF0000"/>
              </a:buClr>
              <a:buSzPts val="1294"/>
              <a:buFont typeface="Helvetica Neue"/>
              <a:buChar char="-"/>
            </a:pPr>
            <a:r>
              <a:rPr b="1" lang="fr-CH" sz="1725">
                <a:solidFill>
                  <a:srgbClr val="FF0000"/>
                </a:solidFill>
                <a:latin typeface="Helvetica Neue"/>
                <a:ea typeface="Helvetica Neue"/>
                <a:cs typeface="Helvetica Neue"/>
                <a:sym typeface="Helvetica Neue"/>
              </a:rPr>
              <a:t>Praxisbezug und Milestones bis 2021</a:t>
            </a:r>
            <a:endParaRPr b="1" sz="1725">
              <a:solidFill>
                <a:srgbClr val="FF0000"/>
              </a:solidFill>
              <a:latin typeface="Helvetica Neue"/>
              <a:ea typeface="Helvetica Neue"/>
              <a:cs typeface="Helvetica Neue"/>
              <a:sym typeface="Helvetica Neue"/>
            </a:endParaRPr>
          </a:p>
          <a:p>
            <a:pPr indent="-195329" lvl="0" marL="195329" marR="0" rtl="0" algn="l">
              <a:lnSpc>
                <a:spcPct val="141217"/>
              </a:lnSpc>
              <a:spcBef>
                <a:spcPts val="633"/>
              </a:spcBef>
              <a:spcAft>
                <a:spcPts val="0"/>
              </a:spcAft>
              <a:buClr>
                <a:schemeClr val="lt1"/>
              </a:buClr>
              <a:buSzPts val="1294"/>
              <a:buFont typeface="Helvetica Neue Light"/>
              <a:buChar char="-"/>
            </a:pPr>
            <a:r>
              <a:rPr b="1" lang="fr-CH" sz="1725">
                <a:solidFill>
                  <a:schemeClr val="lt1"/>
                </a:solidFill>
                <a:latin typeface="Helvetica Neue Light"/>
                <a:ea typeface="Helvetica Neue Light"/>
                <a:cs typeface="Helvetica Neue Light"/>
                <a:sym typeface="Helvetica Neue Light"/>
              </a:rPr>
              <a:t>Weitere Vorhaben</a:t>
            </a:r>
            <a:endParaRPr b="1" sz="1725">
              <a:solidFill>
                <a:schemeClr val="lt1"/>
              </a:solidFill>
              <a:latin typeface="Helvetica Neue Light"/>
              <a:ea typeface="Helvetica Neue Light"/>
              <a:cs typeface="Helvetica Neue Light"/>
              <a:sym typeface="Helvetica Neue Light"/>
            </a:endParaRPr>
          </a:p>
        </p:txBody>
      </p:sp>
      <p:sp>
        <p:nvSpPr>
          <p:cNvPr id="488" name="Google Shape;488;p34"/>
          <p:cNvSpPr/>
          <p:nvPr/>
        </p:nvSpPr>
        <p:spPr>
          <a:xfrm>
            <a:off x="1911427" y="1695023"/>
            <a:ext cx="8537573" cy="1632530"/>
          </a:xfrm>
          <a:prstGeom prst="roundRect">
            <a:avLst>
              <a:gd fmla="val 50000" name="adj"/>
            </a:avLst>
          </a:prstGeom>
          <a:noFill/>
          <a:ln cap="flat" cmpd="sng" w="12700">
            <a:solidFill>
              <a:schemeClr val="lt1"/>
            </a:solidFill>
            <a:prstDash val="solid"/>
            <a:miter lim="400000"/>
            <a:headEnd len="sm" w="sm" type="none"/>
            <a:tailEnd len="sm" w="sm" type="none"/>
          </a:ln>
        </p:spPr>
        <p:txBody>
          <a:bodyPr anchorCtr="0" anchor="ctr" bIns="26775" lIns="26775" spcFirstLastPara="1" rIns="26775" wrap="square" tIns="26775">
            <a:noAutofit/>
          </a:bodyPr>
          <a:lstStyle/>
          <a:p>
            <a:pPr indent="0" lvl="0" marL="0" marR="0" rtl="0" algn="l">
              <a:spcBef>
                <a:spcPts val="0"/>
              </a:spcBef>
              <a:spcAft>
                <a:spcPts val="0"/>
              </a:spcAft>
              <a:buNone/>
            </a:pPr>
            <a:r>
              <a:t/>
            </a:r>
            <a:endParaRPr sz="1265">
              <a:solidFill>
                <a:schemeClr val="lt1"/>
              </a:solidFill>
              <a:latin typeface="Arial"/>
              <a:ea typeface="Arial"/>
              <a:cs typeface="Arial"/>
              <a:sym typeface="Arial"/>
            </a:endParaRPr>
          </a:p>
        </p:txBody>
      </p:sp>
      <p:sp>
        <p:nvSpPr>
          <p:cNvPr id="489" name="Google Shape;489;p34"/>
          <p:cNvSpPr txBox="1"/>
          <p:nvPr/>
        </p:nvSpPr>
        <p:spPr>
          <a:xfrm>
            <a:off x="2752758" y="1078680"/>
            <a:ext cx="54166" cy="722426"/>
          </a:xfrm>
          <a:prstGeom prst="rect">
            <a:avLst/>
          </a:prstGeom>
          <a:noFill/>
          <a:ln>
            <a:noFill/>
          </a:ln>
        </p:spPr>
        <p:txBody>
          <a:bodyPr anchorCtr="0" anchor="ctr" bIns="26775" lIns="26775" spcFirstLastPara="1" rIns="26775" wrap="square" tIns="26775">
            <a:spAutoFit/>
          </a:bodyPr>
          <a:lstStyle/>
          <a:p>
            <a:pPr indent="0" lvl="0" marL="0" marR="0" rtl="0" algn="l">
              <a:lnSpc>
                <a:spcPct val="163888"/>
              </a:lnSpc>
              <a:spcBef>
                <a:spcPts val="0"/>
              </a:spcBef>
              <a:spcAft>
                <a:spcPts val="0"/>
              </a:spcAft>
              <a:buNone/>
            </a:pPr>
            <a:r>
              <a:t/>
            </a:r>
            <a:endParaRPr i="1" sz="3600">
              <a:solidFill>
                <a:srgbClr val="E31C04"/>
              </a:solidFill>
              <a:latin typeface="Helvetica Neue"/>
              <a:ea typeface="Helvetica Neue"/>
              <a:cs typeface="Helvetica Neue"/>
              <a:sym typeface="Helvetica Neue"/>
            </a:endParaRPr>
          </a:p>
        </p:txBody>
      </p:sp>
      <p:pic>
        <p:nvPicPr>
          <p:cNvPr descr="Ein Bild, das Text, ClipArt enthält.&#10;&#10;Automatisch generierte Beschreibung" id="490" name="Google Shape;490;p34"/>
          <p:cNvPicPr preferRelativeResize="0"/>
          <p:nvPr/>
        </p:nvPicPr>
        <p:blipFill rotWithShape="1">
          <a:blip r:embed="rId4">
            <a:alphaModFix/>
          </a:blip>
          <a:srcRect b="0" l="0" r="0" t="0"/>
          <a:stretch/>
        </p:blipFill>
        <p:spPr>
          <a:xfrm>
            <a:off x="7009537" y="290012"/>
            <a:ext cx="1836206" cy="428754"/>
          </a:xfrm>
          <a:prstGeom prst="rect">
            <a:avLst/>
          </a:prstGeom>
          <a:noFill/>
          <a:ln>
            <a:noFill/>
          </a:ln>
        </p:spPr>
      </p:pic>
      <p:sp>
        <p:nvSpPr>
          <p:cNvPr id="491" name="Google Shape;491;p34"/>
          <p:cNvSpPr txBox="1"/>
          <p:nvPr/>
        </p:nvSpPr>
        <p:spPr>
          <a:xfrm>
            <a:off x="2752758" y="958005"/>
            <a:ext cx="1703592" cy="722426"/>
          </a:xfrm>
          <a:prstGeom prst="rect">
            <a:avLst/>
          </a:prstGeom>
          <a:noFill/>
          <a:ln>
            <a:noFill/>
          </a:ln>
        </p:spPr>
        <p:txBody>
          <a:bodyPr anchorCtr="0" anchor="ctr" bIns="26775" lIns="26775" spcFirstLastPara="1" rIns="26775" wrap="square" tIns="26775">
            <a:spAutoFit/>
          </a:bodyPr>
          <a:lstStyle/>
          <a:p>
            <a:pPr indent="0" lvl="0" marL="0" marR="0" rtl="0" algn="l">
              <a:lnSpc>
                <a:spcPct val="163888"/>
              </a:lnSpc>
              <a:spcBef>
                <a:spcPts val="0"/>
              </a:spcBef>
              <a:spcAft>
                <a:spcPts val="0"/>
              </a:spcAft>
              <a:buNone/>
            </a:pPr>
            <a:r>
              <a:rPr i="1" lang="fr-CH" sz="3600">
                <a:solidFill>
                  <a:srgbClr val="E31C04"/>
                </a:solidFill>
                <a:latin typeface="Helvetica Neue"/>
                <a:ea typeface="Helvetica Neue"/>
                <a:cs typeface="Helvetica Neue"/>
                <a:sym typeface="Helvetica Neue"/>
              </a:rPr>
              <a:t>INHALT</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pic>
        <p:nvPicPr>
          <p:cNvPr descr="Ein Bild, das Baum, draußen, Boden, Wald enthält.&#10;&#10;Automatisch generierte Beschreibung" id="496" name="Google Shape;496;p35"/>
          <p:cNvPicPr preferRelativeResize="0"/>
          <p:nvPr/>
        </p:nvPicPr>
        <p:blipFill rotWithShape="1">
          <a:blip r:embed="rId3">
            <a:alphaModFix/>
          </a:blip>
          <a:srcRect b="928" l="0" r="10719" t="17721"/>
          <a:stretch/>
        </p:blipFill>
        <p:spPr>
          <a:xfrm>
            <a:off x="5384260" y="2322"/>
            <a:ext cx="3759741" cy="5138611"/>
          </a:xfrm>
          <a:prstGeom prst="rect">
            <a:avLst/>
          </a:prstGeom>
          <a:noFill/>
          <a:ln>
            <a:noFill/>
          </a:ln>
        </p:spPr>
      </p:pic>
      <p:sp>
        <p:nvSpPr>
          <p:cNvPr id="497" name="Google Shape;497;p35"/>
          <p:cNvSpPr/>
          <p:nvPr/>
        </p:nvSpPr>
        <p:spPr>
          <a:xfrm rot="10800000">
            <a:off x="4831162" y="-4889"/>
            <a:ext cx="1415024" cy="5143500"/>
          </a:xfrm>
          <a:prstGeom prst="triangle">
            <a:avLst>
              <a:gd fmla="val 61271" name="adj"/>
            </a:avLst>
          </a:prstGeom>
          <a:solidFill>
            <a:schemeClr val="lt1"/>
          </a:solidFill>
          <a:ln cap="flat" cmpd="sng" w="2857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98" name="Google Shape;498;p35"/>
          <p:cNvSpPr txBox="1"/>
          <p:nvPr/>
        </p:nvSpPr>
        <p:spPr>
          <a:xfrm>
            <a:off x="272145" y="394522"/>
            <a:ext cx="6158167" cy="474382"/>
          </a:xfrm>
          <a:prstGeom prst="rect">
            <a:avLst/>
          </a:prstGeom>
          <a:noFill/>
          <a:ln>
            <a:noFill/>
          </a:ln>
        </p:spPr>
        <p:txBody>
          <a:bodyPr anchorCtr="0" anchor="t" bIns="34275" lIns="68575" spcFirstLastPara="1" rIns="68575" wrap="square" tIns="34275">
            <a:noAutofit/>
          </a:bodyPr>
          <a:lstStyle/>
          <a:p>
            <a:pPr indent="0" lvl="0" marL="0" marR="0" rtl="0" algn="l">
              <a:lnSpc>
                <a:spcPct val="101055"/>
              </a:lnSpc>
              <a:spcBef>
                <a:spcPts val="0"/>
              </a:spcBef>
              <a:spcAft>
                <a:spcPts val="0"/>
              </a:spcAft>
              <a:buClr>
                <a:srgbClr val="0C0C0C"/>
              </a:buClr>
              <a:buSzPts val="3600"/>
              <a:buFont typeface="Arial"/>
              <a:buNone/>
            </a:pPr>
            <a:r>
              <a:rPr baseline="30000" i="1" lang="fr-CH" sz="3600">
                <a:solidFill>
                  <a:srgbClr val="0C0C0C"/>
                </a:solidFill>
                <a:latin typeface="Arial"/>
                <a:ea typeface="Arial"/>
                <a:cs typeface="Arial"/>
                <a:sym typeface="Arial"/>
              </a:rPr>
              <a:t>AKTIVITÄTEN</a:t>
            </a:r>
            <a:r>
              <a:rPr baseline="30000" i="1" lang="fr-CH" sz="3600">
                <a:solidFill>
                  <a:srgbClr val="7F7F7F"/>
                </a:solidFill>
                <a:latin typeface="Arial"/>
                <a:ea typeface="Arial"/>
                <a:cs typeface="Arial"/>
                <a:sym typeface="Arial"/>
              </a:rPr>
              <a:t> </a:t>
            </a:r>
            <a:r>
              <a:rPr baseline="30000" i="1" lang="fr-CH" sz="3600">
                <a:solidFill>
                  <a:srgbClr val="FF0000"/>
                </a:solidFill>
                <a:latin typeface="Arial"/>
                <a:ea typeface="Arial"/>
                <a:cs typeface="Arial"/>
                <a:sym typeface="Arial"/>
              </a:rPr>
              <a:t>IMBA Schweiz </a:t>
            </a:r>
            <a:endParaRPr/>
          </a:p>
        </p:txBody>
      </p:sp>
      <p:sp>
        <p:nvSpPr>
          <p:cNvPr id="499" name="Google Shape;499;p35"/>
          <p:cNvSpPr txBox="1"/>
          <p:nvPr/>
        </p:nvSpPr>
        <p:spPr>
          <a:xfrm>
            <a:off x="272146" y="1383618"/>
            <a:ext cx="6332939" cy="2871266"/>
          </a:xfrm>
          <a:prstGeom prst="rect">
            <a:avLst/>
          </a:prstGeom>
          <a:noFill/>
          <a:ln>
            <a:noFill/>
          </a:ln>
        </p:spPr>
        <p:txBody>
          <a:bodyPr anchorCtr="0" anchor="t" bIns="45700" lIns="91425" spcFirstLastPara="1" rIns="91425" wrap="square" tIns="45700">
            <a:noAutofit/>
          </a:bodyPr>
          <a:lstStyle/>
          <a:p>
            <a:pPr indent="-342900" lvl="0" marL="342900" marR="0" rtl="0" algn="l">
              <a:lnSpc>
                <a:spcPct val="114999"/>
              </a:lnSpc>
              <a:spcBef>
                <a:spcPts val="0"/>
              </a:spcBef>
              <a:spcAft>
                <a:spcPts val="0"/>
              </a:spcAft>
              <a:buClr>
                <a:srgbClr val="262626"/>
              </a:buClr>
              <a:buSzPts val="1350"/>
              <a:buFont typeface="Courier New"/>
              <a:buChar char="o"/>
            </a:pPr>
            <a:r>
              <a:rPr lang="fr-CH" sz="1350">
                <a:solidFill>
                  <a:srgbClr val="262626"/>
                </a:solidFill>
                <a:latin typeface="Arial"/>
                <a:ea typeface="Arial"/>
                <a:cs typeface="Arial"/>
                <a:sym typeface="Arial"/>
              </a:rPr>
              <a:t>Vernetzung und Zusammenarbeit (z. B. Velogipfel)</a:t>
            </a:r>
            <a:endParaRPr/>
          </a:p>
          <a:p>
            <a:pPr indent="-342900" lvl="0" marL="342900" marR="0" rtl="0" algn="l">
              <a:lnSpc>
                <a:spcPct val="114999"/>
              </a:lnSpc>
              <a:spcBef>
                <a:spcPts val="270"/>
              </a:spcBef>
              <a:spcAft>
                <a:spcPts val="0"/>
              </a:spcAft>
              <a:buClr>
                <a:srgbClr val="262626"/>
              </a:buClr>
              <a:buSzPts val="1350"/>
              <a:buFont typeface="Courier New"/>
              <a:buChar char="o"/>
            </a:pPr>
            <a:r>
              <a:rPr lang="fr-CH" sz="1350">
                <a:solidFill>
                  <a:srgbClr val="262626"/>
                </a:solidFill>
                <a:latin typeface="Arial"/>
                <a:ea typeface="Arial"/>
                <a:cs typeface="Arial"/>
                <a:sym typeface="Arial"/>
              </a:rPr>
              <a:t>Zusammenarbeit auf internationalem Niveau (IMBA Europa und USA)</a:t>
            </a:r>
            <a:endParaRPr/>
          </a:p>
          <a:p>
            <a:pPr indent="-342900" lvl="0" marL="342900" marR="0" rtl="0" algn="l">
              <a:lnSpc>
                <a:spcPct val="114999"/>
              </a:lnSpc>
              <a:spcBef>
                <a:spcPts val="270"/>
              </a:spcBef>
              <a:spcAft>
                <a:spcPts val="0"/>
              </a:spcAft>
              <a:buClr>
                <a:srgbClr val="262626"/>
              </a:buClr>
              <a:buSzPts val="1350"/>
              <a:buFont typeface="Courier New"/>
              <a:buChar char="o"/>
            </a:pPr>
            <a:r>
              <a:rPr lang="fr-CH" sz="1350">
                <a:solidFill>
                  <a:srgbClr val="262626"/>
                </a:solidFill>
                <a:latin typeface="Arial"/>
                <a:ea typeface="Arial"/>
                <a:cs typeface="Arial"/>
                <a:sym typeface="Arial"/>
              </a:rPr>
              <a:t>Beratung lokaler und regionaler Organisationen</a:t>
            </a:r>
            <a:endParaRPr/>
          </a:p>
          <a:p>
            <a:pPr indent="-342900" lvl="0" marL="342900" marR="0" rtl="0" algn="l">
              <a:lnSpc>
                <a:spcPct val="114999"/>
              </a:lnSpc>
              <a:spcBef>
                <a:spcPts val="270"/>
              </a:spcBef>
              <a:spcAft>
                <a:spcPts val="0"/>
              </a:spcAft>
              <a:buClr>
                <a:srgbClr val="262626"/>
              </a:buClr>
              <a:buSzPts val="1350"/>
              <a:buFont typeface="Courier New"/>
              <a:buChar char="o"/>
            </a:pPr>
            <a:r>
              <a:rPr lang="fr-CH" sz="1350">
                <a:solidFill>
                  <a:srgbClr val="262626"/>
                </a:solidFill>
                <a:latin typeface="Arial"/>
                <a:ea typeface="Arial"/>
                <a:cs typeface="Arial"/>
                <a:sym typeface="Arial"/>
              </a:rPr>
              <a:t>Mitarbeit Projekte / Projektgruppen z.B. mit Schweiz Mobil, BFU</a:t>
            </a:r>
            <a:endParaRPr/>
          </a:p>
          <a:p>
            <a:pPr indent="-342900" lvl="0" marL="342900" marR="0" rtl="0" algn="l">
              <a:lnSpc>
                <a:spcPct val="114999"/>
              </a:lnSpc>
              <a:spcBef>
                <a:spcPts val="270"/>
              </a:spcBef>
              <a:spcAft>
                <a:spcPts val="0"/>
              </a:spcAft>
              <a:buClr>
                <a:srgbClr val="262626"/>
              </a:buClr>
              <a:buSzPts val="1350"/>
              <a:buFont typeface="Courier New"/>
              <a:buChar char="o"/>
            </a:pPr>
            <a:r>
              <a:rPr lang="fr-CH" sz="1350">
                <a:solidFill>
                  <a:srgbClr val="262626"/>
                </a:solidFill>
                <a:latin typeface="Arial"/>
                <a:ea typeface="Arial"/>
                <a:cs typeface="Arial"/>
                <a:sym typeface="Arial"/>
              </a:rPr>
              <a:t>Erarbeitung ‚Best Practise‘ für Naherholung und Tourismus</a:t>
            </a:r>
            <a:endParaRPr/>
          </a:p>
          <a:p>
            <a:pPr indent="-342900" lvl="0" marL="342900" marR="0" rtl="0" algn="l">
              <a:lnSpc>
                <a:spcPct val="114999"/>
              </a:lnSpc>
              <a:spcBef>
                <a:spcPts val="270"/>
              </a:spcBef>
              <a:spcAft>
                <a:spcPts val="0"/>
              </a:spcAft>
              <a:buClr>
                <a:srgbClr val="262626"/>
              </a:buClr>
              <a:buSzPts val="1350"/>
              <a:buFont typeface="Courier New"/>
              <a:buChar char="o"/>
            </a:pPr>
            <a:r>
              <a:rPr lang="fr-CH" sz="1350">
                <a:solidFill>
                  <a:srgbClr val="262626"/>
                </a:solidFill>
                <a:latin typeface="Arial"/>
                <a:ea typeface="Arial"/>
                <a:cs typeface="Arial"/>
                <a:sym typeface="Arial"/>
              </a:rPr>
              <a:t>Umfragen / Untersuchungen</a:t>
            </a:r>
            <a:endParaRPr/>
          </a:p>
          <a:p>
            <a:pPr indent="-342900" lvl="0" marL="342900" marR="0" rtl="0" algn="l">
              <a:lnSpc>
                <a:spcPct val="114999"/>
              </a:lnSpc>
              <a:spcBef>
                <a:spcPts val="270"/>
              </a:spcBef>
              <a:spcAft>
                <a:spcPts val="0"/>
              </a:spcAft>
              <a:buClr>
                <a:srgbClr val="262626"/>
              </a:buClr>
              <a:buSzPts val="1350"/>
              <a:buFont typeface="Courier New"/>
              <a:buChar char="o"/>
            </a:pPr>
            <a:r>
              <a:rPr lang="fr-CH" sz="1350">
                <a:solidFill>
                  <a:srgbClr val="262626"/>
                </a:solidFill>
                <a:latin typeface="Arial"/>
                <a:ea typeface="Arial"/>
                <a:cs typeface="Arial"/>
                <a:sym typeface="Arial"/>
              </a:rPr>
              <a:t>Swiss Mountainbike Project</a:t>
            </a:r>
            <a:endParaRPr/>
          </a:p>
          <a:p>
            <a:pPr indent="-342900" lvl="0" marL="342900" marR="0" rtl="0" algn="l">
              <a:lnSpc>
                <a:spcPct val="114999"/>
              </a:lnSpc>
              <a:spcBef>
                <a:spcPts val="270"/>
              </a:spcBef>
              <a:spcAft>
                <a:spcPts val="0"/>
              </a:spcAft>
              <a:buClr>
                <a:srgbClr val="262626"/>
              </a:buClr>
              <a:buSzPts val="1350"/>
              <a:buFont typeface="Courier New"/>
              <a:buChar char="o"/>
            </a:pPr>
            <a:r>
              <a:rPr lang="fr-CH" sz="1350">
                <a:solidFill>
                  <a:srgbClr val="262626"/>
                </a:solidFill>
                <a:latin typeface="Arial"/>
                <a:ea typeface="Arial"/>
                <a:cs typeface="Arial"/>
                <a:sym typeface="Arial"/>
              </a:rPr>
              <a:t>Kommunikations-Aktionen</a:t>
            </a:r>
            <a:endParaRPr/>
          </a:p>
          <a:p>
            <a:pPr indent="-342900" lvl="0" marL="342900" marR="0" rtl="0" algn="l">
              <a:lnSpc>
                <a:spcPct val="114999"/>
              </a:lnSpc>
              <a:spcBef>
                <a:spcPts val="270"/>
              </a:spcBef>
              <a:spcAft>
                <a:spcPts val="0"/>
              </a:spcAft>
              <a:buClr>
                <a:srgbClr val="262626"/>
              </a:buClr>
              <a:buSzPts val="1350"/>
              <a:buFont typeface="Courier New"/>
              <a:buChar char="o"/>
            </a:pPr>
            <a:r>
              <a:rPr lang="fr-CH" sz="1350">
                <a:solidFill>
                  <a:srgbClr val="262626"/>
                </a:solidFill>
                <a:latin typeface="Arial"/>
                <a:ea typeface="Arial"/>
                <a:cs typeface="Arial"/>
                <a:sym typeface="Arial"/>
              </a:rPr>
              <a:t>Aufbau Kommunikations-Kanäle IMBA Schweiz</a:t>
            </a:r>
            <a:endParaRPr/>
          </a:p>
        </p:txBody>
      </p:sp>
      <p:sp>
        <p:nvSpPr>
          <p:cNvPr id="500" name="Google Shape;500;p35"/>
          <p:cNvSpPr txBox="1"/>
          <p:nvPr/>
        </p:nvSpPr>
        <p:spPr>
          <a:xfrm>
            <a:off x="7688575" y="4953325"/>
            <a:ext cx="2808312" cy="1962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CH" sz="675">
                <a:solidFill>
                  <a:schemeClr val="lt1"/>
                </a:solidFill>
                <a:latin typeface="Arial"/>
                <a:ea typeface="Arial"/>
                <a:cs typeface="Arial"/>
                <a:sym typeface="Arial"/>
              </a:rPr>
              <a:t>Trailcenter Thusis / Allegra Tourismus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pic>
        <p:nvPicPr>
          <p:cNvPr descr="Bild" id="506" name="Google Shape;506;p36">
            <a:hlinkClick r:id="rId3"/>
          </p:cNvPr>
          <p:cNvPicPr preferRelativeResize="0"/>
          <p:nvPr/>
        </p:nvPicPr>
        <p:blipFill rotWithShape="1">
          <a:blip r:embed="rId4">
            <a:alphaModFix/>
          </a:blip>
          <a:srcRect b="0" l="0" r="0" t="0"/>
          <a:stretch/>
        </p:blipFill>
        <p:spPr>
          <a:xfrm>
            <a:off x="726581" y="1774625"/>
            <a:ext cx="3050096" cy="1997464"/>
          </a:xfrm>
          <a:prstGeom prst="rect">
            <a:avLst/>
          </a:prstGeom>
          <a:noFill/>
          <a:ln>
            <a:noFill/>
          </a:ln>
        </p:spPr>
      </p:pic>
      <p:pic>
        <p:nvPicPr>
          <p:cNvPr descr="Bildschirmfoto 2017-08-14 um 15.13.15.png" id="507" name="Google Shape;507;p36"/>
          <p:cNvPicPr preferRelativeResize="0"/>
          <p:nvPr/>
        </p:nvPicPr>
        <p:blipFill rotWithShape="1">
          <a:blip r:embed="rId5">
            <a:alphaModFix/>
          </a:blip>
          <a:srcRect b="0" l="6203" r="0" t="20333"/>
          <a:stretch/>
        </p:blipFill>
        <p:spPr>
          <a:xfrm>
            <a:off x="4087838" y="1384511"/>
            <a:ext cx="590931" cy="583020"/>
          </a:xfrm>
          <a:prstGeom prst="rect">
            <a:avLst/>
          </a:prstGeom>
          <a:noFill/>
          <a:ln>
            <a:noFill/>
          </a:ln>
        </p:spPr>
      </p:pic>
      <p:pic>
        <p:nvPicPr>
          <p:cNvPr descr="Bildschirmfoto 2017-08-14 um 15.07.14.png" id="508" name="Google Shape;508;p36"/>
          <p:cNvPicPr preferRelativeResize="0"/>
          <p:nvPr/>
        </p:nvPicPr>
        <p:blipFill rotWithShape="1">
          <a:blip r:embed="rId6">
            <a:alphaModFix/>
          </a:blip>
          <a:srcRect b="0" l="7441" r="7441" t="18102"/>
          <a:stretch/>
        </p:blipFill>
        <p:spPr>
          <a:xfrm>
            <a:off x="4073848" y="2734660"/>
            <a:ext cx="622884" cy="631889"/>
          </a:xfrm>
          <a:prstGeom prst="rect">
            <a:avLst/>
          </a:prstGeom>
          <a:noFill/>
          <a:ln>
            <a:noFill/>
          </a:ln>
        </p:spPr>
      </p:pic>
      <p:pic>
        <p:nvPicPr>
          <p:cNvPr descr="Bildschirmfoto 2017-08-14 um 15.07.27.png" id="509" name="Google Shape;509;p36"/>
          <p:cNvPicPr preferRelativeResize="0"/>
          <p:nvPr/>
        </p:nvPicPr>
        <p:blipFill rotWithShape="1">
          <a:blip r:embed="rId7">
            <a:alphaModFix/>
          </a:blip>
          <a:srcRect b="0" l="7913" r="0" t="18396"/>
          <a:stretch/>
        </p:blipFill>
        <p:spPr>
          <a:xfrm>
            <a:off x="4073847" y="2032583"/>
            <a:ext cx="636428" cy="630324"/>
          </a:xfrm>
          <a:prstGeom prst="rect">
            <a:avLst/>
          </a:prstGeom>
          <a:noFill/>
          <a:ln>
            <a:noFill/>
          </a:ln>
        </p:spPr>
      </p:pic>
      <p:pic>
        <p:nvPicPr>
          <p:cNvPr descr="Bildschirmfoto 2017-08-14 um 15.07.34.png" id="510" name="Google Shape;510;p36"/>
          <p:cNvPicPr preferRelativeResize="0"/>
          <p:nvPr/>
        </p:nvPicPr>
        <p:blipFill rotWithShape="1">
          <a:blip r:embed="rId8">
            <a:alphaModFix/>
          </a:blip>
          <a:srcRect b="0" l="5086" r="0" t="20493"/>
          <a:stretch/>
        </p:blipFill>
        <p:spPr>
          <a:xfrm>
            <a:off x="3520503" y="3435846"/>
            <a:ext cx="658035" cy="631889"/>
          </a:xfrm>
          <a:prstGeom prst="rect">
            <a:avLst/>
          </a:prstGeom>
          <a:noFill/>
          <a:ln>
            <a:noFill/>
          </a:ln>
        </p:spPr>
      </p:pic>
      <p:cxnSp>
        <p:nvCxnSpPr>
          <p:cNvPr id="511" name="Google Shape;511;p36"/>
          <p:cNvCxnSpPr/>
          <p:nvPr/>
        </p:nvCxnSpPr>
        <p:spPr>
          <a:xfrm flipH="1">
            <a:off x="3856099" y="1654541"/>
            <a:ext cx="4627" cy="1770126"/>
          </a:xfrm>
          <a:prstGeom prst="straightConnector1">
            <a:avLst/>
          </a:prstGeom>
          <a:noFill/>
          <a:ln cap="flat" cmpd="sng" w="38100">
            <a:solidFill>
              <a:srgbClr val="C00000"/>
            </a:solidFill>
            <a:prstDash val="solid"/>
            <a:miter lim="400000"/>
            <a:headEnd len="sm" w="sm" type="none"/>
            <a:tailEnd len="med" w="med" type="triangle"/>
          </a:ln>
        </p:spPr>
      </p:cxnSp>
      <p:cxnSp>
        <p:nvCxnSpPr>
          <p:cNvPr id="512" name="Google Shape;512;p36"/>
          <p:cNvCxnSpPr/>
          <p:nvPr/>
        </p:nvCxnSpPr>
        <p:spPr>
          <a:xfrm>
            <a:off x="3856100" y="1654541"/>
            <a:ext cx="266489" cy="1"/>
          </a:xfrm>
          <a:prstGeom prst="straightConnector1">
            <a:avLst/>
          </a:prstGeom>
          <a:noFill/>
          <a:ln cap="flat" cmpd="sng" w="38100">
            <a:solidFill>
              <a:srgbClr val="C00000"/>
            </a:solidFill>
            <a:prstDash val="solid"/>
            <a:miter lim="400000"/>
            <a:headEnd len="sm" w="sm" type="none"/>
            <a:tailEnd len="sm" w="sm" type="none"/>
          </a:ln>
        </p:spPr>
      </p:cxnSp>
      <p:cxnSp>
        <p:nvCxnSpPr>
          <p:cNvPr id="513" name="Google Shape;513;p36"/>
          <p:cNvCxnSpPr/>
          <p:nvPr/>
        </p:nvCxnSpPr>
        <p:spPr>
          <a:xfrm>
            <a:off x="3856100" y="2341378"/>
            <a:ext cx="266489" cy="1"/>
          </a:xfrm>
          <a:prstGeom prst="straightConnector1">
            <a:avLst/>
          </a:prstGeom>
          <a:noFill/>
          <a:ln cap="flat" cmpd="sng" w="38100">
            <a:solidFill>
              <a:srgbClr val="C00000"/>
            </a:solidFill>
            <a:prstDash val="solid"/>
            <a:miter lim="400000"/>
            <a:headEnd len="sm" w="sm" type="none"/>
            <a:tailEnd len="sm" w="sm" type="none"/>
          </a:ln>
        </p:spPr>
      </p:cxnSp>
      <p:cxnSp>
        <p:nvCxnSpPr>
          <p:cNvPr id="514" name="Google Shape;514;p36"/>
          <p:cNvCxnSpPr/>
          <p:nvPr/>
        </p:nvCxnSpPr>
        <p:spPr>
          <a:xfrm>
            <a:off x="3856100" y="3043457"/>
            <a:ext cx="266489" cy="1"/>
          </a:xfrm>
          <a:prstGeom prst="straightConnector1">
            <a:avLst/>
          </a:prstGeom>
          <a:noFill/>
          <a:ln cap="flat" cmpd="sng" w="38100">
            <a:solidFill>
              <a:srgbClr val="C00000"/>
            </a:solidFill>
            <a:prstDash val="solid"/>
            <a:miter lim="400000"/>
            <a:headEnd len="sm" w="sm" type="none"/>
            <a:tailEnd len="sm" w="sm" type="none"/>
          </a:ln>
        </p:spPr>
      </p:cxnSp>
      <p:sp>
        <p:nvSpPr>
          <p:cNvPr id="515" name="Google Shape;515;p36"/>
          <p:cNvSpPr/>
          <p:nvPr/>
        </p:nvSpPr>
        <p:spPr>
          <a:xfrm>
            <a:off x="4821838" y="1514709"/>
            <a:ext cx="4178655" cy="339323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CH" sz="1500">
                <a:solidFill>
                  <a:srgbClr val="0C0C0C"/>
                </a:solidFill>
                <a:latin typeface="Arial"/>
                <a:ea typeface="Arial"/>
                <a:cs typeface="Arial"/>
                <a:sym typeface="Arial"/>
              </a:rPr>
              <a:t>Projektschritt 1: </a:t>
            </a:r>
            <a:r>
              <a:rPr lang="fr-CH" sz="1350">
                <a:solidFill>
                  <a:srgbClr val="0C0C0C"/>
                </a:solidFill>
                <a:latin typeface="Arial"/>
                <a:ea typeface="Arial"/>
                <a:cs typeface="Arial"/>
                <a:sym typeface="Arial"/>
              </a:rPr>
              <a:t>	Nachhaltiger MTB -Tourismus </a:t>
            </a:r>
            <a:endParaRPr/>
          </a:p>
          <a:p>
            <a:pPr indent="0" lvl="0" marL="0" marR="0" rtl="0" algn="l">
              <a:spcBef>
                <a:spcPts val="0"/>
              </a:spcBef>
              <a:spcAft>
                <a:spcPts val="0"/>
              </a:spcAft>
              <a:buNone/>
            </a:pPr>
            <a:r>
              <a:rPr lang="fr-CH" sz="1350">
                <a:solidFill>
                  <a:srgbClr val="0C0C0C"/>
                </a:solidFill>
                <a:latin typeface="Arial"/>
                <a:ea typeface="Arial"/>
                <a:cs typeface="Arial"/>
                <a:sym typeface="Arial"/>
              </a:rPr>
              <a:t>		[Dynamisches Grundlagenpapier]</a:t>
            </a:r>
            <a:endParaRPr/>
          </a:p>
          <a:p>
            <a:pPr indent="0" lvl="0" marL="0" marR="0" rtl="0" algn="l">
              <a:spcBef>
                <a:spcPts val="0"/>
              </a:spcBef>
              <a:spcAft>
                <a:spcPts val="0"/>
              </a:spcAft>
              <a:buNone/>
            </a:pPr>
            <a:r>
              <a:t/>
            </a:r>
            <a:endParaRPr sz="1500">
              <a:solidFill>
                <a:srgbClr val="0C0C0C"/>
              </a:solidFill>
              <a:latin typeface="Arial"/>
              <a:ea typeface="Arial"/>
              <a:cs typeface="Arial"/>
              <a:sym typeface="Arial"/>
            </a:endParaRPr>
          </a:p>
          <a:p>
            <a:pPr indent="0" lvl="0" marL="0" marR="0" rtl="0" algn="l">
              <a:spcBef>
                <a:spcPts val="0"/>
              </a:spcBef>
              <a:spcAft>
                <a:spcPts val="0"/>
              </a:spcAft>
              <a:buNone/>
            </a:pPr>
            <a:r>
              <a:rPr lang="fr-CH" sz="1500">
                <a:solidFill>
                  <a:srgbClr val="0C0C0C"/>
                </a:solidFill>
                <a:latin typeface="Arial"/>
                <a:ea typeface="Arial"/>
                <a:cs typeface="Arial"/>
                <a:sym typeface="Arial"/>
              </a:rPr>
              <a:t>Projektschritt 2:	</a:t>
            </a:r>
            <a:r>
              <a:rPr lang="fr-CH" sz="1350">
                <a:solidFill>
                  <a:srgbClr val="0C0C0C"/>
                </a:solidFill>
                <a:latin typeface="Arial"/>
                <a:ea typeface="Arial"/>
                <a:cs typeface="Arial"/>
                <a:sym typeface="Arial"/>
              </a:rPr>
              <a:t>Nachhaltiger Trailbau</a:t>
            </a:r>
            <a:endParaRPr sz="1350">
              <a:solidFill>
                <a:srgbClr val="0C0C0C"/>
              </a:solidFill>
              <a:latin typeface="Arial"/>
              <a:ea typeface="Arial"/>
              <a:cs typeface="Arial"/>
              <a:sym typeface="Arial"/>
            </a:endParaRPr>
          </a:p>
          <a:p>
            <a:pPr indent="0" lvl="0" marL="0" marR="0" rtl="0" algn="l">
              <a:spcBef>
                <a:spcPts val="0"/>
              </a:spcBef>
              <a:spcAft>
                <a:spcPts val="0"/>
              </a:spcAft>
              <a:buNone/>
            </a:pPr>
            <a:r>
              <a:rPr lang="fr-CH" sz="1350">
                <a:solidFill>
                  <a:srgbClr val="0C0C0C"/>
                </a:solidFill>
                <a:latin typeface="Arial"/>
                <a:ea typeface="Arial"/>
                <a:cs typeface="Arial"/>
                <a:sym typeface="Arial"/>
              </a:rPr>
              <a:t>		[Ausbildung]</a:t>
            </a:r>
            <a:endParaRPr/>
          </a:p>
          <a:p>
            <a:pPr indent="0" lvl="0" marL="0" marR="0" rtl="0" algn="l">
              <a:spcBef>
                <a:spcPts val="0"/>
              </a:spcBef>
              <a:spcAft>
                <a:spcPts val="0"/>
              </a:spcAft>
              <a:buNone/>
            </a:pPr>
            <a:r>
              <a:t/>
            </a:r>
            <a:endParaRPr sz="1500">
              <a:solidFill>
                <a:srgbClr val="0C0C0C"/>
              </a:solidFill>
              <a:latin typeface="Arial"/>
              <a:ea typeface="Arial"/>
              <a:cs typeface="Arial"/>
              <a:sym typeface="Arial"/>
            </a:endParaRPr>
          </a:p>
          <a:p>
            <a:pPr indent="0" lvl="0" marL="0" marR="0" rtl="0" algn="l">
              <a:spcBef>
                <a:spcPts val="0"/>
              </a:spcBef>
              <a:spcAft>
                <a:spcPts val="0"/>
              </a:spcAft>
              <a:buNone/>
            </a:pPr>
            <a:r>
              <a:rPr lang="fr-CH" sz="1500">
                <a:solidFill>
                  <a:srgbClr val="0C0C0C"/>
                </a:solidFill>
                <a:latin typeface="Arial"/>
                <a:ea typeface="Arial"/>
                <a:cs typeface="Arial"/>
                <a:sym typeface="Arial"/>
              </a:rPr>
              <a:t>Projektschritt 3: 	</a:t>
            </a:r>
            <a:r>
              <a:rPr lang="fr-CH" sz="1350">
                <a:solidFill>
                  <a:srgbClr val="0C0C0C"/>
                </a:solidFill>
                <a:latin typeface="Arial"/>
                <a:ea typeface="Arial"/>
                <a:cs typeface="Arial"/>
                <a:sym typeface="Arial"/>
              </a:rPr>
              <a:t>Mountainbike-Markt Schweiz </a:t>
            </a:r>
            <a:endParaRPr/>
          </a:p>
          <a:p>
            <a:pPr indent="0" lvl="0" marL="0" marR="0" rtl="0" algn="l">
              <a:spcBef>
                <a:spcPts val="0"/>
              </a:spcBef>
              <a:spcAft>
                <a:spcPts val="0"/>
              </a:spcAft>
              <a:buNone/>
            </a:pPr>
            <a:r>
              <a:rPr lang="fr-CH" sz="1350">
                <a:solidFill>
                  <a:srgbClr val="0C0C0C"/>
                </a:solidFill>
                <a:latin typeface="Arial"/>
                <a:ea typeface="Arial"/>
                <a:cs typeface="Arial"/>
                <a:sym typeface="Arial"/>
              </a:rPr>
              <a:t>		[Informationsplattform]</a:t>
            </a:r>
            <a:endParaRPr/>
          </a:p>
          <a:p>
            <a:pPr indent="0" lvl="0" marL="0" marR="0" rtl="0" algn="l">
              <a:spcBef>
                <a:spcPts val="0"/>
              </a:spcBef>
              <a:spcAft>
                <a:spcPts val="0"/>
              </a:spcAft>
              <a:buNone/>
            </a:pPr>
            <a:r>
              <a:t/>
            </a:r>
            <a:endParaRPr sz="1500">
              <a:solidFill>
                <a:srgbClr val="0C0C0C"/>
              </a:solidFill>
              <a:latin typeface="Arial"/>
              <a:ea typeface="Arial"/>
              <a:cs typeface="Arial"/>
              <a:sym typeface="Arial"/>
            </a:endParaRPr>
          </a:p>
          <a:p>
            <a:pPr indent="0" lvl="0" marL="0" marR="0" rtl="0" algn="l">
              <a:spcBef>
                <a:spcPts val="0"/>
              </a:spcBef>
              <a:spcAft>
                <a:spcPts val="0"/>
              </a:spcAft>
              <a:buNone/>
            </a:pPr>
            <a:r>
              <a:rPr lang="fr-CH" sz="1500">
                <a:solidFill>
                  <a:srgbClr val="0C0C0C"/>
                </a:solidFill>
                <a:latin typeface="Arial"/>
                <a:ea typeface="Arial"/>
                <a:cs typeface="Arial"/>
                <a:sym typeface="Arial"/>
              </a:rPr>
              <a:t>Projektschritt 4: 	</a:t>
            </a:r>
            <a:r>
              <a:rPr lang="fr-CH" sz="1350">
                <a:solidFill>
                  <a:srgbClr val="0C0C0C"/>
                </a:solidFill>
                <a:latin typeface="Arial"/>
                <a:ea typeface="Arial"/>
                <a:cs typeface="Arial"/>
                <a:sym typeface="Arial"/>
              </a:rPr>
              <a:t>Mountainbike-Destination </a:t>
            </a:r>
            <a:endParaRPr/>
          </a:p>
          <a:p>
            <a:pPr indent="0" lvl="0" marL="0" marR="0" rtl="0" algn="l">
              <a:spcBef>
                <a:spcPts val="0"/>
              </a:spcBef>
              <a:spcAft>
                <a:spcPts val="0"/>
              </a:spcAft>
              <a:buNone/>
            </a:pPr>
            <a:r>
              <a:rPr lang="fr-CH" sz="1350">
                <a:solidFill>
                  <a:srgbClr val="0C0C0C"/>
                </a:solidFill>
                <a:latin typeface="Arial"/>
                <a:ea typeface="Arial"/>
                <a:cs typeface="Arial"/>
                <a:sym typeface="Arial"/>
              </a:rPr>
              <a:t>		[Qualitätsprofil]</a:t>
            </a:r>
            <a:endParaRPr/>
          </a:p>
          <a:p>
            <a:pPr indent="0" lvl="0" marL="0" marR="0" rtl="0" algn="l">
              <a:spcBef>
                <a:spcPts val="0"/>
              </a:spcBef>
              <a:spcAft>
                <a:spcPts val="0"/>
              </a:spcAft>
              <a:buNone/>
            </a:pPr>
            <a:r>
              <a:t/>
            </a:r>
            <a:endParaRPr sz="1500">
              <a:solidFill>
                <a:srgbClr val="0C0C0C"/>
              </a:solidFill>
              <a:latin typeface="Helvetica Neue"/>
              <a:ea typeface="Helvetica Neue"/>
              <a:cs typeface="Helvetica Neue"/>
              <a:sym typeface="Helvetica Neue"/>
            </a:endParaRPr>
          </a:p>
        </p:txBody>
      </p:sp>
      <p:sp>
        <p:nvSpPr>
          <p:cNvPr id="516" name="Google Shape;516;p36"/>
          <p:cNvSpPr/>
          <p:nvPr/>
        </p:nvSpPr>
        <p:spPr>
          <a:xfrm>
            <a:off x="467544" y="1115374"/>
            <a:ext cx="10740325" cy="3238574"/>
          </a:xfrm>
          <a:prstGeom prst="roundRect">
            <a:avLst>
              <a:gd fmla="val 50000" name="adj"/>
            </a:avLst>
          </a:prstGeom>
          <a:noFill/>
          <a:ln cap="flat" cmpd="sng" w="12700">
            <a:solidFill>
              <a:schemeClr val="dk1"/>
            </a:solidFill>
            <a:prstDash val="solid"/>
            <a:miter lim="400000"/>
            <a:headEnd len="sm" w="sm" type="none"/>
            <a:tailEnd len="sm" w="sm" type="none"/>
          </a:ln>
        </p:spPr>
        <p:txBody>
          <a:bodyPr anchorCtr="0" anchor="ctr" bIns="26775" lIns="26775" spcFirstLastPara="1" rIns="26775" wrap="square" tIns="26775">
            <a:noAutofit/>
          </a:bodyPr>
          <a:lstStyle/>
          <a:p>
            <a:pPr indent="0" lvl="0" marL="0" marR="0" rtl="0" algn="l">
              <a:spcBef>
                <a:spcPts val="0"/>
              </a:spcBef>
              <a:spcAft>
                <a:spcPts val="0"/>
              </a:spcAft>
              <a:buNone/>
            </a:pPr>
            <a:r>
              <a:t/>
            </a:r>
            <a:endParaRPr sz="1265">
              <a:solidFill>
                <a:schemeClr val="dk1"/>
              </a:solidFill>
              <a:highlight>
                <a:srgbClr val="808080"/>
              </a:highlight>
              <a:latin typeface="Arial"/>
              <a:ea typeface="Arial"/>
              <a:cs typeface="Arial"/>
              <a:sym typeface="Arial"/>
            </a:endParaRPr>
          </a:p>
        </p:txBody>
      </p:sp>
      <p:sp>
        <p:nvSpPr>
          <p:cNvPr id="517" name="Google Shape;517;p36"/>
          <p:cNvSpPr txBox="1"/>
          <p:nvPr/>
        </p:nvSpPr>
        <p:spPr>
          <a:xfrm>
            <a:off x="359532" y="280969"/>
            <a:ext cx="6158167" cy="474382"/>
          </a:xfrm>
          <a:prstGeom prst="rect">
            <a:avLst/>
          </a:prstGeom>
          <a:noFill/>
          <a:ln>
            <a:noFill/>
          </a:ln>
        </p:spPr>
        <p:txBody>
          <a:bodyPr anchorCtr="0" anchor="t" bIns="34275" lIns="68575" spcFirstLastPara="1" rIns="68575" wrap="square" tIns="34275">
            <a:noAutofit/>
          </a:bodyPr>
          <a:lstStyle/>
          <a:p>
            <a:pPr indent="0" lvl="0" marL="0" marR="0" rtl="0" algn="l">
              <a:lnSpc>
                <a:spcPct val="101055"/>
              </a:lnSpc>
              <a:spcBef>
                <a:spcPts val="0"/>
              </a:spcBef>
              <a:spcAft>
                <a:spcPts val="0"/>
              </a:spcAft>
              <a:buClr>
                <a:srgbClr val="0C0C0C"/>
              </a:buClr>
              <a:buSzPts val="3600"/>
              <a:buFont typeface="Arial"/>
              <a:buNone/>
            </a:pPr>
            <a:r>
              <a:rPr baseline="30000" i="1" lang="fr-CH" sz="3600">
                <a:solidFill>
                  <a:srgbClr val="0C0C0C"/>
                </a:solidFill>
                <a:latin typeface="Arial"/>
                <a:ea typeface="Arial"/>
                <a:cs typeface="Arial"/>
                <a:sym typeface="Arial"/>
              </a:rPr>
              <a:t>SMP </a:t>
            </a:r>
            <a:r>
              <a:rPr baseline="30000" i="1" lang="fr-CH" sz="3600">
                <a:solidFill>
                  <a:srgbClr val="FF0000"/>
                </a:solidFill>
                <a:latin typeface="Arial"/>
                <a:ea typeface="Arial"/>
                <a:cs typeface="Arial"/>
                <a:sym typeface="Arial"/>
              </a:rPr>
              <a:t>Swiss Mountainbiking Project</a:t>
            </a:r>
            <a:endParaRPr baseline="30000" i="1" sz="3600">
              <a:solidFill>
                <a:srgbClr val="FF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pic>
        <p:nvPicPr>
          <p:cNvPr descr="1b827324ece69f666134a2917ee297ecdcb36bd4.jpg" id="523" name="Google Shape;523;p37"/>
          <p:cNvPicPr preferRelativeResize="0"/>
          <p:nvPr/>
        </p:nvPicPr>
        <p:blipFill rotWithShape="1">
          <a:blip r:embed="rId3">
            <a:alphaModFix/>
          </a:blip>
          <a:srcRect b="12629" l="0" r="-432" t="2995"/>
          <a:stretch/>
        </p:blipFill>
        <p:spPr>
          <a:xfrm>
            <a:off x="-18510" y="0"/>
            <a:ext cx="9162510" cy="5143500"/>
          </a:xfrm>
          <a:prstGeom prst="rect">
            <a:avLst/>
          </a:prstGeom>
          <a:noFill/>
          <a:ln>
            <a:noFill/>
          </a:ln>
        </p:spPr>
      </p:pic>
      <p:sp>
        <p:nvSpPr>
          <p:cNvPr id="524" name="Google Shape;524;p37"/>
          <p:cNvSpPr txBox="1"/>
          <p:nvPr/>
        </p:nvSpPr>
        <p:spPr>
          <a:xfrm>
            <a:off x="305526" y="2631286"/>
            <a:ext cx="4608681" cy="762565"/>
          </a:xfrm>
          <a:prstGeom prst="rect">
            <a:avLst/>
          </a:prstGeom>
          <a:solidFill>
            <a:srgbClr val="FFFFFF"/>
          </a:solidFill>
          <a:ln>
            <a:noFill/>
          </a:ln>
        </p:spPr>
        <p:txBody>
          <a:bodyPr anchorCtr="0" anchor="ctr" bIns="26775" lIns="26775" spcFirstLastPara="1" rIns="26775" wrap="square" tIns="26775">
            <a:spAutoFit/>
          </a:bodyPr>
          <a:lstStyle/>
          <a:p>
            <a:pPr indent="0" lvl="0" marL="0" marR="0" rtl="0" algn="just">
              <a:lnSpc>
                <a:spcPct val="120000"/>
              </a:lnSpc>
              <a:spcBef>
                <a:spcPts val="0"/>
              </a:spcBef>
              <a:spcAft>
                <a:spcPts val="0"/>
              </a:spcAft>
              <a:buNone/>
            </a:pPr>
            <a:r>
              <a:rPr lang="fr-CH" sz="1319">
                <a:solidFill>
                  <a:srgbClr val="CE1C00"/>
                </a:solidFill>
                <a:latin typeface="Arial"/>
                <a:ea typeface="Arial"/>
                <a:cs typeface="Arial"/>
                <a:sym typeface="Arial"/>
              </a:rPr>
              <a:t>Ziel des Swiss Mountainbiking PROJECTS ist die Stärkung des Mountainbike-Segments als wichtige Einnahmequelle des Schweizer Sommertourismus.</a:t>
            </a:r>
            <a:endParaRPr/>
          </a:p>
        </p:txBody>
      </p:sp>
      <p:pic>
        <p:nvPicPr>
          <p:cNvPr descr="Bildschirmfoto 2017-10-15 um 20.21.48.png" id="525" name="Google Shape;525;p37"/>
          <p:cNvPicPr preferRelativeResize="0"/>
          <p:nvPr/>
        </p:nvPicPr>
        <p:blipFill rotWithShape="1">
          <a:blip r:embed="rId4">
            <a:alphaModFix/>
          </a:blip>
          <a:srcRect b="0" l="0" r="0" t="0"/>
          <a:stretch/>
        </p:blipFill>
        <p:spPr>
          <a:xfrm>
            <a:off x="7326307" y="4083919"/>
            <a:ext cx="937868" cy="60249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38"/>
          <p:cNvSpPr txBox="1"/>
          <p:nvPr/>
        </p:nvSpPr>
        <p:spPr>
          <a:xfrm>
            <a:off x="359532" y="280969"/>
            <a:ext cx="6158167" cy="474382"/>
          </a:xfrm>
          <a:prstGeom prst="rect">
            <a:avLst/>
          </a:prstGeom>
          <a:noFill/>
          <a:ln>
            <a:noFill/>
          </a:ln>
        </p:spPr>
        <p:txBody>
          <a:bodyPr anchorCtr="0" anchor="t" bIns="34275" lIns="68575" spcFirstLastPara="1" rIns="68575" wrap="square" tIns="34275">
            <a:noAutofit/>
          </a:bodyPr>
          <a:lstStyle/>
          <a:p>
            <a:pPr indent="0" lvl="0" marL="0" marR="0" rtl="0" algn="l">
              <a:lnSpc>
                <a:spcPct val="101055"/>
              </a:lnSpc>
              <a:spcBef>
                <a:spcPts val="0"/>
              </a:spcBef>
              <a:spcAft>
                <a:spcPts val="0"/>
              </a:spcAft>
              <a:buClr>
                <a:srgbClr val="0C0C0C"/>
              </a:buClr>
              <a:buSzPts val="3600"/>
              <a:buFont typeface="Arial"/>
              <a:buNone/>
            </a:pPr>
            <a:r>
              <a:rPr baseline="30000" i="1" lang="fr-CH" sz="3600">
                <a:solidFill>
                  <a:srgbClr val="0C0C0C"/>
                </a:solidFill>
                <a:latin typeface="Arial"/>
                <a:ea typeface="Arial"/>
                <a:cs typeface="Arial"/>
                <a:sym typeface="Arial"/>
              </a:rPr>
              <a:t>PROJEKTSCHRITTE</a:t>
            </a:r>
            <a:r>
              <a:rPr baseline="30000" i="1" lang="fr-CH" sz="3600">
                <a:solidFill>
                  <a:srgbClr val="0C0C0C"/>
                </a:solidFill>
                <a:latin typeface="Helvetica Neue"/>
                <a:ea typeface="Helvetica Neue"/>
                <a:cs typeface="Helvetica Neue"/>
                <a:sym typeface="Helvetica Neue"/>
              </a:rPr>
              <a:t> </a:t>
            </a:r>
            <a:r>
              <a:rPr baseline="30000" i="1" lang="fr-CH" sz="3600">
                <a:solidFill>
                  <a:srgbClr val="FF0000"/>
                </a:solidFill>
                <a:latin typeface="Helvetica Neue Light"/>
                <a:ea typeface="Helvetica Neue Light"/>
                <a:cs typeface="Helvetica Neue Light"/>
                <a:sym typeface="Helvetica Neue Light"/>
              </a:rPr>
              <a:t>SMProject</a:t>
            </a:r>
            <a:endParaRPr baseline="30000" i="1" sz="3600">
              <a:solidFill>
                <a:srgbClr val="FF0000"/>
              </a:solidFill>
              <a:latin typeface="Helvetica Neue Light"/>
              <a:ea typeface="Helvetica Neue Light"/>
              <a:cs typeface="Helvetica Neue Light"/>
              <a:sym typeface="Helvetica Neue Light"/>
            </a:endParaRPr>
          </a:p>
        </p:txBody>
      </p:sp>
      <p:sp>
        <p:nvSpPr>
          <p:cNvPr id="532" name="Google Shape;532;p38"/>
          <p:cNvSpPr txBox="1"/>
          <p:nvPr/>
        </p:nvSpPr>
        <p:spPr>
          <a:xfrm>
            <a:off x="305526" y="951570"/>
            <a:ext cx="7938882" cy="4405052"/>
          </a:xfrm>
          <a:prstGeom prst="rect">
            <a:avLst/>
          </a:prstGeom>
          <a:noFill/>
          <a:ln>
            <a:noFill/>
          </a:ln>
        </p:spPr>
        <p:txBody>
          <a:bodyPr anchorCtr="0" anchor="t" bIns="45700" lIns="91425" spcFirstLastPara="1" rIns="91425" wrap="square" tIns="45700">
            <a:spAutoFit/>
          </a:bodyPr>
          <a:lstStyle/>
          <a:p>
            <a:pPr indent="0" lvl="0" marL="0" marR="0" rtl="0" algn="l">
              <a:lnSpc>
                <a:spcPct val="188596"/>
              </a:lnSpc>
              <a:spcBef>
                <a:spcPts val="0"/>
              </a:spcBef>
              <a:spcAft>
                <a:spcPts val="0"/>
              </a:spcAft>
              <a:buNone/>
            </a:pPr>
            <a:r>
              <a:rPr baseline="30000" lang="fr-CH" sz="1710">
                <a:solidFill>
                  <a:srgbClr val="FF0000"/>
                </a:solidFill>
                <a:latin typeface="Arial"/>
                <a:ea typeface="Arial"/>
                <a:cs typeface="Arial"/>
                <a:sym typeface="Arial"/>
              </a:rPr>
              <a:t>Projektschritt 1: Mountainbike-Tourismus und Umwelt [Dynamisches Grundlagenpapier]</a:t>
            </a:r>
            <a:endParaRPr baseline="30000" sz="1710">
              <a:solidFill>
                <a:schemeClr val="dk1"/>
              </a:solidFill>
              <a:latin typeface="Arial"/>
              <a:ea typeface="Arial"/>
              <a:cs typeface="Arial"/>
              <a:sym typeface="Arial"/>
            </a:endParaRPr>
          </a:p>
          <a:p>
            <a:pPr indent="-257175" lvl="4" marL="1270635" marR="0" rtl="0" algn="l">
              <a:lnSpc>
                <a:spcPct val="120000"/>
              </a:lnSpc>
              <a:spcBef>
                <a:spcPts val="0"/>
              </a:spcBef>
              <a:spcAft>
                <a:spcPts val="0"/>
              </a:spcAft>
              <a:buClr>
                <a:srgbClr val="53585F"/>
              </a:buClr>
              <a:buSzPts val="1026"/>
              <a:buFont typeface="Noto Sans Symbols"/>
              <a:buChar char="✔"/>
            </a:pPr>
            <a:r>
              <a:rPr b="0" i="0" lang="fr-CH" sz="1368" u="none" cap="none" strike="noStrike">
                <a:solidFill>
                  <a:srgbClr val="53585F"/>
                </a:solidFill>
                <a:latin typeface="Arial"/>
                <a:ea typeface="Arial"/>
                <a:cs typeface="Arial"/>
                <a:sym typeface="Arial"/>
              </a:rPr>
              <a:t>Zusammenstellen einer Expertengruppe Mountainbike, Natur und Landschaft</a:t>
            </a:r>
            <a:endParaRPr/>
          </a:p>
          <a:p>
            <a:pPr indent="-257175" lvl="4" marL="1270635" marR="0" rtl="0" algn="l">
              <a:lnSpc>
                <a:spcPct val="120000"/>
              </a:lnSpc>
              <a:spcBef>
                <a:spcPts val="0"/>
              </a:spcBef>
              <a:spcAft>
                <a:spcPts val="0"/>
              </a:spcAft>
              <a:buClr>
                <a:srgbClr val="53585F"/>
              </a:buClr>
              <a:buSzPts val="1026"/>
              <a:buFont typeface="Noto Sans Symbols"/>
              <a:buChar char="✔"/>
            </a:pPr>
            <a:r>
              <a:rPr b="0" i="0" lang="fr-CH" sz="1368" u="none" cap="none" strike="noStrike">
                <a:solidFill>
                  <a:srgbClr val="53585F"/>
                </a:solidFill>
                <a:latin typeface="Arial"/>
                <a:ea typeface="Arial"/>
                <a:cs typeface="Arial"/>
                <a:sym typeface="Arial"/>
              </a:rPr>
              <a:t>Aufarbeiten von Grundlagen und Erfahrungen</a:t>
            </a:r>
            <a:endParaRPr/>
          </a:p>
          <a:p>
            <a:pPr indent="-257175" lvl="4" marL="1270635" marR="0" rtl="0" algn="l">
              <a:lnSpc>
                <a:spcPct val="120000"/>
              </a:lnSpc>
              <a:spcBef>
                <a:spcPts val="0"/>
              </a:spcBef>
              <a:spcAft>
                <a:spcPts val="0"/>
              </a:spcAft>
              <a:buClr>
                <a:srgbClr val="53585F"/>
              </a:buClr>
              <a:buSzPts val="1026"/>
              <a:buFont typeface="Noto Sans Symbols"/>
              <a:buChar char="✔"/>
            </a:pPr>
            <a:r>
              <a:rPr b="0" i="0" lang="fr-CH" sz="1368" u="none" cap="none" strike="noStrike">
                <a:solidFill>
                  <a:srgbClr val="53585F"/>
                </a:solidFill>
                <a:latin typeface="Arial"/>
                <a:ea typeface="Arial"/>
                <a:cs typeface="Arial"/>
                <a:sym typeface="Arial"/>
              </a:rPr>
              <a:t>Erarbeiten eines Dynamischen Grundlagenpapiers inkl. Wissensplattform 🡪 Erhöhung Planungs- und Handlungssicherheit</a:t>
            </a:r>
            <a:endParaRPr b="0" i="0" sz="1368" u="none" cap="none" strike="noStrike">
              <a:solidFill>
                <a:schemeClr val="dk1"/>
              </a:solidFill>
              <a:latin typeface="Arial"/>
              <a:ea typeface="Arial"/>
              <a:cs typeface="Arial"/>
              <a:sym typeface="Arial"/>
            </a:endParaRPr>
          </a:p>
          <a:p>
            <a:pPr indent="-257175" lvl="4" marL="1270635" marR="0" rtl="0" algn="l">
              <a:lnSpc>
                <a:spcPct val="120000"/>
              </a:lnSpc>
              <a:spcBef>
                <a:spcPts val="0"/>
              </a:spcBef>
              <a:spcAft>
                <a:spcPts val="0"/>
              </a:spcAft>
              <a:buClr>
                <a:srgbClr val="53585F"/>
              </a:buClr>
              <a:buSzPts val="1026"/>
              <a:buFont typeface="Courier New"/>
              <a:buChar char="o"/>
            </a:pPr>
            <a:r>
              <a:rPr b="0" i="0" lang="fr-CH" sz="1368" u="none" cap="none" strike="noStrike">
                <a:solidFill>
                  <a:srgbClr val="53585F"/>
                </a:solidFill>
                <a:latin typeface="Arial"/>
                <a:ea typeface="Arial"/>
                <a:cs typeface="Arial"/>
                <a:sym typeface="Arial"/>
              </a:rPr>
              <a:t>Digitale Aufbereitung der Inhalte</a:t>
            </a:r>
            <a:endParaRPr b="0" i="0" sz="1368" u="none" cap="none" strike="noStrike">
              <a:solidFill>
                <a:schemeClr val="dk1"/>
              </a:solidFill>
              <a:latin typeface="Arial"/>
              <a:ea typeface="Arial"/>
              <a:cs typeface="Arial"/>
              <a:sym typeface="Arial"/>
            </a:endParaRPr>
          </a:p>
          <a:p>
            <a:pPr indent="0" lvl="0" marL="0" marR="0" rtl="0" algn="l">
              <a:lnSpc>
                <a:spcPct val="188596"/>
              </a:lnSpc>
              <a:spcBef>
                <a:spcPts val="0"/>
              </a:spcBef>
              <a:spcAft>
                <a:spcPts val="0"/>
              </a:spcAft>
              <a:buNone/>
            </a:pPr>
            <a:r>
              <a:rPr baseline="30000" lang="fr-CH" sz="1710">
                <a:solidFill>
                  <a:srgbClr val="FF0000"/>
                </a:solidFill>
                <a:latin typeface="Arial"/>
                <a:ea typeface="Arial"/>
                <a:cs typeface="Arial"/>
                <a:sym typeface="Arial"/>
              </a:rPr>
              <a:t>Projektschritt 2: Nachhaltiger Trail-Bau [Ausbildung]</a:t>
            </a:r>
            <a:endParaRPr/>
          </a:p>
          <a:p>
            <a:pPr indent="-257175" lvl="4" marL="1270635" marR="0" rtl="0" algn="l">
              <a:lnSpc>
                <a:spcPct val="120000"/>
              </a:lnSpc>
              <a:spcBef>
                <a:spcPts val="0"/>
              </a:spcBef>
              <a:spcAft>
                <a:spcPts val="0"/>
              </a:spcAft>
              <a:buClr>
                <a:srgbClr val="53585F"/>
              </a:buClr>
              <a:buSzPts val="1026"/>
              <a:buFont typeface="Noto Sans Symbols"/>
              <a:buChar char="✔"/>
            </a:pPr>
            <a:r>
              <a:rPr b="0" i="0" lang="fr-CH" sz="1368" u="none" cap="none" strike="noStrike">
                <a:solidFill>
                  <a:srgbClr val="53585F"/>
                </a:solidFill>
                <a:latin typeface="Arial"/>
                <a:ea typeface="Arial"/>
                <a:cs typeface="Arial"/>
                <a:sym typeface="Arial"/>
              </a:rPr>
              <a:t>Schaffung Wissenspool und -diffusion. </a:t>
            </a:r>
            <a:endParaRPr/>
          </a:p>
          <a:p>
            <a:pPr indent="-257175" lvl="4" marL="1270635" marR="0" rtl="0" algn="l">
              <a:lnSpc>
                <a:spcPct val="120000"/>
              </a:lnSpc>
              <a:spcBef>
                <a:spcPts val="0"/>
              </a:spcBef>
              <a:spcAft>
                <a:spcPts val="0"/>
              </a:spcAft>
              <a:buClr>
                <a:srgbClr val="53585F"/>
              </a:buClr>
              <a:buSzPts val="1026"/>
              <a:buFont typeface="Courier New"/>
              <a:buChar char="o"/>
            </a:pPr>
            <a:r>
              <a:rPr b="0" i="0" lang="fr-CH" sz="1368" u="none" cap="none" strike="noStrike">
                <a:solidFill>
                  <a:srgbClr val="53585F"/>
                </a:solidFill>
                <a:latin typeface="Arial"/>
                <a:ea typeface="Arial"/>
                <a:cs typeface="Arial"/>
                <a:sym typeface="Arial"/>
              </a:rPr>
              <a:t>Trail-Bau Handbuch / Schulungen und Ausbildungen / Angliederung an das Bildungswesen</a:t>
            </a:r>
            <a:endParaRPr/>
          </a:p>
          <a:p>
            <a:pPr indent="-257175" lvl="4" marL="1270635" marR="0" rtl="0" algn="l">
              <a:lnSpc>
                <a:spcPct val="120000"/>
              </a:lnSpc>
              <a:spcBef>
                <a:spcPts val="0"/>
              </a:spcBef>
              <a:spcAft>
                <a:spcPts val="0"/>
              </a:spcAft>
              <a:buClr>
                <a:srgbClr val="53585F"/>
              </a:buClr>
              <a:buSzPts val="1026"/>
              <a:buFont typeface="Courier New"/>
              <a:buChar char="o"/>
            </a:pPr>
            <a:r>
              <a:rPr b="0" i="0" lang="fr-CH" sz="1368" u="none" cap="none" strike="noStrike">
                <a:solidFill>
                  <a:srgbClr val="53585F"/>
                </a:solidFill>
                <a:latin typeface="Arial"/>
                <a:ea typeface="Arial"/>
                <a:cs typeface="Arial"/>
                <a:sym typeface="Arial"/>
              </a:rPr>
              <a:t>Definition von Standards für nachhaltigen Trail-Bau als Multiplikator für touristische Wertschöpfung und Schaffung naturverträglicher Angebote —&gt; Anknüpfung an DIRTT Project (Erasmus+) </a:t>
            </a:r>
            <a:endParaRPr/>
          </a:p>
          <a:p>
            <a:pPr indent="-257175" lvl="4" marL="1270635" marR="0" rtl="0" algn="l">
              <a:lnSpc>
                <a:spcPct val="120000"/>
              </a:lnSpc>
              <a:spcBef>
                <a:spcPts val="0"/>
              </a:spcBef>
              <a:spcAft>
                <a:spcPts val="0"/>
              </a:spcAft>
              <a:buClr>
                <a:srgbClr val="53585F"/>
              </a:buClr>
              <a:buSzPts val="1026"/>
              <a:buFont typeface="Courier New"/>
              <a:buChar char="o"/>
            </a:pPr>
            <a:r>
              <a:rPr b="0" i="0" lang="fr-CH" sz="1368" u="none" cap="none" strike="noStrike">
                <a:solidFill>
                  <a:srgbClr val="53585F"/>
                </a:solidFill>
                <a:latin typeface="Arial"/>
                <a:ea typeface="Arial"/>
                <a:cs typeface="Arial"/>
                <a:sym typeface="Arial"/>
              </a:rPr>
              <a:t>Integration von Wissen aus Modul 1 und best. Grundlagen [bfu, CHMobil, IMBA]</a:t>
            </a:r>
            <a:endParaRPr/>
          </a:p>
          <a:p>
            <a:pPr indent="-130302" lvl="0" marL="130302" marR="0" rtl="0" algn="l">
              <a:lnSpc>
                <a:spcPct val="120000"/>
              </a:lnSpc>
              <a:spcBef>
                <a:spcPts val="0"/>
              </a:spcBef>
              <a:spcAft>
                <a:spcPts val="0"/>
              </a:spcAft>
              <a:buNone/>
            </a:pPr>
            <a:r>
              <a:t/>
            </a:r>
            <a:endParaRPr sz="1368">
              <a:solidFill>
                <a:schemeClr val="dk1"/>
              </a:solidFill>
              <a:latin typeface="Arial"/>
              <a:ea typeface="Arial"/>
              <a:cs typeface="Arial"/>
              <a:sym typeface="Arial"/>
            </a:endParaRPr>
          </a:p>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pic>
        <p:nvPicPr>
          <p:cNvPr descr="Bildschirmfoto 2017-08-14 um 15.13.15.png" id="533" name="Google Shape;533;p38"/>
          <p:cNvPicPr preferRelativeResize="0"/>
          <p:nvPr/>
        </p:nvPicPr>
        <p:blipFill rotWithShape="1">
          <a:blip r:embed="rId3">
            <a:alphaModFix/>
          </a:blip>
          <a:srcRect b="0" l="6203" r="0" t="20333"/>
          <a:stretch/>
        </p:blipFill>
        <p:spPr>
          <a:xfrm>
            <a:off x="629562" y="1610688"/>
            <a:ext cx="590931" cy="583020"/>
          </a:xfrm>
          <a:prstGeom prst="rect">
            <a:avLst/>
          </a:prstGeom>
          <a:noFill/>
          <a:ln>
            <a:noFill/>
          </a:ln>
        </p:spPr>
      </p:pic>
      <p:pic>
        <p:nvPicPr>
          <p:cNvPr descr="Bildschirmfoto 2017-08-14 um 15.07.27.png" id="534" name="Google Shape;534;p38"/>
          <p:cNvPicPr preferRelativeResize="0"/>
          <p:nvPr/>
        </p:nvPicPr>
        <p:blipFill rotWithShape="1">
          <a:blip r:embed="rId4">
            <a:alphaModFix/>
          </a:blip>
          <a:srcRect b="0" l="7913" r="0" t="18396"/>
          <a:stretch/>
        </p:blipFill>
        <p:spPr>
          <a:xfrm>
            <a:off x="665239" y="3399588"/>
            <a:ext cx="636428" cy="63032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39"/>
          <p:cNvSpPr txBox="1"/>
          <p:nvPr/>
        </p:nvSpPr>
        <p:spPr>
          <a:xfrm>
            <a:off x="359532" y="280969"/>
            <a:ext cx="6158167" cy="474382"/>
          </a:xfrm>
          <a:prstGeom prst="rect">
            <a:avLst/>
          </a:prstGeom>
          <a:noFill/>
          <a:ln>
            <a:noFill/>
          </a:ln>
        </p:spPr>
        <p:txBody>
          <a:bodyPr anchorCtr="0" anchor="t" bIns="34275" lIns="68575" spcFirstLastPara="1" rIns="68575" wrap="square" tIns="34275">
            <a:noAutofit/>
          </a:bodyPr>
          <a:lstStyle/>
          <a:p>
            <a:pPr indent="0" lvl="0" marL="0" marR="0" rtl="0" algn="l">
              <a:lnSpc>
                <a:spcPct val="101055"/>
              </a:lnSpc>
              <a:spcBef>
                <a:spcPts val="0"/>
              </a:spcBef>
              <a:spcAft>
                <a:spcPts val="0"/>
              </a:spcAft>
              <a:buClr>
                <a:srgbClr val="0C0C0C"/>
              </a:buClr>
              <a:buSzPts val="3600"/>
              <a:buFont typeface="Arial"/>
              <a:buNone/>
            </a:pPr>
            <a:r>
              <a:rPr baseline="30000" i="1" lang="fr-CH" sz="3600">
                <a:solidFill>
                  <a:srgbClr val="0C0C0C"/>
                </a:solidFill>
                <a:latin typeface="Arial"/>
                <a:ea typeface="Arial"/>
                <a:cs typeface="Arial"/>
                <a:sym typeface="Arial"/>
              </a:rPr>
              <a:t>PROJEKTSCHRITTE </a:t>
            </a:r>
            <a:r>
              <a:rPr baseline="30000" i="1" lang="fr-CH" sz="3600">
                <a:solidFill>
                  <a:srgbClr val="FF0000"/>
                </a:solidFill>
                <a:latin typeface="Arial"/>
                <a:ea typeface="Arial"/>
                <a:cs typeface="Arial"/>
                <a:sym typeface="Arial"/>
              </a:rPr>
              <a:t>SMProject</a:t>
            </a:r>
            <a:endParaRPr baseline="30000" i="1" sz="3600">
              <a:solidFill>
                <a:srgbClr val="FF0000"/>
              </a:solidFill>
              <a:latin typeface="Arial"/>
              <a:ea typeface="Arial"/>
              <a:cs typeface="Arial"/>
              <a:sym typeface="Arial"/>
            </a:endParaRPr>
          </a:p>
        </p:txBody>
      </p:sp>
      <p:sp>
        <p:nvSpPr>
          <p:cNvPr id="541" name="Google Shape;541;p39"/>
          <p:cNvSpPr txBox="1"/>
          <p:nvPr/>
        </p:nvSpPr>
        <p:spPr>
          <a:xfrm>
            <a:off x="305526" y="951570"/>
            <a:ext cx="7938882" cy="3163495"/>
          </a:xfrm>
          <a:prstGeom prst="rect">
            <a:avLst/>
          </a:prstGeom>
          <a:noFill/>
          <a:ln>
            <a:noFill/>
          </a:ln>
        </p:spPr>
        <p:txBody>
          <a:bodyPr anchorCtr="0" anchor="t" bIns="45700" lIns="91425" spcFirstLastPara="1" rIns="91425" wrap="square" tIns="45700">
            <a:spAutoFit/>
          </a:bodyPr>
          <a:lstStyle/>
          <a:p>
            <a:pPr indent="0" lvl="0" marL="0" marR="0" rtl="0" algn="l">
              <a:lnSpc>
                <a:spcPct val="188596"/>
              </a:lnSpc>
              <a:spcBef>
                <a:spcPts val="0"/>
              </a:spcBef>
              <a:spcAft>
                <a:spcPts val="0"/>
              </a:spcAft>
              <a:buNone/>
            </a:pPr>
            <a:r>
              <a:rPr baseline="30000" lang="fr-CH" sz="1710">
                <a:solidFill>
                  <a:srgbClr val="FF0000"/>
                </a:solidFill>
                <a:latin typeface="Arial"/>
                <a:ea typeface="Arial"/>
                <a:cs typeface="Arial"/>
                <a:sym typeface="Arial"/>
              </a:rPr>
              <a:t>Projektschritt 3: Tourismus und Naherholung [Informationsplattform]</a:t>
            </a:r>
            <a:endParaRPr/>
          </a:p>
          <a:p>
            <a:pPr indent="-257175" lvl="4" marL="1270635" marR="0" rtl="0" algn="l">
              <a:lnSpc>
                <a:spcPct val="120000"/>
              </a:lnSpc>
              <a:spcBef>
                <a:spcPts val="0"/>
              </a:spcBef>
              <a:spcAft>
                <a:spcPts val="0"/>
              </a:spcAft>
              <a:buClr>
                <a:srgbClr val="53585F"/>
              </a:buClr>
              <a:buSzPts val="1026"/>
              <a:buFont typeface="Noto Sans Symbols"/>
              <a:buChar char="✔"/>
            </a:pPr>
            <a:r>
              <a:rPr b="0" i="0" lang="fr-CH" sz="1368" u="none" cap="none" strike="noStrike">
                <a:solidFill>
                  <a:srgbClr val="53585F"/>
                </a:solidFill>
                <a:latin typeface="Arial"/>
                <a:ea typeface="Arial"/>
                <a:cs typeface="Arial"/>
                <a:sym typeface="Arial"/>
              </a:rPr>
              <a:t>Zahlen und Fakten</a:t>
            </a:r>
            <a:endParaRPr/>
          </a:p>
          <a:p>
            <a:pPr indent="-257175" lvl="4" marL="1270635" marR="0" rtl="0" algn="l">
              <a:lnSpc>
                <a:spcPct val="120000"/>
              </a:lnSpc>
              <a:spcBef>
                <a:spcPts val="0"/>
              </a:spcBef>
              <a:spcAft>
                <a:spcPts val="0"/>
              </a:spcAft>
              <a:buClr>
                <a:srgbClr val="53585F"/>
              </a:buClr>
              <a:buSzPts val="1026"/>
              <a:buFont typeface="Courier New"/>
              <a:buChar char="o"/>
            </a:pPr>
            <a:r>
              <a:rPr b="0" i="0" lang="fr-CH" sz="1368" u="none" cap="none" strike="noStrike">
                <a:solidFill>
                  <a:srgbClr val="53585F"/>
                </a:solidFill>
                <a:latin typeface="Arial"/>
                <a:ea typeface="Arial"/>
                <a:cs typeface="Arial"/>
                <a:sym typeface="Arial"/>
              </a:rPr>
              <a:t>Ganzheitliche Förderung des Mountainbike-Sports in der Schweiz</a:t>
            </a:r>
            <a:endParaRPr/>
          </a:p>
          <a:p>
            <a:pPr indent="-257175" lvl="4" marL="1270635" marR="0" rtl="0" algn="l">
              <a:lnSpc>
                <a:spcPct val="120000"/>
              </a:lnSpc>
              <a:spcBef>
                <a:spcPts val="0"/>
              </a:spcBef>
              <a:spcAft>
                <a:spcPts val="0"/>
              </a:spcAft>
              <a:buClr>
                <a:srgbClr val="53585F"/>
              </a:buClr>
              <a:buSzPts val="1026"/>
              <a:buFont typeface="Courier New"/>
              <a:buChar char="o"/>
            </a:pPr>
            <a:r>
              <a:rPr b="0" i="0" lang="fr-CH" sz="1368" u="none" cap="none" strike="noStrike">
                <a:solidFill>
                  <a:srgbClr val="53585F"/>
                </a:solidFill>
                <a:latin typeface="Arial"/>
                <a:ea typeface="Arial"/>
                <a:cs typeface="Arial"/>
                <a:sym typeface="Arial"/>
              </a:rPr>
              <a:t>Hilfestellung (Leitfäden, Musterlösungen, Best Practice) für bikespezifische NGO’s</a:t>
            </a:r>
            <a:endParaRPr b="0" i="0" sz="1368" u="none" cap="none" strike="noStrike">
              <a:solidFill>
                <a:srgbClr val="53585F"/>
              </a:solidFill>
              <a:latin typeface="Arial"/>
              <a:ea typeface="Arial"/>
              <a:cs typeface="Arial"/>
              <a:sym typeface="Arial"/>
            </a:endParaRPr>
          </a:p>
          <a:p>
            <a:pPr indent="-257175" lvl="4" marL="1270635" marR="0" rtl="0" algn="l">
              <a:lnSpc>
                <a:spcPct val="120000"/>
              </a:lnSpc>
              <a:spcBef>
                <a:spcPts val="0"/>
              </a:spcBef>
              <a:spcAft>
                <a:spcPts val="0"/>
              </a:spcAft>
              <a:buClr>
                <a:srgbClr val="53585F"/>
              </a:buClr>
              <a:buSzPts val="1026"/>
              <a:buFont typeface="Courier New"/>
              <a:buChar char="o"/>
            </a:pPr>
            <a:r>
              <a:rPr b="0" i="0" lang="fr-CH" sz="1368" u="none" cap="none" strike="noStrike">
                <a:solidFill>
                  <a:srgbClr val="53585F"/>
                </a:solidFill>
                <a:latin typeface="Arial"/>
                <a:ea typeface="Arial"/>
                <a:cs typeface="Arial"/>
                <a:sym typeface="Arial"/>
              </a:rPr>
              <a:t>Hilfestellung (Zahlen und Fakten, Best Practice und Benchmarking, Leitfäden) für Akteure Tourismus und Naherholung 🡪 Erhöhung der Planungs- und Handlungssicherheit</a:t>
            </a:r>
            <a:endParaRPr b="0" i="0" sz="1368" u="none" cap="none" strike="noStrike">
              <a:solidFill>
                <a:srgbClr val="53585F"/>
              </a:solidFill>
              <a:latin typeface="Arial"/>
              <a:ea typeface="Arial"/>
              <a:cs typeface="Arial"/>
              <a:sym typeface="Arial"/>
            </a:endParaRPr>
          </a:p>
          <a:p>
            <a:pPr indent="0" lvl="0" marL="0" marR="0" rtl="0" algn="l">
              <a:lnSpc>
                <a:spcPct val="188596"/>
              </a:lnSpc>
              <a:spcBef>
                <a:spcPts val="0"/>
              </a:spcBef>
              <a:spcAft>
                <a:spcPts val="0"/>
              </a:spcAft>
              <a:buNone/>
            </a:pPr>
            <a:r>
              <a:rPr baseline="30000" lang="fr-CH" sz="1710">
                <a:solidFill>
                  <a:srgbClr val="FF0000"/>
                </a:solidFill>
                <a:latin typeface="Arial"/>
                <a:ea typeface="Arial"/>
                <a:cs typeface="Arial"/>
                <a:sym typeface="Arial"/>
              </a:rPr>
              <a:t>Projektschritt 4: Mountainbike-Destinationen [Qualitätsprofil]</a:t>
            </a:r>
            <a:endParaRPr sz="1368">
              <a:solidFill>
                <a:srgbClr val="53585F"/>
              </a:solidFill>
              <a:latin typeface="Arial"/>
              <a:ea typeface="Arial"/>
              <a:cs typeface="Arial"/>
              <a:sym typeface="Arial"/>
            </a:endParaRPr>
          </a:p>
          <a:p>
            <a:pPr indent="-257175" lvl="4" marL="1270635" marR="0" rtl="0" algn="l">
              <a:lnSpc>
                <a:spcPct val="120000"/>
              </a:lnSpc>
              <a:spcBef>
                <a:spcPts val="0"/>
              </a:spcBef>
              <a:spcAft>
                <a:spcPts val="0"/>
              </a:spcAft>
              <a:buClr>
                <a:srgbClr val="53585F"/>
              </a:buClr>
              <a:buSzPts val="1026"/>
              <a:buFont typeface="Courier New"/>
              <a:buChar char="o"/>
            </a:pPr>
            <a:r>
              <a:rPr b="0" i="0" lang="fr-CH" sz="1368" u="none" cap="none" strike="noStrike">
                <a:solidFill>
                  <a:srgbClr val="53585F"/>
                </a:solidFill>
                <a:latin typeface="Arial"/>
                <a:ea typeface="Arial"/>
                <a:cs typeface="Arial"/>
                <a:sym typeface="Arial"/>
              </a:rPr>
              <a:t>Unterstützung und Prozessbeschleunigung bei Angebotsgestaltung im Tourismus</a:t>
            </a:r>
            <a:endParaRPr/>
          </a:p>
          <a:p>
            <a:pPr indent="-257175" lvl="4" marL="1270635" marR="0" rtl="0" algn="l">
              <a:lnSpc>
                <a:spcPct val="120000"/>
              </a:lnSpc>
              <a:spcBef>
                <a:spcPts val="0"/>
              </a:spcBef>
              <a:spcAft>
                <a:spcPts val="0"/>
              </a:spcAft>
              <a:buClr>
                <a:srgbClr val="53585F"/>
              </a:buClr>
              <a:buSzPts val="1026"/>
              <a:buFont typeface="Courier New"/>
              <a:buChar char="o"/>
            </a:pPr>
            <a:r>
              <a:rPr b="0" i="0" lang="fr-CH" sz="1368" u="none" cap="none" strike="noStrike">
                <a:solidFill>
                  <a:srgbClr val="53585F"/>
                </a:solidFill>
                <a:latin typeface="Arial"/>
                <a:ea typeface="Arial"/>
                <a:cs typeface="Arial"/>
                <a:sym typeface="Arial"/>
              </a:rPr>
              <a:t>Grundlegende Anforderungen und detaillierte Kriterien zur Qualitätsprofilierung</a:t>
            </a:r>
            <a:endParaRPr/>
          </a:p>
          <a:p>
            <a:pPr indent="-257175" lvl="4" marL="1270635" marR="0" rtl="0" algn="l">
              <a:lnSpc>
                <a:spcPct val="120000"/>
              </a:lnSpc>
              <a:spcBef>
                <a:spcPts val="0"/>
              </a:spcBef>
              <a:spcAft>
                <a:spcPts val="0"/>
              </a:spcAft>
              <a:buClr>
                <a:srgbClr val="53585F"/>
              </a:buClr>
              <a:buSzPts val="1026"/>
              <a:buFont typeface="Courier New"/>
              <a:buChar char="o"/>
            </a:pPr>
            <a:r>
              <a:rPr b="0" i="0" lang="fr-CH" sz="1368" u="none" cap="none" strike="noStrike">
                <a:solidFill>
                  <a:srgbClr val="53585F"/>
                </a:solidFill>
                <a:latin typeface="Arial"/>
                <a:ea typeface="Arial"/>
                <a:cs typeface="Arial"/>
                <a:sym typeface="Arial"/>
              </a:rPr>
              <a:t>Steigerung der Wertschöpfung in den Tourismusdestinationen</a:t>
            </a:r>
            <a:endParaRPr/>
          </a:p>
        </p:txBody>
      </p:sp>
      <p:pic>
        <p:nvPicPr>
          <p:cNvPr descr="Bildschirmfoto 2017-08-14 um 15.07.14.png" id="542" name="Google Shape;542;p39"/>
          <p:cNvPicPr preferRelativeResize="0"/>
          <p:nvPr/>
        </p:nvPicPr>
        <p:blipFill rotWithShape="1">
          <a:blip r:embed="rId3">
            <a:alphaModFix/>
          </a:blip>
          <a:srcRect b="0" l="7441" r="7441" t="18102"/>
          <a:stretch/>
        </p:blipFill>
        <p:spPr>
          <a:xfrm>
            <a:off x="646797" y="1669831"/>
            <a:ext cx="622884" cy="631889"/>
          </a:xfrm>
          <a:prstGeom prst="rect">
            <a:avLst/>
          </a:prstGeom>
          <a:noFill/>
          <a:ln>
            <a:noFill/>
          </a:ln>
        </p:spPr>
      </p:pic>
      <p:pic>
        <p:nvPicPr>
          <p:cNvPr descr="Bildschirmfoto 2017-08-14 um 15.07.34.png" id="543" name="Google Shape;543;p39"/>
          <p:cNvPicPr preferRelativeResize="0"/>
          <p:nvPr/>
        </p:nvPicPr>
        <p:blipFill rotWithShape="1">
          <a:blip r:embed="rId4">
            <a:alphaModFix/>
          </a:blip>
          <a:srcRect b="0" l="5086" r="0" t="20493"/>
          <a:stretch/>
        </p:blipFill>
        <p:spPr>
          <a:xfrm>
            <a:off x="683568" y="3506035"/>
            <a:ext cx="658035" cy="63188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4"/>
          <p:cNvSpPr txBox="1"/>
          <p:nvPr>
            <p:ph type="title"/>
          </p:nvPr>
        </p:nvSpPr>
        <p:spPr>
          <a:xfrm>
            <a:off x="558754" y="114539"/>
            <a:ext cx="8117702" cy="10287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dk2"/>
              </a:buClr>
              <a:buSzPts val="2800"/>
              <a:buFont typeface="Arial Black"/>
              <a:buNone/>
            </a:pPr>
            <a:r>
              <a:rPr lang="fr-CH" sz="2800"/>
              <a:t>A. INFORMATIONEN DES PRÄSIDENTEN</a:t>
            </a:r>
            <a:endParaRPr/>
          </a:p>
        </p:txBody>
      </p:sp>
      <p:sp>
        <p:nvSpPr>
          <p:cNvPr id="141" name="Google Shape;141;p4"/>
          <p:cNvSpPr txBox="1"/>
          <p:nvPr>
            <p:ph idx="1" type="body"/>
          </p:nvPr>
        </p:nvSpPr>
        <p:spPr>
          <a:xfrm>
            <a:off x="395536" y="1347621"/>
            <a:ext cx="8280920" cy="936094"/>
          </a:xfrm>
          <a:prstGeom prst="rect">
            <a:avLst/>
          </a:prstGeom>
          <a:noFill/>
          <a:ln>
            <a:noFill/>
          </a:ln>
        </p:spPr>
        <p:txBody>
          <a:bodyPr anchorCtr="0" anchor="t" bIns="45700" lIns="91425" spcFirstLastPara="1" rIns="91425" wrap="square" tIns="45700">
            <a:noAutofit/>
          </a:bodyPr>
          <a:lstStyle/>
          <a:p>
            <a:pPr indent="0" lvl="0" marL="85725" rtl="0" algn="l">
              <a:spcBef>
                <a:spcPts val="0"/>
              </a:spcBef>
              <a:spcAft>
                <a:spcPts val="0"/>
              </a:spcAft>
              <a:buClr>
                <a:schemeClr val="dk1"/>
              </a:buClr>
              <a:buSzPts val="1400"/>
              <a:buNone/>
            </a:pPr>
            <a:r>
              <a:rPr lang="fr-CH" sz="1400"/>
              <a:t>Genehmigung Protokoll</a:t>
            </a:r>
            <a:endParaRPr/>
          </a:p>
          <a:p>
            <a:pPr indent="-171450" lvl="1" marL="714375" rtl="0" algn="l">
              <a:spcBef>
                <a:spcPts val="200"/>
              </a:spcBef>
              <a:spcAft>
                <a:spcPts val="0"/>
              </a:spcAft>
              <a:buSzPts val="1400"/>
              <a:buChar char="•"/>
            </a:pPr>
            <a:r>
              <a:rPr lang="fr-CH" sz="1400"/>
              <a:t>Sitzung vom 11.05.21</a:t>
            </a:r>
            <a:endParaRPr/>
          </a:p>
          <a:p>
            <a:pPr indent="-82550" lvl="1" marL="714375" rtl="0" algn="l">
              <a:spcBef>
                <a:spcPts val="200"/>
              </a:spcBef>
              <a:spcAft>
                <a:spcPts val="0"/>
              </a:spcAft>
              <a:buSzPts val="1400"/>
              <a:buNone/>
            </a:pPr>
            <a:r>
              <a:t/>
            </a:r>
            <a:endParaRPr b="1" sz="1400"/>
          </a:p>
          <a:p>
            <a:pPr indent="0" lvl="1" marL="85725" rtl="0" algn="l">
              <a:spcBef>
                <a:spcPts val="400"/>
              </a:spcBef>
              <a:spcAft>
                <a:spcPts val="0"/>
              </a:spcAft>
              <a:buSzPts val="1400"/>
              <a:buNone/>
            </a:pPr>
            <a:r>
              <a:rPr b="1" lang="fr-CH" sz="1400"/>
              <a:t>Pendenzenliste</a:t>
            </a:r>
            <a:endParaRPr b="0" sz="1400"/>
          </a:p>
          <a:p>
            <a:pPr indent="0" lvl="0" marL="85725" rtl="0" algn="l">
              <a:spcBef>
                <a:spcPts val="400"/>
              </a:spcBef>
              <a:spcAft>
                <a:spcPts val="0"/>
              </a:spcAft>
              <a:buClr>
                <a:schemeClr val="dk1"/>
              </a:buClr>
              <a:buSzPts val="1400"/>
              <a:buNone/>
            </a:pPr>
            <a:r>
              <a:t/>
            </a:r>
            <a:endParaRPr b="0" sz="1400"/>
          </a:p>
        </p:txBody>
      </p:sp>
      <p:cxnSp>
        <p:nvCxnSpPr>
          <p:cNvPr id="142" name="Google Shape;142;p4"/>
          <p:cNvCxnSpPr/>
          <p:nvPr/>
        </p:nvCxnSpPr>
        <p:spPr>
          <a:xfrm>
            <a:off x="558754" y="1131590"/>
            <a:ext cx="8117702" cy="0"/>
          </a:xfrm>
          <a:prstGeom prst="straightConnector1">
            <a:avLst/>
          </a:prstGeom>
          <a:noFill/>
          <a:ln cap="flat" cmpd="sng" w="12700">
            <a:solidFill>
              <a:srgbClr val="777777"/>
            </a:solidFill>
            <a:prstDash val="solid"/>
            <a:round/>
            <a:headEnd len="sm" w="sm" type="none"/>
            <a:tailEnd len="sm" w="sm" type="none"/>
          </a:ln>
        </p:spPr>
      </p:cxnSp>
      <p:sp>
        <p:nvSpPr>
          <p:cNvPr id="143" name="Google Shape;143;p4"/>
          <p:cNvSpPr txBox="1"/>
          <p:nvPr>
            <p:ph idx="12" type="sldNum"/>
          </p:nvPr>
        </p:nvSpPr>
        <p:spPr>
          <a:xfrm>
            <a:off x="8391843" y="4654897"/>
            <a:ext cx="986791"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fr-CH" sz="1200">
                <a:solidFill>
                  <a:schemeClr val="dk1"/>
                </a:solidFill>
              </a:rPr>
              <a:t>‹#›</a:t>
            </a:fld>
            <a:endParaRPr sz="1200">
              <a:solidFill>
                <a:schemeClr val="dk1"/>
              </a:solidFill>
            </a:endParaRPr>
          </a:p>
        </p:txBody>
      </p:sp>
      <p:sp>
        <p:nvSpPr>
          <p:cNvPr id="144" name="Google Shape;144;p4"/>
          <p:cNvSpPr txBox="1"/>
          <p:nvPr/>
        </p:nvSpPr>
        <p:spPr>
          <a:xfrm>
            <a:off x="395536" y="2427734"/>
            <a:ext cx="8280920" cy="2592288"/>
          </a:xfrm>
          <a:prstGeom prst="rect">
            <a:avLst/>
          </a:prstGeom>
          <a:noFill/>
          <a:ln>
            <a:noFill/>
          </a:ln>
        </p:spPr>
        <p:txBody>
          <a:bodyPr anchorCtr="0" anchor="t" bIns="45700" lIns="91425" spcFirstLastPara="1" rIns="91425" wrap="square" tIns="45700">
            <a:noAutofit/>
          </a:bodyPr>
          <a:lstStyle/>
          <a:p>
            <a:pPr indent="-342900" lvl="1" marL="885825" marR="0" rtl="0" algn="l">
              <a:spcBef>
                <a:spcPts val="0"/>
              </a:spcBef>
              <a:spcAft>
                <a:spcPts val="0"/>
              </a:spcAft>
              <a:buClr>
                <a:schemeClr val="dk2"/>
              </a:buClr>
              <a:buSzPts val="1400"/>
              <a:buFont typeface="Arial Black"/>
              <a:buAutoNum type="arabicPeriod"/>
            </a:pPr>
            <a:r>
              <a:rPr b="0" i="0" lang="fr-CH" sz="1400" u="none" cap="none" strike="noStrike">
                <a:solidFill>
                  <a:schemeClr val="dk1"/>
                </a:solidFill>
                <a:latin typeface="Arial"/>
                <a:ea typeface="Arial"/>
                <a:cs typeface="Arial"/>
                <a:sym typeface="Arial"/>
              </a:rPr>
              <a:t>Recovery Programm 22-23</a:t>
            </a:r>
            <a:endParaRPr/>
          </a:p>
          <a:p>
            <a:pPr indent="-342900" lvl="1" marL="885825" marR="0" rtl="0" algn="l">
              <a:spcBef>
                <a:spcPts val="200"/>
              </a:spcBef>
              <a:spcAft>
                <a:spcPts val="0"/>
              </a:spcAft>
              <a:buClr>
                <a:schemeClr val="dk2"/>
              </a:buClr>
              <a:buSzPts val="1400"/>
              <a:buFont typeface="Arial Black"/>
              <a:buAutoNum type="arabicPeriod"/>
            </a:pPr>
            <a:r>
              <a:rPr b="0" i="0" lang="fr-CH" sz="1400" u="none" cap="none" strike="noStrike">
                <a:solidFill>
                  <a:schemeClr val="dk1"/>
                </a:solidFill>
                <a:latin typeface="Arial"/>
                <a:ea typeface="Arial"/>
                <a:cs typeface="Arial"/>
                <a:sym typeface="Arial"/>
              </a:rPr>
              <a:t>Begleitgruppe Tourismuspolitik</a:t>
            </a:r>
            <a:endParaRPr/>
          </a:p>
          <a:p>
            <a:pPr indent="-342900" lvl="1" marL="885825" marR="0" rtl="0" algn="l">
              <a:spcBef>
                <a:spcPts val="200"/>
              </a:spcBef>
              <a:spcAft>
                <a:spcPts val="0"/>
              </a:spcAft>
              <a:buClr>
                <a:schemeClr val="dk2"/>
              </a:buClr>
              <a:buSzPts val="1400"/>
              <a:buFont typeface="Arial Black"/>
              <a:buAutoNum type="arabicPeriod"/>
            </a:pPr>
            <a:r>
              <a:rPr b="0" i="0" lang="fr-CH" sz="1400" u="none" cap="none" strike="noStrike">
                <a:solidFill>
                  <a:schemeClr val="dk1"/>
                </a:solidFill>
                <a:latin typeface="Arial"/>
                <a:ea typeface="Arial"/>
                <a:cs typeface="Arial"/>
                <a:sym typeface="Arial"/>
              </a:rPr>
              <a:t>Leitlinien Tourismus STV</a:t>
            </a:r>
            <a:endParaRPr/>
          </a:p>
          <a:p>
            <a:pPr indent="-342900" lvl="1" marL="885825" marR="0" rtl="0" algn="l">
              <a:spcBef>
                <a:spcPts val="200"/>
              </a:spcBef>
              <a:spcAft>
                <a:spcPts val="0"/>
              </a:spcAft>
              <a:buClr>
                <a:schemeClr val="dk2"/>
              </a:buClr>
              <a:buSzPts val="1400"/>
              <a:buFont typeface="Arial Black"/>
              <a:buAutoNum type="arabicPeriod"/>
            </a:pPr>
            <a:r>
              <a:rPr b="0" i="0" lang="fr-CH" sz="1400" u="none" cap="none" strike="noStrike">
                <a:solidFill>
                  <a:schemeClr val="dk1"/>
                </a:solidFill>
                <a:latin typeface="Arial"/>
                <a:ea typeface="Arial"/>
                <a:cs typeface="Arial"/>
                <a:sym typeface="Arial"/>
              </a:rPr>
              <a:t>Nachhaltigkeit</a:t>
            </a:r>
            <a:endParaRPr/>
          </a:p>
          <a:p>
            <a:pPr indent="-342900" lvl="1" marL="885825" marR="0" rtl="0" algn="l">
              <a:spcBef>
                <a:spcPts val="200"/>
              </a:spcBef>
              <a:spcAft>
                <a:spcPts val="0"/>
              </a:spcAft>
              <a:buClr>
                <a:schemeClr val="dk2"/>
              </a:buClr>
              <a:buSzPts val="1400"/>
              <a:buFont typeface="Arial Black"/>
              <a:buAutoNum type="arabicPeriod"/>
            </a:pPr>
            <a:r>
              <a:rPr b="0" i="0" lang="fr-CH" sz="1400" u="none" cap="none" strike="noStrike">
                <a:solidFill>
                  <a:schemeClr val="dk1"/>
                </a:solidFill>
                <a:latin typeface="Arial"/>
                <a:ea typeface="Arial"/>
                <a:cs typeface="Arial"/>
                <a:sym typeface="Arial"/>
              </a:rPr>
              <a:t>Statistiken</a:t>
            </a:r>
            <a:endParaRPr/>
          </a:p>
          <a:p>
            <a:pPr indent="-342900" lvl="1" marL="885825" marR="0" rtl="0" algn="l">
              <a:spcBef>
                <a:spcPts val="200"/>
              </a:spcBef>
              <a:spcAft>
                <a:spcPts val="0"/>
              </a:spcAft>
              <a:buClr>
                <a:schemeClr val="dk2"/>
              </a:buClr>
              <a:buSzPts val="1400"/>
              <a:buFont typeface="Arial Black"/>
              <a:buAutoNum type="arabicPeriod"/>
            </a:pPr>
            <a:r>
              <a:rPr b="0" i="0" lang="fr-CH" sz="1400" u="none" cap="none" strike="noStrike">
                <a:solidFill>
                  <a:schemeClr val="dk1"/>
                </a:solidFill>
                <a:latin typeface="Arial"/>
                <a:ea typeface="Arial"/>
                <a:cs typeface="Arial"/>
                <a:sym typeface="Arial"/>
              </a:rPr>
              <a:t>IMBA</a:t>
            </a:r>
            <a:endParaRPr/>
          </a:p>
          <a:p>
            <a:pPr indent="-342900" lvl="1" marL="885825" marR="0" rtl="0" algn="l">
              <a:spcBef>
                <a:spcPts val="200"/>
              </a:spcBef>
              <a:spcAft>
                <a:spcPts val="0"/>
              </a:spcAft>
              <a:buClr>
                <a:schemeClr val="dk2"/>
              </a:buClr>
              <a:buSzPts val="1400"/>
              <a:buFont typeface="Arial Black"/>
              <a:buAutoNum type="arabicPeriod"/>
            </a:pPr>
            <a:r>
              <a:rPr b="0" i="0" lang="fr-CH" sz="1400" u="none" cap="none" strike="noStrike">
                <a:solidFill>
                  <a:schemeClr val="dk1"/>
                </a:solidFill>
                <a:latin typeface="Arial"/>
                <a:ea typeface="Arial"/>
                <a:cs typeface="Arial"/>
                <a:sym typeface="Arial"/>
              </a:rPr>
              <a:t>Gastfreundlichkeits-Radar</a:t>
            </a:r>
            <a:endParaRPr/>
          </a:p>
          <a:p>
            <a:pPr indent="-342900" lvl="1" marL="885825" marR="0" rtl="0" algn="l">
              <a:spcBef>
                <a:spcPts val="200"/>
              </a:spcBef>
              <a:spcAft>
                <a:spcPts val="0"/>
              </a:spcAft>
              <a:buClr>
                <a:schemeClr val="dk2"/>
              </a:buClr>
              <a:buSzPts val="1400"/>
              <a:buFont typeface="Arial Black"/>
              <a:buAutoNum type="arabicPeriod"/>
            </a:pPr>
            <a:r>
              <a:rPr b="0" i="0" lang="fr-CH" sz="1400" u="none" cap="none" strike="noStrike">
                <a:solidFill>
                  <a:schemeClr val="dk1"/>
                </a:solidFill>
                <a:latin typeface="Arial"/>
                <a:ea typeface="Arial"/>
                <a:cs typeface="Arial"/>
                <a:sym typeface="Arial"/>
              </a:rPr>
              <a:t>Organisationsreglement RDK</a:t>
            </a:r>
            <a:endParaRPr/>
          </a:p>
          <a:p>
            <a:pPr indent="-342900" lvl="1" marL="885825" marR="0" rtl="0" algn="l">
              <a:spcBef>
                <a:spcPts val="200"/>
              </a:spcBef>
              <a:spcAft>
                <a:spcPts val="0"/>
              </a:spcAft>
              <a:buClr>
                <a:schemeClr val="dk2"/>
              </a:buClr>
              <a:buSzPts val="1400"/>
              <a:buFont typeface="Arial Black"/>
              <a:buAutoNum type="arabicPeriod"/>
            </a:pPr>
            <a:r>
              <a:rPr b="0" i="0" lang="fr-CH" sz="1400" u="none" cap="none" strike="noStrike">
                <a:solidFill>
                  <a:schemeClr val="dk1"/>
                </a:solidFill>
                <a:latin typeface="Arial"/>
                <a:ea typeface="Arial"/>
                <a:cs typeface="Arial"/>
                <a:sym typeface="Arial"/>
              </a:rPr>
              <a:t>Rollenverständnis RDK/VSTM (Ansprechpartner ST) </a:t>
            </a:r>
            <a:endParaRPr/>
          </a:p>
          <a:p>
            <a:pPr indent="-342900" lvl="1" marL="885825" marR="0" rtl="0" algn="l">
              <a:spcBef>
                <a:spcPts val="200"/>
              </a:spcBef>
              <a:spcAft>
                <a:spcPts val="0"/>
              </a:spcAft>
              <a:buClr>
                <a:schemeClr val="dk2"/>
              </a:buClr>
              <a:buSzPts val="1400"/>
              <a:buFont typeface="Arial Black"/>
              <a:buAutoNum type="arabicPeriod"/>
            </a:pPr>
            <a:r>
              <a:rPr b="0" i="0" lang="fr-CH" sz="1400" u="none" cap="none" strike="noStrike">
                <a:solidFill>
                  <a:schemeClr val="dk1"/>
                </a:solidFill>
                <a:latin typeface="Arial"/>
                <a:ea typeface="Arial"/>
                <a:cs typeface="Arial"/>
                <a:sym typeface="Arial"/>
              </a:rPr>
              <a:t>Gästelenkung (Nov.)</a:t>
            </a:r>
            <a:endParaRPr/>
          </a:p>
          <a:p>
            <a:pPr indent="-342900" lvl="1" marL="885825" marR="0" rtl="0" algn="l">
              <a:spcBef>
                <a:spcPts val="200"/>
              </a:spcBef>
              <a:spcAft>
                <a:spcPts val="0"/>
              </a:spcAft>
              <a:buClr>
                <a:schemeClr val="dk2"/>
              </a:buClr>
              <a:buSzPts val="1400"/>
              <a:buFont typeface="Arial Black"/>
              <a:buAutoNum type="arabicPeriod"/>
            </a:pPr>
            <a:r>
              <a:rPr b="0" i="0" lang="fr-CH" sz="1400" u="none" cap="none" strike="noStrike">
                <a:solidFill>
                  <a:schemeClr val="dk1"/>
                </a:solidFill>
                <a:latin typeface="Arial"/>
                <a:ea typeface="Arial"/>
                <a:cs typeface="Arial"/>
                <a:sym typeface="Arial"/>
              </a:rPr>
              <a:t>Gratis Gepäcktransport SBB (Nov.)</a:t>
            </a:r>
            <a:endParaRPr/>
          </a:p>
          <a:p>
            <a:pPr indent="-342900" lvl="1" marL="885825" marR="0" rtl="0" algn="l">
              <a:spcBef>
                <a:spcPts val="200"/>
              </a:spcBef>
              <a:spcAft>
                <a:spcPts val="0"/>
              </a:spcAft>
              <a:buClr>
                <a:schemeClr val="dk2"/>
              </a:buClr>
              <a:buSzPts val="1400"/>
              <a:buFont typeface="Arial Black"/>
              <a:buAutoNum type="arabicPeriod"/>
            </a:pPr>
            <a:r>
              <a:rPr b="0" i="0" lang="fr-CH" sz="1400" u="none" cap="none" strike="noStrike">
                <a:solidFill>
                  <a:schemeClr val="dk1"/>
                </a:solidFill>
                <a:latin typeface="Arial"/>
                <a:ea typeface="Arial"/>
                <a:cs typeface="Arial"/>
                <a:sym typeface="Arial"/>
              </a:rPr>
              <a:t>Webseite RDK (Nov.)</a:t>
            </a:r>
            <a:endParaRPr/>
          </a:p>
          <a:p>
            <a:pPr indent="-342900" lvl="1" marL="885825" marR="0" rtl="0" algn="l">
              <a:spcBef>
                <a:spcPts val="200"/>
              </a:spcBef>
              <a:spcAft>
                <a:spcPts val="0"/>
              </a:spcAft>
              <a:buClr>
                <a:schemeClr val="dk2"/>
              </a:buClr>
              <a:buSzPts val="1400"/>
              <a:buFont typeface="Arial Black"/>
              <a:buAutoNum type="arabicPeriod"/>
            </a:pPr>
            <a:r>
              <a:rPr b="0" i="0" lang="fr-CH" sz="1400" u="none" cap="none" strike="noStrike">
                <a:solidFill>
                  <a:schemeClr val="dk1"/>
                </a:solidFill>
                <a:latin typeface="Arial"/>
                <a:ea typeface="Arial"/>
                <a:cs typeface="Arial"/>
                <a:sym typeface="Arial"/>
              </a:rPr>
              <a:t>Grand Tour of Switzerland (2022)</a:t>
            </a:r>
            <a:endParaRPr/>
          </a:p>
          <a:p>
            <a:pPr indent="-342900" lvl="1" marL="885825" marR="0" rtl="0" algn="l">
              <a:spcBef>
                <a:spcPts val="200"/>
              </a:spcBef>
              <a:spcAft>
                <a:spcPts val="0"/>
              </a:spcAft>
              <a:buClr>
                <a:schemeClr val="dk2"/>
              </a:buClr>
              <a:buSzPts val="1400"/>
              <a:buFont typeface="Arial Black"/>
              <a:buAutoNum type="arabicPeriod"/>
            </a:pPr>
            <a:r>
              <a:rPr b="0" i="0" lang="fr-CH" sz="1400" u="none" cap="none" strike="noStrike">
                <a:solidFill>
                  <a:schemeClr val="dk1"/>
                </a:solidFill>
                <a:latin typeface="Arial"/>
                <a:ea typeface="Arial"/>
                <a:cs typeface="Arial"/>
                <a:sym typeface="Arial"/>
              </a:rPr>
              <a:t>Struktur/Aufwand Sekretariat (2022)</a:t>
            </a:r>
            <a:endParaRPr/>
          </a:p>
          <a:p>
            <a:pPr indent="-254000" lvl="1" marL="885825" marR="0" rtl="0" algn="l">
              <a:spcBef>
                <a:spcPts val="200"/>
              </a:spcBef>
              <a:spcAft>
                <a:spcPts val="0"/>
              </a:spcAft>
              <a:buClr>
                <a:schemeClr val="dk2"/>
              </a:buClr>
              <a:buSzPts val="1400"/>
              <a:buFont typeface="Arial Black"/>
              <a:buNone/>
            </a:pPr>
            <a:r>
              <a:t/>
            </a:r>
            <a:endParaRPr b="0" i="0" sz="1400" u="none" cap="none" strike="noStrike">
              <a:solidFill>
                <a:schemeClr val="dk1"/>
              </a:solidFill>
              <a:latin typeface="Arial"/>
              <a:ea typeface="Arial"/>
              <a:cs typeface="Arial"/>
              <a:sym typeface="Arial"/>
            </a:endParaRPr>
          </a:p>
          <a:p>
            <a:pPr indent="-254000" lvl="1" marL="885825" marR="0" rtl="0" algn="l">
              <a:spcBef>
                <a:spcPts val="200"/>
              </a:spcBef>
              <a:spcAft>
                <a:spcPts val="0"/>
              </a:spcAft>
              <a:buClr>
                <a:schemeClr val="dk2"/>
              </a:buClr>
              <a:buSzPts val="1400"/>
              <a:buFont typeface="Arial Black"/>
              <a:buNone/>
            </a:pPr>
            <a:r>
              <a:t/>
            </a:r>
            <a:endParaRPr b="0" i="0" sz="1400" u="none" cap="none" strike="noStrike">
              <a:solidFill>
                <a:schemeClr val="dk1"/>
              </a:solidFill>
              <a:latin typeface="Arial"/>
              <a:ea typeface="Arial"/>
              <a:cs typeface="Arial"/>
              <a:sym typeface="Arial"/>
            </a:endParaRPr>
          </a:p>
          <a:p>
            <a:pPr indent="-254000" lvl="1" marL="885825" marR="0" rtl="0" algn="l">
              <a:spcBef>
                <a:spcPts val="200"/>
              </a:spcBef>
              <a:spcAft>
                <a:spcPts val="0"/>
              </a:spcAft>
              <a:buClr>
                <a:schemeClr val="dk2"/>
              </a:buClr>
              <a:buSzPts val="1400"/>
              <a:buFont typeface="Arial Black"/>
              <a:buNone/>
            </a:pPr>
            <a:r>
              <a:t/>
            </a:r>
            <a:endParaRPr b="0" i="0" sz="1400" u="none" cap="none" strike="noStrike">
              <a:solidFill>
                <a:schemeClr val="dk1"/>
              </a:solidFill>
              <a:latin typeface="Arial"/>
              <a:ea typeface="Arial"/>
              <a:cs typeface="Arial"/>
              <a:sym typeface="Arial"/>
            </a:endParaRPr>
          </a:p>
          <a:p>
            <a:pPr indent="0" lvl="1" marL="542925" marR="0" rtl="0" algn="l">
              <a:spcBef>
                <a:spcPts val="200"/>
              </a:spcBef>
              <a:spcAft>
                <a:spcPts val="0"/>
              </a:spcAft>
              <a:buClr>
                <a:schemeClr val="dk2"/>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40"/>
          <p:cNvSpPr txBox="1"/>
          <p:nvPr>
            <p:ph idx="1" type="body"/>
          </p:nvPr>
        </p:nvSpPr>
        <p:spPr>
          <a:xfrm>
            <a:off x="250742" y="1022808"/>
            <a:ext cx="6332939" cy="3859535"/>
          </a:xfrm>
          <a:prstGeom prst="rect">
            <a:avLst/>
          </a:prstGeom>
          <a:noFill/>
          <a:ln>
            <a:noFill/>
          </a:ln>
        </p:spPr>
        <p:txBody>
          <a:bodyPr anchorCtr="0" anchor="t" bIns="91425" lIns="91425" spcFirstLastPara="1" rIns="91425" wrap="square" tIns="91425">
            <a:noAutofit/>
          </a:bodyPr>
          <a:lstStyle/>
          <a:p>
            <a:pPr indent="-228583" lvl="0" marL="457178" rtl="0" algn="l">
              <a:lnSpc>
                <a:spcPct val="114999"/>
              </a:lnSpc>
              <a:spcBef>
                <a:spcPts val="0"/>
              </a:spcBef>
              <a:spcAft>
                <a:spcPts val="0"/>
              </a:spcAft>
              <a:buClr>
                <a:schemeClr val="dk1"/>
              </a:buClr>
              <a:buSzPts val="1800"/>
              <a:buNone/>
            </a:pPr>
            <a:r>
              <a:t/>
            </a:r>
            <a:endParaRPr i="1" sz="1400">
              <a:solidFill>
                <a:srgbClr val="262626"/>
              </a:solidFill>
            </a:endParaRPr>
          </a:p>
          <a:p>
            <a:pPr indent="0" lvl="0" marL="114295" rtl="0" algn="l">
              <a:lnSpc>
                <a:spcPct val="114999"/>
              </a:lnSpc>
              <a:spcBef>
                <a:spcPts val="0"/>
              </a:spcBef>
              <a:spcAft>
                <a:spcPts val="0"/>
              </a:spcAft>
              <a:buClr>
                <a:schemeClr val="dk1"/>
              </a:buClr>
              <a:buSzPts val="1800"/>
              <a:buNone/>
            </a:pPr>
            <a:r>
              <a:t/>
            </a:r>
            <a:endParaRPr i="1" sz="1400">
              <a:solidFill>
                <a:srgbClr val="0C0C0C"/>
              </a:solidFill>
            </a:endParaRPr>
          </a:p>
          <a:p>
            <a:pPr indent="0" lvl="1" marL="596870" rtl="0" algn="l">
              <a:spcBef>
                <a:spcPts val="1600"/>
              </a:spcBef>
              <a:spcAft>
                <a:spcPts val="0"/>
              </a:spcAft>
              <a:buSzPts val="1400"/>
              <a:buNone/>
            </a:pPr>
            <a:r>
              <a:t/>
            </a:r>
            <a:endParaRPr i="1">
              <a:highlight>
                <a:srgbClr val="FFFF00"/>
              </a:highlight>
            </a:endParaRPr>
          </a:p>
          <a:p>
            <a:pPr indent="-228583" lvl="0" marL="457178" rtl="0" algn="l">
              <a:spcBef>
                <a:spcPts val="0"/>
              </a:spcBef>
              <a:spcAft>
                <a:spcPts val="0"/>
              </a:spcAft>
              <a:buClr>
                <a:schemeClr val="dk1"/>
              </a:buClr>
              <a:buSzPts val="1800"/>
              <a:buNone/>
            </a:pPr>
            <a:r>
              <a:t/>
            </a:r>
            <a:endParaRPr i="1"/>
          </a:p>
        </p:txBody>
      </p:sp>
      <p:pic>
        <p:nvPicPr>
          <p:cNvPr descr="Ein Bild, das Gras, draußen, Berg, Hügel enthält.&#10;&#10;Automatisch generierte Beschreibung" id="549" name="Google Shape;549;p40"/>
          <p:cNvPicPr preferRelativeResize="0"/>
          <p:nvPr/>
        </p:nvPicPr>
        <p:blipFill rotWithShape="1">
          <a:blip r:embed="rId3">
            <a:alphaModFix/>
          </a:blip>
          <a:srcRect b="0" l="32516" r="19616" t="0"/>
          <a:stretch/>
        </p:blipFill>
        <p:spPr>
          <a:xfrm>
            <a:off x="5451036" y="0"/>
            <a:ext cx="3692965" cy="5143500"/>
          </a:xfrm>
          <a:prstGeom prst="rect">
            <a:avLst/>
          </a:prstGeom>
          <a:noFill/>
          <a:ln>
            <a:noFill/>
          </a:ln>
        </p:spPr>
      </p:pic>
      <p:sp>
        <p:nvSpPr>
          <p:cNvPr id="550" name="Google Shape;550;p40"/>
          <p:cNvSpPr/>
          <p:nvPr/>
        </p:nvSpPr>
        <p:spPr>
          <a:xfrm rot="10800000">
            <a:off x="4664225" y="0"/>
            <a:ext cx="1744683" cy="5143500"/>
          </a:xfrm>
          <a:prstGeom prst="triangle">
            <a:avLst>
              <a:gd fmla="val 54875" name="adj"/>
            </a:avLst>
          </a:prstGeom>
          <a:solidFill>
            <a:schemeClr val="lt1"/>
          </a:solidFill>
          <a:ln cap="flat" cmpd="sng" w="2857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51" name="Google Shape;551;p40"/>
          <p:cNvSpPr txBox="1"/>
          <p:nvPr/>
        </p:nvSpPr>
        <p:spPr>
          <a:xfrm>
            <a:off x="7488324" y="4915241"/>
            <a:ext cx="2808312" cy="1962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CH" sz="675">
                <a:solidFill>
                  <a:schemeClr val="lt1"/>
                </a:solidFill>
                <a:latin typeface="Arial"/>
                <a:ea typeface="Arial"/>
                <a:cs typeface="Arial"/>
                <a:sym typeface="Arial"/>
              </a:rPr>
              <a:t>Unterengadin - Münstertal/ Filip Zuan</a:t>
            </a:r>
            <a:endParaRPr/>
          </a:p>
        </p:txBody>
      </p:sp>
      <p:sp>
        <p:nvSpPr>
          <p:cNvPr id="552" name="Google Shape;552;p40"/>
          <p:cNvSpPr txBox="1"/>
          <p:nvPr/>
        </p:nvSpPr>
        <p:spPr>
          <a:xfrm>
            <a:off x="250742" y="293533"/>
            <a:ext cx="6158167" cy="474382"/>
          </a:xfrm>
          <a:prstGeom prst="rect">
            <a:avLst/>
          </a:prstGeom>
          <a:noFill/>
          <a:ln>
            <a:noFill/>
          </a:ln>
        </p:spPr>
        <p:txBody>
          <a:bodyPr anchorCtr="0" anchor="t" bIns="34275" lIns="68575" spcFirstLastPara="1" rIns="68575" wrap="square" tIns="34275">
            <a:noAutofit/>
          </a:bodyPr>
          <a:lstStyle/>
          <a:p>
            <a:pPr indent="0" lvl="0" marL="0" marR="0" rtl="0" algn="l">
              <a:lnSpc>
                <a:spcPct val="101055"/>
              </a:lnSpc>
              <a:spcBef>
                <a:spcPts val="0"/>
              </a:spcBef>
              <a:spcAft>
                <a:spcPts val="0"/>
              </a:spcAft>
              <a:buClr>
                <a:srgbClr val="0C0C0C"/>
              </a:buClr>
              <a:buSzPts val="3600"/>
              <a:buFont typeface="Arial"/>
              <a:buNone/>
            </a:pPr>
            <a:r>
              <a:rPr baseline="30000" i="1" lang="fr-CH" sz="3600">
                <a:solidFill>
                  <a:srgbClr val="0C0C0C"/>
                </a:solidFill>
                <a:latin typeface="Arial"/>
                <a:ea typeface="Arial"/>
                <a:cs typeface="Arial"/>
                <a:sym typeface="Arial"/>
              </a:rPr>
              <a:t>TOURISTISCHE RELEVANZ </a:t>
            </a:r>
            <a:r>
              <a:rPr baseline="30000" i="1" lang="fr-CH" sz="3600">
                <a:solidFill>
                  <a:srgbClr val="FF0000"/>
                </a:solidFill>
                <a:latin typeface="Arial"/>
                <a:ea typeface="Arial"/>
                <a:cs typeface="Arial"/>
                <a:sym typeface="Arial"/>
              </a:rPr>
              <a:t>SMProject</a:t>
            </a:r>
            <a:endParaRPr baseline="30000" i="1" sz="3600">
              <a:solidFill>
                <a:srgbClr val="FF0000"/>
              </a:solidFill>
              <a:latin typeface="Arial"/>
              <a:ea typeface="Arial"/>
              <a:cs typeface="Arial"/>
              <a:sym typeface="Arial"/>
            </a:endParaRPr>
          </a:p>
        </p:txBody>
      </p:sp>
      <p:sp>
        <p:nvSpPr>
          <p:cNvPr id="553" name="Google Shape;553;p40"/>
          <p:cNvSpPr txBox="1"/>
          <p:nvPr/>
        </p:nvSpPr>
        <p:spPr>
          <a:xfrm>
            <a:off x="250742" y="1022808"/>
            <a:ext cx="6332939" cy="3412033"/>
          </a:xfrm>
          <a:prstGeom prst="rect">
            <a:avLst/>
          </a:prstGeom>
          <a:noFill/>
          <a:ln>
            <a:noFill/>
          </a:ln>
        </p:spPr>
        <p:txBody>
          <a:bodyPr anchorCtr="0" anchor="t" bIns="45700" lIns="91425" spcFirstLastPara="1" rIns="91425" wrap="square" tIns="45700">
            <a:noAutofit/>
          </a:bodyPr>
          <a:lstStyle/>
          <a:p>
            <a:pPr indent="0" lvl="0" marL="114296" marR="0" rtl="0" algn="l">
              <a:lnSpc>
                <a:spcPct val="114999"/>
              </a:lnSpc>
              <a:spcBef>
                <a:spcPts val="0"/>
              </a:spcBef>
              <a:spcAft>
                <a:spcPts val="0"/>
              </a:spcAft>
              <a:buClr>
                <a:schemeClr val="dk1"/>
              </a:buClr>
              <a:buSzPts val="1400"/>
              <a:buFont typeface="Arial"/>
              <a:buNone/>
            </a:pPr>
            <a:r>
              <a:t/>
            </a:r>
            <a:endParaRPr sz="1400">
              <a:solidFill>
                <a:srgbClr val="262626"/>
              </a:solidFill>
              <a:latin typeface="Arial"/>
              <a:ea typeface="Arial"/>
              <a:cs typeface="Arial"/>
              <a:sym typeface="Arial"/>
            </a:endParaRPr>
          </a:p>
          <a:p>
            <a:pPr indent="-342900" lvl="0" marL="342900" marR="0" rtl="0" algn="l">
              <a:lnSpc>
                <a:spcPct val="114999"/>
              </a:lnSpc>
              <a:spcBef>
                <a:spcPts val="280"/>
              </a:spcBef>
              <a:spcAft>
                <a:spcPts val="0"/>
              </a:spcAft>
              <a:buClr>
                <a:srgbClr val="262626"/>
              </a:buClr>
              <a:buSzPts val="1400"/>
              <a:buFont typeface="Courier New"/>
              <a:buChar char="o"/>
            </a:pPr>
            <a:r>
              <a:rPr lang="fr-CH" sz="1400">
                <a:solidFill>
                  <a:srgbClr val="262626"/>
                </a:solidFill>
                <a:latin typeface="Arial"/>
                <a:ea typeface="Arial"/>
                <a:cs typeface="Arial"/>
                <a:sym typeface="Arial"/>
              </a:rPr>
              <a:t>Enge Zusammenarbeit und Konsens mit Umweltschutzorganisationen</a:t>
            </a:r>
            <a:endParaRPr/>
          </a:p>
          <a:p>
            <a:pPr indent="-342900" lvl="0" marL="342900" marR="0" rtl="0" algn="l">
              <a:lnSpc>
                <a:spcPct val="114999"/>
              </a:lnSpc>
              <a:spcBef>
                <a:spcPts val="280"/>
              </a:spcBef>
              <a:spcAft>
                <a:spcPts val="0"/>
              </a:spcAft>
              <a:buClr>
                <a:srgbClr val="262626"/>
              </a:buClr>
              <a:buSzPts val="1400"/>
              <a:buFont typeface="Courier New"/>
              <a:buChar char="o"/>
            </a:pPr>
            <a:r>
              <a:rPr lang="fr-CH" sz="1400">
                <a:solidFill>
                  <a:srgbClr val="262626"/>
                </a:solidFill>
                <a:latin typeface="Arial"/>
                <a:ea typeface="Arial"/>
                <a:cs typeface="Arial"/>
                <a:sym typeface="Arial"/>
              </a:rPr>
              <a:t>Attraktive Trails durch geschulte lokale Trailcrews</a:t>
            </a:r>
            <a:endParaRPr sz="1400">
              <a:solidFill>
                <a:srgbClr val="262626"/>
              </a:solidFill>
              <a:latin typeface="Arial"/>
              <a:ea typeface="Arial"/>
              <a:cs typeface="Arial"/>
              <a:sym typeface="Arial"/>
            </a:endParaRPr>
          </a:p>
          <a:p>
            <a:pPr indent="-342900" lvl="0" marL="342900" marR="0" rtl="0" algn="l">
              <a:lnSpc>
                <a:spcPct val="114999"/>
              </a:lnSpc>
              <a:spcBef>
                <a:spcPts val="280"/>
              </a:spcBef>
              <a:spcAft>
                <a:spcPts val="0"/>
              </a:spcAft>
              <a:buClr>
                <a:srgbClr val="262626"/>
              </a:buClr>
              <a:buSzPts val="1400"/>
              <a:buFont typeface="Courier New"/>
              <a:buChar char="o"/>
            </a:pPr>
            <a:r>
              <a:rPr lang="fr-CH" sz="1400">
                <a:solidFill>
                  <a:srgbClr val="262626"/>
                </a:solidFill>
                <a:latin typeface="Arial"/>
                <a:ea typeface="Arial"/>
                <a:cs typeface="Arial"/>
                <a:sym typeface="Arial"/>
              </a:rPr>
              <a:t>Evidenzbasierte Informationen und Standards zur Verbesserung bestehender touristischer Angebote</a:t>
            </a:r>
            <a:endParaRPr/>
          </a:p>
          <a:p>
            <a:pPr indent="-342900" lvl="0" marL="342900" marR="0" rtl="0" algn="l">
              <a:lnSpc>
                <a:spcPct val="114999"/>
              </a:lnSpc>
              <a:spcBef>
                <a:spcPts val="280"/>
              </a:spcBef>
              <a:spcAft>
                <a:spcPts val="0"/>
              </a:spcAft>
              <a:buClr>
                <a:srgbClr val="262626"/>
              </a:buClr>
              <a:buSzPts val="1400"/>
              <a:buFont typeface="Courier New"/>
              <a:buChar char="o"/>
            </a:pPr>
            <a:r>
              <a:rPr lang="fr-CH" sz="1400">
                <a:solidFill>
                  <a:srgbClr val="262626"/>
                </a:solidFill>
                <a:latin typeface="Arial"/>
                <a:ea typeface="Arial"/>
                <a:cs typeface="Arial"/>
                <a:sym typeface="Arial"/>
              </a:rPr>
              <a:t>Bessere Angebote = Mehr touristische Wertschöpfung</a:t>
            </a:r>
            <a:endParaRPr/>
          </a:p>
          <a:p>
            <a:pPr indent="-342900" lvl="0" marL="342900" marR="0" rtl="0" algn="l">
              <a:lnSpc>
                <a:spcPct val="114999"/>
              </a:lnSpc>
              <a:spcBef>
                <a:spcPts val="280"/>
              </a:spcBef>
              <a:spcAft>
                <a:spcPts val="0"/>
              </a:spcAft>
              <a:buClr>
                <a:srgbClr val="262626"/>
              </a:buClr>
              <a:buSzPts val="1400"/>
              <a:buFont typeface="Courier New"/>
              <a:buChar char="o"/>
            </a:pPr>
            <a:r>
              <a:rPr lang="fr-CH" sz="1400">
                <a:solidFill>
                  <a:srgbClr val="262626"/>
                </a:solidFill>
                <a:latin typeface="Arial"/>
                <a:ea typeface="Arial"/>
                <a:cs typeface="Arial"/>
                <a:sym typeface="Arial"/>
              </a:rPr>
              <a:t>Steigerung des Marktvolumens durch attraktive Angebote in </a:t>
            </a:r>
            <a:endParaRPr/>
          </a:p>
          <a:p>
            <a:pPr indent="0" lvl="0" marL="0" marR="0" rtl="0" algn="l">
              <a:lnSpc>
                <a:spcPct val="114999"/>
              </a:lnSpc>
              <a:spcBef>
                <a:spcPts val="280"/>
              </a:spcBef>
              <a:spcAft>
                <a:spcPts val="0"/>
              </a:spcAft>
              <a:buClr>
                <a:srgbClr val="262626"/>
              </a:buClr>
              <a:buSzPts val="1400"/>
              <a:buFont typeface="Arial"/>
              <a:buNone/>
            </a:pPr>
            <a:r>
              <a:rPr lang="fr-CH" sz="1400">
                <a:solidFill>
                  <a:srgbClr val="262626"/>
                </a:solidFill>
                <a:latin typeface="Arial"/>
                <a:ea typeface="Arial"/>
                <a:cs typeface="Arial"/>
                <a:sym typeface="Arial"/>
              </a:rPr>
              <a:t>     der Naherholung</a:t>
            </a:r>
            <a:endParaRPr/>
          </a:p>
          <a:p>
            <a:pPr indent="0" lvl="0" marL="114296" marR="0" rtl="0" algn="l">
              <a:lnSpc>
                <a:spcPct val="114999"/>
              </a:lnSpc>
              <a:spcBef>
                <a:spcPts val="280"/>
              </a:spcBef>
              <a:spcAft>
                <a:spcPts val="0"/>
              </a:spcAft>
              <a:buClr>
                <a:schemeClr val="dk1"/>
              </a:buClr>
              <a:buSzPts val="1400"/>
              <a:buFont typeface="Arial"/>
              <a:buNone/>
            </a:pPr>
            <a:r>
              <a:t/>
            </a:r>
            <a:endParaRPr i="1" sz="1400">
              <a:solidFill>
                <a:srgbClr val="262626"/>
              </a:solidFill>
              <a:latin typeface="Arial"/>
              <a:ea typeface="Arial"/>
              <a:cs typeface="Arial"/>
              <a:sym typeface="Arial"/>
            </a:endParaRPr>
          </a:p>
          <a:p>
            <a:pPr indent="0" lvl="0" marL="114294" marR="0" rtl="0" algn="l">
              <a:lnSpc>
                <a:spcPct val="114999"/>
              </a:lnSpc>
              <a:spcBef>
                <a:spcPts val="480"/>
              </a:spcBef>
              <a:spcAft>
                <a:spcPts val="0"/>
              </a:spcAft>
              <a:buClr>
                <a:schemeClr val="dk1"/>
              </a:buClr>
              <a:buSzPts val="2400"/>
              <a:buFont typeface="Arial"/>
              <a:buNone/>
            </a:pPr>
            <a:r>
              <a:t/>
            </a:r>
            <a:endParaRPr i="1" sz="2400">
              <a:solidFill>
                <a:schemeClr val="dk1"/>
              </a:solidFill>
              <a:latin typeface="Arial"/>
              <a:ea typeface="Arial"/>
              <a:cs typeface="Arial"/>
              <a:sym typeface="Arial"/>
            </a:endParaRPr>
          </a:p>
          <a:p>
            <a:pPr indent="0" lvl="1" marL="596870" marR="0" rtl="0" algn="l">
              <a:spcBef>
                <a:spcPts val="420"/>
              </a:spcBef>
              <a:spcAft>
                <a:spcPts val="0"/>
              </a:spcAft>
              <a:buClr>
                <a:schemeClr val="dk1"/>
              </a:buClr>
              <a:buSzPts val="2100"/>
              <a:buFont typeface="Arial"/>
              <a:buNone/>
            </a:pPr>
            <a:r>
              <a:t/>
            </a:r>
            <a:endParaRPr b="0" i="1" sz="2100" u="none" cap="none" strike="noStrike">
              <a:solidFill>
                <a:schemeClr val="dk1"/>
              </a:solidFill>
              <a:highlight>
                <a:srgbClr val="FFFF00"/>
              </a:highlight>
              <a:latin typeface="Arial"/>
              <a:ea typeface="Arial"/>
              <a:cs typeface="Arial"/>
              <a:sym typeface="Arial"/>
            </a:endParaRPr>
          </a:p>
          <a:p>
            <a:pPr indent="-190500" lvl="0" marL="342900" marR="0" rtl="0" algn="l">
              <a:spcBef>
                <a:spcPts val="480"/>
              </a:spcBef>
              <a:spcAft>
                <a:spcPts val="0"/>
              </a:spcAft>
              <a:buClr>
                <a:schemeClr val="dk1"/>
              </a:buClr>
              <a:buSzPts val="2400"/>
              <a:buFont typeface="Arial"/>
              <a:buNone/>
            </a:pPr>
            <a:r>
              <a:t/>
            </a:r>
            <a:endParaRPr i="1" sz="2400">
              <a:solidFill>
                <a:schemeClr val="dk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41"/>
          <p:cNvSpPr txBox="1"/>
          <p:nvPr>
            <p:ph type="title"/>
          </p:nvPr>
        </p:nvSpPr>
        <p:spPr>
          <a:xfrm>
            <a:off x="311700" y="14148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C0C0C"/>
              </a:buClr>
              <a:buSzPts val="2800"/>
              <a:buFont typeface="Arial"/>
              <a:buNone/>
            </a:pPr>
            <a:r>
              <a:rPr baseline="30000" i="1" lang="fr-CH">
                <a:solidFill>
                  <a:srgbClr val="0C0C0C"/>
                </a:solidFill>
                <a:latin typeface="Arial"/>
                <a:ea typeface="Arial"/>
                <a:cs typeface="Arial"/>
                <a:sym typeface="Arial"/>
              </a:rPr>
              <a:t>WAHRNEHMUNG </a:t>
            </a:r>
            <a:r>
              <a:rPr baseline="30000" i="1" lang="fr-CH">
                <a:solidFill>
                  <a:srgbClr val="FF0000"/>
                </a:solidFill>
                <a:latin typeface="Arial"/>
                <a:ea typeface="Arial"/>
                <a:cs typeface="Arial"/>
                <a:sym typeface="Arial"/>
              </a:rPr>
              <a:t>STAKEHOLDER</a:t>
            </a:r>
            <a:r>
              <a:rPr lang="fr-CH"/>
              <a:t>	</a:t>
            </a:r>
            <a:endParaRPr/>
          </a:p>
        </p:txBody>
      </p:sp>
      <p:sp>
        <p:nvSpPr>
          <p:cNvPr id="560" name="Google Shape;560;p4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114295" rtl="0" algn="l">
              <a:spcBef>
                <a:spcPts val="0"/>
              </a:spcBef>
              <a:spcAft>
                <a:spcPts val="0"/>
              </a:spcAft>
              <a:buClr>
                <a:schemeClr val="dk1"/>
              </a:buClr>
              <a:buSzPts val="1800"/>
              <a:buNone/>
            </a:pPr>
            <a:r>
              <a:t/>
            </a:r>
            <a:endParaRPr sz="1800"/>
          </a:p>
        </p:txBody>
      </p:sp>
      <p:pic>
        <p:nvPicPr>
          <p:cNvPr id="561" name="Google Shape;561;p41"/>
          <p:cNvPicPr preferRelativeResize="0"/>
          <p:nvPr/>
        </p:nvPicPr>
        <p:blipFill rotWithShape="1">
          <a:blip r:embed="rId3">
            <a:alphaModFix/>
          </a:blip>
          <a:srcRect b="0" l="0" r="0" t="0"/>
          <a:stretch/>
        </p:blipFill>
        <p:spPr>
          <a:xfrm>
            <a:off x="6893513" y="1077523"/>
            <a:ext cx="1134126" cy="1273838"/>
          </a:xfrm>
          <a:prstGeom prst="rect">
            <a:avLst/>
          </a:prstGeom>
          <a:noFill/>
          <a:ln>
            <a:noFill/>
          </a:ln>
        </p:spPr>
      </p:pic>
      <p:pic>
        <p:nvPicPr>
          <p:cNvPr descr="Ein Bild, das Text enthält.&#10;&#10;Automatisch generierte Beschreibung" id="562" name="Google Shape;562;p41"/>
          <p:cNvPicPr preferRelativeResize="0"/>
          <p:nvPr/>
        </p:nvPicPr>
        <p:blipFill rotWithShape="1">
          <a:blip r:embed="rId4">
            <a:alphaModFix/>
          </a:blip>
          <a:srcRect b="0" l="0" r="0" t="0"/>
          <a:stretch/>
        </p:blipFill>
        <p:spPr>
          <a:xfrm>
            <a:off x="6531663" y="2706500"/>
            <a:ext cx="2300638" cy="704570"/>
          </a:xfrm>
          <a:prstGeom prst="rect">
            <a:avLst/>
          </a:prstGeom>
          <a:noFill/>
          <a:ln>
            <a:noFill/>
          </a:ln>
        </p:spPr>
      </p:pic>
      <p:pic>
        <p:nvPicPr>
          <p:cNvPr descr="Ein Bild, das Text enthält.&#10;&#10;Automatisch generierte Beschreibung" id="563" name="Google Shape;563;p41"/>
          <p:cNvPicPr preferRelativeResize="0"/>
          <p:nvPr/>
        </p:nvPicPr>
        <p:blipFill rotWithShape="1">
          <a:blip r:embed="rId5">
            <a:alphaModFix/>
          </a:blip>
          <a:srcRect b="0" l="0" r="0" t="0"/>
          <a:stretch/>
        </p:blipFill>
        <p:spPr>
          <a:xfrm>
            <a:off x="4983794" y="2206700"/>
            <a:ext cx="1314450" cy="1285875"/>
          </a:xfrm>
          <a:prstGeom prst="rect">
            <a:avLst/>
          </a:prstGeom>
          <a:noFill/>
          <a:ln>
            <a:noFill/>
          </a:ln>
        </p:spPr>
      </p:pic>
      <p:pic>
        <p:nvPicPr>
          <p:cNvPr id="564" name="Google Shape;564;p41"/>
          <p:cNvPicPr preferRelativeResize="0"/>
          <p:nvPr/>
        </p:nvPicPr>
        <p:blipFill rotWithShape="1">
          <a:blip r:embed="rId6">
            <a:alphaModFix/>
          </a:blip>
          <a:srcRect b="0" l="0" r="0" t="0"/>
          <a:stretch/>
        </p:blipFill>
        <p:spPr>
          <a:xfrm>
            <a:off x="5939737" y="3569552"/>
            <a:ext cx="2125067" cy="1066342"/>
          </a:xfrm>
          <a:prstGeom prst="rect">
            <a:avLst/>
          </a:prstGeom>
          <a:noFill/>
          <a:ln>
            <a:noFill/>
          </a:ln>
        </p:spPr>
      </p:pic>
      <p:pic>
        <p:nvPicPr>
          <p:cNvPr id="565" name="Google Shape;565;p41"/>
          <p:cNvPicPr preferRelativeResize="0"/>
          <p:nvPr/>
        </p:nvPicPr>
        <p:blipFill rotWithShape="1">
          <a:blip r:embed="rId7">
            <a:alphaModFix/>
          </a:blip>
          <a:srcRect b="0" l="0" r="0" t="0"/>
          <a:stretch/>
        </p:blipFill>
        <p:spPr>
          <a:xfrm>
            <a:off x="4105919" y="3549067"/>
            <a:ext cx="1841457" cy="1115868"/>
          </a:xfrm>
          <a:prstGeom prst="rect">
            <a:avLst/>
          </a:prstGeom>
          <a:noFill/>
          <a:ln>
            <a:noFill/>
          </a:ln>
        </p:spPr>
      </p:pic>
      <p:pic>
        <p:nvPicPr>
          <p:cNvPr id="566" name="Google Shape;566;p41"/>
          <p:cNvPicPr preferRelativeResize="0"/>
          <p:nvPr/>
        </p:nvPicPr>
        <p:blipFill rotWithShape="1">
          <a:blip r:embed="rId8">
            <a:alphaModFix/>
          </a:blip>
          <a:srcRect b="0" l="0" r="0" t="0"/>
          <a:stretch/>
        </p:blipFill>
        <p:spPr>
          <a:xfrm>
            <a:off x="2676754" y="2274367"/>
            <a:ext cx="2307041" cy="1115868"/>
          </a:xfrm>
          <a:prstGeom prst="rect">
            <a:avLst/>
          </a:prstGeom>
          <a:noFill/>
          <a:ln>
            <a:noFill/>
          </a:ln>
        </p:spPr>
      </p:pic>
      <p:pic>
        <p:nvPicPr>
          <p:cNvPr descr="Ein Bild, das Text enthält.&#10;&#10;Automatisch generierte Beschreibung" id="567" name="Google Shape;567;p41"/>
          <p:cNvPicPr preferRelativeResize="0"/>
          <p:nvPr/>
        </p:nvPicPr>
        <p:blipFill rotWithShape="1">
          <a:blip r:embed="rId9">
            <a:alphaModFix/>
          </a:blip>
          <a:srcRect b="0" l="0" r="0" t="0"/>
          <a:stretch/>
        </p:blipFill>
        <p:spPr>
          <a:xfrm>
            <a:off x="2025045" y="1106689"/>
            <a:ext cx="2419350" cy="676275"/>
          </a:xfrm>
          <a:prstGeom prst="rect">
            <a:avLst/>
          </a:prstGeom>
          <a:noFill/>
          <a:ln>
            <a:noFill/>
          </a:ln>
        </p:spPr>
      </p:pic>
      <p:pic>
        <p:nvPicPr>
          <p:cNvPr id="568" name="Google Shape;568;p41"/>
          <p:cNvPicPr preferRelativeResize="0"/>
          <p:nvPr/>
        </p:nvPicPr>
        <p:blipFill rotWithShape="1">
          <a:blip r:embed="rId10">
            <a:alphaModFix/>
          </a:blip>
          <a:srcRect b="0" l="0" r="0" t="0"/>
          <a:stretch/>
        </p:blipFill>
        <p:spPr>
          <a:xfrm>
            <a:off x="2477052" y="3550420"/>
            <a:ext cx="1685925" cy="1047750"/>
          </a:xfrm>
          <a:prstGeom prst="rect">
            <a:avLst/>
          </a:prstGeom>
          <a:noFill/>
          <a:ln>
            <a:noFill/>
          </a:ln>
        </p:spPr>
      </p:pic>
      <p:pic>
        <p:nvPicPr>
          <p:cNvPr id="569" name="Google Shape;569;p41"/>
          <p:cNvPicPr preferRelativeResize="0"/>
          <p:nvPr/>
        </p:nvPicPr>
        <p:blipFill rotWithShape="1">
          <a:blip r:embed="rId11">
            <a:alphaModFix/>
          </a:blip>
          <a:srcRect b="0" l="0" r="0" t="0"/>
          <a:stretch/>
        </p:blipFill>
        <p:spPr>
          <a:xfrm>
            <a:off x="426165" y="3655195"/>
            <a:ext cx="838200" cy="838200"/>
          </a:xfrm>
          <a:prstGeom prst="rect">
            <a:avLst/>
          </a:prstGeom>
          <a:noFill/>
          <a:ln>
            <a:noFill/>
          </a:ln>
        </p:spPr>
      </p:pic>
      <p:pic>
        <p:nvPicPr>
          <p:cNvPr id="570" name="Google Shape;570;p41"/>
          <p:cNvPicPr preferRelativeResize="0"/>
          <p:nvPr/>
        </p:nvPicPr>
        <p:blipFill rotWithShape="1">
          <a:blip r:embed="rId12">
            <a:alphaModFix/>
          </a:blip>
          <a:srcRect b="0" l="0" r="0" t="0"/>
          <a:stretch/>
        </p:blipFill>
        <p:spPr>
          <a:xfrm>
            <a:off x="372085" y="1483790"/>
            <a:ext cx="2007231" cy="1130225"/>
          </a:xfrm>
          <a:prstGeom prst="rect">
            <a:avLst/>
          </a:prstGeom>
          <a:noFill/>
          <a:ln>
            <a:noFill/>
          </a:ln>
        </p:spPr>
      </p:pic>
      <p:pic>
        <p:nvPicPr>
          <p:cNvPr descr="Ein Bild, das Text, ClipArt enthält.&#10;&#10;Automatisch generierte Beschreibung" id="571" name="Google Shape;571;p41"/>
          <p:cNvPicPr preferRelativeResize="0"/>
          <p:nvPr/>
        </p:nvPicPr>
        <p:blipFill rotWithShape="1">
          <a:blip r:embed="rId13">
            <a:alphaModFix/>
          </a:blip>
          <a:srcRect b="0" l="0" r="0" t="0"/>
          <a:stretch/>
        </p:blipFill>
        <p:spPr>
          <a:xfrm>
            <a:off x="2935463" y="1754548"/>
            <a:ext cx="1552575" cy="685800"/>
          </a:xfrm>
          <a:prstGeom prst="rect">
            <a:avLst/>
          </a:prstGeom>
          <a:noFill/>
          <a:ln>
            <a:noFill/>
          </a:ln>
        </p:spPr>
      </p:pic>
      <p:pic>
        <p:nvPicPr>
          <p:cNvPr descr="Ein Bild, das Text, ClipArt enthält.&#10;&#10;Automatisch generierte Beschreibung" id="572" name="Google Shape;572;p41"/>
          <p:cNvPicPr preferRelativeResize="0"/>
          <p:nvPr/>
        </p:nvPicPr>
        <p:blipFill rotWithShape="1">
          <a:blip r:embed="rId14">
            <a:alphaModFix/>
          </a:blip>
          <a:srcRect b="0" l="0" r="0" t="0"/>
          <a:stretch/>
        </p:blipFill>
        <p:spPr>
          <a:xfrm>
            <a:off x="3435926" y="3185193"/>
            <a:ext cx="1552575" cy="665390"/>
          </a:xfrm>
          <a:prstGeom prst="rect">
            <a:avLst/>
          </a:prstGeom>
          <a:noFill/>
          <a:ln>
            <a:noFill/>
          </a:ln>
        </p:spPr>
      </p:pic>
      <p:pic>
        <p:nvPicPr>
          <p:cNvPr id="573" name="Google Shape;573;p41"/>
          <p:cNvPicPr preferRelativeResize="0"/>
          <p:nvPr/>
        </p:nvPicPr>
        <p:blipFill rotWithShape="1">
          <a:blip r:embed="rId15">
            <a:alphaModFix/>
          </a:blip>
          <a:srcRect b="0" l="0" r="0" t="0"/>
          <a:stretch/>
        </p:blipFill>
        <p:spPr>
          <a:xfrm>
            <a:off x="1411923" y="3367612"/>
            <a:ext cx="1049219" cy="1130225"/>
          </a:xfrm>
          <a:prstGeom prst="rect">
            <a:avLst/>
          </a:prstGeom>
          <a:noFill/>
          <a:ln>
            <a:noFill/>
          </a:ln>
        </p:spPr>
      </p:pic>
      <p:pic>
        <p:nvPicPr>
          <p:cNvPr id="574" name="Google Shape;574;p41"/>
          <p:cNvPicPr preferRelativeResize="0"/>
          <p:nvPr/>
        </p:nvPicPr>
        <p:blipFill rotWithShape="1">
          <a:blip r:embed="rId16">
            <a:alphaModFix/>
          </a:blip>
          <a:srcRect b="10624" l="0" r="4852" t="0"/>
          <a:stretch/>
        </p:blipFill>
        <p:spPr>
          <a:xfrm>
            <a:off x="311700" y="1196968"/>
            <a:ext cx="1669703" cy="456680"/>
          </a:xfrm>
          <a:prstGeom prst="rect">
            <a:avLst/>
          </a:prstGeom>
          <a:noFill/>
          <a:ln>
            <a:noFill/>
          </a:ln>
        </p:spPr>
      </p:pic>
      <p:pic>
        <p:nvPicPr>
          <p:cNvPr id="575" name="Google Shape;575;p41"/>
          <p:cNvPicPr preferRelativeResize="0"/>
          <p:nvPr/>
        </p:nvPicPr>
        <p:blipFill rotWithShape="1">
          <a:blip r:embed="rId17">
            <a:alphaModFix/>
          </a:blip>
          <a:srcRect b="0" l="0" r="0" t="0"/>
          <a:stretch/>
        </p:blipFill>
        <p:spPr>
          <a:xfrm>
            <a:off x="446032" y="2755988"/>
            <a:ext cx="698797" cy="838200"/>
          </a:xfrm>
          <a:prstGeom prst="rect">
            <a:avLst/>
          </a:prstGeom>
          <a:noFill/>
          <a:ln>
            <a:noFill/>
          </a:ln>
        </p:spPr>
      </p:pic>
      <p:pic>
        <p:nvPicPr>
          <p:cNvPr descr="Ein Bild, das Text enthält.&#10;&#10;Automatisch generierte Beschreibung" id="576" name="Google Shape;576;p41"/>
          <p:cNvPicPr preferRelativeResize="0"/>
          <p:nvPr/>
        </p:nvPicPr>
        <p:blipFill rotWithShape="1">
          <a:blip r:embed="rId18">
            <a:alphaModFix/>
          </a:blip>
          <a:srcRect b="0" l="0" r="0" t="0"/>
          <a:stretch/>
        </p:blipFill>
        <p:spPr>
          <a:xfrm>
            <a:off x="1041207" y="2593350"/>
            <a:ext cx="1725588" cy="627157"/>
          </a:xfrm>
          <a:prstGeom prst="rect">
            <a:avLst/>
          </a:prstGeom>
          <a:noFill/>
          <a:ln>
            <a:noFill/>
          </a:ln>
        </p:spPr>
      </p:pic>
      <p:pic>
        <p:nvPicPr>
          <p:cNvPr descr="Ein Bild, das Text, ClipArt enthält.&#10;&#10;Automatisch generierte Beschreibung" id="577" name="Google Shape;577;p41"/>
          <p:cNvPicPr preferRelativeResize="0"/>
          <p:nvPr/>
        </p:nvPicPr>
        <p:blipFill rotWithShape="1">
          <a:blip r:embed="rId19">
            <a:alphaModFix/>
          </a:blip>
          <a:srcRect b="0" l="0" r="0" t="0"/>
          <a:stretch/>
        </p:blipFill>
        <p:spPr>
          <a:xfrm>
            <a:off x="8025839" y="1106689"/>
            <a:ext cx="942975" cy="962025"/>
          </a:xfrm>
          <a:prstGeom prst="rect">
            <a:avLst/>
          </a:prstGeom>
          <a:noFill/>
          <a:ln>
            <a:noFill/>
          </a:ln>
        </p:spPr>
      </p:pic>
      <p:pic>
        <p:nvPicPr>
          <p:cNvPr id="578" name="Google Shape;578;p41"/>
          <p:cNvPicPr preferRelativeResize="0"/>
          <p:nvPr/>
        </p:nvPicPr>
        <p:blipFill rotWithShape="1">
          <a:blip r:embed="rId20">
            <a:alphaModFix/>
          </a:blip>
          <a:srcRect b="0" l="0" r="0" t="0"/>
          <a:stretch/>
        </p:blipFill>
        <p:spPr>
          <a:xfrm>
            <a:off x="8064803" y="3517888"/>
            <a:ext cx="942975" cy="1419225"/>
          </a:xfrm>
          <a:prstGeom prst="rect">
            <a:avLst/>
          </a:prstGeom>
          <a:noFill/>
          <a:ln>
            <a:noFill/>
          </a:ln>
        </p:spPr>
      </p:pic>
      <p:pic>
        <p:nvPicPr>
          <p:cNvPr id="579" name="Google Shape;579;p41"/>
          <p:cNvPicPr preferRelativeResize="0"/>
          <p:nvPr/>
        </p:nvPicPr>
        <p:blipFill rotWithShape="1">
          <a:blip r:embed="rId21">
            <a:alphaModFix/>
          </a:blip>
          <a:srcRect b="0" l="0" r="0" t="0"/>
          <a:stretch/>
        </p:blipFill>
        <p:spPr>
          <a:xfrm>
            <a:off x="4336033" y="1159270"/>
            <a:ext cx="2568662" cy="103443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pic>
        <p:nvPicPr>
          <p:cNvPr descr="Ein Bild, das draußen, Berg, Hügel, Rock enthält.&#10;&#10;Automatisch generierte Beschreibung" id="584" name="Google Shape;584;p42"/>
          <p:cNvPicPr preferRelativeResize="0"/>
          <p:nvPr/>
        </p:nvPicPr>
        <p:blipFill rotWithShape="1">
          <a:blip r:embed="rId3">
            <a:alphaModFix/>
          </a:blip>
          <a:srcRect b="7938" l="0" r="-170" t="7939"/>
          <a:stretch/>
        </p:blipFill>
        <p:spPr>
          <a:xfrm>
            <a:off x="0" y="0"/>
            <a:ext cx="9223470" cy="5143500"/>
          </a:xfrm>
          <a:prstGeom prst="rect">
            <a:avLst/>
          </a:prstGeom>
          <a:noFill/>
          <a:ln>
            <a:noFill/>
          </a:ln>
        </p:spPr>
      </p:pic>
      <p:sp>
        <p:nvSpPr>
          <p:cNvPr id="585" name="Google Shape;585;p42"/>
          <p:cNvSpPr txBox="1"/>
          <p:nvPr/>
        </p:nvSpPr>
        <p:spPr>
          <a:xfrm>
            <a:off x="2465766" y="1320687"/>
            <a:ext cx="5793249" cy="2334993"/>
          </a:xfrm>
          <a:prstGeom prst="rect">
            <a:avLst/>
          </a:prstGeom>
          <a:noFill/>
          <a:ln>
            <a:noFill/>
          </a:ln>
        </p:spPr>
        <p:txBody>
          <a:bodyPr anchorCtr="0" anchor="t" bIns="26775" lIns="26775" spcFirstLastPara="1" rIns="26775" wrap="square" tIns="26775">
            <a:normAutofit/>
          </a:bodyPr>
          <a:lstStyle/>
          <a:p>
            <a:pPr indent="0" lvl="0" marL="0" marR="0" rtl="0" algn="l">
              <a:lnSpc>
                <a:spcPct val="159456"/>
              </a:lnSpc>
              <a:spcBef>
                <a:spcPts val="0"/>
              </a:spcBef>
              <a:spcAft>
                <a:spcPts val="0"/>
              </a:spcAft>
              <a:buNone/>
            </a:pPr>
            <a:r>
              <a:t/>
            </a:r>
            <a:endParaRPr sz="1951">
              <a:solidFill>
                <a:schemeClr val="dk1"/>
              </a:solidFill>
              <a:latin typeface="Arial"/>
              <a:ea typeface="Arial"/>
              <a:cs typeface="Arial"/>
              <a:sym typeface="Arial"/>
            </a:endParaRPr>
          </a:p>
          <a:p>
            <a:pPr indent="-195329" lvl="0" marL="195329" marR="0" rtl="0" algn="l">
              <a:lnSpc>
                <a:spcPct val="141217"/>
              </a:lnSpc>
              <a:spcBef>
                <a:spcPts val="633"/>
              </a:spcBef>
              <a:spcAft>
                <a:spcPts val="0"/>
              </a:spcAft>
              <a:buClr>
                <a:schemeClr val="lt1"/>
              </a:buClr>
              <a:buSzPts val="1294"/>
              <a:buFont typeface="Helvetica Neue Light"/>
              <a:buChar char="-"/>
            </a:pPr>
            <a:r>
              <a:rPr b="1" lang="fr-CH" sz="1725">
                <a:solidFill>
                  <a:schemeClr val="lt1"/>
                </a:solidFill>
                <a:latin typeface="Helvetica Neue Light"/>
                <a:ea typeface="Helvetica Neue Light"/>
                <a:cs typeface="Helvetica Neue Light"/>
                <a:sym typeface="Helvetica Neue Light"/>
              </a:rPr>
              <a:t>Warum braucht es die IMBA Schweiz</a:t>
            </a:r>
            <a:endParaRPr/>
          </a:p>
          <a:p>
            <a:pPr indent="-195329" lvl="0" marL="195329" marR="0" rtl="0" algn="l">
              <a:lnSpc>
                <a:spcPct val="141217"/>
              </a:lnSpc>
              <a:spcBef>
                <a:spcPts val="633"/>
              </a:spcBef>
              <a:spcAft>
                <a:spcPts val="0"/>
              </a:spcAft>
              <a:buClr>
                <a:schemeClr val="lt1"/>
              </a:buClr>
              <a:buSzPts val="1294"/>
              <a:buFont typeface="Helvetica Neue Light"/>
              <a:buChar char="-"/>
            </a:pPr>
            <a:r>
              <a:rPr b="1" lang="fr-CH" sz="1725">
                <a:solidFill>
                  <a:schemeClr val="lt1"/>
                </a:solidFill>
                <a:latin typeface="Helvetica Neue Light"/>
                <a:ea typeface="Helvetica Neue Light"/>
                <a:cs typeface="Helvetica Neue Light"/>
                <a:sym typeface="Helvetica Neue Light"/>
              </a:rPr>
              <a:t>Vorstellung des Vereins IMBA Schweiz</a:t>
            </a:r>
            <a:endParaRPr b="1" sz="1725">
              <a:solidFill>
                <a:schemeClr val="lt1"/>
              </a:solidFill>
              <a:latin typeface="Helvetica Neue Light"/>
              <a:ea typeface="Helvetica Neue Light"/>
              <a:cs typeface="Helvetica Neue Light"/>
              <a:sym typeface="Helvetica Neue Light"/>
            </a:endParaRPr>
          </a:p>
          <a:p>
            <a:pPr indent="-195329" lvl="0" marL="195329" marR="0" rtl="0" algn="l">
              <a:lnSpc>
                <a:spcPct val="141217"/>
              </a:lnSpc>
              <a:spcBef>
                <a:spcPts val="633"/>
              </a:spcBef>
              <a:spcAft>
                <a:spcPts val="0"/>
              </a:spcAft>
              <a:buClr>
                <a:schemeClr val="lt1"/>
              </a:buClr>
              <a:buSzPts val="1294"/>
              <a:buFont typeface="Helvetica Neue Light"/>
              <a:buChar char="-"/>
            </a:pPr>
            <a:r>
              <a:rPr b="1" lang="fr-CH" sz="1725">
                <a:solidFill>
                  <a:schemeClr val="lt1"/>
                </a:solidFill>
                <a:latin typeface="Helvetica Neue Light"/>
                <a:ea typeface="Helvetica Neue Light"/>
                <a:cs typeface="Helvetica Neue Light"/>
                <a:sym typeface="Helvetica Neue Light"/>
              </a:rPr>
              <a:t>Praxisbezug und Milestones bis 2021</a:t>
            </a:r>
            <a:endParaRPr b="1" sz="1725">
              <a:solidFill>
                <a:schemeClr val="lt1"/>
              </a:solidFill>
              <a:latin typeface="Helvetica Neue Light"/>
              <a:ea typeface="Helvetica Neue Light"/>
              <a:cs typeface="Helvetica Neue Light"/>
              <a:sym typeface="Helvetica Neue Light"/>
            </a:endParaRPr>
          </a:p>
          <a:p>
            <a:pPr indent="-195329" lvl="0" marL="195329" marR="0" rtl="0" algn="l">
              <a:lnSpc>
                <a:spcPct val="141217"/>
              </a:lnSpc>
              <a:spcBef>
                <a:spcPts val="633"/>
              </a:spcBef>
              <a:spcAft>
                <a:spcPts val="0"/>
              </a:spcAft>
              <a:buClr>
                <a:srgbClr val="FF0000"/>
              </a:buClr>
              <a:buSzPts val="1294"/>
              <a:buFont typeface="Helvetica Neue"/>
              <a:buChar char="-"/>
            </a:pPr>
            <a:r>
              <a:rPr b="1" lang="fr-CH" sz="1725">
                <a:solidFill>
                  <a:srgbClr val="FF0000"/>
                </a:solidFill>
                <a:latin typeface="Helvetica Neue"/>
                <a:ea typeface="Helvetica Neue"/>
                <a:cs typeface="Helvetica Neue"/>
                <a:sym typeface="Helvetica Neue"/>
              </a:rPr>
              <a:t>Weitere Vorhaben</a:t>
            </a:r>
            <a:endParaRPr b="1" sz="1725">
              <a:solidFill>
                <a:srgbClr val="FF0000"/>
              </a:solidFill>
              <a:latin typeface="Helvetica Neue"/>
              <a:ea typeface="Helvetica Neue"/>
              <a:cs typeface="Helvetica Neue"/>
              <a:sym typeface="Helvetica Neue"/>
            </a:endParaRPr>
          </a:p>
        </p:txBody>
      </p:sp>
      <p:sp>
        <p:nvSpPr>
          <p:cNvPr id="586" name="Google Shape;586;p42"/>
          <p:cNvSpPr/>
          <p:nvPr/>
        </p:nvSpPr>
        <p:spPr>
          <a:xfrm>
            <a:off x="1911427" y="1695023"/>
            <a:ext cx="8537573" cy="1632530"/>
          </a:xfrm>
          <a:prstGeom prst="roundRect">
            <a:avLst>
              <a:gd fmla="val 50000" name="adj"/>
            </a:avLst>
          </a:prstGeom>
          <a:noFill/>
          <a:ln cap="flat" cmpd="sng" w="12700">
            <a:solidFill>
              <a:schemeClr val="lt1"/>
            </a:solidFill>
            <a:prstDash val="solid"/>
            <a:miter lim="400000"/>
            <a:headEnd len="sm" w="sm" type="none"/>
            <a:tailEnd len="sm" w="sm" type="none"/>
          </a:ln>
        </p:spPr>
        <p:txBody>
          <a:bodyPr anchorCtr="0" anchor="ctr" bIns="26775" lIns="26775" spcFirstLastPara="1" rIns="26775" wrap="square" tIns="26775">
            <a:noAutofit/>
          </a:bodyPr>
          <a:lstStyle/>
          <a:p>
            <a:pPr indent="0" lvl="0" marL="0" marR="0" rtl="0" algn="l">
              <a:spcBef>
                <a:spcPts val="0"/>
              </a:spcBef>
              <a:spcAft>
                <a:spcPts val="0"/>
              </a:spcAft>
              <a:buNone/>
            </a:pPr>
            <a:r>
              <a:t/>
            </a:r>
            <a:endParaRPr sz="1265">
              <a:solidFill>
                <a:schemeClr val="lt1"/>
              </a:solidFill>
              <a:latin typeface="Arial"/>
              <a:ea typeface="Arial"/>
              <a:cs typeface="Arial"/>
              <a:sym typeface="Arial"/>
            </a:endParaRPr>
          </a:p>
        </p:txBody>
      </p:sp>
      <p:sp>
        <p:nvSpPr>
          <p:cNvPr id="587" name="Google Shape;587;p42"/>
          <p:cNvSpPr txBox="1"/>
          <p:nvPr/>
        </p:nvSpPr>
        <p:spPr>
          <a:xfrm>
            <a:off x="2752758" y="1078680"/>
            <a:ext cx="54166" cy="722426"/>
          </a:xfrm>
          <a:prstGeom prst="rect">
            <a:avLst/>
          </a:prstGeom>
          <a:noFill/>
          <a:ln>
            <a:noFill/>
          </a:ln>
        </p:spPr>
        <p:txBody>
          <a:bodyPr anchorCtr="0" anchor="ctr" bIns="26775" lIns="26775" spcFirstLastPara="1" rIns="26775" wrap="square" tIns="26775">
            <a:spAutoFit/>
          </a:bodyPr>
          <a:lstStyle/>
          <a:p>
            <a:pPr indent="0" lvl="0" marL="0" marR="0" rtl="0" algn="l">
              <a:lnSpc>
                <a:spcPct val="163888"/>
              </a:lnSpc>
              <a:spcBef>
                <a:spcPts val="0"/>
              </a:spcBef>
              <a:spcAft>
                <a:spcPts val="0"/>
              </a:spcAft>
              <a:buNone/>
            </a:pPr>
            <a:r>
              <a:t/>
            </a:r>
            <a:endParaRPr i="1" sz="3600">
              <a:solidFill>
                <a:srgbClr val="E31C04"/>
              </a:solidFill>
              <a:latin typeface="Helvetica Neue"/>
              <a:ea typeface="Helvetica Neue"/>
              <a:cs typeface="Helvetica Neue"/>
              <a:sym typeface="Helvetica Neue"/>
            </a:endParaRPr>
          </a:p>
        </p:txBody>
      </p:sp>
      <p:pic>
        <p:nvPicPr>
          <p:cNvPr descr="Ein Bild, das Text, ClipArt enthält.&#10;&#10;Automatisch generierte Beschreibung" id="588" name="Google Shape;588;p42"/>
          <p:cNvPicPr preferRelativeResize="0"/>
          <p:nvPr/>
        </p:nvPicPr>
        <p:blipFill rotWithShape="1">
          <a:blip r:embed="rId4">
            <a:alphaModFix/>
          </a:blip>
          <a:srcRect b="0" l="0" r="0" t="0"/>
          <a:stretch/>
        </p:blipFill>
        <p:spPr>
          <a:xfrm>
            <a:off x="7009537" y="290012"/>
            <a:ext cx="1836206" cy="428754"/>
          </a:xfrm>
          <a:prstGeom prst="rect">
            <a:avLst/>
          </a:prstGeom>
          <a:noFill/>
          <a:ln>
            <a:noFill/>
          </a:ln>
        </p:spPr>
      </p:pic>
      <p:sp>
        <p:nvSpPr>
          <p:cNvPr id="589" name="Google Shape;589;p42"/>
          <p:cNvSpPr txBox="1"/>
          <p:nvPr/>
        </p:nvSpPr>
        <p:spPr>
          <a:xfrm>
            <a:off x="2752758" y="1078680"/>
            <a:ext cx="1703592" cy="722426"/>
          </a:xfrm>
          <a:prstGeom prst="rect">
            <a:avLst/>
          </a:prstGeom>
          <a:noFill/>
          <a:ln>
            <a:noFill/>
          </a:ln>
        </p:spPr>
        <p:txBody>
          <a:bodyPr anchorCtr="0" anchor="ctr" bIns="26775" lIns="26775" spcFirstLastPara="1" rIns="26775" wrap="square" tIns="26775">
            <a:spAutoFit/>
          </a:bodyPr>
          <a:lstStyle/>
          <a:p>
            <a:pPr indent="0" lvl="0" marL="0" marR="0" rtl="0" algn="l">
              <a:lnSpc>
                <a:spcPct val="163888"/>
              </a:lnSpc>
              <a:spcBef>
                <a:spcPts val="0"/>
              </a:spcBef>
              <a:spcAft>
                <a:spcPts val="0"/>
              </a:spcAft>
              <a:buNone/>
            </a:pPr>
            <a:r>
              <a:rPr i="1" lang="fr-CH" sz="3600">
                <a:solidFill>
                  <a:srgbClr val="E31C04"/>
                </a:solidFill>
                <a:latin typeface="Helvetica Neue"/>
                <a:ea typeface="Helvetica Neue"/>
                <a:cs typeface="Helvetica Neue"/>
                <a:sym typeface="Helvetica Neue"/>
              </a:rPr>
              <a:t>INHALT</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43"/>
          <p:cNvSpPr txBox="1"/>
          <p:nvPr>
            <p:ph idx="1" type="body"/>
          </p:nvPr>
        </p:nvSpPr>
        <p:spPr>
          <a:xfrm>
            <a:off x="250742" y="1022808"/>
            <a:ext cx="6332939" cy="3859535"/>
          </a:xfrm>
          <a:prstGeom prst="rect">
            <a:avLst/>
          </a:prstGeom>
          <a:noFill/>
          <a:ln>
            <a:noFill/>
          </a:ln>
        </p:spPr>
        <p:txBody>
          <a:bodyPr anchorCtr="0" anchor="t" bIns="91425" lIns="91425" spcFirstLastPara="1" rIns="91425" wrap="square" tIns="91425">
            <a:noAutofit/>
          </a:bodyPr>
          <a:lstStyle/>
          <a:p>
            <a:pPr indent="-228583" lvl="0" marL="457178" rtl="0" algn="l">
              <a:lnSpc>
                <a:spcPct val="114999"/>
              </a:lnSpc>
              <a:spcBef>
                <a:spcPts val="0"/>
              </a:spcBef>
              <a:spcAft>
                <a:spcPts val="0"/>
              </a:spcAft>
              <a:buClr>
                <a:schemeClr val="dk1"/>
              </a:buClr>
              <a:buSzPts val="1800"/>
              <a:buNone/>
            </a:pPr>
            <a:r>
              <a:t/>
            </a:r>
            <a:endParaRPr i="1" sz="1400">
              <a:solidFill>
                <a:srgbClr val="262626"/>
              </a:solidFill>
            </a:endParaRPr>
          </a:p>
          <a:p>
            <a:pPr indent="0" lvl="0" marL="114295" rtl="0" algn="l">
              <a:lnSpc>
                <a:spcPct val="114999"/>
              </a:lnSpc>
              <a:spcBef>
                <a:spcPts val="0"/>
              </a:spcBef>
              <a:spcAft>
                <a:spcPts val="0"/>
              </a:spcAft>
              <a:buClr>
                <a:schemeClr val="dk1"/>
              </a:buClr>
              <a:buSzPts val="1800"/>
              <a:buNone/>
            </a:pPr>
            <a:r>
              <a:t/>
            </a:r>
            <a:endParaRPr i="1" sz="1400">
              <a:solidFill>
                <a:srgbClr val="0C0C0C"/>
              </a:solidFill>
            </a:endParaRPr>
          </a:p>
          <a:p>
            <a:pPr indent="0" lvl="1" marL="596870" rtl="0" algn="l">
              <a:spcBef>
                <a:spcPts val="1600"/>
              </a:spcBef>
              <a:spcAft>
                <a:spcPts val="0"/>
              </a:spcAft>
              <a:buSzPts val="1400"/>
              <a:buNone/>
            </a:pPr>
            <a:r>
              <a:t/>
            </a:r>
            <a:endParaRPr i="1">
              <a:highlight>
                <a:srgbClr val="FFFF00"/>
              </a:highlight>
            </a:endParaRPr>
          </a:p>
          <a:p>
            <a:pPr indent="-228583" lvl="0" marL="457178" rtl="0" algn="l">
              <a:spcBef>
                <a:spcPts val="0"/>
              </a:spcBef>
              <a:spcAft>
                <a:spcPts val="0"/>
              </a:spcAft>
              <a:buClr>
                <a:schemeClr val="dk1"/>
              </a:buClr>
              <a:buSzPts val="1800"/>
              <a:buNone/>
            </a:pPr>
            <a:r>
              <a:t/>
            </a:r>
            <a:endParaRPr i="1"/>
          </a:p>
        </p:txBody>
      </p:sp>
      <p:pic>
        <p:nvPicPr>
          <p:cNvPr descr="Ein Bild, das Gras, draußen, Berg, Hügel enthält.&#10;&#10;Automatisch generierte Beschreibung" id="595" name="Google Shape;595;p43"/>
          <p:cNvPicPr preferRelativeResize="0"/>
          <p:nvPr/>
        </p:nvPicPr>
        <p:blipFill rotWithShape="1">
          <a:blip r:embed="rId3">
            <a:alphaModFix/>
          </a:blip>
          <a:srcRect b="0" l="32516" r="19616" t="0"/>
          <a:stretch/>
        </p:blipFill>
        <p:spPr>
          <a:xfrm>
            <a:off x="5451036" y="0"/>
            <a:ext cx="3692965" cy="5143500"/>
          </a:xfrm>
          <a:prstGeom prst="rect">
            <a:avLst/>
          </a:prstGeom>
          <a:noFill/>
          <a:ln>
            <a:noFill/>
          </a:ln>
        </p:spPr>
      </p:pic>
      <p:sp>
        <p:nvSpPr>
          <p:cNvPr id="596" name="Google Shape;596;p43"/>
          <p:cNvSpPr/>
          <p:nvPr/>
        </p:nvSpPr>
        <p:spPr>
          <a:xfrm rot="10800000">
            <a:off x="4664226" y="0"/>
            <a:ext cx="1573619" cy="5143500"/>
          </a:xfrm>
          <a:prstGeom prst="triangle">
            <a:avLst>
              <a:gd fmla="val 50000" name="adj"/>
            </a:avLst>
          </a:prstGeom>
          <a:solidFill>
            <a:schemeClr val="lt1"/>
          </a:solidFill>
          <a:ln cap="flat" cmpd="sng" w="2857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97" name="Google Shape;597;p43"/>
          <p:cNvSpPr txBox="1"/>
          <p:nvPr/>
        </p:nvSpPr>
        <p:spPr>
          <a:xfrm>
            <a:off x="7488324" y="4915241"/>
            <a:ext cx="2808312" cy="1962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CH" sz="675">
                <a:solidFill>
                  <a:schemeClr val="lt1"/>
                </a:solidFill>
                <a:latin typeface="Arial"/>
                <a:ea typeface="Arial"/>
                <a:cs typeface="Arial"/>
                <a:sym typeface="Arial"/>
              </a:rPr>
              <a:t>Unterengadin - Münstertal/ Filip Zuan</a:t>
            </a:r>
            <a:endParaRPr/>
          </a:p>
        </p:txBody>
      </p:sp>
      <p:sp>
        <p:nvSpPr>
          <p:cNvPr id="598" name="Google Shape;598;p43"/>
          <p:cNvSpPr txBox="1"/>
          <p:nvPr/>
        </p:nvSpPr>
        <p:spPr>
          <a:xfrm>
            <a:off x="250742" y="293533"/>
            <a:ext cx="6158167" cy="474382"/>
          </a:xfrm>
          <a:prstGeom prst="rect">
            <a:avLst/>
          </a:prstGeom>
          <a:noFill/>
          <a:ln>
            <a:noFill/>
          </a:ln>
        </p:spPr>
        <p:txBody>
          <a:bodyPr anchorCtr="0" anchor="t" bIns="34275" lIns="68575" spcFirstLastPara="1" rIns="68575" wrap="square" tIns="34275">
            <a:noAutofit/>
          </a:bodyPr>
          <a:lstStyle/>
          <a:p>
            <a:pPr indent="0" lvl="0" marL="0" marR="0" rtl="0" algn="l">
              <a:lnSpc>
                <a:spcPct val="101055"/>
              </a:lnSpc>
              <a:spcBef>
                <a:spcPts val="0"/>
              </a:spcBef>
              <a:spcAft>
                <a:spcPts val="0"/>
              </a:spcAft>
              <a:buClr>
                <a:srgbClr val="0C0C0C"/>
              </a:buClr>
              <a:buSzPts val="3600"/>
              <a:buFont typeface="Arial"/>
              <a:buNone/>
            </a:pPr>
            <a:r>
              <a:rPr baseline="30000" i="1" lang="fr-CH" sz="3600">
                <a:solidFill>
                  <a:srgbClr val="0C0C0C"/>
                </a:solidFill>
                <a:latin typeface="Arial"/>
                <a:ea typeface="Arial"/>
                <a:cs typeface="Arial"/>
                <a:sym typeface="Arial"/>
              </a:rPr>
              <a:t>VORHABEN</a:t>
            </a:r>
            <a:r>
              <a:rPr baseline="30000" i="1" lang="fr-CH" sz="3600">
                <a:solidFill>
                  <a:srgbClr val="7F7F7F"/>
                </a:solidFill>
                <a:latin typeface="Arial"/>
                <a:ea typeface="Arial"/>
                <a:cs typeface="Arial"/>
                <a:sym typeface="Arial"/>
              </a:rPr>
              <a:t> </a:t>
            </a:r>
            <a:r>
              <a:rPr baseline="30000" i="1" lang="fr-CH" sz="3600">
                <a:solidFill>
                  <a:srgbClr val="FF0000"/>
                </a:solidFill>
                <a:latin typeface="Arial"/>
                <a:ea typeface="Arial"/>
                <a:cs typeface="Arial"/>
                <a:sym typeface="Arial"/>
              </a:rPr>
              <a:t>IMBA Schweiz </a:t>
            </a:r>
            <a:endParaRPr/>
          </a:p>
        </p:txBody>
      </p:sp>
      <p:sp>
        <p:nvSpPr>
          <p:cNvPr id="599" name="Google Shape;599;p43"/>
          <p:cNvSpPr txBox="1"/>
          <p:nvPr/>
        </p:nvSpPr>
        <p:spPr>
          <a:xfrm>
            <a:off x="250742" y="1022808"/>
            <a:ext cx="6332939" cy="3412033"/>
          </a:xfrm>
          <a:prstGeom prst="rect">
            <a:avLst/>
          </a:prstGeom>
          <a:noFill/>
          <a:ln>
            <a:noFill/>
          </a:ln>
        </p:spPr>
        <p:txBody>
          <a:bodyPr anchorCtr="0" anchor="t" bIns="45700" lIns="91425" spcFirstLastPara="1" rIns="91425" wrap="square" tIns="45700">
            <a:noAutofit/>
          </a:bodyPr>
          <a:lstStyle/>
          <a:p>
            <a:pPr indent="0" lvl="0" marL="114296" marR="0" rtl="0" algn="l">
              <a:lnSpc>
                <a:spcPct val="114999"/>
              </a:lnSpc>
              <a:spcBef>
                <a:spcPts val="0"/>
              </a:spcBef>
              <a:spcAft>
                <a:spcPts val="0"/>
              </a:spcAft>
              <a:buClr>
                <a:schemeClr val="dk1"/>
              </a:buClr>
              <a:buSzPts val="1400"/>
              <a:buFont typeface="Arial"/>
              <a:buNone/>
            </a:pPr>
            <a:r>
              <a:t/>
            </a:r>
            <a:endParaRPr i="1" sz="1400">
              <a:solidFill>
                <a:srgbClr val="262626"/>
              </a:solidFill>
              <a:latin typeface="Arial"/>
              <a:ea typeface="Arial"/>
              <a:cs typeface="Arial"/>
              <a:sym typeface="Arial"/>
            </a:endParaRPr>
          </a:p>
          <a:p>
            <a:pPr indent="-342900" lvl="0" marL="342900" marR="0" rtl="0" algn="l">
              <a:lnSpc>
                <a:spcPct val="114999"/>
              </a:lnSpc>
              <a:spcBef>
                <a:spcPts val="280"/>
              </a:spcBef>
              <a:spcAft>
                <a:spcPts val="0"/>
              </a:spcAft>
              <a:buClr>
                <a:srgbClr val="262626"/>
              </a:buClr>
              <a:buSzPts val="1400"/>
              <a:buFont typeface="Courier New"/>
              <a:buChar char="o"/>
            </a:pPr>
            <a:r>
              <a:rPr lang="fr-CH" sz="1400">
                <a:solidFill>
                  <a:srgbClr val="262626"/>
                </a:solidFill>
                <a:latin typeface="Arial"/>
                <a:ea typeface="Arial"/>
                <a:cs typeface="Arial"/>
                <a:sym typeface="Arial"/>
              </a:rPr>
              <a:t>Vertrauen aller Stakeholder erarbeiten </a:t>
            </a:r>
            <a:endParaRPr/>
          </a:p>
          <a:p>
            <a:pPr indent="-342900" lvl="0" marL="342900" marR="0" rtl="0" algn="l">
              <a:lnSpc>
                <a:spcPct val="114999"/>
              </a:lnSpc>
              <a:spcBef>
                <a:spcPts val="280"/>
              </a:spcBef>
              <a:spcAft>
                <a:spcPts val="0"/>
              </a:spcAft>
              <a:buClr>
                <a:srgbClr val="262626"/>
              </a:buClr>
              <a:buSzPts val="1400"/>
              <a:buFont typeface="Courier New"/>
              <a:buChar char="o"/>
            </a:pPr>
            <a:r>
              <a:rPr lang="fr-CH" sz="1400">
                <a:solidFill>
                  <a:srgbClr val="262626"/>
                </a:solidFill>
                <a:latin typeface="Arial"/>
                <a:ea typeface="Arial"/>
                <a:cs typeface="Arial"/>
                <a:sym typeface="Arial"/>
              </a:rPr>
              <a:t>Partnerschaften vereinen</a:t>
            </a:r>
            <a:endParaRPr/>
          </a:p>
          <a:p>
            <a:pPr indent="-342900" lvl="0" marL="342900" marR="0" rtl="0" algn="l">
              <a:lnSpc>
                <a:spcPct val="114999"/>
              </a:lnSpc>
              <a:spcBef>
                <a:spcPts val="280"/>
              </a:spcBef>
              <a:spcAft>
                <a:spcPts val="0"/>
              </a:spcAft>
              <a:buClr>
                <a:srgbClr val="262626"/>
              </a:buClr>
              <a:buSzPts val="1400"/>
              <a:buFont typeface="Courier New"/>
              <a:buChar char="o"/>
            </a:pPr>
            <a:r>
              <a:rPr lang="fr-CH" sz="1400">
                <a:solidFill>
                  <a:srgbClr val="262626"/>
                </a:solidFill>
                <a:latin typeface="Arial"/>
                <a:ea typeface="Arial"/>
                <a:cs typeface="Arial"/>
                <a:sym typeface="Arial"/>
              </a:rPr>
              <a:t>Visibilität erhöhen</a:t>
            </a:r>
            <a:endParaRPr/>
          </a:p>
          <a:p>
            <a:pPr indent="-342900" lvl="0" marL="342900" marR="0" rtl="0" algn="l">
              <a:lnSpc>
                <a:spcPct val="114999"/>
              </a:lnSpc>
              <a:spcBef>
                <a:spcPts val="280"/>
              </a:spcBef>
              <a:spcAft>
                <a:spcPts val="0"/>
              </a:spcAft>
              <a:buClr>
                <a:srgbClr val="262626"/>
              </a:buClr>
              <a:buSzPts val="1400"/>
              <a:buFont typeface="Courier New"/>
              <a:buChar char="o"/>
            </a:pPr>
            <a:r>
              <a:rPr lang="fr-CH" sz="1400">
                <a:solidFill>
                  <a:srgbClr val="262626"/>
                </a:solidFill>
                <a:latin typeface="Arial"/>
                <a:ea typeface="Arial"/>
                <a:cs typeface="Arial"/>
                <a:sym typeface="Arial"/>
              </a:rPr>
              <a:t>Kollektive Mitgliedschaft gestalten und ausbauen</a:t>
            </a:r>
            <a:endParaRPr/>
          </a:p>
          <a:p>
            <a:pPr indent="-342900" lvl="0" marL="342900" marR="0" rtl="0" algn="l">
              <a:lnSpc>
                <a:spcPct val="114999"/>
              </a:lnSpc>
              <a:spcBef>
                <a:spcPts val="280"/>
              </a:spcBef>
              <a:spcAft>
                <a:spcPts val="0"/>
              </a:spcAft>
              <a:buClr>
                <a:srgbClr val="262626"/>
              </a:buClr>
              <a:buSzPts val="1400"/>
              <a:buFont typeface="Courier New"/>
              <a:buChar char="o"/>
            </a:pPr>
            <a:r>
              <a:rPr lang="fr-CH" sz="1400">
                <a:solidFill>
                  <a:srgbClr val="262626"/>
                </a:solidFill>
                <a:latin typeface="Arial"/>
                <a:ea typeface="Arial"/>
                <a:cs typeface="Arial"/>
                <a:sym typeface="Arial"/>
              </a:rPr>
              <a:t>Gönnerschaft weiter aufbauen</a:t>
            </a:r>
            <a:endParaRPr/>
          </a:p>
          <a:p>
            <a:pPr indent="-342900" lvl="0" marL="342900" marR="0" rtl="0" algn="l">
              <a:lnSpc>
                <a:spcPct val="114999"/>
              </a:lnSpc>
              <a:spcBef>
                <a:spcPts val="280"/>
              </a:spcBef>
              <a:spcAft>
                <a:spcPts val="0"/>
              </a:spcAft>
              <a:buClr>
                <a:srgbClr val="262626"/>
              </a:buClr>
              <a:buSzPts val="1400"/>
              <a:buFont typeface="Courier New"/>
              <a:buChar char="o"/>
            </a:pPr>
            <a:r>
              <a:rPr lang="fr-CH" sz="1400">
                <a:solidFill>
                  <a:srgbClr val="262626"/>
                </a:solidFill>
                <a:latin typeface="Arial"/>
                <a:ea typeface="Arial"/>
                <a:cs typeface="Arial"/>
                <a:sym typeface="Arial"/>
              </a:rPr>
              <a:t>Finanzierung stabilisieren</a:t>
            </a:r>
            <a:endParaRPr/>
          </a:p>
          <a:p>
            <a:pPr indent="-342900" lvl="0" marL="342900" marR="0" rtl="0" algn="l">
              <a:lnSpc>
                <a:spcPct val="114999"/>
              </a:lnSpc>
              <a:spcBef>
                <a:spcPts val="280"/>
              </a:spcBef>
              <a:spcAft>
                <a:spcPts val="0"/>
              </a:spcAft>
              <a:buClr>
                <a:srgbClr val="262626"/>
              </a:buClr>
              <a:buSzPts val="1400"/>
              <a:buFont typeface="Courier New"/>
              <a:buChar char="o"/>
            </a:pPr>
            <a:r>
              <a:rPr lang="fr-CH" sz="1400">
                <a:solidFill>
                  <a:srgbClr val="262626"/>
                </a:solidFill>
                <a:latin typeface="Arial"/>
                <a:ea typeface="Arial"/>
                <a:cs typeface="Arial"/>
                <a:sym typeface="Arial"/>
              </a:rPr>
              <a:t>Mountainbike Organisationen unterstützen und vereinen</a:t>
            </a:r>
            <a:endParaRPr/>
          </a:p>
          <a:p>
            <a:pPr indent="-342900" lvl="0" marL="342900" marR="0" rtl="0" algn="l">
              <a:lnSpc>
                <a:spcPct val="114999"/>
              </a:lnSpc>
              <a:spcBef>
                <a:spcPts val="280"/>
              </a:spcBef>
              <a:spcAft>
                <a:spcPts val="0"/>
              </a:spcAft>
              <a:buClr>
                <a:srgbClr val="262626"/>
              </a:buClr>
              <a:buSzPts val="1400"/>
              <a:buFont typeface="Courier New"/>
              <a:buChar char="o"/>
            </a:pPr>
            <a:r>
              <a:rPr lang="fr-CH" sz="1400">
                <a:solidFill>
                  <a:srgbClr val="262626"/>
                </a:solidFill>
                <a:latin typeface="Arial"/>
                <a:ea typeface="Arial"/>
                <a:cs typeface="Arial"/>
                <a:sym typeface="Arial"/>
              </a:rPr>
              <a:t>Austausch auf nationaler Ebene mit Stakeholder voran bringen</a:t>
            </a:r>
            <a:endParaRPr/>
          </a:p>
          <a:p>
            <a:pPr indent="-342900" lvl="0" marL="342900" marR="0" rtl="0" algn="l">
              <a:lnSpc>
                <a:spcPct val="114999"/>
              </a:lnSpc>
              <a:spcBef>
                <a:spcPts val="280"/>
              </a:spcBef>
              <a:spcAft>
                <a:spcPts val="0"/>
              </a:spcAft>
              <a:buClr>
                <a:srgbClr val="262626"/>
              </a:buClr>
              <a:buSzPts val="1400"/>
              <a:buFont typeface="Courier New"/>
              <a:buChar char="o"/>
            </a:pPr>
            <a:r>
              <a:rPr lang="fr-CH" sz="1400">
                <a:solidFill>
                  <a:srgbClr val="262626"/>
                </a:solidFill>
                <a:latin typeface="Arial"/>
                <a:ea typeface="Arial"/>
                <a:cs typeface="Arial"/>
                <a:sym typeface="Arial"/>
              </a:rPr>
              <a:t>Erarbeitung Inhalte im Rahmen der aktuellen Projekte</a:t>
            </a:r>
            <a:endParaRPr/>
          </a:p>
          <a:p>
            <a:pPr indent="0" lvl="0" marL="114296" marR="0" rtl="0" algn="l">
              <a:lnSpc>
                <a:spcPct val="114999"/>
              </a:lnSpc>
              <a:spcBef>
                <a:spcPts val="280"/>
              </a:spcBef>
              <a:spcAft>
                <a:spcPts val="0"/>
              </a:spcAft>
              <a:buClr>
                <a:schemeClr val="dk1"/>
              </a:buClr>
              <a:buSzPts val="1400"/>
              <a:buFont typeface="Arial"/>
              <a:buNone/>
            </a:pPr>
            <a:r>
              <a:t/>
            </a:r>
            <a:endParaRPr sz="1400">
              <a:solidFill>
                <a:srgbClr val="262626"/>
              </a:solidFill>
              <a:latin typeface="Arial"/>
              <a:ea typeface="Arial"/>
              <a:cs typeface="Arial"/>
              <a:sym typeface="Arial"/>
            </a:endParaRPr>
          </a:p>
          <a:p>
            <a:pPr indent="0" lvl="0" marL="114296" marR="0" rtl="0" algn="l">
              <a:lnSpc>
                <a:spcPct val="114999"/>
              </a:lnSpc>
              <a:spcBef>
                <a:spcPts val="280"/>
              </a:spcBef>
              <a:spcAft>
                <a:spcPts val="0"/>
              </a:spcAft>
              <a:buClr>
                <a:schemeClr val="dk1"/>
              </a:buClr>
              <a:buSzPts val="1400"/>
              <a:buFont typeface="Arial"/>
              <a:buNone/>
            </a:pPr>
            <a:r>
              <a:t/>
            </a:r>
            <a:endParaRPr sz="1400">
              <a:solidFill>
                <a:srgbClr val="262626"/>
              </a:solidFill>
              <a:latin typeface="Arial"/>
              <a:ea typeface="Arial"/>
              <a:cs typeface="Arial"/>
              <a:sym typeface="Arial"/>
            </a:endParaRPr>
          </a:p>
          <a:p>
            <a:pPr indent="0" lvl="0" marL="114294" marR="0" rtl="0" algn="l">
              <a:lnSpc>
                <a:spcPct val="114999"/>
              </a:lnSpc>
              <a:spcBef>
                <a:spcPts val="480"/>
              </a:spcBef>
              <a:spcAft>
                <a:spcPts val="0"/>
              </a:spcAft>
              <a:buClr>
                <a:schemeClr val="dk1"/>
              </a:buClr>
              <a:buSzPts val="2400"/>
              <a:buFont typeface="Arial"/>
              <a:buNone/>
            </a:pPr>
            <a:r>
              <a:t/>
            </a:r>
            <a:endParaRPr i="1" sz="2400">
              <a:solidFill>
                <a:schemeClr val="dk1"/>
              </a:solidFill>
              <a:latin typeface="Arial"/>
              <a:ea typeface="Arial"/>
              <a:cs typeface="Arial"/>
              <a:sym typeface="Arial"/>
            </a:endParaRPr>
          </a:p>
          <a:p>
            <a:pPr indent="0" lvl="1" marL="596870" marR="0" rtl="0" algn="l">
              <a:spcBef>
                <a:spcPts val="420"/>
              </a:spcBef>
              <a:spcAft>
                <a:spcPts val="0"/>
              </a:spcAft>
              <a:buClr>
                <a:schemeClr val="dk1"/>
              </a:buClr>
              <a:buSzPts val="2100"/>
              <a:buFont typeface="Arial"/>
              <a:buNone/>
            </a:pPr>
            <a:r>
              <a:t/>
            </a:r>
            <a:endParaRPr b="0" i="1" sz="2100" u="none" cap="none" strike="noStrike">
              <a:solidFill>
                <a:schemeClr val="dk1"/>
              </a:solidFill>
              <a:highlight>
                <a:srgbClr val="FFFF00"/>
              </a:highlight>
              <a:latin typeface="Arial"/>
              <a:ea typeface="Arial"/>
              <a:cs typeface="Arial"/>
              <a:sym typeface="Arial"/>
            </a:endParaRPr>
          </a:p>
          <a:p>
            <a:pPr indent="-190500" lvl="0" marL="342900" marR="0" rtl="0" algn="l">
              <a:spcBef>
                <a:spcPts val="480"/>
              </a:spcBef>
              <a:spcAft>
                <a:spcPts val="0"/>
              </a:spcAft>
              <a:buClr>
                <a:schemeClr val="dk1"/>
              </a:buClr>
              <a:buSzPts val="2400"/>
              <a:buFont typeface="Arial"/>
              <a:buNone/>
            </a:pPr>
            <a:r>
              <a:t/>
            </a:r>
            <a:endParaRPr i="1" sz="2400">
              <a:solidFill>
                <a:schemeClr val="dk1"/>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44"/>
          <p:cNvSpPr txBox="1"/>
          <p:nvPr/>
        </p:nvSpPr>
        <p:spPr>
          <a:xfrm>
            <a:off x="359532" y="313574"/>
            <a:ext cx="6158167" cy="474382"/>
          </a:xfrm>
          <a:prstGeom prst="rect">
            <a:avLst/>
          </a:prstGeom>
          <a:noFill/>
          <a:ln>
            <a:noFill/>
          </a:ln>
        </p:spPr>
        <p:txBody>
          <a:bodyPr anchorCtr="0" anchor="t" bIns="34275" lIns="68575" spcFirstLastPara="1" rIns="68575" wrap="square" tIns="34275">
            <a:noAutofit/>
          </a:bodyPr>
          <a:lstStyle/>
          <a:p>
            <a:pPr indent="0" lvl="0" marL="0" marR="0" rtl="0" algn="l">
              <a:lnSpc>
                <a:spcPct val="101055"/>
              </a:lnSpc>
              <a:spcBef>
                <a:spcPts val="0"/>
              </a:spcBef>
              <a:spcAft>
                <a:spcPts val="0"/>
              </a:spcAft>
              <a:buClr>
                <a:srgbClr val="0C0C0C"/>
              </a:buClr>
              <a:buSzPts val="3600"/>
              <a:buFont typeface="Arial"/>
              <a:buNone/>
            </a:pPr>
            <a:r>
              <a:rPr baseline="30000" i="1" lang="fr-CH" sz="3600">
                <a:solidFill>
                  <a:srgbClr val="0C0C0C"/>
                </a:solidFill>
                <a:latin typeface="Arial"/>
                <a:ea typeface="Arial"/>
                <a:cs typeface="Arial"/>
                <a:sym typeface="Arial"/>
              </a:rPr>
              <a:t>VORSTANDSSITZ RDK </a:t>
            </a:r>
            <a:r>
              <a:rPr baseline="30000" i="1" lang="fr-CH" sz="3600">
                <a:solidFill>
                  <a:srgbClr val="FF0000"/>
                </a:solidFill>
                <a:latin typeface="Arial"/>
                <a:ea typeface="Arial"/>
                <a:cs typeface="Arial"/>
                <a:sym typeface="Arial"/>
              </a:rPr>
              <a:t>IMBA Schweiz </a:t>
            </a:r>
            <a:endParaRPr/>
          </a:p>
        </p:txBody>
      </p:sp>
      <p:pic>
        <p:nvPicPr>
          <p:cNvPr id="605" name="Google Shape;605;p44">
            <a:hlinkClick r:id="rId3"/>
          </p:cNvPr>
          <p:cNvPicPr preferRelativeResize="0"/>
          <p:nvPr/>
        </p:nvPicPr>
        <p:blipFill rotWithShape="1">
          <a:blip r:embed="rId4">
            <a:alphaModFix/>
          </a:blip>
          <a:srcRect b="0" l="0" r="0" t="0"/>
          <a:stretch/>
        </p:blipFill>
        <p:spPr>
          <a:xfrm>
            <a:off x="521550" y="2247714"/>
            <a:ext cx="1674186" cy="1620180"/>
          </a:xfrm>
          <a:prstGeom prst="rect">
            <a:avLst/>
          </a:prstGeom>
          <a:noFill/>
          <a:ln>
            <a:noFill/>
          </a:ln>
        </p:spPr>
      </p:pic>
      <p:sp>
        <p:nvSpPr>
          <p:cNvPr id="606" name="Google Shape;606;p44"/>
          <p:cNvSpPr txBox="1"/>
          <p:nvPr/>
        </p:nvSpPr>
        <p:spPr>
          <a:xfrm>
            <a:off x="359532" y="951570"/>
            <a:ext cx="7236804" cy="34437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050"/>
              <a:buFont typeface="Arial"/>
              <a:buNone/>
            </a:pPr>
            <a:r>
              <a:t/>
            </a:r>
            <a:endParaRPr sz="1050" u="sng">
              <a:solidFill>
                <a:schemeClr val="dk1"/>
              </a:solidFill>
              <a:latin typeface="Arial"/>
              <a:ea typeface="Arial"/>
              <a:cs typeface="Arial"/>
              <a:sym typeface="Arial"/>
            </a:endParaRPr>
          </a:p>
          <a:p>
            <a:pPr indent="0" lvl="0" marL="0" marR="0" rtl="0" algn="l">
              <a:spcBef>
                <a:spcPts val="210"/>
              </a:spcBef>
              <a:spcAft>
                <a:spcPts val="0"/>
              </a:spcAft>
              <a:buClr>
                <a:schemeClr val="dk1"/>
              </a:buClr>
              <a:buSzPts val="1050"/>
              <a:buFont typeface="Arial"/>
              <a:buNone/>
            </a:pPr>
            <a:r>
              <a:rPr b="1" lang="fr-CH" sz="1050">
                <a:solidFill>
                  <a:schemeClr val="dk1"/>
                </a:solidFill>
                <a:latin typeface="Arial"/>
                <a:ea typeface="Arial"/>
                <a:cs typeface="Arial"/>
                <a:sym typeface="Arial"/>
              </a:rPr>
              <a:t>RDK ist nationales Mitglied der IMBA Schweiz und hat Einsitz im Vorstand</a:t>
            </a:r>
            <a:endParaRPr/>
          </a:p>
          <a:p>
            <a:pPr indent="0" lvl="0" marL="0" marR="0" rtl="0" algn="l">
              <a:spcBef>
                <a:spcPts val="210"/>
              </a:spcBef>
              <a:spcAft>
                <a:spcPts val="0"/>
              </a:spcAft>
              <a:buClr>
                <a:schemeClr val="dk1"/>
              </a:buClr>
              <a:buSzPts val="1050"/>
              <a:buFont typeface="Arial"/>
              <a:buNone/>
            </a:pPr>
            <a:r>
              <a:t/>
            </a:r>
            <a:endParaRPr sz="1050">
              <a:solidFill>
                <a:schemeClr val="dk1"/>
              </a:solidFill>
              <a:latin typeface="Arial"/>
              <a:ea typeface="Arial"/>
              <a:cs typeface="Arial"/>
              <a:sym typeface="Arial"/>
            </a:endParaRPr>
          </a:p>
          <a:p>
            <a:pPr indent="0" lvl="0" marL="0" marR="0" rtl="0" algn="l">
              <a:spcBef>
                <a:spcPts val="210"/>
              </a:spcBef>
              <a:spcAft>
                <a:spcPts val="0"/>
              </a:spcAft>
              <a:buClr>
                <a:schemeClr val="dk1"/>
              </a:buClr>
              <a:buSzPts val="1050"/>
              <a:buFont typeface="Arial"/>
              <a:buNone/>
            </a:pPr>
            <a:r>
              <a:rPr lang="fr-CH" sz="1050">
                <a:solidFill>
                  <a:schemeClr val="dk1"/>
                </a:solidFill>
                <a:latin typeface="Arial"/>
                <a:ea typeface="Arial"/>
                <a:cs typeface="Arial"/>
                <a:sym typeface="Arial"/>
              </a:rPr>
              <a:t>Mitgliederbeitrag RDK: CHF 5‘000</a:t>
            </a:r>
            <a:endParaRPr/>
          </a:p>
          <a:p>
            <a:pPr indent="0" lvl="0" marL="0" marR="0" rtl="0" algn="l">
              <a:spcBef>
                <a:spcPts val="240"/>
              </a:spcBef>
              <a:spcAft>
                <a:spcPts val="0"/>
              </a:spcAft>
              <a:buClr>
                <a:schemeClr val="dk1"/>
              </a:buClr>
              <a:buSzPts val="1200"/>
              <a:buFont typeface="Arial"/>
              <a:buNone/>
            </a:pPr>
            <a:r>
              <a:t/>
            </a:r>
            <a:endParaRPr i="1" sz="1200">
              <a:solidFill>
                <a:schemeClr val="dk1"/>
              </a:solidFill>
              <a:latin typeface="Arial"/>
              <a:ea typeface="Arial"/>
              <a:cs typeface="Arial"/>
              <a:sym typeface="Arial"/>
            </a:endParaRPr>
          </a:p>
        </p:txBody>
      </p:sp>
      <p:pic>
        <p:nvPicPr>
          <p:cNvPr descr="Ein Bild, das Text, rot, ClipArt enthält.&#10;&#10;Automatisch generierte Beschreibung" id="607" name="Google Shape;607;p44">
            <a:hlinkClick r:id="rId5"/>
          </p:cNvPr>
          <p:cNvPicPr preferRelativeResize="0"/>
          <p:nvPr/>
        </p:nvPicPr>
        <p:blipFill rotWithShape="1">
          <a:blip r:embed="rId6">
            <a:alphaModFix/>
          </a:blip>
          <a:srcRect b="0" l="0" r="0" t="0"/>
          <a:stretch/>
        </p:blipFill>
        <p:spPr>
          <a:xfrm rot="-808265">
            <a:off x="2493928" y="2711650"/>
            <a:ext cx="2353850" cy="692309"/>
          </a:xfrm>
          <a:prstGeom prst="rect">
            <a:avLst/>
          </a:prstGeom>
          <a:noFill/>
          <a:ln>
            <a:noFill/>
          </a:ln>
        </p:spPr>
      </p:pic>
      <p:sp>
        <p:nvSpPr>
          <p:cNvPr id="608" name="Google Shape;608;p44"/>
          <p:cNvSpPr/>
          <p:nvPr/>
        </p:nvSpPr>
        <p:spPr>
          <a:xfrm>
            <a:off x="251520" y="1023579"/>
            <a:ext cx="7897060" cy="900099"/>
          </a:xfrm>
          <a:prstGeom prst="roundRect">
            <a:avLst>
              <a:gd fmla="val 16667" name="adj"/>
            </a:avLst>
          </a:prstGeom>
          <a:noFill/>
          <a:ln cap="flat" cmpd="sng" w="2857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pic>
        <p:nvPicPr>
          <p:cNvPr descr="Ein Bild, das Gras, draußen, Baum, fahrend enthält.&#10;&#10;Automatisch generierte Beschreibung" id="613" name="Google Shape;613;p45"/>
          <p:cNvPicPr preferRelativeResize="0"/>
          <p:nvPr/>
        </p:nvPicPr>
        <p:blipFill rotWithShape="1">
          <a:blip r:embed="rId3">
            <a:alphaModFix/>
          </a:blip>
          <a:srcRect b="9021" l="0" r="0" t="6603"/>
          <a:stretch/>
        </p:blipFill>
        <p:spPr>
          <a:xfrm>
            <a:off x="-23403" y="0"/>
            <a:ext cx="9144000" cy="5143500"/>
          </a:xfrm>
          <a:prstGeom prst="rect">
            <a:avLst/>
          </a:prstGeom>
          <a:noFill/>
          <a:ln>
            <a:noFill/>
          </a:ln>
        </p:spPr>
      </p:pic>
      <p:pic>
        <p:nvPicPr>
          <p:cNvPr descr="Ein Bild, das Text, ClipArt enthält.&#10;&#10;Automatisch generierte Beschreibung" id="614" name="Google Shape;614;p45"/>
          <p:cNvPicPr preferRelativeResize="0"/>
          <p:nvPr/>
        </p:nvPicPr>
        <p:blipFill rotWithShape="1">
          <a:blip r:embed="rId4">
            <a:alphaModFix/>
          </a:blip>
          <a:srcRect b="0" l="0" r="0" t="0"/>
          <a:stretch/>
        </p:blipFill>
        <p:spPr>
          <a:xfrm>
            <a:off x="770644" y="3813888"/>
            <a:ext cx="2952149" cy="689327"/>
          </a:xfrm>
          <a:prstGeom prst="rect">
            <a:avLst/>
          </a:prstGeom>
          <a:noFill/>
          <a:ln>
            <a:noFill/>
          </a:ln>
        </p:spPr>
      </p:pic>
      <p:sp>
        <p:nvSpPr>
          <p:cNvPr id="615" name="Google Shape;615;p45"/>
          <p:cNvSpPr txBox="1"/>
          <p:nvPr/>
        </p:nvSpPr>
        <p:spPr>
          <a:xfrm>
            <a:off x="575556" y="740054"/>
            <a:ext cx="3209577" cy="756084"/>
          </a:xfrm>
          <a:prstGeom prst="rect">
            <a:avLst/>
          </a:prstGeom>
          <a:noFill/>
          <a:ln>
            <a:noFill/>
          </a:ln>
        </p:spPr>
        <p:txBody>
          <a:bodyPr anchorCtr="0" anchor="t" bIns="34275" lIns="68575" spcFirstLastPara="1" rIns="68575" wrap="square" tIns="34275">
            <a:noAutofit/>
          </a:bodyPr>
          <a:lstStyle/>
          <a:p>
            <a:pPr indent="0" lvl="0" marL="0" marR="0" rtl="0" algn="l">
              <a:lnSpc>
                <a:spcPct val="60633"/>
              </a:lnSpc>
              <a:spcBef>
                <a:spcPts val="0"/>
              </a:spcBef>
              <a:spcAft>
                <a:spcPts val="0"/>
              </a:spcAft>
              <a:buClr>
                <a:schemeClr val="lt1"/>
              </a:buClr>
              <a:buSzPts val="6000"/>
              <a:buFont typeface="Helvetica Neue"/>
              <a:buNone/>
            </a:pPr>
            <a:r>
              <a:rPr baseline="30000" i="1" lang="fr-CH" sz="6000">
                <a:solidFill>
                  <a:schemeClr val="lt1"/>
                </a:solidFill>
                <a:latin typeface="Helvetica Neue"/>
                <a:ea typeface="Helvetica Neue"/>
                <a:cs typeface="Helvetica Neue"/>
                <a:sym typeface="Helvetica Neue"/>
              </a:rPr>
              <a:t>FRAGEN?</a:t>
            </a:r>
            <a:endParaRPr baseline="30000" i="1" sz="6000">
              <a:solidFill>
                <a:schemeClr val="lt1"/>
              </a:solidFill>
              <a:latin typeface="Helvetica Neue Light"/>
              <a:ea typeface="Helvetica Neue Light"/>
              <a:cs typeface="Helvetica Neue Light"/>
              <a:sym typeface="Helvetica Neue Light"/>
            </a:endParaRPr>
          </a:p>
        </p:txBody>
      </p:sp>
      <p:sp>
        <p:nvSpPr>
          <p:cNvPr id="616" name="Google Shape;616;p45"/>
          <p:cNvSpPr txBox="1"/>
          <p:nvPr/>
        </p:nvSpPr>
        <p:spPr>
          <a:xfrm>
            <a:off x="575557" y="951570"/>
            <a:ext cx="2301377" cy="477526"/>
          </a:xfrm>
          <a:prstGeom prst="rect">
            <a:avLst/>
          </a:prstGeom>
          <a:noFill/>
          <a:ln>
            <a:noFill/>
          </a:ln>
        </p:spPr>
        <p:txBody>
          <a:bodyPr anchorCtr="0" anchor="t" bIns="34275" lIns="68575" spcFirstLastPara="1" rIns="68575" wrap="square" tIns="34275">
            <a:noAutofit/>
          </a:bodyPr>
          <a:lstStyle/>
          <a:p>
            <a:pPr indent="0" lvl="0" marL="0" marR="0" rtl="0" algn="l">
              <a:lnSpc>
                <a:spcPct val="303166"/>
              </a:lnSpc>
              <a:spcBef>
                <a:spcPts val="0"/>
              </a:spcBef>
              <a:spcAft>
                <a:spcPts val="0"/>
              </a:spcAft>
              <a:buClr>
                <a:schemeClr val="lt1"/>
              </a:buClr>
              <a:buSzPts val="1200"/>
              <a:buFont typeface="Helvetica Neue"/>
              <a:buNone/>
            </a:pPr>
            <a:r>
              <a:rPr b="1" baseline="30000" i="1" lang="fr-CH" sz="1200" u="sng">
                <a:solidFill>
                  <a:schemeClr val="lt1"/>
                </a:solidFill>
                <a:latin typeface="Helvetica Neue"/>
                <a:ea typeface="Helvetica Neue"/>
                <a:cs typeface="Helvetica Neue"/>
                <a:sym typeface="Helvetica Neue"/>
                <a:hlinkClick r:id="rId5">
                  <a:extLst>
                    <a:ext uri="{A12FA001-AC4F-418D-AE19-62706E023703}">
                      <ahyp:hlinkClr val="tx"/>
                    </a:ext>
                  </a:extLst>
                </a:hlinkClick>
              </a:rPr>
              <a:t>contact@imbaschweiz.ch</a:t>
            </a:r>
            <a:r>
              <a:rPr b="1" baseline="30000" i="1" lang="fr-CH" sz="1200">
                <a:solidFill>
                  <a:schemeClr val="lt1"/>
                </a:solidFill>
                <a:latin typeface="Helvetica Neue"/>
                <a:ea typeface="Helvetica Neue"/>
                <a:cs typeface="Helvetica Neue"/>
                <a:sym typeface="Helvetica Neue"/>
              </a:rPr>
              <a:t> </a:t>
            </a:r>
            <a:endParaRPr b="1" baseline="30000" sz="1200">
              <a:solidFill>
                <a:schemeClr val="lt1"/>
              </a:solidFill>
              <a:latin typeface="Helvetica Neue Light"/>
              <a:ea typeface="Helvetica Neue Light"/>
              <a:cs typeface="Helvetica Neue Light"/>
              <a:sym typeface="Helvetica Neue Light"/>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46"/>
          <p:cNvSpPr txBox="1"/>
          <p:nvPr>
            <p:ph type="title"/>
          </p:nvPr>
        </p:nvSpPr>
        <p:spPr>
          <a:xfrm>
            <a:off x="558754" y="114539"/>
            <a:ext cx="7500190" cy="10287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dk2"/>
              </a:buClr>
              <a:buSzPts val="2800"/>
              <a:buFont typeface="Arial Black"/>
              <a:buNone/>
            </a:pPr>
            <a:r>
              <a:rPr lang="fr-CH" sz="2800"/>
              <a:t>I. DIVERSES &amp; NÄCHSTE SCHRITTE</a:t>
            </a:r>
            <a:endParaRPr/>
          </a:p>
        </p:txBody>
      </p:sp>
      <p:sp>
        <p:nvSpPr>
          <p:cNvPr id="622" name="Google Shape;622;p46"/>
          <p:cNvSpPr txBox="1"/>
          <p:nvPr>
            <p:ph idx="1" type="body"/>
          </p:nvPr>
        </p:nvSpPr>
        <p:spPr>
          <a:xfrm>
            <a:off x="457200" y="1314450"/>
            <a:ext cx="8075240" cy="3633563"/>
          </a:xfrm>
          <a:prstGeom prst="rect">
            <a:avLst/>
          </a:prstGeom>
          <a:noFill/>
          <a:ln>
            <a:noFill/>
          </a:ln>
        </p:spPr>
        <p:txBody>
          <a:bodyPr anchorCtr="0" anchor="t" bIns="45700" lIns="91425" spcFirstLastPara="1" rIns="91425" wrap="square" tIns="45700">
            <a:normAutofit/>
          </a:bodyPr>
          <a:lstStyle/>
          <a:p>
            <a:pPr indent="-285750" lvl="0" marL="371475" rtl="0" algn="l">
              <a:spcBef>
                <a:spcPts val="0"/>
              </a:spcBef>
              <a:spcAft>
                <a:spcPts val="0"/>
              </a:spcAft>
              <a:buClr>
                <a:schemeClr val="dk1"/>
              </a:buClr>
              <a:buSzPts val="1600"/>
              <a:buNone/>
            </a:pPr>
            <a:r>
              <a:rPr lang="fr-CH" sz="1600">
                <a:latin typeface="Arial"/>
                <a:ea typeface="Arial"/>
                <a:cs typeface="Arial"/>
                <a:sym typeface="Arial"/>
              </a:rPr>
              <a:t>Nächste RDK-Sitzungen</a:t>
            </a:r>
            <a:endParaRPr/>
          </a:p>
          <a:p>
            <a:pPr indent="-285750" lvl="1" marL="828675" rtl="0" algn="l">
              <a:spcBef>
                <a:spcPts val="920"/>
              </a:spcBef>
              <a:spcAft>
                <a:spcPts val="0"/>
              </a:spcAft>
              <a:buSzPts val="1600"/>
              <a:buChar char="•"/>
            </a:pPr>
            <a:r>
              <a:rPr lang="fr-CH" sz="1600">
                <a:latin typeface="Arial"/>
                <a:ea typeface="Arial"/>
                <a:cs typeface="Arial"/>
                <a:sym typeface="Arial"/>
              </a:rPr>
              <a:t>29. November 2021, Bern</a:t>
            </a:r>
            <a:endParaRPr/>
          </a:p>
          <a:p>
            <a:pPr indent="-184150" lvl="1" marL="828675" rtl="0" algn="l">
              <a:spcBef>
                <a:spcPts val="320"/>
              </a:spcBef>
              <a:spcAft>
                <a:spcPts val="0"/>
              </a:spcAft>
              <a:buSzPts val="1600"/>
              <a:buNone/>
            </a:pPr>
            <a:r>
              <a:t/>
            </a:r>
            <a:endParaRPr sz="1600">
              <a:latin typeface="Arial"/>
              <a:ea typeface="Arial"/>
              <a:cs typeface="Arial"/>
              <a:sym typeface="Arial"/>
            </a:endParaRPr>
          </a:p>
          <a:p>
            <a:pPr indent="-285750" lvl="1" marL="828675" rtl="0" algn="l">
              <a:spcBef>
                <a:spcPts val="320"/>
              </a:spcBef>
              <a:spcAft>
                <a:spcPts val="0"/>
              </a:spcAft>
              <a:buSzPts val="1600"/>
              <a:buChar char="•"/>
            </a:pPr>
            <a:r>
              <a:rPr lang="fr-CH" sz="1600">
                <a:latin typeface="Arial"/>
                <a:ea typeface="Arial"/>
                <a:cs typeface="Arial"/>
                <a:sym typeface="Arial"/>
              </a:rPr>
              <a:t>3. Februar 2022, Bern</a:t>
            </a:r>
            <a:endParaRPr/>
          </a:p>
          <a:p>
            <a:pPr indent="-285750" lvl="1" marL="828675" rtl="0" algn="l">
              <a:spcBef>
                <a:spcPts val="320"/>
              </a:spcBef>
              <a:spcAft>
                <a:spcPts val="0"/>
              </a:spcAft>
              <a:buSzPts val="1600"/>
              <a:buChar char="•"/>
            </a:pPr>
            <a:r>
              <a:rPr lang="fr-CH" sz="1600">
                <a:latin typeface="Arial"/>
                <a:ea typeface="Arial"/>
                <a:cs typeface="Arial"/>
                <a:sym typeface="Arial"/>
              </a:rPr>
              <a:t>17. Mai 2022, Bern</a:t>
            </a:r>
            <a:endParaRPr/>
          </a:p>
          <a:p>
            <a:pPr indent="-285750" lvl="1" marL="828675" rtl="0" algn="l">
              <a:spcBef>
                <a:spcPts val="320"/>
              </a:spcBef>
              <a:spcAft>
                <a:spcPts val="0"/>
              </a:spcAft>
              <a:buSzPts val="1600"/>
              <a:buChar char="•"/>
            </a:pPr>
            <a:r>
              <a:rPr lang="fr-CH" sz="1600">
                <a:latin typeface="Arial"/>
                <a:ea typeface="Arial"/>
                <a:cs typeface="Arial"/>
                <a:sym typeface="Arial"/>
              </a:rPr>
              <a:t>1.-2. September 2022, Strategiesitzung im Wallis</a:t>
            </a:r>
            <a:endParaRPr/>
          </a:p>
          <a:p>
            <a:pPr indent="-285750" lvl="1" marL="828675" rtl="0" algn="l">
              <a:spcBef>
                <a:spcPts val="320"/>
              </a:spcBef>
              <a:spcAft>
                <a:spcPts val="0"/>
              </a:spcAft>
              <a:buSzPts val="1600"/>
              <a:buChar char="•"/>
            </a:pPr>
            <a:r>
              <a:rPr lang="fr-CH" sz="1600">
                <a:latin typeface="Arial"/>
                <a:ea typeface="Arial"/>
                <a:cs typeface="Arial"/>
                <a:sym typeface="Arial"/>
              </a:rPr>
              <a:t>10. November 2022, Bern</a:t>
            </a:r>
            <a:endParaRPr/>
          </a:p>
        </p:txBody>
      </p:sp>
      <p:cxnSp>
        <p:nvCxnSpPr>
          <p:cNvPr id="623" name="Google Shape;623;p46"/>
          <p:cNvCxnSpPr/>
          <p:nvPr/>
        </p:nvCxnSpPr>
        <p:spPr>
          <a:xfrm>
            <a:off x="558754" y="1131590"/>
            <a:ext cx="8117702" cy="0"/>
          </a:xfrm>
          <a:prstGeom prst="straightConnector1">
            <a:avLst/>
          </a:prstGeom>
          <a:noFill/>
          <a:ln cap="flat" cmpd="sng" w="12700">
            <a:solidFill>
              <a:srgbClr val="777777"/>
            </a:solidFill>
            <a:prstDash val="solid"/>
            <a:round/>
            <a:headEnd len="sm" w="sm" type="none"/>
            <a:tailEnd len="sm" w="sm" type="none"/>
          </a:ln>
        </p:spPr>
      </p:cxnSp>
      <p:sp>
        <p:nvSpPr>
          <p:cNvPr id="624" name="Google Shape;624;p46"/>
          <p:cNvSpPr txBox="1"/>
          <p:nvPr>
            <p:ph idx="12" type="sldNum"/>
          </p:nvPr>
        </p:nvSpPr>
        <p:spPr>
          <a:xfrm>
            <a:off x="8391843" y="4654897"/>
            <a:ext cx="986791"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fr-CH" sz="1200">
                <a:solidFill>
                  <a:schemeClr val="dk1"/>
                </a:solidFill>
              </a:rPr>
              <a:t>‹#›</a:t>
            </a:fld>
            <a:endParaRPr sz="1200">
              <a:solidFill>
                <a:schemeClr val="dk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47"/>
          <p:cNvSpPr txBox="1"/>
          <p:nvPr>
            <p:ph type="ctrTitle"/>
          </p:nvPr>
        </p:nvSpPr>
        <p:spPr>
          <a:xfrm>
            <a:off x="384314" y="171451"/>
            <a:ext cx="8507288" cy="3048372"/>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8800"/>
              <a:buFont typeface="Arial Black"/>
              <a:buNone/>
            </a:pPr>
            <a:r>
              <a:rPr lang="fr-CH"/>
              <a:t>RDK</a:t>
            </a:r>
            <a:br>
              <a:rPr lang="fr-CH"/>
            </a:br>
            <a:r>
              <a:rPr lang="fr-CH" sz="1500"/>
              <a:t>	KONFERENZ DER REGIONALEN TOURISMUSDIREKTOREN DER SCHWEIZ</a:t>
            </a:r>
            <a:br>
              <a:rPr lang="fr-CH" sz="1500"/>
            </a:br>
            <a:r>
              <a:rPr lang="fr-CH" sz="1500"/>
              <a:t>	CONFÉRENCE DES DIRECTEURS D’OFFICES DE TOURISME RÉGIONAUX DE SUISSE</a:t>
            </a:r>
            <a:br>
              <a:rPr lang="fr-CH" sz="1500"/>
            </a:br>
            <a:r>
              <a:rPr lang="fr-CH" sz="1500"/>
              <a:t>	CONFERENZA DEI DIRETTORI DEGLI ENTI REGIONALI SVIZZERI DEL TURISMO</a:t>
            </a:r>
            <a:br>
              <a:rPr lang="fr-CH" sz="1500"/>
            </a:br>
            <a:r>
              <a:rPr lang="fr-CH" sz="1500"/>
              <a:t>	CONFERENZA DALS DIRECTURS REGIUNALS SVIZZERS DAL TURISSEM</a:t>
            </a:r>
            <a:endParaRPr/>
          </a:p>
        </p:txBody>
      </p:sp>
      <p:sp>
        <p:nvSpPr>
          <p:cNvPr id="630" name="Google Shape;630;p47"/>
          <p:cNvSpPr txBox="1"/>
          <p:nvPr>
            <p:ph idx="1" type="subTitle"/>
          </p:nvPr>
        </p:nvSpPr>
        <p:spPr>
          <a:xfrm>
            <a:off x="457200" y="3182094"/>
            <a:ext cx="6858000" cy="685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None/>
            </a:pPr>
            <a:r>
              <a:rPr lang="fr-CH"/>
              <a:t>HERZLICHEN DANK!</a:t>
            </a:r>
            <a:endParaRPr/>
          </a:p>
        </p:txBody>
      </p:sp>
      <p:sp>
        <p:nvSpPr>
          <p:cNvPr id="631" name="Google Shape;631;p47"/>
          <p:cNvSpPr txBox="1"/>
          <p:nvPr>
            <p:ph idx="12" type="sldNum"/>
          </p:nvPr>
        </p:nvSpPr>
        <p:spPr>
          <a:xfrm>
            <a:off x="8391843" y="4654897"/>
            <a:ext cx="986791"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fr-CH" sz="1200"/>
              <a:t>‹#›</a:t>
            </a:fld>
            <a:endParaRPr sz="1200"/>
          </a:p>
        </p:txBody>
      </p:sp>
      <p:grpSp>
        <p:nvGrpSpPr>
          <p:cNvPr id="632" name="Google Shape;632;p47"/>
          <p:cNvGrpSpPr/>
          <p:nvPr/>
        </p:nvGrpSpPr>
        <p:grpSpPr>
          <a:xfrm>
            <a:off x="758564" y="3939902"/>
            <a:ext cx="7137370" cy="1028745"/>
            <a:chOff x="566440" y="4037850"/>
            <a:chExt cx="7137370" cy="1028745"/>
          </a:xfrm>
        </p:grpSpPr>
        <p:pic>
          <p:nvPicPr>
            <p:cNvPr id="633" name="Google Shape;633;p47"/>
            <p:cNvPicPr preferRelativeResize="0"/>
            <p:nvPr/>
          </p:nvPicPr>
          <p:blipFill rotWithShape="1">
            <a:blip r:embed="rId3">
              <a:alphaModFix/>
            </a:blip>
            <a:srcRect b="0" l="0" r="0" t="0"/>
            <a:stretch/>
          </p:blipFill>
          <p:spPr>
            <a:xfrm>
              <a:off x="2743428" y="4114204"/>
              <a:ext cx="1010839" cy="312441"/>
            </a:xfrm>
            <a:prstGeom prst="rect">
              <a:avLst/>
            </a:prstGeom>
            <a:noFill/>
            <a:ln>
              <a:noFill/>
            </a:ln>
          </p:spPr>
        </p:pic>
        <p:pic>
          <p:nvPicPr>
            <p:cNvPr descr="Fribourg Region" id="634" name="Google Shape;634;p47"/>
            <p:cNvPicPr preferRelativeResize="0"/>
            <p:nvPr/>
          </p:nvPicPr>
          <p:blipFill rotWithShape="1">
            <a:blip r:embed="rId4">
              <a:alphaModFix/>
            </a:blip>
            <a:srcRect b="0" l="0" r="0" t="0"/>
            <a:stretch/>
          </p:blipFill>
          <p:spPr>
            <a:xfrm>
              <a:off x="3969357" y="4079924"/>
              <a:ext cx="952500" cy="381001"/>
            </a:xfrm>
            <a:prstGeom prst="rect">
              <a:avLst/>
            </a:prstGeom>
            <a:noFill/>
            <a:ln>
              <a:noFill/>
            </a:ln>
          </p:spPr>
        </p:pic>
        <p:pic>
          <p:nvPicPr>
            <p:cNvPr id="635" name="Google Shape;635;p47"/>
            <p:cNvPicPr preferRelativeResize="0"/>
            <p:nvPr/>
          </p:nvPicPr>
          <p:blipFill rotWithShape="1">
            <a:blip r:embed="rId5">
              <a:alphaModFix/>
            </a:blip>
            <a:srcRect b="0" l="0" r="0" t="0"/>
            <a:stretch/>
          </p:blipFill>
          <p:spPr>
            <a:xfrm>
              <a:off x="1664242" y="4037850"/>
              <a:ext cx="864094" cy="567834"/>
            </a:xfrm>
            <a:prstGeom prst="rect">
              <a:avLst/>
            </a:prstGeom>
            <a:noFill/>
            <a:ln>
              <a:noFill/>
            </a:ln>
          </p:spPr>
        </p:pic>
        <p:pic>
          <p:nvPicPr>
            <p:cNvPr descr="Genf / GenÃ¨ve" id="636" name="Google Shape;636;p47"/>
            <p:cNvPicPr preferRelativeResize="0"/>
            <p:nvPr/>
          </p:nvPicPr>
          <p:blipFill rotWithShape="1">
            <a:blip r:embed="rId6">
              <a:alphaModFix/>
            </a:blip>
            <a:srcRect b="0" l="0" r="0" t="0"/>
            <a:stretch/>
          </p:blipFill>
          <p:spPr>
            <a:xfrm>
              <a:off x="5136947" y="4122112"/>
              <a:ext cx="1152128" cy="296624"/>
            </a:xfrm>
            <a:prstGeom prst="rect">
              <a:avLst/>
            </a:prstGeom>
            <a:noFill/>
            <a:ln>
              <a:noFill/>
            </a:ln>
          </p:spPr>
        </p:pic>
        <p:pic>
          <p:nvPicPr>
            <p:cNvPr id="637" name="Google Shape;637;p47"/>
            <p:cNvPicPr preferRelativeResize="0"/>
            <p:nvPr/>
          </p:nvPicPr>
          <p:blipFill rotWithShape="1">
            <a:blip r:embed="rId7">
              <a:alphaModFix/>
            </a:blip>
            <a:srcRect b="0" l="0" r="0" t="0"/>
            <a:stretch/>
          </p:blipFill>
          <p:spPr>
            <a:xfrm>
              <a:off x="4990299" y="4641987"/>
              <a:ext cx="789490" cy="308394"/>
            </a:xfrm>
            <a:prstGeom prst="rect">
              <a:avLst/>
            </a:prstGeom>
            <a:noFill/>
            <a:ln>
              <a:noFill/>
            </a:ln>
          </p:spPr>
        </p:pic>
        <p:pic>
          <p:nvPicPr>
            <p:cNvPr descr="GraubÃ¼nden" id="638" name="Google Shape;638;p47"/>
            <p:cNvPicPr preferRelativeResize="0"/>
            <p:nvPr/>
          </p:nvPicPr>
          <p:blipFill rotWithShape="1">
            <a:blip r:embed="rId8">
              <a:alphaModFix/>
            </a:blip>
            <a:srcRect b="15505" l="0" r="0" t="14683"/>
            <a:stretch/>
          </p:blipFill>
          <p:spPr>
            <a:xfrm>
              <a:off x="6504167" y="4119573"/>
              <a:ext cx="1080425" cy="301702"/>
            </a:xfrm>
            <a:prstGeom prst="rect">
              <a:avLst/>
            </a:prstGeom>
            <a:noFill/>
            <a:ln>
              <a:noFill/>
            </a:ln>
          </p:spPr>
        </p:pic>
        <p:pic>
          <p:nvPicPr>
            <p:cNvPr descr="Aargau Region" id="639" name="Google Shape;639;p47"/>
            <p:cNvPicPr preferRelativeResize="0"/>
            <p:nvPr/>
          </p:nvPicPr>
          <p:blipFill rotWithShape="1">
            <a:blip r:embed="rId9">
              <a:alphaModFix/>
            </a:blip>
            <a:srcRect b="0" l="0" r="0" t="0"/>
            <a:stretch/>
          </p:blipFill>
          <p:spPr>
            <a:xfrm>
              <a:off x="568660" y="4116338"/>
              <a:ext cx="880492" cy="308173"/>
            </a:xfrm>
            <a:prstGeom prst="rect">
              <a:avLst/>
            </a:prstGeom>
            <a:noFill/>
            <a:ln>
              <a:noFill/>
            </a:ln>
          </p:spPr>
        </p:pic>
        <p:pic>
          <p:nvPicPr>
            <p:cNvPr descr="Jura &amp; Drei-Seen-Land" id="640" name="Google Shape;640;p47"/>
            <p:cNvPicPr preferRelativeResize="0"/>
            <p:nvPr/>
          </p:nvPicPr>
          <p:blipFill rotWithShape="1">
            <a:blip r:embed="rId10">
              <a:alphaModFix/>
            </a:blip>
            <a:srcRect b="0" l="0" r="0" t="0"/>
            <a:stretch/>
          </p:blipFill>
          <p:spPr>
            <a:xfrm>
              <a:off x="566440" y="4678704"/>
              <a:ext cx="979004" cy="234961"/>
            </a:xfrm>
            <a:prstGeom prst="rect">
              <a:avLst/>
            </a:prstGeom>
            <a:noFill/>
            <a:ln>
              <a:noFill/>
            </a:ln>
          </p:spPr>
        </p:pic>
        <p:pic>
          <p:nvPicPr>
            <p:cNvPr descr="Luzern - VierwaldstÃ¤ttersee" id="641" name="Google Shape;641;p47"/>
            <p:cNvPicPr preferRelativeResize="0"/>
            <p:nvPr/>
          </p:nvPicPr>
          <p:blipFill rotWithShape="1">
            <a:blip r:embed="rId11">
              <a:alphaModFix/>
            </a:blip>
            <a:srcRect b="0" l="0" r="0" t="0"/>
            <a:stretch/>
          </p:blipFill>
          <p:spPr>
            <a:xfrm>
              <a:off x="1672112" y="4605684"/>
              <a:ext cx="952500" cy="381001"/>
            </a:xfrm>
            <a:prstGeom prst="rect">
              <a:avLst/>
            </a:prstGeom>
            <a:noFill/>
            <a:ln>
              <a:noFill/>
            </a:ln>
          </p:spPr>
        </p:pic>
        <p:pic>
          <p:nvPicPr>
            <p:cNvPr descr="Ostschweiz / VierwaldstÃ¤ttersee" id="642" name="Google Shape;642;p47"/>
            <p:cNvPicPr preferRelativeResize="0"/>
            <p:nvPr/>
          </p:nvPicPr>
          <p:blipFill rotWithShape="1">
            <a:blip r:embed="rId12">
              <a:alphaModFix/>
            </a:blip>
            <a:srcRect b="0" l="0" r="0" t="0"/>
            <a:stretch/>
          </p:blipFill>
          <p:spPr>
            <a:xfrm>
              <a:off x="2751280" y="4639964"/>
              <a:ext cx="1077385" cy="312441"/>
            </a:xfrm>
            <a:prstGeom prst="rect">
              <a:avLst/>
            </a:prstGeom>
            <a:noFill/>
            <a:ln>
              <a:noFill/>
            </a:ln>
          </p:spPr>
        </p:pic>
        <p:pic>
          <p:nvPicPr>
            <p:cNvPr id="643" name="Google Shape;643;p47"/>
            <p:cNvPicPr preferRelativeResize="0"/>
            <p:nvPr/>
          </p:nvPicPr>
          <p:blipFill rotWithShape="1">
            <a:blip r:embed="rId13">
              <a:alphaModFix/>
            </a:blip>
            <a:srcRect b="0" l="0" r="0" t="0"/>
            <a:stretch/>
          </p:blipFill>
          <p:spPr>
            <a:xfrm>
              <a:off x="3955333" y="4663757"/>
              <a:ext cx="908298" cy="264854"/>
            </a:xfrm>
            <a:prstGeom prst="rect">
              <a:avLst/>
            </a:prstGeom>
            <a:noFill/>
            <a:ln>
              <a:noFill/>
            </a:ln>
          </p:spPr>
        </p:pic>
        <p:pic>
          <p:nvPicPr>
            <p:cNvPr descr="Wallis" id="644" name="Google Shape;644;p47"/>
            <p:cNvPicPr preferRelativeResize="0"/>
            <p:nvPr/>
          </p:nvPicPr>
          <p:blipFill rotWithShape="1">
            <a:blip r:embed="rId14">
              <a:alphaModFix/>
            </a:blip>
            <a:srcRect b="0" l="0" r="0" t="0"/>
            <a:stretch/>
          </p:blipFill>
          <p:spPr>
            <a:xfrm>
              <a:off x="5906457" y="4525774"/>
              <a:ext cx="718187" cy="540821"/>
            </a:xfrm>
            <a:prstGeom prst="rect">
              <a:avLst/>
            </a:prstGeom>
            <a:noFill/>
            <a:ln>
              <a:noFill/>
            </a:ln>
          </p:spPr>
        </p:pic>
        <p:pic>
          <p:nvPicPr>
            <p:cNvPr descr="ZÃ¼rich Region" id="645" name="Google Shape;645;p47"/>
            <p:cNvPicPr preferRelativeResize="0"/>
            <p:nvPr/>
          </p:nvPicPr>
          <p:blipFill rotWithShape="1">
            <a:blip r:embed="rId15">
              <a:alphaModFix/>
            </a:blip>
            <a:srcRect b="0" l="0" r="0" t="0"/>
            <a:stretch/>
          </p:blipFill>
          <p:spPr>
            <a:xfrm>
              <a:off x="6751310" y="4572347"/>
              <a:ext cx="952500" cy="447675"/>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5"/>
          <p:cNvSpPr txBox="1"/>
          <p:nvPr>
            <p:ph idx="1" type="body"/>
          </p:nvPr>
        </p:nvSpPr>
        <p:spPr>
          <a:xfrm>
            <a:off x="395536" y="1131590"/>
            <a:ext cx="8280920" cy="3753355"/>
          </a:xfrm>
          <a:prstGeom prst="rect">
            <a:avLst/>
          </a:prstGeom>
          <a:noFill/>
          <a:ln>
            <a:noFill/>
          </a:ln>
        </p:spPr>
        <p:txBody>
          <a:bodyPr anchorCtr="0" anchor="t" bIns="45700" lIns="91425" spcFirstLastPara="1" rIns="91425" wrap="square" tIns="45700">
            <a:noAutofit/>
          </a:bodyPr>
          <a:lstStyle/>
          <a:p>
            <a:pPr indent="-171450" lvl="0" marL="257175" rtl="0" algn="l">
              <a:spcBef>
                <a:spcPts val="0"/>
              </a:spcBef>
              <a:spcAft>
                <a:spcPts val="0"/>
              </a:spcAft>
              <a:buClr>
                <a:schemeClr val="dk1"/>
              </a:buClr>
              <a:buSzPts val="400"/>
              <a:buNone/>
            </a:pPr>
            <a:r>
              <a:t/>
            </a:r>
            <a:endParaRPr sz="400"/>
          </a:p>
          <a:p>
            <a:pPr indent="-171450" lvl="0" marL="257175" rtl="0" algn="l">
              <a:spcBef>
                <a:spcPts val="200"/>
              </a:spcBef>
              <a:spcAft>
                <a:spcPts val="0"/>
              </a:spcAft>
              <a:buClr>
                <a:schemeClr val="dk1"/>
              </a:buClr>
              <a:buSzPts val="1400"/>
              <a:buNone/>
            </a:pPr>
            <a:r>
              <a:rPr lang="fr-CH" sz="1400"/>
              <a:t>Informationen der Regionen für die Regionen</a:t>
            </a:r>
            <a:endParaRPr sz="1400">
              <a:highlight>
                <a:srgbClr val="00FFFF"/>
              </a:highlight>
            </a:endParaRPr>
          </a:p>
          <a:p>
            <a:pPr indent="-171450" lvl="1" marL="714375" rtl="0" algn="l">
              <a:spcBef>
                <a:spcPts val="200"/>
              </a:spcBef>
              <a:spcAft>
                <a:spcPts val="0"/>
              </a:spcAft>
              <a:buSzPts val="1400"/>
              <a:buChar char="•"/>
            </a:pPr>
            <a:r>
              <a:rPr lang="fr-CH" sz="1400"/>
              <a:t>Zusammenfassung des Rückblicks 2020 der Tourismusregionen der Schweiz basierend auf den Geschäftsberichten der Regionen. </a:t>
            </a:r>
            <a:endParaRPr/>
          </a:p>
          <a:p>
            <a:pPr indent="-171450" lvl="1" marL="714375" rtl="0" algn="l">
              <a:spcBef>
                <a:spcPts val="200"/>
              </a:spcBef>
              <a:spcAft>
                <a:spcPts val="0"/>
              </a:spcAft>
              <a:buSzPts val="1400"/>
              <a:buChar char="•"/>
            </a:pPr>
            <a:r>
              <a:rPr lang="fr-CH" sz="1400" u="sng">
                <a:solidFill>
                  <a:schemeClr val="hlink"/>
                </a:solidFill>
                <a:hlinkClick r:id="rId3"/>
              </a:rPr>
              <a:t>RDK intern\06 News\2021</a:t>
            </a:r>
            <a:endParaRPr sz="1400"/>
          </a:p>
          <a:p>
            <a:pPr indent="0" lvl="1" marL="542925" rtl="0" algn="l">
              <a:spcBef>
                <a:spcPts val="200"/>
              </a:spcBef>
              <a:spcAft>
                <a:spcPts val="0"/>
              </a:spcAft>
              <a:buSzPts val="1400"/>
              <a:buNone/>
            </a:pPr>
            <a:r>
              <a:t/>
            </a:r>
            <a:endParaRPr sz="1400"/>
          </a:p>
        </p:txBody>
      </p:sp>
      <p:cxnSp>
        <p:nvCxnSpPr>
          <p:cNvPr id="151" name="Google Shape;151;p5"/>
          <p:cNvCxnSpPr/>
          <p:nvPr/>
        </p:nvCxnSpPr>
        <p:spPr>
          <a:xfrm>
            <a:off x="558754" y="1131590"/>
            <a:ext cx="8117702" cy="0"/>
          </a:xfrm>
          <a:prstGeom prst="straightConnector1">
            <a:avLst/>
          </a:prstGeom>
          <a:noFill/>
          <a:ln cap="flat" cmpd="sng" w="12700">
            <a:solidFill>
              <a:srgbClr val="777777"/>
            </a:solidFill>
            <a:prstDash val="solid"/>
            <a:round/>
            <a:headEnd len="sm" w="sm" type="none"/>
            <a:tailEnd len="sm" w="sm" type="none"/>
          </a:ln>
        </p:spPr>
      </p:cxnSp>
      <p:sp>
        <p:nvSpPr>
          <p:cNvPr id="152" name="Google Shape;152;p5"/>
          <p:cNvSpPr txBox="1"/>
          <p:nvPr>
            <p:ph idx="12" type="sldNum"/>
          </p:nvPr>
        </p:nvSpPr>
        <p:spPr>
          <a:xfrm>
            <a:off x="8604448" y="4768635"/>
            <a:ext cx="986791"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fr-CH" sz="1200">
                <a:solidFill>
                  <a:schemeClr val="dk1"/>
                </a:solidFill>
              </a:rPr>
              <a:t>‹#›</a:t>
            </a:fld>
            <a:endParaRPr sz="1200">
              <a:solidFill>
                <a:schemeClr val="dk1"/>
              </a:solidFill>
            </a:endParaRPr>
          </a:p>
        </p:txBody>
      </p:sp>
      <p:sp>
        <p:nvSpPr>
          <p:cNvPr id="153" name="Google Shape;153;p5"/>
          <p:cNvSpPr txBox="1"/>
          <p:nvPr/>
        </p:nvSpPr>
        <p:spPr>
          <a:xfrm>
            <a:off x="558754" y="114539"/>
            <a:ext cx="8117702" cy="1028700"/>
          </a:xfrm>
          <a:prstGeom prst="rect">
            <a:avLst/>
          </a:prstGeom>
          <a:noFill/>
          <a:ln>
            <a:noFill/>
          </a:ln>
        </p:spPr>
        <p:txBody>
          <a:bodyPr anchorCtr="0" anchor="b" bIns="45700" lIns="91425" spcFirstLastPara="1" rIns="91425" wrap="square" tIns="45700">
            <a:normAutofit/>
          </a:bodyPr>
          <a:lstStyle/>
          <a:p>
            <a:pPr indent="0" lvl="0" marL="0" marR="0" rtl="0" algn="l">
              <a:spcBef>
                <a:spcPts val="0"/>
              </a:spcBef>
              <a:spcAft>
                <a:spcPts val="0"/>
              </a:spcAft>
              <a:buClr>
                <a:schemeClr val="dk2"/>
              </a:buClr>
              <a:buSzPts val="2800"/>
              <a:buFont typeface="Arial Black"/>
              <a:buNone/>
            </a:pPr>
            <a:r>
              <a:rPr b="0" i="0" lang="fr-CH" sz="2800" u="none" cap="none" strike="noStrike">
                <a:solidFill>
                  <a:schemeClr val="dk2"/>
                </a:solidFill>
                <a:latin typeface="Arial Black"/>
                <a:ea typeface="Arial Black"/>
                <a:cs typeface="Arial Black"/>
                <a:sym typeface="Arial Black"/>
              </a:rPr>
              <a:t>A. INFORMATIONEN DES PRÄSIDENTEN</a:t>
            </a:r>
            <a:endParaRPr/>
          </a:p>
        </p:txBody>
      </p:sp>
      <p:pic>
        <p:nvPicPr>
          <p:cNvPr id="154" name="Google Shape;154;p5"/>
          <p:cNvPicPr preferRelativeResize="0"/>
          <p:nvPr/>
        </p:nvPicPr>
        <p:blipFill rotWithShape="1">
          <a:blip r:embed="rId4">
            <a:alphaModFix/>
          </a:blip>
          <a:srcRect b="0" l="0" r="0" t="0"/>
          <a:stretch/>
        </p:blipFill>
        <p:spPr>
          <a:xfrm>
            <a:off x="1223628" y="2429457"/>
            <a:ext cx="6660740" cy="27280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6"/>
          <p:cNvSpPr txBox="1"/>
          <p:nvPr>
            <p:ph idx="1" type="body"/>
          </p:nvPr>
        </p:nvSpPr>
        <p:spPr>
          <a:xfrm>
            <a:off x="395536" y="1131590"/>
            <a:ext cx="8280920" cy="3753355"/>
          </a:xfrm>
          <a:prstGeom prst="rect">
            <a:avLst/>
          </a:prstGeom>
          <a:noFill/>
          <a:ln>
            <a:noFill/>
          </a:ln>
        </p:spPr>
        <p:txBody>
          <a:bodyPr anchorCtr="0" anchor="t" bIns="45700" lIns="91425" spcFirstLastPara="1" rIns="91425" wrap="square" tIns="45700">
            <a:noAutofit/>
          </a:bodyPr>
          <a:lstStyle/>
          <a:p>
            <a:pPr indent="0" lvl="0" marL="85725" rtl="0" algn="l">
              <a:spcBef>
                <a:spcPts val="0"/>
              </a:spcBef>
              <a:spcAft>
                <a:spcPts val="0"/>
              </a:spcAft>
              <a:buClr>
                <a:schemeClr val="dk1"/>
              </a:buClr>
              <a:buSzPts val="1400"/>
              <a:buNone/>
            </a:pPr>
            <a:r>
              <a:t/>
            </a:r>
            <a:endParaRPr sz="1400"/>
          </a:p>
          <a:p>
            <a:pPr indent="-171450" lvl="0" marL="257175" rtl="0" algn="l">
              <a:spcBef>
                <a:spcPts val="200"/>
              </a:spcBef>
              <a:spcAft>
                <a:spcPts val="0"/>
              </a:spcAft>
              <a:buClr>
                <a:schemeClr val="dk1"/>
              </a:buClr>
              <a:buSzPts val="1400"/>
              <a:buNone/>
            </a:pPr>
            <a:r>
              <a:rPr lang="fr-CH" sz="1400"/>
              <a:t>Organisationsreglement der RDK</a:t>
            </a:r>
            <a:endParaRPr sz="1400">
              <a:highlight>
                <a:srgbClr val="00FFFF"/>
              </a:highlight>
            </a:endParaRPr>
          </a:p>
          <a:p>
            <a:pPr indent="-171450" lvl="1" marL="714375" rtl="0" algn="l">
              <a:spcBef>
                <a:spcPts val="200"/>
              </a:spcBef>
              <a:spcAft>
                <a:spcPts val="0"/>
              </a:spcAft>
              <a:buSzPts val="1400"/>
              <a:buChar char="•"/>
            </a:pPr>
            <a:r>
              <a:rPr lang="fr-CH" sz="1400"/>
              <a:t>Das Reglement basiert auf den Vereinsstatuten der RDK und regelt insbesondere die Aufgaben, Kompetenzen und Verantwortlichkeiten der diversen Organe der RDK. </a:t>
            </a:r>
            <a:endParaRPr/>
          </a:p>
          <a:p>
            <a:pPr indent="-171450" lvl="1" marL="714375" rtl="0" algn="l">
              <a:spcBef>
                <a:spcPts val="200"/>
              </a:spcBef>
              <a:spcAft>
                <a:spcPts val="0"/>
              </a:spcAft>
              <a:buSzPts val="1400"/>
              <a:buChar char="•"/>
            </a:pPr>
            <a:r>
              <a:rPr lang="fr-CH" sz="1400"/>
              <a:t>Verabschiedung des Organisationsreglements der RDK</a:t>
            </a:r>
            <a:endParaRPr/>
          </a:p>
          <a:p>
            <a:pPr indent="-82550" lvl="1" marL="714375" rtl="0" algn="l">
              <a:spcBef>
                <a:spcPts val="200"/>
              </a:spcBef>
              <a:spcAft>
                <a:spcPts val="0"/>
              </a:spcAft>
              <a:buSzPts val="1400"/>
              <a:buNone/>
            </a:pPr>
            <a:r>
              <a:t/>
            </a:r>
            <a:endParaRPr sz="1400"/>
          </a:p>
          <a:p>
            <a:pPr indent="-82550" lvl="1" marL="714375" rtl="0" algn="l">
              <a:spcBef>
                <a:spcPts val="200"/>
              </a:spcBef>
              <a:spcAft>
                <a:spcPts val="0"/>
              </a:spcAft>
              <a:buSzPts val="1400"/>
              <a:buNone/>
            </a:pPr>
            <a:r>
              <a:t/>
            </a:r>
            <a:endParaRPr sz="1400"/>
          </a:p>
          <a:p>
            <a:pPr indent="-82550" lvl="1" marL="714375" rtl="0" algn="l">
              <a:spcBef>
                <a:spcPts val="200"/>
              </a:spcBef>
              <a:spcAft>
                <a:spcPts val="0"/>
              </a:spcAft>
              <a:buSzPts val="1400"/>
              <a:buNone/>
            </a:pPr>
            <a:r>
              <a:t/>
            </a:r>
            <a:endParaRPr sz="1400"/>
          </a:p>
          <a:p>
            <a:pPr indent="-82550" lvl="1" marL="714375" rtl="0" algn="l">
              <a:spcBef>
                <a:spcPts val="200"/>
              </a:spcBef>
              <a:spcAft>
                <a:spcPts val="0"/>
              </a:spcAft>
              <a:buSzPts val="1400"/>
              <a:buNone/>
            </a:pPr>
            <a:r>
              <a:t/>
            </a:r>
            <a:endParaRPr sz="1400"/>
          </a:p>
          <a:p>
            <a:pPr indent="0" lvl="1" marL="85725" rtl="0" algn="l">
              <a:spcBef>
                <a:spcPts val="400"/>
              </a:spcBef>
              <a:spcAft>
                <a:spcPts val="0"/>
              </a:spcAft>
              <a:buSzPts val="1400"/>
              <a:buNone/>
            </a:pPr>
            <a:r>
              <a:rPr b="1" lang="fr-CH" sz="1400"/>
              <a:t>Antrag</a:t>
            </a:r>
            <a:endParaRPr/>
          </a:p>
          <a:p>
            <a:pPr indent="0" lvl="1" marL="85725" rtl="0" algn="l">
              <a:spcBef>
                <a:spcPts val="400"/>
              </a:spcBef>
              <a:spcAft>
                <a:spcPts val="0"/>
              </a:spcAft>
              <a:buSzPts val="1400"/>
              <a:buNone/>
            </a:pPr>
            <a:r>
              <a:t/>
            </a:r>
            <a:endParaRPr b="1" sz="1400"/>
          </a:p>
          <a:p>
            <a:pPr indent="0" lvl="0" marL="85725" rtl="0" algn="l">
              <a:spcBef>
                <a:spcPts val="200"/>
              </a:spcBef>
              <a:spcAft>
                <a:spcPts val="0"/>
              </a:spcAft>
              <a:buClr>
                <a:schemeClr val="dk1"/>
              </a:buClr>
              <a:buSzPts val="1400"/>
              <a:buNone/>
            </a:pPr>
            <a:r>
              <a:rPr b="0" lang="fr-CH" sz="1400"/>
              <a:t>Genehmigung des Organisationsreglements der RDK.</a:t>
            </a:r>
            <a:endParaRPr sz="1400"/>
          </a:p>
          <a:p>
            <a:pPr indent="0" lvl="0" marL="85725" rtl="0" algn="l">
              <a:spcBef>
                <a:spcPts val="200"/>
              </a:spcBef>
              <a:spcAft>
                <a:spcPts val="0"/>
              </a:spcAft>
              <a:buClr>
                <a:schemeClr val="dk1"/>
              </a:buClr>
              <a:buSzPts val="1400"/>
              <a:buNone/>
            </a:pPr>
            <a:r>
              <a:t/>
            </a:r>
            <a:endParaRPr sz="1400"/>
          </a:p>
          <a:p>
            <a:pPr indent="-82550" lvl="1" marL="714375" rtl="0" algn="l">
              <a:spcBef>
                <a:spcPts val="200"/>
              </a:spcBef>
              <a:spcAft>
                <a:spcPts val="0"/>
              </a:spcAft>
              <a:buSzPts val="1400"/>
              <a:buNone/>
            </a:pPr>
            <a:r>
              <a:t/>
            </a:r>
            <a:endParaRPr sz="1400"/>
          </a:p>
        </p:txBody>
      </p:sp>
      <p:cxnSp>
        <p:nvCxnSpPr>
          <p:cNvPr id="161" name="Google Shape;161;p6"/>
          <p:cNvCxnSpPr/>
          <p:nvPr/>
        </p:nvCxnSpPr>
        <p:spPr>
          <a:xfrm>
            <a:off x="558754" y="1131590"/>
            <a:ext cx="8117702" cy="0"/>
          </a:xfrm>
          <a:prstGeom prst="straightConnector1">
            <a:avLst/>
          </a:prstGeom>
          <a:noFill/>
          <a:ln cap="flat" cmpd="sng" w="12700">
            <a:solidFill>
              <a:srgbClr val="777777"/>
            </a:solidFill>
            <a:prstDash val="solid"/>
            <a:round/>
            <a:headEnd len="sm" w="sm" type="none"/>
            <a:tailEnd len="sm" w="sm" type="none"/>
          </a:ln>
        </p:spPr>
      </p:cxnSp>
      <p:sp>
        <p:nvSpPr>
          <p:cNvPr id="162" name="Google Shape;162;p6"/>
          <p:cNvSpPr txBox="1"/>
          <p:nvPr>
            <p:ph idx="12" type="sldNum"/>
          </p:nvPr>
        </p:nvSpPr>
        <p:spPr>
          <a:xfrm>
            <a:off x="8604448" y="4768635"/>
            <a:ext cx="986791"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fr-CH" sz="1200">
                <a:solidFill>
                  <a:schemeClr val="dk1"/>
                </a:solidFill>
              </a:rPr>
              <a:t>‹#›</a:t>
            </a:fld>
            <a:endParaRPr sz="1200">
              <a:solidFill>
                <a:schemeClr val="dk1"/>
              </a:solidFill>
            </a:endParaRPr>
          </a:p>
        </p:txBody>
      </p:sp>
      <p:sp>
        <p:nvSpPr>
          <p:cNvPr id="163" name="Google Shape;163;p6"/>
          <p:cNvSpPr txBox="1"/>
          <p:nvPr/>
        </p:nvSpPr>
        <p:spPr>
          <a:xfrm>
            <a:off x="558754" y="114539"/>
            <a:ext cx="8117702" cy="1028700"/>
          </a:xfrm>
          <a:prstGeom prst="rect">
            <a:avLst/>
          </a:prstGeom>
          <a:noFill/>
          <a:ln>
            <a:noFill/>
          </a:ln>
        </p:spPr>
        <p:txBody>
          <a:bodyPr anchorCtr="0" anchor="b" bIns="45700" lIns="91425" spcFirstLastPara="1" rIns="91425" wrap="square" tIns="45700">
            <a:normAutofit/>
          </a:bodyPr>
          <a:lstStyle/>
          <a:p>
            <a:pPr indent="0" lvl="0" marL="0" marR="0" rtl="0" algn="l">
              <a:spcBef>
                <a:spcPts val="0"/>
              </a:spcBef>
              <a:spcAft>
                <a:spcPts val="0"/>
              </a:spcAft>
              <a:buClr>
                <a:schemeClr val="dk2"/>
              </a:buClr>
              <a:buSzPts val="2800"/>
              <a:buFont typeface="Arial Black"/>
              <a:buNone/>
            </a:pPr>
            <a:r>
              <a:rPr b="0" i="0" lang="fr-CH" sz="2800" u="none" cap="none" strike="noStrike">
                <a:solidFill>
                  <a:schemeClr val="dk2"/>
                </a:solidFill>
                <a:latin typeface="Arial Black"/>
                <a:ea typeface="Arial Black"/>
                <a:cs typeface="Arial Black"/>
                <a:sym typeface="Arial Black"/>
              </a:rPr>
              <a:t>A. INFORMATIONEN DES PRÄSIDENTEN</a:t>
            </a:r>
            <a:endParaRPr/>
          </a:p>
        </p:txBody>
      </p:sp>
      <p:sp>
        <p:nvSpPr>
          <p:cNvPr id="164" name="Google Shape;164;p6"/>
          <p:cNvSpPr/>
          <p:nvPr/>
        </p:nvSpPr>
        <p:spPr>
          <a:xfrm>
            <a:off x="467544" y="3658432"/>
            <a:ext cx="8185092" cy="569502"/>
          </a:xfrm>
          <a:prstGeom prst="roundRect">
            <a:avLst>
              <a:gd fmla="val 16667" name="adj"/>
            </a:avLst>
          </a:prstGeom>
          <a:noFill/>
          <a:ln cap="flat" cmpd="sng" w="2857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7"/>
          <p:cNvSpPr txBox="1"/>
          <p:nvPr>
            <p:ph idx="1" type="body"/>
          </p:nvPr>
        </p:nvSpPr>
        <p:spPr>
          <a:xfrm>
            <a:off x="395536" y="1131590"/>
            <a:ext cx="8280920" cy="3753355"/>
          </a:xfrm>
          <a:prstGeom prst="rect">
            <a:avLst/>
          </a:prstGeom>
          <a:noFill/>
          <a:ln>
            <a:noFill/>
          </a:ln>
        </p:spPr>
        <p:txBody>
          <a:bodyPr anchorCtr="0" anchor="t" bIns="45700" lIns="91425" spcFirstLastPara="1" rIns="91425" wrap="square" tIns="45700">
            <a:noAutofit/>
          </a:bodyPr>
          <a:lstStyle/>
          <a:p>
            <a:pPr indent="-171450" lvl="0" marL="257175" rtl="0" algn="l">
              <a:spcBef>
                <a:spcPts val="0"/>
              </a:spcBef>
              <a:spcAft>
                <a:spcPts val="0"/>
              </a:spcAft>
              <a:buClr>
                <a:schemeClr val="dk1"/>
              </a:buClr>
              <a:buSzPts val="1400"/>
              <a:buNone/>
            </a:pPr>
            <a:r>
              <a:t/>
            </a:r>
            <a:endParaRPr sz="1400"/>
          </a:p>
          <a:p>
            <a:pPr indent="-171450" lvl="0" marL="257175" rtl="0" algn="l">
              <a:spcBef>
                <a:spcPts val="200"/>
              </a:spcBef>
              <a:spcAft>
                <a:spcPts val="0"/>
              </a:spcAft>
              <a:buClr>
                <a:schemeClr val="dk1"/>
              </a:buClr>
              <a:buSzPts val="1400"/>
              <a:buNone/>
            </a:pPr>
            <a:r>
              <a:rPr lang="fr-CH" sz="1400"/>
              <a:t>Leitlinien Tourismus STV</a:t>
            </a:r>
            <a:endParaRPr sz="1400">
              <a:highlight>
                <a:srgbClr val="00FFFF"/>
              </a:highlight>
            </a:endParaRPr>
          </a:p>
          <a:p>
            <a:pPr indent="-171450" lvl="1" marL="714375" rtl="0" algn="l">
              <a:spcBef>
                <a:spcPts val="200"/>
              </a:spcBef>
              <a:spcAft>
                <a:spcPts val="0"/>
              </a:spcAft>
              <a:buSzPts val="1400"/>
              <a:buChar char="•"/>
            </a:pPr>
            <a:r>
              <a:rPr lang="fr-CH" sz="1400"/>
              <a:t>30.06.21: Verabschiedung </a:t>
            </a:r>
            <a:r>
              <a:rPr lang="fr-CH" sz="1400" u="sng">
                <a:solidFill>
                  <a:schemeClr val="hlink"/>
                </a:solidFill>
                <a:hlinkClick r:id="rId3"/>
              </a:rPr>
              <a:t>Tourismus-Leitlinien</a:t>
            </a:r>
            <a:r>
              <a:rPr lang="fr-CH" sz="1400"/>
              <a:t> STV Vorstand-Sitzung </a:t>
            </a:r>
            <a:endParaRPr/>
          </a:p>
          <a:p>
            <a:pPr indent="-171450" lvl="1" marL="714375" rtl="0" algn="l">
              <a:spcBef>
                <a:spcPts val="200"/>
              </a:spcBef>
              <a:spcAft>
                <a:spcPts val="0"/>
              </a:spcAft>
              <a:buSzPts val="1400"/>
              <a:buChar char="•"/>
            </a:pPr>
            <a:r>
              <a:rPr lang="fr-CH" sz="1400"/>
              <a:t>Kommunikation via den Regionen</a:t>
            </a:r>
            <a:endParaRPr/>
          </a:p>
          <a:p>
            <a:pPr indent="-171450" lvl="1" marL="714375" rtl="0" algn="l">
              <a:spcBef>
                <a:spcPts val="200"/>
              </a:spcBef>
              <a:spcAft>
                <a:spcPts val="0"/>
              </a:spcAft>
              <a:buSzPts val="1400"/>
              <a:buChar char="•"/>
            </a:pPr>
            <a:r>
              <a:rPr lang="fr-CH" sz="1400"/>
              <a:t>Informationen PN 24.09.21</a:t>
            </a:r>
            <a:endParaRPr/>
          </a:p>
          <a:p>
            <a:pPr indent="0" lvl="0" marL="85725" rtl="0" algn="l">
              <a:spcBef>
                <a:spcPts val="200"/>
              </a:spcBef>
              <a:spcAft>
                <a:spcPts val="0"/>
              </a:spcAft>
              <a:buClr>
                <a:schemeClr val="dk1"/>
              </a:buClr>
              <a:buSzPts val="1400"/>
              <a:buNone/>
            </a:pPr>
            <a:r>
              <a:t/>
            </a:r>
            <a:endParaRPr sz="1400"/>
          </a:p>
          <a:p>
            <a:pPr indent="0" lvl="0" marL="85725" rtl="0" algn="l">
              <a:spcBef>
                <a:spcPts val="200"/>
              </a:spcBef>
              <a:spcAft>
                <a:spcPts val="0"/>
              </a:spcAft>
              <a:buClr>
                <a:schemeClr val="dk1"/>
              </a:buClr>
              <a:buSzPts val="1400"/>
              <a:buNone/>
            </a:pPr>
            <a:r>
              <a:t/>
            </a:r>
            <a:endParaRPr sz="1400"/>
          </a:p>
          <a:p>
            <a:pPr indent="-82550" lvl="1" marL="714375" rtl="0" algn="l">
              <a:spcBef>
                <a:spcPts val="200"/>
              </a:spcBef>
              <a:spcAft>
                <a:spcPts val="0"/>
              </a:spcAft>
              <a:buSzPts val="1400"/>
              <a:buNone/>
            </a:pPr>
            <a:r>
              <a:t/>
            </a:r>
            <a:endParaRPr sz="1400"/>
          </a:p>
        </p:txBody>
      </p:sp>
      <p:cxnSp>
        <p:nvCxnSpPr>
          <p:cNvPr id="171" name="Google Shape;171;p7"/>
          <p:cNvCxnSpPr/>
          <p:nvPr/>
        </p:nvCxnSpPr>
        <p:spPr>
          <a:xfrm>
            <a:off x="558754" y="1131590"/>
            <a:ext cx="8117702" cy="0"/>
          </a:xfrm>
          <a:prstGeom prst="straightConnector1">
            <a:avLst/>
          </a:prstGeom>
          <a:noFill/>
          <a:ln cap="flat" cmpd="sng" w="12700">
            <a:solidFill>
              <a:srgbClr val="777777"/>
            </a:solidFill>
            <a:prstDash val="solid"/>
            <a:round/>
            <a:headEnd len="sm" w="sm" type="none"/>
            <a:tailEnd len="sm" w="sm" type="none"/>
          </a:ln>
        </p:spPr>
      </p:cxnSp>
      <p:sp>
        <p:nvSpPr>
          <p:cNvPr id="172" name="Google Shape;172;p7"/>
          <p:cNvSpPr txBox="1"/>
          <p:nvPr>
            <p:ph idx="12" type="sldNum"/>
          </p:nvPr>
        </p:nvSpPr>
        <p:spPr>
          <a:xfrm>
            <a:off x="8604448" y="4768635"/>
            <a:ext cx="986791"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fr-CH" sz="1200">
                <a:solidFill>
                  <a:schemeClr val="dk1"/>
                </a:solidFill>
              </a:rPr>
              <a:t>‹#›</a:t>
            </a:fld>
            <a:endParaRPr sz="1200">
              <a:solidFill>
                <a:schemeClr val="dk1"/>
              </a:solidFill>
            </a:endParaRPr>
          </a:p>
        </p:txBody>
      </p:sp>
      <p:sp>
        <p:nvSpPr>
          <p:cNvPr id="173" name="Google Shape;173;p7"/>
          <p:cNvSpPr txBox="1"/>
          <p:nvPr/>
        </p:nvSpPr>
        <p:spPr>
          <a:xfrm>
            <a:off x="558754" y="114539"/>
            <a:ext cx="8117702" cy="1028700"/>
          </a:xfrm>
          <a:prstGeom prst="rect">
            <a:avLst/>
          </a:prstGeom>
          <a:noFill/>
          <a:ln>
            <a:noFill/>
          </a:ln>
        </p:spPr>
        <p:txBody>
          <a:bodyPr anchorCtr="0" anchor="b" bIns="45700" lIns="91425" spcFirstLastPara="1" rIns="91425" wrap="square" tIns="45700">
            <a:normAutofit/>
          </a:bodyPr>
          <a:lstStyle/>
          <a:p>
            <a:pPr indent="0" lvl="0" marL="0" marR="0" rtl="0" algn="l">
              <a:spcBef>
                <a:spcPts val="0"/>
              </a:spcBef>
              <a:spcAft>
                <a:spcPts val="0"/>
              </a:spcAft>
              <a:buClr>
                <a:schemeClr val="dk2"/>
              </a:buClr>
              <a:buSzPts val="2800"/>
              <a:buFont typeface="Arial Black"/>
              <a:buNone/>
            </a:pPr>
            <a:r>
              <a:rPr b="0" i="0" lang="fr-CH" sz="2800" u="none" cap="none" strike="noStrike">
                <a:solidFill>
                  <a:schemeClr val="dk2"/>
                </a:solidFill>
                <a:latin typeface="Arial Black"/>
                <a:ea typeface="Arial Black"/>
                <a:cs typeface="Arial Black"/>
                <a:sym typeface="Arial Black"/>
              </a:rPr>
              <a:t>A. INFORMATIONEN DES PRÄSIDENTEN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8"/>
          <p:cNvSpPr txBox="1"/>
          <p:nvPr>
            <p:ph idx="1" type="body"/>
          </p:nvPr>
        </p:nvSpPr>
        <p:spPr>
          <a:xfrm>
            <a:off x="395536" y="1131590"/>
            <a:ext cx="8280920" cy="3753355"/>
          </a:xfrm>
          <a:prstGeom prst="rect">
            <a:avLst/>
          </a:prstGeom>
          <a:noFill/>
          <a:ln>
            <a:noFill/>
          </a:ln>
        </p:spPr>
        <p:txBody>
          <a:bodyPr anchorCtr="0" anchor="t" bIns="45700" lIns="91425" spcFirstLastPara="1" rIns="91425" wrap="square" tIns="45700">
            <a:noAutofit/>
          </a:bodyPr>
          <a:lstStyle/>
          <a:p>
            <a:pPr indent="-171450" lvl="0" marL="257175" rtl="0" algn="l">
              <a:spcBef>
                <a:spcPts val="0"/>
              </a:spcBef>
              <a:spcAft>
                <a:spcPts val="0"/>
              </a:spcAft>
              <a:buClr>
                <a:schemeClr val="dk1"/>
              </a:buClr>
              <a:buSzPts val="1400"/>
              <a:buNone/>
            </a:pPr>
            <a:r>
              <a:t/>
            </a:r>
            <a:endParaRPr sz="1400"/>
          </a:p>
          <a:p>
            <a:pPr indent="-171450" lvl="0" marL="257175" rtl="0" algn="l">
              <a:spcBef>
                <a:spcPts val="200"/>
              </a:spcBef>
              <a:spcAft>
                <a:spcPts val="0"/>
              </a:spcAft>
              <a:buClr>
                <a:schemeClr val="dk1"/>
              </a:buClr>
              <a:buSzPts val="1400"/>
              <a:buNone/>
            </a:pPr>
            <a:r>
              <a:rPr lang="fr-CH" sz="1400"/>
              <a:t>Begleitgruppe Tourismuspolitik SECO</a:t>
            </a:r>
            <a:endParaRPr/>
          </a:p>
          <a:p>
            <a:pPr indent="-171450" lvl="0" marL="257175" rtl="0" algn="l">
              <a:spcBef>
                <a:spcPts val="200"/>
              </a:spcBef>
              <a:spcAft>
                <a:spcPts val="0"/>
              </a:spcAft>
              <a:buClr>
                <a:schemeClr val="dk1"/>
              </a:buClr>
              <a:buSzPts val="1400"/>
              <a:buNone/>
            </a:pPr>
            <a:r>
              <a:rPr b="0" lang="fr-CH" sz="1400"/>
              <a:t>2. Sitzung Begleitgruppe Tourismuspolitik 2021, SECO am 27.08.21</a:t>
            </a:r>
            <a:endParaRPr/>
          </a:p>
          <a:p>
            <a:pPr indent="-171450" lvl="1" marL="714375" rtl="0" algn="l">
              <a:spcBef>
                <a:spcPts val="200"/>
              </a:spcBef>
              <a:spcAft>
                <a:spcPts val="0"/>
              </a:spcAft>
              <a:buSzPts val="1400"/>
              <a:buChar char="•"/>
            </a:pPr>
            <a:r>
              <a:rPr lang="fr-CH" sz="1400"/>
              <a:t>Tourismusstrategie des Bundes</a:t>
            </a:r>
            <a:endParaRPr/>
          </a:p>
          <a:p>
            <a:pPr indent="-171450" lvl="1" marL="714375" rtl="0" algn="l">
              <a:spcBef>
                <a:spcPts val="200"/>
              </a:spcBef>
              <a:spcAft>
                <a:spcPts val="0"/>
              </a:spcAft>
              <a:buSzPts val="1400"/>
              <a:buChar char="•"/>
            </a:pPr>
            <a:r>
              <a:rPr lang="fr-CH" sz="1400"/>
              <a:t>Nachhaltigkeitsstrategie des Bundes</a:t>
            </a:r>
            <a:endParaRPr/>
          </a:p>
          <a:p>
            <a:pPr indent="-171450" lvl="1" marL="714375" rtl="0" algn="l">
              <a:spcBef>
                <a:spcPts val="200"/>
              </a:spcBef>
              <a:spcAft>
                <a:spcPts val="0"/>
              </a:spcAft>
              <a:buSzPts val="1400"/>
              <a:buChar char="•"/>
            </a:pPr>
            <a:r>
              <a:rPr lang="fr-CH" sz="1400"/>
              <a:t>Daten &amp; Statistiken</a:t>
            </a:r>
            <a:endParaRPr/>
          </a:p>
          <a:p>
            <a:pPr indent="-171450" lvl="1" marL="714375" rtl="0" algn="l">
              <a:spcBef>
                <a:spcPts val="200"/>
              </a:spcBef>
              <a:spcAft>
                <a:spcPts val="0"/>
              </a:spcAft>
              <a:buSzPts val="1400"/>
              <a:buChar char="•"/>
            </a:pPr>
            <a:r>
              <a:rPr lang="fr-CH" sz="1400"/>
              <a:t>Digitale Transformation</a:t>
            </a:r>
            <a:endParaRPr/>
          </a:p>
          <a:p>
            <a:pPr indent="-171450" lvl="1" marL="714375" rtl="0" algn="l">
              <a:spcBef>
                <a:spcPts val="200"/>
              </a:spcBef>
              <a:spcAft>
                <a:spcPts val="0"/>
              </a:spcAft>
              <a:buSzPts val="1400"/>
              <a:buChar char="•"/>
            </a:pPr>
            <a:r>
              <a:rPr lang="fr-CH" sz="1400"/>
              <a:t>Wettbewerbsfähigkeit touristischer Infrastrukturen &amp; finanzielle Unterstützung der Branche</a:t>
            </a:r>
            <a:endParaRPr/>
          </a:p>
          <a:p>
            <a:pPr indent="-171450" lvl="2" marL="1400175" rtl="0" algn="l">
              <a:spcBef>
                <a:spcPts val="200"/>
              </a:spcBef>
              <a:spcAft>
                <a:spcPts val="0"/>
              </a:spcAft>
              <a:buSzPts val="1200"/>
              <a:buChar char="•"/>
            </a:pPr>
            <a:r>
              <a:rPr lang="fr-CH" sz="1200"/>
              <a:t>Strukturelle Probleme Städte / Berg</a:t>
            </a:r>
            <a:endParaRPr/>
          </a:p>
          <a:p>
            <a:pPr indent="-171450" lvl="2" marL="1400175" rtl="0" algn="l">
              <a:spcBef>
                <a:spcPts val="200"/>
              </a:spcBef>
              <a:spcAft>
                <a:spcPts val="0"/>
              </a:spcAft>
              <a:buSzPts val="1200"/>
              <a:buChar char="•"/>
            </a:pPr>
            <a:r>
              <a:rPr lang="fr-CH" sz="1200"/>
              <a:t>Kriseninvestition in der Kommunikation  vs.  Langfristige Produktinvestition </a:t>
            </a:r>
            <a:endParaRPr/>
          </a:p>
          <a:p>
            <a:pPr indent="-171450" lvl="2" marL="1400175" rtl="0" algn="l">
              <a:spcBef>
                <a:spcPts val="200"/>
              </a:spcBef>
              <a:spcAft>
                <a:spcPts val="0"/>
              </a:spcAft>
              <a:buSzPts val="1200"/>
              <a:buChar char="•"/>
            </a:pPr>
            <a:r>
              <a:rPr lang="fr-CH" sz="1200"/>
              <a:t>Kritische Investitionsfähigkeit der Betriebe</a:t>
            </a:r>
            <a:endParaRPr/>
          </a:p>
          <a:p>
            <a:pPr indent="-171450" lvl="2" marL="1400175" rtl="0" algn="l">
              <a:spcBef>
                <a:spcPts val="200"/>
              </a:spcBef>
              <a:spcAft>
                <a:spcPts val="0"/>
              </a:spcAft>
              <a:buSzPts val="1200"/>
              <a:buChar char="•"/>
            </a:pPr>
            <a:r>
              <a:rPr lang="fr-CH" sz="1200"/>
              <a:t>Optimierung der SGH und NRP Fonds</a:t>
            </a:r>
            <a:endParaRPr/>
          </a:p>
          <a:p>
            <a:pPr indent="-82550" lvl="1" marL="714375" rtl="0" algn="l">
              <a:spcBef>
                <a:spcPts val="200"/>
              </a:spcBef>
              <a:spcAft>
                <a:spcPts val="0"/>
              </a:spcAft>
              <a:buSzPts val="1400"/>
              <a:buNone/>
            </a:pPr>
            <a:r>
              <a:t/>
            </a:r>
            <a:endParaRPr sz="1400"/>
          </a:p>
        </p:txBody>
      </p:sp>
      <p:cxnSp>
        <p:nvCxnSpPr>
          <p:cNvPr id="180" name="Google Shape;180;p8"/>
          <p:cNvCxnSpPr/>
          <p:nvPr/>
        </p:nvCxnSpPr>
        <p:spPr>
          <a:xfrm>
            <a:off x="558754" y="1131590"/>
            <a:ext cx="8117702" cy="0"/>
          </a:xfrm>
          <a:prstGeom prst="straightConnector1">
            <a:avLst/>
          </a:prstGeom>
          <a:noFill/>
          <a:ln cap="flat" cmpd="sng" w="12700">
            <a:solidFill>
              <a:srgbClr val="777777"/>
            </a:solidFill>
            <a:prstDash val="solid"/>
            <a:round/>
            <a:headEnd len="sm" w="sm" type="none"/>
            <a:tailEnd len="sm" w="sm" type="none"/>
          </a:ln>
        </p:spPr>
      </p:cxnSp>
      <p:sp>
        <p:nvSpPr>
          <p:cNvPr id="181" name="Google Shape;181;p8"/>
          <p:cNvSpPr txBox="1"/>
          <p:nvPr>
            <p:ph idx="12" type="sldNum"/>
          </p:nvPr>
        </p:nvSpPr>
        <p:spPr>
          <a:xfrm>
            <a:off x="8604448" y="4768635"/>
            <a:ext cx="986791"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fr-CH" sz="1200">
                <a:solidFill>
                  <a:schemeClr val="dk1"/>
                </a:solidFill>
              </a:rPr>
              <a:t>‹#›</a:t>
            </a:fld>
            <a:endParaRPr sz="1200">
              <a:solidFill>
                <a:schemeClr val="dk1"/>
              </a:solidFill>
            </a:endParaRPr>
          </a:p>
        </p:txBody>
      </p:sp>
      <p:sp>
        <p:nvSpPr>
          <p:cNvPr id="182" name="Google Shape;182;p8"/>
          <p:cNvSpPr txBox="1"/>
          <p:nvPr/>
        </p:nvSpPr>
        <p:spPr>
          <a:xfrm>
            <a:off x="558754" y="114539"/>
            <a:ext cx="8117702" cy="1028700"/>
          </a:xfrm>
          <a:prstGeom prst="rect">
            <a:avLst/>
          </a:prstGeom>
          <a:noFill/>
          <a:ln>
            <a:noFill/>
          </a:ln>
        </p:spPr>
        <p:txBody>
          <a:bodyPr anchorCtr="0" anchor="b" bIns="45700" lIns="91425" spcFirstLastPara="1" rIns="91425" wrap="square" tIns="45700">
            <a:normAutofit/>
          </a:bodyPr>
          <a:lstStyle/>
          <a:p>
            <a:pPr indent="0" lvl="0" marL="0" marR="0" rtl="0" algn="l">
              <a:spcBef>
                <a:spcPts val="0"/>
              </a:spcBef>
              <a:spcAft>
                <a:spcPts val="0"/>
              </a:spcAft>
              <a:buClr>
                <a:schemeClr val="dk2"/>
              </a:buClr>
              <a:buSzPts val="2800"/>
              <a:buFont typeface="Arial Black"/>
              <a:buNone/>
            </a:pPr>
            <a:r>
              <a:rPr b="0" i="0" lang="fr-CH" sz="2800" u="none" cap="none" strike="noStrike">
                <a:solidFill>
                  <a:schemeClr val="dk2"/>
                </a:solidFill>
                <a:latin typeface="Arial Black"/>
                <a:ea typeface="Arial Black"/>
                <a:cs typeface="Arial Black"/>
                <a:sym typeface="Arial Black"/>
              </a:rPr>
              <a:t>A. INFORMATIONEN DES PRÄSIDENTEN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p9"/>
          <p:cNvPicPr preferRelativeResize="0"/>
          <p:nvPr/>
        </p:nvPicPr>
        <p:blipFill rotWithShape="1">
          <a:blip r:embed="rId3">
            <a:alphaModFix/>
          </a:blip>
          <a:srcRect b="0" l="0" r="0" t="0"/>
          <a:stretch/>
        </p:blipFill>
        <p:spPr>
          <a:xfrm rot="634325">
            <a:off x="6125754" y="1859283"/>
            <a:ext cx="2550702" cy="3598602"/>
          </a:xfrm>
          <a:prstGeom prst="rect">
            <a:avLst/>
          </a:prstGeom>
          <a:noFill/>
          <a:ln>
            <a:noFill/>
          </a:ln>
        </p:spPr>
      </p:pic>
      <p:sp>
        <p:nvSpPr>
          <p:cNvPr id="189" name="Google Shape;189;p9"/>
          <p:cNvSpPr txBox="1"/>
          <p:nvPr>
            <p:ph idx="1" type="body"/>
          </p:nvPr>
        </p:nvSpPr>
        <p:spPr>
          <a:xfrm>
            <a:off x="395536" y="1131591"/>
            <a:ext cx="5658210" cy="332010"/>
          </a:xfrm>
          <a:prstGeom prst="rect">
            <a:avLst/>
          </a:prstGeom>
          <a:noFill/>
          <a:ln>
            <a:noFill/>
          </a:ln>
        </p:spPr>
        <p:txBody>
          <a:bodyPr anchorCtr="0" anchor="t" bIns="45700" lIns="91425" spcFirstLastPara="1" rIns="91425" wrap="square" tIns="45700">
            <a:noAutofit/>
          </a:bodyPr>
          <a:lstStyle/>
          <a:p>
            <a:pPr indent="-171450" lvl="0" marL="257175" rtl="0" algn="l">
              <a:spcBef>
                <a:spcPts val="0"/>
              </a:spcBef>
              <a:spcAft>
                <a:spcPts val="0"/>
              </a:spcAft>
              <a:buClr>
                <a:schemeClr val="dk1"/>
              </a:buClr>
              <a:buSzPts val="400"/>
              <a:buNone/>
            </a:pPr>
            <a:r>
              <a:t/>
            </a:r>
            <a:endParaRPr sz="400"/>
          </a:p>
          <a:p>
            <a:pPr indent="-171450" lvl="0" marL="257175" rtl="0" algn="l">
              <a:spcBef>
                <a:spcPts val="200"/>
              </a:spcBef>
              <a:spcAft>
                <a:spcPts val="0"/>
              </a:spcAft>
              <a:buClr>
                <a:schemeClr val="dk1"/>
              </a:buClr>
              <a:buSzPts val="1400"/>
              <a:buNone/>
            </a:pPr>
            <a:r>
              <a:rPr lang="fr-CH" sz="1400"/>
              <a:t>Schreiben des Bundespräsidenten vom 28.06.21</a:t>
            </a:r>
            <a:endParaRPr/>
          </a:p>
        </p:txBody>
      </p:sp>
      <p:cxnSp>
        <p:nvCxnSpPr>
          <p:cNvPr id="190" name="Google Shape;190;p9"/>
          <p:cNvCxnSpPr/>
          <p:nvPr/>
        </p:nvCxnSpPr>
        <p:spPr>
          <a:xfrm>
            <a:off x="558754" y="1131590"/>
            <a:ext cx="8117702" cy="0"/>
          </a:xfrm>
          <a:prstGeom prst="straightConnector1">
            <a:avLst/>
          </a:prstGeom>
          <a:noFill/>
          <a:ln cap="flat" cmpd="sng" w="12700">
            <a:solidFill>
              <a:srgbClr val="777777"/>
            </a:solidFill>
            <a:prstDash val="solid"/>
            <a:round/>
            <a:headEnd len="sm" w="sm" type="none"/>
            <a:tailEnd len="sm" w="sm" type="none"/>
          </a:ln>
        </p:spPr>
      </p:cxnSp>
      <p:sp>
        <p:nvSpPr>
          <p:cNvPr id="191" name="Google Shape;191;p9"/>
          <p:cNvSpPr txBox="1"/>
          <p:nvPr>
            <p:ph idx="12" type="sldNum"/>
          </p:nvPr>
        </p:nvSpPr>
        <p:spPr>
          <a:xfrm>
            <a:off x="8769785" y="4768635"/>
            <a:ext cx="986791"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fr-CH" sz="1200">
                <a:solidFill>
                  <a:schemeClr val="dk1"/>
                </a:solidFill>
              </a:rPr>
              <a:t>‹#›</a:t>
            </a:fld>
            <a:endParaRPr sz="1200">
              <a:solidFill>
                <a:schemeClr val="dk1"/>
              </a:solidFill>
            </a:endParaRPr>
          </a:p>
        </p:txBody>
      </p:sp>
      <p:sp>
        <p:nvSpPr>
          <p:cNvPr id="192" name="Google Shape;192;p9"/>
          <p:cNvSpPr txBox="1"/>
          <p:nvPr/>
        </p:nvSpPr>
        <p:spPr>
          <a:xfrm>
            <a:off x="558754" y="114539"/>
            <a:ext cx="8117702" cy="1028700"/>
          </a:xfrm>
          <a:prstGeom prst="rect">
            <a:avLst/>
          </a:prstGeom>
          <a:noFill/>
          <a:ln>
            <a:noFill/>
          </a:ln>
        </p:spPr>
        <p:txBody>
          <a:bodyPr anchorCtr="0" anchor="b" bIns="45700" lIns="91425" spcFirstLastPara="1" rIns="91425" wrap="square" tIns="45700">
            <a:normAutofit/>
          </a:bodyPr>
          <a:lstStyle/>
          <a:p>
            <a:pPr indent="0" lvl="0" marL="0" marR="0" rtl="0" algn="l">
              <a:spcBef>
                <a:spcPts val="0"/>
              </a:spcBef>
              <a:spcAft>
                <a:spcPts val="0"/>
              </a:spcAft>
              <a:buClr>
                <a:schemeClr val="dk2"/>
              </a:buClr>
              <a:buSzPts val="2800"/>
              <a:buFont typeface="Arial Black"/>
              <a:buNone/>
            </a:pPr>
            <a:r>
              <a:rPr b="0" i="0" lang="fr-CH" sz="2800" u="none" cap="none" strike="noStrike">
                <a:solidFill>
                  <a:schemeClr val="dk2"/>
                </a:solidFill>
                <a:latin typeface="Arial Black"/>
                <a:ea typeface="Arial Black"/>
                <a:cs typeface="Arial Black"/>
                <a:sym typeface="Arial Black"/>
              </a:rPr>
              <a:t>A. INFORMATIONEN DES PRÄSIDENTEN</a:t>
            </a:r>
            <a:endParaRPr/>
          </a:p>
        </p:txBody>
      </p:sp>
      <p:pic>
        <p:nvPicPr>
          <p:cNvPr id="193" name="Google Shape;193;p9"/>
          <p:cNvPicPr preferRelativeResize="0"/>
          <p:nvPr/>
        </p:nvPicPr>
        <p:blipFill rotWithShape="1">
          <a:blip r:embed="rId4">
            <a:alphaModFix/>
          </a:blip>
          <a:srcRect b="0" l="0" r="0" t="0"/>
          <a:stretch/>
        </p:blipFill>
        <p:spPr>
          <a:xfrm rot="225167">
            <a:off x="5160053" y="1415109"/>
            <a:ext cx="2550702" cy="3579862"/>
          </a:xfrm>
          <a:prstGeom prst="rect">
            <a:avLst/>
          </a:prstGeom>
          <a:noFill/>
          <a:ln>
            <a:noFill/>
          </a:ln>
        </p:spPr>
      </p:pic>
      <p:sp>
        <p:nvSpPr>
          <p:cNvPr id="194" name="Google Shape;194;p9"/>
          <p:cNvSpPr txBox="1"/>
          <p:nvPr/>
        </p:nvSpPr>
        <p:spPr>
          <a:xfrm>
            <a:off x="397855" y="1392042"/>
            <a:ext cx="4327475" cy="3641276"/>
          </a:xfrm>
          <a:prstGeom prst="rect">
            <a:avLst/>
          </a:prstGeom>
          <a:noFill/>
          <a:ln>
            <a:noFill/>
          </a:ln>
        </p:spPr>
        <p:txBody>
          <a:bodyPr anchorCtr="0" anchor="t" bIns="45700" lIns="91425" spcFirstLastPara="1" rIns="91425" wrap="square" tIns="45700">
            <a:noAutofit/>
          </a:bodyPr>
          <a:lstStyle/>
          <a:p>
            <a:pPr indent="-171450" lvl="0" marL="257175" marR="0" rtl="0" algn="l">
              <a:spcBef>
                <a:spcPts val="0"/>
              </a:spcBef>
              <a:spcAft>
                <a:spcPts val="0"/>
              </a:spcAft>
              <a:buClr>
                <a:schemeClr val="dk1"/>
              </a:buClr>
              <a:buSzPts val="400"/>
              <a:buFont typeface="Arial"/>
              <a:buNone/>
            </a:pPr>
            <a:r>
              <a:t/>
            </a:r>
            <a:endParaRPr b="1" i="0" sz="400" u="none" cap="none" strike="noStrike">
              <a:solidFill>
                <a:schemeClr val="dk1"/>
              </a:solidFill>
              <a:latin typeface="Arial"/>
              <a:ea typeface="Arial"/>
              <a:cs typeface="Arial"/>
              <a:sym typeface="Arial"/>
            </a:endParaRPr>
          </a:p>
          <a:p>
            <a:pPr indent="-171450" lvl="1" marL="714375" marR="0" rtl="0" algn="l">
              <a:spcBef>
                <a:spcPts val="200"/>
              </a:spcBef>
              <a:spcAft>
                <a:spcPts val="0"/>
              </a:spcAft>
              <a:buClr>
                <a:schemeClr val="dk2"/>
              </a:buClr>
              <a:buSzPts val="1400"/>
              <a:buFont typeface="Arial"/>
              <a:buChar char="•"/>
            </a:pPr>
            <a:r>
              <a:rPr b="0" i="0" lang="fr-CH" sz="1400" u="none" cap="none" strike="noStrike">
                <a:solidFill>
                  <a:schemeClr val="dk1"/>
                </a:solidFill>
                <a:latin typeface="Arial"/>
                <a:ea typeface="Arial"/>
                <a:cs typeface="Arial"/>
                <a:sym typeface="Arial"/>
              </a:rPr>
              <a:t>Anpassung der Covid-19-Härtefallverordnung</a:t>
            </a:r>
            <a:endParaRPr/>
          </a:p>
          <a:p>
            <a:pPr indent="-171450" lvl="2" marL="1400175" marR="0" rtl="0" algn="l">
              <a:spcBef>
                <a:spcPts val="200"/>
              </a:spcBef>
              <a:spcAft>
                <a:spcPts val="0"/>
              </a:spcAft>
              <a:buClr>
                <a:schemeClr val="dk2"/>
              </a:buClr>
              <a:buSzPts val="1200"/>
              <a:buFont typeface="Arial"/>
              <a:buChar char="•"/>
            </a:pPr>
            <a:r>
              <a:rPr b="0" i="0" lang="fr-CH" sz="1200" u="none" cap="none" strike="noStrike">
                <a:solidFill>
                  <a:schemeClr val="dk1"/>
                </a:solidFill>
                <a:latin typeface="Arial"/>
                <a:ea typeface="Arial"/>
                <a:cs typeface="Arial"/>
                <a:sym typeface="Arial"/>
              </a:rPr>
              <a:t>Höhere Unterstützung der Kantone an die Unternehmen.</a:t>
            </a:r>
            <a:endParaRPr/>
          </a:p>
          <a:p>
            <a:pPr indent="-171450" lvl="1" marL="714375" marR="0" rtl="0" algn="l">
              <a:spcBef>
                <a:spcPts val="200"/>
              </a:spcBef>
              <a:spcAft>
                <a:spcPts val="0"/>
              </a:spcAft>
              <a:buClr>
                <a:schemeClr val="dk2"/>
              </a:buClr>
              <a:buSzPts val="1400"/>
              <a:buFont typeface="Arial"/>
              <a:buChar char="•"/>
            </a:pPr>
            <a:r>
              <a:rPr b="0" i="0" lang="fr-CH" sz="1400" u="none" cap="none" strike="noStrike">
                <a:solidFill>
                  <a:schemeClr val="dk1"/>
                </a:solidFill>
                <a:latin typeface="Arial"/>
                <a:ea typeface="Arial"/>
                <a:cs typeface="Arial"/>
                <a:sym typeface="Arial"/>
              </a:rPr>
              <a:t>Einen Teil der Bundesratsreserve auf die Kantone verteilt</a:t>
            </a:r>
            <a:endParaRPr/>
          </a:p>
          <a:p>
            <a:pPr indent="-171450" lvl="1" marL="714375" marR="0" rtl="0" algn="l">
              <a:spcBef>
                <a:spcPts val="200"/>
              </a:spcBef>
              <a:spcAft>
                <a:spcPts val="0"/>
              </a:spcAft>
              <a:buClr>
                <a:schemeClr val="dk2"/>
              </a:buClr>
              <a:buSzPts val="1400"/>
              <a:buFont typeface="Arial"/>
              <a:buChar char="•"/>
            </a:pPr>
            <a:r>
              <a:rPr b="0" i="0" lang="fr-CH" sz="1400" u="none" cap="none" strike="noStrike">
                <a:solidFill>
                  <a:schemeClr val="dk1"/>
                </a:solidFill>
                <a:latin typeface="Arial"/>
                <a:ea typeface="Arial"/>
                <a:cs typeface="Arial"/>
                <a:sym typeface="Arial"/>
              </a:rPr>
              <a:t>Übergangsstrategie </a:t>
            </a:r>
            <a:endParaRPr/>
          </a:p>
          <a:p>
            <a:pPr indent="-171450" lvl="2" marL="1400175" marR="0" rtl="0" algn="l">
              <a:spcBef>
                <a:spcPts val="200"/>
              </a:spcBef>
              <a:spcAft>
                <a:spcPts val="0"/>
              </a:spcAft>
              <a:buClr>
                <a:schemeClr val="dk2"/>
              </a:buClr>
              <a:buSzPts val="1200"/>
              <a:buFont typeface="Arial"/>
              <a:buChar char="•"/>
            </a:pPr>
            <a:r>
              <a:rPr b="0" i="0" lang="fr-CH" sz="1200" u="none" cap="none" strike="noStrike">
                <a:solidFill>
                  <a:schemeClr val="dk1"/>
                </a:solidFill>
                <a:latin typeface="Arial"/>
                <a:ea typeface="Arial"/>
                <a:cs typeface="Arial"/>
                <a:sym typeface="Arial"/>
              </a:rPr>
              <a:t>Normalisierung</a:t>
            </a:r>
            <a:endParaRPr/>
          </a:p>
          <a:p>
            <a:pPr indent="-171450" lvl="2" marL="1400175" marR="0" rtl="0" algn="l">
              <a:spcBef>
                <a:spcPts val="200"/>
              </a:spcBef>
              <a:spcAft>
                <a:spcPts val="0"/>
              </a:spcAft>
              <a:buClr>
                <a:schemeClr val="dk2"/>
              </a:buClr>
              <a:buSzPts val="1200"/>
              <a:buFont typeface="Arial"/>
              <a:buChar char="•"/>
            </a:pPr>
            <a:r>
              <a:rPr b="0" i="0" lang="fr-CH" sz="1200" u="none" cap="none" strike="noStrike">
                <a:solidFill>
                  <a:schemeClr val="dk1"/>
                </a:solidFill>
                <a:latin typeface="Arial"/>
                <a:ea typeface="Arial"/>
                <a:cs typeface="Arial"/>
                <a:sym typeface="Arial"/>
              </a:rPr>
              <a:t>Begleitung der Erholung</a:t>
            </a:r>
            <a:endParaRPr/>
          </a:p>
          <a:p>
            <a:pPr indent="-171450" lvl="2" marL="1400175" marR="0" rtl="0" algn="l">
              <a:spcBef>
                <a:spcPts val="200"/>
              </a:spcBef>
              <a:spcAft>
                <a:spcPts val="0"/>
              </a:spcAft>
              <a:buClr>
                <a:schemeClr val="dk2"/>
              </a:buClr>
              <a:buSzPts val="1200"/>
              <a:buFont typeface="Arial"/>
              <a:buChar char="•"/>
            </a:pPr>
            <a:r>
              <a:rPr b="0" i="0" lang="fr-CH" sz="1200" u="none" cap="none" strike="noStrike">
                <a:solidFill>
                  <a:schemeClr val="dk1"/>
                </a:solidFill>
                <a:latin typeface="Arial"/>
                <a:ea typeface="Arial"/>
                <a:cs typeface="Arial"/>
                <a:sym typeface="Arial"/>
              </a:rPr>
              <a:t>Revitalisierung</a:t>
            </a:r>
            <a:endParaRPr/>
          </a:p>
          <a:p>
            <a:pPr indent="-171450" lvl="1" marL="714375" marR="0" rtl="0" algn="l">
              <a:spcBef>
                <a:spcPts val="200"/>
              </a:spcBef>
              <a:spcAft>
                <a:spcPts val="0"/>
              </a:spcAft>
              <a:buClr>
                <a:schemeClr val="dk2"/>
              </a:buClr>
              <a:buSzPts val="1400"/>
              <a:buFont typeface="Arial"/>
              <a:buChar char="•"/>
            </a:pPr>
            <a:r>
              <a:rPr b="0" i="0" lang="fr-CH" sz="1400" u="none" cap="none" strike="noStrike">
                <a:solidFill>
                  <a:schemeClr val="dk1"/>
                </a:solidFill>
                <a:latin typeface="Arial"/>
                <a:ea typeface="Arial"/>
                <a:cs typeface="Arial"/>
                <a:sym typeface="Arial"/>
              </a:rPr>
              <a:t>Wiederbelebung der touristischen Nachfrage</a:t>
            </a:r>
            <a:endParaRPr/>
          </a:p>
          <a:p>
            <a:pPr indent="-171450" lvl="1" marL="714375" marR="0" rtl="0" algn="l">
              <a:spcBef>
                <a:spcPts val="200"/>
              </a:spcBef>
              <a:spcAft>
                <a:spcPts val="0"/>
              </a:spcAft>
              <a:buClr>
                <a:schemeClr val="dk2"/>
              </a:buClr>
              <a:buSzPts val="1400"/>
              <a:buFont typeface="Arial"/>
              <a:buChar char="•"/>
            </a:pPr>
            <a:r>
              <a:rPr b="0" i="0" lang="fr-CH" sz="1400" u="none" cap="none" strike="noStrike">
                <a:solidFill>
                  <a:schemeClr val="dk1"/>
                </a:solidFill>
                <a:latin typeface="Arial"/>
                <a:ea typeface="Arial"/>
                <a:cs typeface="Arial"/>
                <a:sym typeface="Arial"/>
              </a:rPr>
              <a:t>Erhalt der Innovationstätigkeit der Tourismusunternehmen</a:t>
            </a:r>
            <a:endParaRPr/>
          </a:p>
        </p:txBody>
      </p:sp>
    </p:spTree>
  </p:cSld>
  <p:clrMapOvr>
    <a:masterClrMapping/>
  </p:clrMapOvr>
</p:sld>
</file>

<file path=ppt/theme/theme1.xml><?xml version="1.0" encoding="utf-8"?>
<a:theme xmlns:a="http://schemas.openxmlformats.org/drawingml/2006/main" xmlns:r="http://schemas.openxmlformats.org/officeDocument/2006/relationships" name="Larissa">
  <a:themeElements>
    <a:clrScheme name="Larissa">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Essenz">
  <a:themeElements>
    <a:clrScheme name="Essenz">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2018-12-03T17:17:28Z</dcterms:created>
  <dc:creator>Isaak Lea</dc:creator>
</cp:coreProperties>
</file>