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06" r:id="rId5"/>
    <p:sldId id="434" r:id="rId6"/>
    <p:sldId id="430" r:id="rId7"/>
    <p:sldId id="432" r:id="rId8"/>
    <p:sldId id="437" r:id="rId9"/>
    <p:sldId id="456" r:id="rId10"/>
    <p:sldId id="457" r:id="rId11"/>
    <p:sldId id="441" r:id="rId12"/>
    <p:sldId id="405" r:id="rId13"/>
    <p:sldId id="442" r:id="rId14"/>
    <p:sldId id="257" r:id="rId15"/>
    <p:sldId id="403" r:id="rId16"/>
    <p:sldId id="295" r:id="rId17"/>
    <p:sldId id="443" r:id="rId18"/>
    <p:sldId id="444" r:id="rId19"/>
    <p:sldId id="453" r:id="rId20"/>
    <p:sldId id="455" r:id="rId21"/>
    <p:sldId id="447" r:id="rId22"/>
    <p:sldId id="422" r:id="rId23"/>
    <p:sldId id="458" r:id="rId24"/>
    <p:sldId id="424" r:id="rId25"/>
  </p:sldIdLst>
  <p:sldSz cx="12192000" cy="6858000"/>
  <p:notesSz cx="6888163" cy="100203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91A"/>
    <a:srgbClr val="66CCFF"/>
    <a:srgbClr val="FF9933"/>
    <a:srgbClr val="FFCC66"/>
    <a:srgbClr val="FFCC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DD238-09C3-CF49-A262-F65357482C19}" v="19" dt="2021-09-22T08:17:37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03" autoAdjust="0"/>
    <p:restoredTop sz="86531" autoAdjust="0"/>
  </p:normalViewPr>
  <p:slideViewPr>
    <p:cSldViewPr>
      <p:cViewPr varScale="1">
        <p:scale>
          <a:sx n="110" d="100"/>
          <a:sy n="110" d="100"/>
        </p:scale>
        <p:origin x="173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rügger" userId="a97508a5-b0e1-4563-911c-8c4b2eabf9e4" providerId="ADAL" clId="{D51DD238-09C3-CF49-A262-F65357482C19}"/>
    <pc:docChg chg="delSld modSld">
      <pc:chgData name="Michael Brügger" userId="a97508a5-b0e1-4563-911c-8c4b2eabf9e4" providerId="ADAL" clId="{D51DD238-09C3-CF49-A262-F65357482C19}" dt="2021-09-22T14:55:03.739" v="233" actId="20577"/>
      <pc:docMkLst>
        <pc:docMk/>
      </pc:docMkLst>
      <pc:sldChg chg="del">
        <pc:chgData name="Michael Brügger" userId="a97508a5-b0e1-4563-911c-8c4b2eabf9e4" providerId="ADAL" clId="{D51DD238-09C3-CF49-A262-F65357482C19}" dt="2021-09-22T14:16:15.590" v="1" actId="2696"/>
        <pc:sldMkLst>
          <pc:docMk/>
          <pc:sldMk cId="4085322016" sldId="281"/>
        </pc:sldMkLst>
      </pc:sldChg>
      <pc:sldChg chg="del">
        <pc:chgData name="Michael Brügger" userId="a97508a5-b0e1-4563-911c-8c4b2eabf9e4" providerId="ADAL" clId="{D51DD238-09C3-CF49-A262-F65357482C19}" dt="2021-09-22T14:16:15.590" v="1" actId="2696"/>
        <pc:sldMkLst>
          <pc:docMk/>
          <pc:sldMk cId="3065511736" sldId="358"/>
        </pc:sldMkLst>
      </pc:sldChg>
      <pc:sldChg chg="del">
        <pc:chgData name="Michael Brügger" userId="a97508a5-b0e1-4563-911c-8c4b2eabf9e4" providerId="ADAL" clId="{D51DD238-09C3-CF49-A262-F65357482C19}" dt="2021-09-22T14:16:27.876" v="2" actId="2696"/>
        <pc:sldMkLst>
          <pc:docMk/>
          <pc:sldMk cId="553234752" sldId="360"/>
        </pc:sldMkLst>
      </pc:sldChg>
      <pc:sldChg chg="del">
        <pc:chgData name="Michael Brügger" userId="a97508a5-b0e1-4563-911c-8c4b2eabf9e4" providerId="ADAL" clId="{D51DD238-09C3-CF49-A262-F65357482C19}" dt="2021-09-22T14:16:27.876" v="2" actId="2696"/>
        <pc:sldMkLst>
          <pc:docMk/>
          <pc:sldMk cId="4082287420" sldId="382"/>
        </pc:sldMkLst>
      </pc:sldChg>
      <pc:sldChg chg="del">
        <pc:chgData name="Michael Brügger" userId="a97508a5-b0e1-4563-911c-8c4b2eabf9e4" providerId="ADAL" clId="{D51DD238-09C3-CF49-A262-F65357482C19}" dt="2021-09-22T14:17:18.566" v="4" actId="2696"/>
        <pc:sldMkLst>
          <pc:docMk/>
          <pc:sldMk cId="3575032193" sldId="389"/>
        </pc:sldMkLst>
      </pc:sldChg>
      <pc:sldChg chg="modSp mod">
        <pc:chgData name="Michael Brügger" userId="a97508a5-b0e1-4563-911c-8c4b2eabf9e4" providerId="ADAL" clId="{D51DD238-09C3-CF49-A262-F65357482C19}" dt="2021-09-22T14:23:02.177" v="11" actId="20577"/>
        <pc:sldMkLst>
          <pc:docMk/>
          <pc:sldMk cId="2771823344" sldId="424"/>
        </pc:sldMkLst>
        <pc:spChg chg="mod">
          <ac:chgData name="Michael Brügger" userId="a97508a5-b0e1-4563-911c-8c4b2eabf9e4" providerId="ADAL" clId="{D51DD238-09C3-CF49-A262-F65357482C19}" dt="2021-09-22T14:23:02.177" v="11" actId="20577"/>
          <ac:spMkLst>
            <pc:docMk/>
            <pc:sldMk cId="2771823344" sldId="424"/>
            <ac:spMk id="9" creationId="{C2B4A8FA-76B9-4E3D-B92C-15BD17B8B3B6}"/>
          </ac:spMkLst>
        </pc:spChg>
      </pc:sldChg>
      <pc:sldChg chg="del">
        <pc:chgData name="Michael Brügger" userId="a97508a5-b0e1-4563-911c-8c4b2eabf9e4" providerId="ADAL" clId="{D51DD238-09C3-CF49-A262-F65357482C19}" dt="2021-09-22T14:17:18.566" v="4" actId="2696"/>
        <pc:sldMkLst>
          <pc:docMk/>
          <pc:sldMk cId="2534169014" sldId="425"/>
        </pc:sldMkLst>
      </pc:sldChg>
      <pc:sldChg chg="del">
        <pc:chgData name="Michael Brügger" userId="a97508a5-b0e1-4563-911c-8c4b2eabf9e4" providerId="ADAL" clId="{D51DD238-09C3-CF49-A262-F65357482C19}" dt="2021-09-22T14:16:08.246" v="0" actId="2696"/>
        <pc:sldMkLst>
          <pc:docMk/>
          <pc:sldMk cId="3559488102" sldId="427"/>
        </pc:sldMkLst>
      </pc:sldChg>
      <pc:sldChg chg="del">
        <pc:chgData name="Michael Brügger" userId="a97508a5-b0e1-4563-911c-8c4b2eabf9e4" providerId="ADAL" clId="{D51DD238-09C3-CF49-A262-F65357482C19}" dt="2021-09-22T14:16:27.876" v="2" actId="2696"/>
        <pc:sldMkLst>
          <pc:docMk/>
          <pc:sldMk cId="3285610532" sldId="428"/>
        </pc:sldMkLst>
      </pc:sldChg>
      <pc:sldChg chg="del">
        <pc:chgData name="Michael Brügger" userId="a97508a5-b0e1-4563-911c-8c4b2eabf9e4" providerId="ADAL" clId="{D51DD238-09C3-CF49-A262-F65357482C19}" dt="2021-09-22T14:16:08.246" v="0" actId="2696"/>
        <pc:sldMkLst>
          <pc:docMk/>
          <pc:sldMk cId="1590207782" sldId="438"/>
        </pc:sldMkLst>
      </pc:sldChg>
      <pc:sldChg chg="del">
        <pc:chgData name="Michael Brügger" userId="a97508a5-b0e1-4563-911c-8c4b2eabf9e4" providerId="ADAL" clId="{D51DD238-09C3-CF49-A262-F65357482C19}" dt="2021-09-22T14:16:08.246" v="0" actId="2696"/>
        <pc:sldMkLst>
          <pc:docMk/>
          <pc:sldMk cId="1005693282" sldId="439"/>
        </pc:sldMkLst>
      </pc:sldChg>
      <pc:sldChg chg="del">
        <pc:chgData name="Michael Brügger" userId="a97508a5-b0e1-4563-911c-8c4b2eabf9e4" providerId="ADAL" clId="{D51DD238-09C3-CF49-A262-F65357482C19}" dt="2021-09-22T14:16:35.185" v="3" actId="2696"/>
        <pc:sldMkLst>
          <pc:docMk/>
          <pc:sldMk cId="1486310155" sldId="445"/>
        </pc:sldMkLst>
      </pc:sldChg>
      <pc:sldChg chg="del">
        <pc:chgData name="Michael Brügger" userId="a97508a5-b0e1-4563-911c-8c4b2eabf9e4" providerId="ADAL" clId="{D51DD238-09C3-CF49-A262-F65357482C19}" dt="2021-09-22T14:16:35.185" v="3" actId="2696"/>
        <pc:sldMkLst>
          <pc:docMk/>
          <pc:sldMk cId="10393064" sldId="446"/>
        </pc:sldMkLst>
      </pc:sldChg>
      <pc:sldChg chg="del">
        <pc:chgData name="Michael Brügger" userId="a97508a5-b0e1-4563-911c-8c4b2eabf9e4" providerId="ADAL" clId="{D51DD238-09C3-CF49-A262-F65357482C19}" dt="2021-09-22T14:16:35.185" v="3" actId="2696"/>
        <pc:sldMkLst>
          <pc:docMk/>
          <pc:sldMk cId="4124584930" sldId="452"/>
        </pc:sldMkLst>
      </pc:sldChg>
      <pc:sldChg chg="del">
        <pc:chgData name="Michael Brügger" userId="a97508a5-b0e1-4563-911c-8c4b2eabf9e4" providerId="ADAL" clId="{D51DD238-09C3-CF49-A262-F65357482C19}" dt="2021-09-22T14:17:18.566" v="4" actId="2696"/>
        <pc:sldMkLst>
          <pc:docMk/>
          <pc:sldMk cId="463311237" sldId="454"/>
        </pc:sldMkLst>
      </pc:sldChg>
      <pc:sldChg chg="modNotesTx">
        <pc:chgData name="Michael Brügger" userId="a97508a5-b0e1-4563-911c-8c4b2eabf9e4" providerId="ADAL" clId="{D51DD238-09C3-CF49-A262-F65357482C19}" dt="2021-09-22T14:24:32.186" v="117" actId="20577"/>
        <pc:sldMkLst>
          <pc:docMk/>
          <pc:sldMk cId="3494798846" sldId="456"/>
        </pc:sldMkLst>
      </pc:sldChg>
      <pc:sldChg chg="modSp mod modNotesTx">
        <pc:chgData name="Michael Brügger" userId="a97508a5-b0e1-4563-911c-8c4b2eabf9e4" providerId="ADAL" clId="{D51DD238-09C3-CF49-A262-F65357482C19}" dt="2021-09-22T14:48:09.218" v="230" actId="20577"/>
        <pc:sldMkLst>
          <pc:docMk/>
          <pc:sldMk cId="961891749" sldId="457"/>
        </pc:sldMkLst>
        <pc:spChg chg="mod">
          <ac:chgData name="Michael Brügger" userId="a97508a5-b0e1-4563-911c-8c4b2eabf9e4" providerId="ADAL" clId="{D51DD238-09C3-CF49-A262-F65357482C19}" dt="2021-09-22T14:28:45.486" v="171" actId="20577"/>
          <ac:spMkLst>
            <pc:docMk/>
            <pc:sldMk cId="961891749" sldId="457"/>
            <ac:spMk id="4" creationId="{3BDE7BF7-BA46-C24A-875F-D7062B781DDF}"/>
          </ac:spMkLst>
        </pc:spChg>
        <pc:spChg chg="mod">
          <ac:chgData name="Michael Brügger" userId="a97508a5-b0e1-4563-911c-8c4b2eabf9e4" providerId="ADAL" clId="{D51DD238-09C3-CF49-A262-F65357482C19}" dt="2021-09-22T14:47:34.737" v="219" actId="20577"/>
          <ac:spMkLst>
            <pc:docMk/>
            <pc:sldMk cId="961891749" sldId="457"/>
            <ac:spMk id="6" creationId="{395F6B95-F6BF-D745-A2FB-5CC1A3109CE2}"/>
          </ac:spMkLst>
        </pc:spChg>
        <pc:spChg chg="mod">
          <ac:chgData name="Michael Brügger" userId="a97508a5-b0e1-4563-911c-8c4b2eabf9e4" providerId="ADAL" clId="{D51DD238-09C3-CF49-A262-F65357482C19}" dt="2021-09-22T14:27:31.353" v="164" actId="20577"/>
          <ac:spMkLst>
            <pc:docMk/>
            <pc:sldMk cId="961891749" sldId="457"/>
            <ac:spMk id="19" creationId="{8BF7B469-061E-E24B-8B1A-D302216C2904}"/>
          </ac:spMkLst>
        </pc:spChg>
        <pc:spChg chg="mod">
          <ac:chgData name="Michael Brügger" userId="a97508a5-b0e1-4563-911c-8c4b2eabf9e4" providerId="ADAL" clId="{D51DD238-09C3-CF49-A262-F65357482C19}" dt="2021-09-22T14:48:09.218" v="230" actId="20577"/>
          <ac:spMkLst>
            <pc:docMk/>
            <pc:sldMk cId="961891749" sldId="457"/>
            <ac:spMk id="20" creationId="{6DD33D0F-8A07-DE47-B698-E4663AEEC4F0}"/>
          </ac:spMkLst>
        </pc:spChg>
      </pc:sldChg>
      <pc:sldChg chg="modSp mod">
        <pc:chgData name="Michael Brügger" userId="a97508a5-b0e1-4563-911c-8c4b2eabf9e4" providerId="ADAL" clId="{D51DD238-09C3-CF49-A262-F65357482C19}" dt="2021-09-22T14:55:03.739" v="233" actId="20577"/>
        <pc:sldMkLst>
          <pc:docMk/>
          <pc:sldMk cId="3100326342" sldId="458"/>
        </pc:sldMkLst>
        <pc:spChg chg="mod">
          <ac:chgData name="Michael Brügger" userId="a97508a5-b0e1-4563-911c-8c4b2eabf9e4" providerId="ADAL" clId="{D51DD238-09C3-CF49-A262-F65357482C19}" dt="2021-09-22T14:55:03.739" v="233" actId="20577"/>
          <ac:spMkLst>
            <pc:docMk/>
            <pc:sldMk cId="3100326342" sldId="458"/>
            <ac:spMk id="10" creationId="{68B9562E-51E5-435C-8018-4914814DE74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70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3E60CCB-161D-4D03-AC6D-2689BC89DBC2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9517548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701" y="9517548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E6568BE-15D5-4B3C-B09D-FEA976BAB4B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70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A2837D0-9AEE-4107-80F5-39A8B2DFC41D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759647"/>
            <a:ext cx="5510530" cy="4509134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517548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701" y="9517548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BDE9780-D03F-4B0D-8CE9-10805774EAB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487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Wissen / Information als Grundlage</a:t>
            </a:r>
          </a:p>
          <a:p>
            <a:pPr marL="171450" indent="-171450">
              <a:buFontTx/>
              <a:buChar char="-"/>
            </a:pPr>
            <a:r>
              <a:rPr lang="de-DE" dirty="0"/>
              <a:t>SMP – </a:t>
            </a:r>
            <a:r>
              <a:rPr lang="de-DE" dirty="0" err="1"/>
              <a:t>grösstes</a:t>
            </a:r>
            <a:r>
              <a:rPr lang="de-DE" dirty="0"/>
              <a:t> Projekt derzeit</a:t>
            </a:r>
          </a:p>
          <a:p>
            <a:pPr marL="171450" indent="-171450">
              <a:buFontTx/>
              <a:buChar char="-"/>
            </a:pPr>
            <a:r>
              <a:rPr lang="de-DE" dirty="0"/>
              <a:t>Informationsplattform als Basis</a:t>
            </a:r>
          </a:p>
          <a:p>
            <a:pPr marL="171450" indent="-171450">
              <a:buFontTx/>
              <a:buChar char="-"/>
            </a:pPr>
            <a:r>
              <a:rPr lang="de-DE" dirty="0"/>
              <a:t>Hier Ist die Umfrage entstanden</a:t>
            </a:r>
            <a:endParaRPr lang="de-CH" dirty="0"/>
          </a:p>
          <a:p>
            <a:pPr defTabSz="924458">
              <a:defRPr/>
            </a:pPr>
            <a:endParaRPr lang="de-CH" dirty="0"/>
          </a:p>
          <a:p>
            <a:pPr marL="0" marR="0" lvl="0" indent="0" algn="l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In drei Projektschritten baut das SMP</a:t>
            </a:r>
            <a:r>
              <a:rPr lang="de-CH" dirty="0">
                <a:latin typeface="Helvetica"/>
                <a:ea typeface="Helvetica"/>
                <a:cs typeface="Helvetica"/>
                <a:sym typeface="Helvetica"/>
              </a:rPr>
              <a:t> tourismusrelevante Qualitätsmerkmale </a:t>
            </a:r>
            <a:r>
              <a:rPr lang="de-CH" dirty="0"/>
              <a:t>auf, um diese in einem Qualitätslabel zu vereinen. SMP beschleunigt mit jedem Projektschritt gezielte Entwicklungen im Mountainbike-Tourismus und </a:t>
            </a:r>
            <a:r>
              <a:rPr lang="de-CH" dirty="0">
                <a:latin typeface="Helvetica"/>
                <a:ea typeface="Helvetica"/>
                <a:cs typeface="Helvetica"/>
                <a:sym typeface="Helvetica"/>
              </a:rPr>
              <a:t>stärkt damit nachhaltig den Schweizer Sommertourismus.</a:t>
            </a:r>
          </a:p>
          <a:p>
            <a:pPr marL="0" marR="0" lvl="0" indent="0" algn="l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>
              <a:latin typeface="Helvetica"/>
              <a:ea typeface="Helvetica"/>
              <a:cs typeface="Helvetica"/>
              <a:sym typeface="Helvetica"/>
            </a:endParaRPr>
          </a:p>
          <a:p>
            <a:pPr defTabSz="924458"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224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Ziele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53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3949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561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496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424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3" indent="0">
              <a:buNone/>
            </a:pPr>
            <a:r>
              <a:rPr lang="de-CH" sz="1200" dirty="0"/>
              <a:t>Zusammenarbeit:</a:t>
            </a:r>
          </a:p>
          <a:p>
            <a:r>
              <a:rPr lang="de-CH" sz="1200" dirty="0" err="1"/>
              <a:t>Cycla</a:t>
            </a:r>
            <a:r>
              <a:rPr lang="de-CH" sz="1200" dirty="0"/>
              <a:t> </a:t>
            </a:r>
            <a:r>
              <a:rPr lang="de-CH" sz="1200" dirty="0" err="1"/>
              <a:t>Einsitz</a:t>
            </a:r>
            <a:r>
              <a:rPr lang="de-CH" sz="1200" dirty="0"/>
              <a:t> Vorstand</a:t>
            </a:r>
          </a:p>
          <a:p>
            <a:r>
              <a:rPr lang="de-CH" sz="1200" dirty="0"/>
              <a:t>Velogipfel SBB</a:t>
            </a:r>
          </a:p>
          <a:p>
            <a:r>
              <a:rPr lang="de-CH" sz="1200" dirty="0"/>
              <a:t>Und andere</a:t>
            </a:r>
          </a:p>
          <a:p>
            <a:pPr marL="152393" indent="0">
              <a:buNone/>
            </a:pPr>
            <a:endParaRPr lang="de-CH" sz="120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804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496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6589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496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476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5ce321b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14550" y="1011238"/>
            <a:ext cx="8986838" cy="505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5ce321b2b_0_31:notes"/>
          <p:cNvSpPr txBox="1">
            <a:spLocks noGrp="1"/>
          </p:cNvSpPr>
          <p:nvPr>
            <p:ph type="body" idx="1"/>
          </p:nvPr>
        </p:nvSpPr>
        <p:spPr>
          <a:xfrm>
            <a:off x="475883" y="6402509"/>
            <a:ext cx="3807051" cy="6065533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70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70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Nachfrageentwicklung CH</a:t>
            </a:r>
          </a:p>
          <a:p>
            <a:r>
              <a:rPr lang="de-CH" dirty="0"/>
              <a:t>Zunahme MTB </a:t>
            </a:r>
            <a:r>
              <a:rPr lang="de-CH" dirty="0">
                <a:sym typeface="Wingdings" pitchFamily="2" charset="2"/>
              </a:rPr>
              <a:t> überholen von Fussball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10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Angebotsseite </a:t>
            </a:r>
            <a:r>
              <a:rPr lang="de-CH" dirty="0">
                <a:sym typeface="Wingdings" pitchFamily="2" charset="2"/>
              </a:rPr>
              <a:t> Sportanlagen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509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Zahlen aus der Industrie und Tourismus</a:t>
            </a:r>
          </a:p>
          <a:p>
            <a:r>
              <a:rPr lang="de-CH" dirty="0"/>
              <a:t>Seit Olympia wird Bike in den Medien als Freizeitsport gehandelt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62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Grosses touristisches Potential </a:t>
            </a:r>
            <a:r>
              <a:rPr lang="de-CH" dirty="0">
                <a:sym typeface="Wingdings" pitchFamily="2" charset="2"/>
              </a:rPr>
              <a:t> Aktuell läuft oft die Wertschöpfung an den Leistungsträgern vorbei</a:t>
            </a:r>
          </a:p>
          <a:p>
            <a:r>
              <a:rPr lang="de-CH" dirty="0">
                <a:sym typeface="Wingdings" pitchFamily="2" charset="2"/>
              </a:rPr>
              <a:t>Corona Kriese hat Binnenmärkte beflügelt und Fernmärkte gebremst</a:t>
            </a:r>
          </a:p>
          <a:p>
            <a:r>
              <a:rPr lang="de-CH" dirty="0">
                <a:sym typeface="Wingdings" pitchFamily="2" charset="2"/>
              </a:rPr>
              <a:t>Sobald internationaler </a:t>
            </a:r>
            <a:r>
              <a:rPr lang="de-CH" dirty="0" err="1">
                <a:sym typeface="Wingdings" pitchFamily="2" charset="2"/>
              </a:rPr>
              <a:t>Reiseverkeht</a:t>
            </a:r>
            <a:r>
              <a:rPr lang="de-CH" dirty="0">
                <a:sym typeface="Wingdings" pitchFamily="2" charset="2"/>
              </a:rPr>
              <a:t> uneingeschränkt funktioniert  Erhöhung des bereits grossen Potentials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332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Nationale Organisationen die eine Tourismus Bezug haben und </a:t>
            </a:r>
            <a:r>
              <a:rPr lang="de-CH" dirty="0" err="1"/>
              <a:t>Mountainbiken</a:t>
            </a:r>
            <a:r>
              <a:rPr lang="de-CH" dirty="0"/>
              <a:t> als Thema aufgenommen haben.</a:t>
            </a:r>
          </a:p>
          <a:p>
            <a:endParaRPr lang="de-CH" dirty="0"/>
          </a:p>
          <a:p>
            <a:r>
              <a:rPr lang="de-CH" dirty="0"/>
              <a:t>Welchen Beitrag kann die IMBA leisten?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94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gibt es die IMBA Schweiz?</a:t>
            </a:r>
            <a:endParaRPr lang="de-CH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Um einem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möglichst breiten Publikum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einen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einfachen Zugang zu qualitativ hochstehenden Mountainbike Erlebnissen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zu ermöglichen und als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Sprachrohr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Mountainbiker_Innen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zu agieren. </a:t>
            </a:r>
          </a:p>
          <a:p>
            <a:pPr marL="0" indent="0">
              <a:buNone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de-CH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arbeitet die IMBA Schweiz?</a:t>
            </a:r>
            <a:endParaRPr lang="de-CH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Auf der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Grundlage der Bedürfnisse der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Mountainbiker_Innen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Wir funktionieren als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Ansprechpartner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und arbeiten partnerschaftlich sowie integrativ mit verschiedenen Stakeholdern aus Tourismus, Gesellschaft, Industrie, Politik und Umwelt. </a:t>
            </a:r>
          </a:p>
          <a:p>
            <a:pPr marL="0" indent="0">
              <a:buFont typeface="Arial" pitchFamily="34" charset="0"/>
              <a:buNone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de-CH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macht die IMBA Schweiz?</a:t>
            </a:r>
            <a:endParaRPr lang="de-CH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Wir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vertreten auf nationaler Ebene die Interessen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des Mountainbike Freizeitsport und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stellen dessen Ansprechbarkeit sicher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. Wir fokussieren auf die Organisation der Mountainbike Vertreter lokal, regional und national. Zudem unterstützen wir die Förderung nachhaltiger Mountainbike Infrastrukturen und ganzheitlicher Angebote in der Schweiz.</a:t>
            </a:r>
          </a:p>
          <a:p>
            <a:pPr marL="0" indent="0">
              <a:buFont typeface="Arial" pitchFamily="34" charset="0"/>
              <a:buNone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E9780-D03F-4B0D-8CE9-10805774EABD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91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5c7c73e1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14550" y="1011238"/>
            <a:ext cx="8986838" cy="505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5c7c73e13_1_0:notes"/>
          <p:cNvSpPr txBox="1">
            <a:spLocks noGrp="1"/>
          </p:cNvSpPr>
          <p:nvPr>
            <p:ph type="body" idx="1"/>
          </p:nvPr>
        </p:nvSpPr>
        <p:spPr>
          <a:xfrm>
            <a:off x="475883" y="6402509"/>
            <a:ext cx="3807051" cy="6065533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r>
              <a:rPr lang="de-CH" dirty="0"/>
              <a:t>Aufbauphase</a:t>
            </a:r>
          </a:p>
          <a:p>
            <a:endParaRPr lang="de-CH" dirty="0"/>
          </a:p>
          <a:p>
            <a:r>
              <a:rPr lang="de-CH" dirty="0"/>
              <a:t>Velogipfel – Günstige Rahmenbedingungen für Velo und MTB</a:t>
            </a:r>
          </a:p>
          <a:p>
            <a:r>
              <a:rPr lang="de-CH" dirty="0"/>
              <a:t>Best Practice – In Rahmen Projekt SMP daran</a:t>
            </a:r>
          </a:p>
          <a:p>
            <a:r>
              <a:rPr lang="de-CH" dirty="0"/>
              <a:t>Umfragen – Aktuell wenig touristische Kennzahlen im Rahmen des Projektes SMP sind wir daran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mbaschweiz.ch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" name="Grafik 2" descr="Ein Bild, das Text, ClipArt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110C1E83-D2AA-4183-BBDE-2B65B75AF3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165304"/>
            <a:ext cx="1512686" cy="41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5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/>
              <a:pPr/>
              <a:t>22-09-2021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imbaschweiz.ch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27.png"/><Relationship Id="rId3" Type="http://schemas.openxmlformats.org/officeDocument/2006/relationships/image" Target="../media/image24.png"/><Relationship Id="rId21" Type="http://schemas.openxmlformats.org/officeDocument/2006/relationships/image" Target="../media/image2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baschweiz.ch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hyperlink" Target="http://www.imbaschweiz.ch/get-involved" TargetMode="Externa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dave.spielmann@imbaschweiz.ch" TargetMode="Externa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E53DE-FD84-8349-8616-13E4A175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draußen, Berg, Hügel, Rock enthält.&#10;&#10;Automatisch generierte Beschreibung">
            <a:extLst>
              <a:ext uri="{FF2B5EF4-FFF2-40B4-BE49-F238E27FC236}">
                <a16:creationId xmlns:a16="http://schemas.microsoft.com/office/drawing/2014/main" id="{1FAE2CAE-BCE4-104D-B4B9-CDC0CB26E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-170" b="7939"/>
          <a:stretch/>
        </p:blipFill>
        <p:spPr>
          <a:xfrm>
            <a:off x="-52980" y="-27384"/>
            <a:ext cx="12297960" cy="6858000"/>
          </a:xfrm>
        </p:spPr>
      </p:pic>
      <p:sp>
        <p:nvSpPr>
          <p:cNvPr id="14" name="DER VEREIN">
            <a:extLst>
              <a:ext uri="{FF2B5EF4-FFF2-40B4-BE49-F238E27FC236}">
                <a16:creationId xmlns:a16="http://schemas.microsoft.com/office/drawing/2014/main" id="{EC876E9F-E9B4-964A-84BA-F7623A200BF0}"/>
              </a:ext>
            </a:extLst>
          </p:cNvPr>
          <p:cNvSpPr txBox="1">
            <a:spLocks/>
          </p:cNvSpPr>
          <p:nvPr/>
        </p:nvSpPr>
        <p:spPr>
          <a:xfrm>
            <a:off x="209986" y="6125344"/>
            <a:ext cx="11372413" cy="732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321457">
              <a:lnSpc>
                <a:spcPct val="120000"/>
              </a:lnSpc>
              <a:tabLst>
                <a:tab pos="98223" algn="l"/>
                <a:tab pos="321457" algn="l"/>
              </a:tabLst>
              <a:defRPr sz="4500" i="1" baseline="2222">
                <a:solidFill>
                  <a:srgbClr val="DD190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1800" i="1" baseline="2222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Medium"/>
              </a:rPr>
              <a:t>IMBA Update RDK</a:t>
            </a:r>
            <a:br>
              <a:rPr lang="de-CH" sz="5400" i="1" baseline="2222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endParaRPr lang="de-CH" sz="1125" i="1" baseline="6250" dirty="0">
              <a:solidFill>
                <a:schemeClr val="bg1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bgerundetes Rechteck">
            <a:extLst>
              <a:ext uri="{FF2B5EF4-FFF2-40B4-BE49-F238E27FC236}">
                <a16:creationId xmlns:a16="http://schemas.microsoft.com/office/drawing/2014/main" id="{6AE1D4AB-87CE-7C47-90E6-CA89B2130521}"/>
              </a:ext>
            </a:extLst>
          </p:cNvPr>
          <p:cNvSpPr/>
          <p:nvPr/>
        </p:nvSpPr>
        <p:spPr>
          <a:xfrm>
            <a:off x="2356434" y="1556792"/>
            <a:ext cx="11372414" cy="2500508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/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AA12359-7F8B-4D35-96DD-55E4805FF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38" y="2220116"/>
            <a:ext cx="5419984" cy="12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2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 descr="Ein Bild, das draußen, Berg, Hügel, Rock enthält.&#10;&#10;Automatisch generierte Beschreibung">
            <a:extLst>
              <a:ext uri="{FF2B5EF4-FFF2-40B4-BE49-F238E27FC236}">
                <a16:creationId xmlns:a16="http://schemas.microsoft.com/office/drawing/2014/main" id="{6CF859D9-34F5-E84A-9B02-2A51FB713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-170" b="7939"/>
          <a:stretch/>
        </p:blipFill>
        <p:spPr>
          <a:xfrm>
            <a:off x="5375" y="12158"/>
            <a:ext cx="12216680" cy="6858000"/>
          </a:xfrm>
          <a:prstGeom prst="rect">
            <a:avLst/>
          </a:prstGeom>
        </p:spPr>
      </p:pic>
      <p:sp>
        <p:nvSpPr>
          <p:cNvPr id="153" name="Vorstellung des Vereins    IMBA Schweiz…"/>
          <p:cNvSpPr txBox="1"/>
          <p:nvPr/>
        </p:nvSpPr>
        <p:spPr>
          <a:xfrm>
            <a:off x="3287688" y="1760916"/>
            <a:ext cx="7724332" cy="3113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/>
          <a:p>
            <a:pPr defTabSz="321457">
              <a:lnSpc>
                <a:spcPts val="4148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01" dirty="0"/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Warum braucht es die IMBA Schweiz</a:t>
            </a: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Vorstellung des Vereins IMBA Schweiz</a:t>
            </a:r>
            <a:endParaRPr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rgbClr val="FF0000"/>
                </a:solidFill>
                <a:latin typeface="Helvetica Neue" panose="02000503000000020004"/>
                <a:ea typeface="Helvetica Neue Light"/>
              </a:rPr>
              <a:t>Praxisbezug und Milestones bis 2021</a:t>
            </a:r>
            <a:endParaRPr lang="de-CH" sz="2300" b="1" dirty="0">
              <a:solidFill>
                <a:srgbClr val="FF0000"/>
              </a:solidFill>
              <a:latin typeface="Helvetica Neue" panose="02000503000000020004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Weitere Vorhaben</a:t>
            </a:r>
            <a:endParaRPr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154" name="Abgerundetes Rechteck"/>
          <p:cNvSpPr/>
          <p:nvPr/>
        </p:nvSpPr>
        <p:spPr>
          <a:xfrm>
            <a:off x="2548568" y="2260031"/>
            <a:ext cx="11383431" cy="2176706"/>
          </a:xfrm>
          <a:prstGeom prst="roundRect">
            <a:avLst>
              <a:gd name="adj" fmla="val 50000"/>
            </a:avLst>
          </a:prstGeom>
          <a:ln w="127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155" name="INHALT"/>
          <p:cNvSpPr txBox="1"/>
          <p:nvPr/>
        </p:nvSpPr>
        <p:spPr>
          <a:xfrm>
            <a:off x="3670344" y="1532828"/>
            <a:ext cx="72200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4800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75BE1DE-168F-6746-98FE-67F645459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50" y="386683"/>
            <a:ext cx="2448274" cy="571672"/>
          </a:xfrm>
          <a:prstGeom prst="rect">
            <a:avLst/>
          </a:prstGeom>
        </p:spPr>
      </p:pic>
      <p:sp>
        <p:nvSpPr>
          <p:cNvPr id="8" name="INHALT">
            <a:extLst>
              <a:ext uri="{FF2B5EF4-FFF2-40B4-BE49-F238E27FC236}">
                <a16:creationId xmlns:a16="http://schemas.microsoft.com/office/drawing/2014/main" id="{0A9A61A5-938A-2845-BA7C-628CC181CC28}"/>
              </a:ext>
            </a:extLst>
          </p:cNvPr>
          <p:cNvSpPr txBox="1"/>
          <p:nvPr/>
        </p:nvSpPr>
        <p:spPr>
          <a:xfrm>
            <a:off x="3670344" y="1371928"/>
            <a:ext cx="2271456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800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3925205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aum, draußen, Boden, Wald enthält.&#10;&#10;Automatisch generierte Beschreibung">
            <a:extLst>
              <a:ext uri="{FF2B5EF4-FFF2-40B4-BE49-F238E27FC236}">
                <a16:creationId xmlns:a16="http://schemas.microsoft.com/office/drawing/2014/main" id="{92396AAD-B88F-4F98-A07B-681C5AF51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21" r="10719" b="929"/>
          <a:stretch/>
        </p:blipFill>
        <p:spPr>
          <a:xfrm>
            <a:off x="7179013" y="3096"/>
            <a:ext cx="5012988" cy="6851481"/>
          </a:xfrm>
          <a:prstGeom prst="rect">
            <a:avLst/>
          </a:prstGeom>
        </p:spPr>
      </p:pic>
      <p:sp>
        <p:nvSpPr>
          <p:cNvPr id="7" name="Dreieck 6">
            <a:extLst>
              <a:ext uri="{FF2B5EF4-FFF2-40B4-BE49-F238E27FC236}">
                <a16:creationId xmlns:a16="http://schemas.microsoft.com/office/drawing/2014/main" id="{2021BA79-0600-384C-B4D5-9159AC03CED4}"/>
              </a:ext>
            </a:extLst>
          </p:cNvPr>
          <p:cNvSpPr/>
          <p:nvPr/>
        </p:nvSpPr>
        <p:spPr>
          <a:xfrm rot="10800000">
            <a:off x="6441548" y="-6519"/>
            <a:ext cx="1886699" cy="6858000"/>
          </a:xfrm>
          <a:prstGeom prst="triangle">
            <a:avLst>
              <a:gd name="adj" fmla="val 612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5" name="AUFBAU DES VEREINS">
            <a:extLst>
              <a:ext uri="{FF2B5EF4-FFF2-40B4-BE49-F238E27FC236}">
                <a16:creationId xmlns:a16="http://schemas.microsoft.com/office/drawing/2014/main" id="{A00FFBE4-8EA8-4D01-BE09-D455A6F3C621}"/>
              </a:ext>
            </a:extLst>
          </p:cNvPr>
          <p:cNvSpPr txBox="1">
            <a:spLocks/>
          </p:cNvSpPr>
          <p:nvPr/>
        </p:nvSpPr>
        <p:spPr>
          <a:xfrm>
            <a:off x="362860" y="526029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AKTIVITÄTEN</a:t>
            </a:r>
            <a:r>
              <a:rPr lang="de-CH" sz="4800" i="1" baseline="2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IMBA Schweiz 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73A9202-7BBC-4BAD-AF05-D409A97329C5}"/>
              </a:ext>
            </a:extLst>
          </p:cNvPr>
          <p:cNvSpPr txBox="1">
            <a:spLocks/>
          </p:cNvSpPr>
          <p:nvPr/>
        </p:nvSpPr>
        <p:spPr>
          <a:xfrm>
            <a:off x="362860" y="1844824"/>
            <a:ext cx="8443919" cy="38283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Vernetzung und Zusammenarbeit (z. B. Velogipfel)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Zusammenarbeit auf internationalem Niveau (IMBA Europa und USA)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 lokaler und regionaler Organisationen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Mitarbeit Projekte / Projektgruppen z.B. mit Schweiz Mobil, BFU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Erarbeitung ‚Best Practise‘ für Naherholung und Tourismus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Umfragen / Untersuchungen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 Mountainbike Project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Kommunikations-Aktionen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 Kommunikations-Kanäle IMBA Schweiz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5404D9A-1A28-4A58-B1E1-372557F85E43}"/>
              </a:ext>
            </a:extLst>
          </p:cNvPr>
          <p:cNvSpPr txBox="1"/>
          <p:nvPr/>
        </p:nvSpPr>
        <p:spPr>
          <a:xfrm>
            <a:off x="10251433" y="6604433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Trailcenter Thusis / Allegra Tourismus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Bild">
            <a:hlinkClick r:id="rId3"/>
            <a:extLst>
              <a:ext uri="{FF2B5EF4-FFF2-40B4-BE49-F238E27FC236}">
                <a16:creationId xmlns:a16="http://schemas.microsoft.com/office/drawing/2014/main" id="{7B06A707-F6B8-9F4F-96B0-9B6EDD61A6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775" y="2366166"/>
            <a:ext cx="4066794" cy="2663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schirmfoto 2017-08-14 um 15.13.15.png" descr="Bildschirmfoto 2017-08-14 um 15.13.15.png">
            <a:extLst>
              <a:ext uri="{FF2B5EF4-FFF2-40B4-BE49-F238E27FC236}">
                <a16:creationId xmlns:a16="http://schemas.microsoft.com/office/drawing/2014/main" id="{1B27E285-D1F4-564A-95EC-818E2885B5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04" t="20333"/>
          <a:stretch>
            <a:fillRect/>
          </a:stretch>
        </p:blipFill>
        <p:spPr>
          <a:xfrm>
            <a:off x="5450450" y="1846014"/>
            <a:ext cx="787908" cy="777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schirmfoto 2017-08-14 um 15.07.14.png" descr="Bildschirmfoto 2017-08-14 um 15.07.14.png">
            <a:extLst>
              <a:ext uri="{FF2B5EF4-FFF2-40B4-BE49-F238E27FC236}">
                <a16:creationId xmlns:a16="http://schemas.microsoft.com/office/drawing/2014/main" id="{2126329F-9A28-C449-B410-9B300D326C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41" t="18102" r="7441"/>
          <a:stretch>
            <a:fillRect/>
          </a:stretch>
        </p:blipFill>
        <p:spPr>
          <a:xfrm>
            <a:off x="5431797" y="3646214"/>
            <a:ext cx="830512" cy="842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schirmfoto 2017-08-14 um 15.07.27.png" descr="Bildschirmfoto 2017-08-14 um 15.07.27.png">
            <a:extLst>
              <a:ext uri="{FF2B5EF4-FFF2-40B4-BE49-F238E27FC236}">
                <a16:creationId xmlns:a16="http://schemas.microsoft.com/office/drawing/2014/main" id="{CE783E1B-2F43-7141-B19E-E4C9DCCC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13" t="18397"/>
          <a:stretch>
            <a:fillRect/>
          </a:stretch>
        </p:blipFill>
        <p:spPr>
          <a:xfrm>
            <a:off x="5431796" y="2710110"/>
            <a:ext cx="848570" cy="84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schirmfoto 2017-08-14 um 15.07.34.png" descr="Bildschirmfoto 2017-08-14 um 15.07.34.png">
            <a:extLst>
              <a:ext uri="{FF2B5EF4-FFF2-40B4-BE49-F238E27FC236}">
                <a16:creationId xmlns:a16="http://schemas.microsoft.com/office/drawing/2014/main" id="{90D3C042-57C8-554E-9F12-FA2C535C77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87" t="20493"/>
          <a:stretch>
            <a:fillRect/>
          </a:stretch>
        </p:blipFill>
        <p:spPr>
          <a:xfrm>
            <a:off x="4694004" y="4581128"/>
            <a:ext cx="877380" cy="8425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ie">
            <a:extLst>
              <a:ext uri="{FF2B5EF4-FFF2-40B4-BE49-F238E27FC236}">
                <a16:creationId xmlns:a16="http://schemas.microsoft.com/office/drawing/2014/main" id="{B5343351-ACBA-7348-9892-28303BB1E98D}"/>
              </a:ext>
            </a:extLst>
          </p:cNvPr>
          <p:cNvSpPr/>
          <p:nvPr/>
        </p:nvSpPr>
        <p:spPr>
          <a:xfrm flipH="1">
            <a:off x="5141465" y="2206055"/>
            <a:ext cx="6169" cy="2360168"/>
          </a:xfrm>
          <a:prstGeom prst="line">
            <a:avLst/>
          </a:prstGeom>
          <a:ln w="38100">
            <a:solidFill>
              <a:srgbClr val="C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/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858B9DA1-9AF9-3F4F-85EB-CA8505A67F69}"/>
              </a:ext>
            </a:extLst>
          </p:cNvPr>
          <p:cNvSpPr/>
          <p:nvPr/>
        </p:nvSpPr>
        <p:spPr>
          <a:xfrm>
            <a:off x="5141466" y="2206054"/>
            <a:ext cx="355319" cy="1"/>
          </a:xfrm>
          <a:prstGeom prst="line">
            <a:avLst/>
          </a:prstGeom>
          <a:ln w="381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/>
          </a:p>
        </p:txBody>
      </p:sp>
      <p:sp>
        <p:nvSpPr>
          <p:cNvPr id="11" name="Linie">
            <a:extLst>
              <a:ext uri="{FF2B5EF4-FFF2-40B4-BE49-F238E27FC236}">
                <a16:creationId xmlns:a16="http://schemas.microsoft.com/office/drawing/2014/main" id="{41D17973-84F3-874E-AE00-3C411C9D141C}"/>
              </a:ext>
            </a:extLst>
          </p:cNvPr>
          <p:cNvSpPr/>
          <p:nvPr/>
        </p:nvSpPr>
        <p:spPr>
          <a:xfrm>
            <a:off x="5141466" y="3121837"/>
            <a:ext cx="355319" cy="1"/>
          </a:xfrm>
          <a:prstGeom prst="line">
            <a:avLst/>
          </a:prstGeom>
          <a:ln w="381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CF4AEE3-36B8-7545-9751-FFC42D15243B}"/>
              </a:ext>
            </a:extLst>
          </p:cNvPr>
          <p:cNvSpPr/>
          <p:nvPr/>
        </p:nvSpPr>
        <p:spPr>
          <a:xfrm>
            <a:off x="5141466" y="4057942"/>
            <a:ext cx="355319" cy="1"/>
          </a:xfrm>
          <a:prstGeom prst="line">
            <a:avLst/>
          </a:prstGeom>
          <a:ln w="38100">
            <a:solidFill>
              <a:srgbClr val="C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BABB015-5450-3645-BD48-C3F780167026}"/>
              </a:ext>
            </a:extLst>
          </p:cNvPr>
          <p:cNvSpPr/>
          <p:nvPr/>
        </p:nvSpPr>
        <p:spPr>
          <a:xfrm>
            <a:off x="6429117" y="2019612"/>
            <a:ext cx="5571540" cy="37240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de-C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Projektschritt 1</a:t>
            </a:r>
            <a:r>
              <a:rPr lang="de-C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Nachhaltiger MTB -Tourismus </a:t>
            </a:r>
          </a:p>
          <a:p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[Dynamisches Grundlagenpapier]</a:t>
            </a:r>
          </a:p>
          <a:p>
            <a:endParaRPr lang="de-CH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Projektschritt 2:	</a:t>
            </a:r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Nachhaltiger </a:t>
            </a:r>
            <a:r>
              <a:rPr lang="de-CH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Trailbau</a:t>
            </a:r>
            <a:endParaRPr lang="de-CH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[Ausbildung]</a:t>
            </a:r>
          </a:p>
          <a:p>
            <a:endParaRPr lang="de-CH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Projektschritt 3: 	</a:t>
            </a:r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Mountainbike-Markt Schweiz </a:t>
            </a:r>
          </a:p>
          <a:p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[Informationsplattform]</a:t>
            </a:r>
          </a:p>
          <a:p>
            <a:endParaRPr lang="de-CH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Projektschritt 4: 	</a:t>
            </a:r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Mountainbike-Destination </a:t>
            </a:r>
          </a:p>
          <a:p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[Qualitätsprofil]</a:t>
            </a:r>
          </a:p>
          <a:p>
            <a:endParaRPr lang="de-CH" sz="2000" dirty="0">
              <a:solidFill>
                <a:schemeClr val="tx1">
                  <a:lumMod val="95000"/>
                  <a:lumOff val="5000"/>
                </a:schemeClr>
              </a:solidFill>
              <a:latin typeface="Helvetica Neue" panose="02000503000000020004" pitchFamily="2" charset="0"/>
            </a:endParaRPr>
          </a:p>
        </p:txBody>
      </p:sp>
      <p:sp>
        <p:nvSpPr>
          <p:cNvPr id="19" name="Abgerundetes Rechteck">
            <a:extLst>
              <a:ext uri="{FF2B5EF4-FFF2-40B4-BE49-F238E27FC236}">
                <a16:creationId xmlns:a16="http://schemas.microsoft.com/office/drawing/2014/main" id="{D37675B1-F4BC-3643-B103-F9F70EC6C35C}"/>
              </a:ext>
            </a:extLst>
          </p:cNvPr>
          <p:cNvSpPr/>
          <p:nvPr/>
        </p:nvSpPr>
        <p:spPr>
          <a:xfrm>
            <a:off x="623392" y="1487164"/>
            <a:ext cx="14320433" cy="4318099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>
              <a:highlight>
                <a:srgbClr val="808080"/>
              </a:highlight>
            </a:endParaRPr>
          </a:p>
        </p:txBody>
      </p:sp>
      <p:sp>
        <p:nvSpPr>
          <p:cNvPr id="2" name="AUFBAU DES VEREINS">
            <a:extLst>
              <a:ext uri="{FF2B5EF4-FFF2-40B4-BE49-F238E27FC236}">
                <a16:creationId xmlns:a16="http://schemas.microsoft.com/office/drawing/2014/main" id="{1F67CB08-2B2C-46D5-BE3C-813187B2BF6E}"/>
              </a:ext>
            </a:extLst>
          </p:cNvPr>
          <p:cNvSpPr txBox="1">
            <a:spLocks/>
          </p:cNvSpPr>
          <p:nvPr/>
        </p:nvSpPr>
        <p:spPr>
          <a:xfrm>
            <a:off x="479376" y="374625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SMP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Swiss Mountainbiking Project</a:t>
            </a:r>
            <a:endParaRPr lang="de-CH" sz="4800" i="1" baseline="2500" dirty="0">
              <a:solidFill>
                <a:srgbClr val="FF0000"/>
              </a:solidFill>
              <a:latin typeface="Arial" panose="020B0604020202020204" pitchFamily="34" charset="0"/>
              <a:ea typeface="Helvetica Neue Light" panose="02000403000000020004"/>
              <a:cs typeface="Arial" panose="020B060402020202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909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1b827324ece69f666134a2917ee297ecdcb36bd4.jpg" descr="1b827324ece69f666134a2917ee297ecdcb36bd4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995" r="-432" b="12629"/>
          <a:stretch/>
        </p:blipFill>
        <p:spPr>
          <a:xfrm>
            <a:off x="-24680" y="0"/>
            <a:ext cx="1221668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Ziel des Swiss Mountainbiking PROJECTS ist die Stärkung des Mountainbike-Segments als wichtige Einnahmequelle des Schweizer Sommertourismus."/>
          <p:cNvSpPr txBox="1"/>
          <p:nvPr/>
        </p:nvSpPr>
        <p:spPr>
          <a:xfrm>
            <a:off x="407368" y="3501008"/>
            <a:ext cx="6144908" cy="1031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just" defTabSz="316100">
              <a:lnSpc>
                <a:spcPct val="120000"/>
              </a:lnSpc>
              <a:defRPr sz="2500">
                <a:solidFill>
                  <a:srgbClr val="CE1C00"/>
                </a:solidFill>
                <a:latin typeface="Exo Light"/>
                <a:ea typeface="Exo Light"/>
                <a:cs typeface="Exo Light"/>
                <a:sym typeface="Exo Light"/>
              </a:defRPr>
            </a:pPr>
            <a:r>
              <a:rPr sz="1758" dirty="0" err="1">
                <a:latin typeface="Arial" panose="020B0604020202020204" pitchFamily="34" charset="0"/>
                <a:cs typeface="Arial" panose="020B0604020202020204" pitchFamily="34" charset="0"/>
              </a:rPr>
              <a:t>Ziel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sz="1758" dirty="0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Swiss </a:t>
            </a:r>
            <a:r>
              <a:rPr sz="1758" dirty="0" err="1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Mountainbiking</a:t>
            </a:r>
            <a:r>
              <a:rPr sz="1758" dirty="0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 PROJECTS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58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sz="1758" dirty="0" err="1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Stärkung</a:t>
            </a:r>
            <a:r>
              <a:rPr sz="1758" dirty="0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 des </a:t>
            </a:r>
            <a:r>
              <a:rPr sz="1758" dirty="0" err="1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Mountainbike</a:t>
            </a:r>
            <a:r>
              <a:rPr sz="1758" dirty="0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-Segments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58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58" dirty="0" err="1">
                <a:latin typeface="Arial" panose="020B0604020202020204" pitchFamily="34" charset="0"/>
                <a:cs typeface="Arial" panose="020B0604020202020204" pitchFamily="34" charset="0"/>
              </a:rPr>
              <a:t>wichtige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58" dirty="0" err="1">
                <a:latin typeface="Arial" panose="020B0604020202020204" pitchFamily="34" charset="0"/>
                <a:cs typeface="Arial" panose="020B0604020202020204" pitchFamily="34" charset="0"/>
              </a:rPr>
              <a:t>Einnahmequelle</a:t>
            </a:r>
            <a:r>
              <a:rPr sz="1758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sz="1758" dirty="0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Schweizer </a:t>
            </a:r>
            <a:r>
              <a:rPr sz="1758" dirty="0" err="1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Sommertourismus</a:t>
            </a:r>
            <a:r>
              <a:rPr sz="1758" dirty="0">
                <a:latin typeface="Arial" panose="020B0604020202020204" pitchFamily="34" charset="0"/>
                <a:ea typeface="Exo Medium"/>
                <a:cs typeface="Arial" panose="020B0604020202020204" pitchFamily="34" charset="0"/>
                <a:sym typeface="Exo Medium"/>
              </a:rPr>
              <a:t>.</a:t>
            </a:r>
          </a:p>
        </p:txBody>
      </p:sp>
      <p:pic>
        <p:nvPicPr>
          <p:cNvPr id="417" name="Bildschirmfoto 2017-10-15 um 20.21.48.png" descr="Bildschirmfoto 2017-10-15 um 20.21.4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08" y="5445224"/>
            <a:ext cx="1250491" cy="803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FBAU DES VEREINS">
            <a:extLst>
              <a:ext uri="{FF2B5EF4-FFF2-40B4-BE49-F238E27FC236}">
                <a16:creationId xmlns:a16="http://schemas.microsoft.com/office/drawing/2014/main" id="{1F67CB08-2B2C-46D5-BE3C-813187B2BF6E}"/>
              </a:ext>
            </a:extLst>
          </p:cNvPr>
          <p:cNvSpPr txBox="1">
            <a:spLocks/>
          </p:cNvSpPr>
          <p:nvPr/>
        </p:nvSpPr>
        <p:spPr>
          <a:xfrm>
            <a:off x="479376" y="374625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PROJEKTSCHRITTE</a:t>
            </a: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de-CH" sz="4800" i="1" baseline="2500" dirty="0" err="1">
                <a:solidFill>
                  <a:srgbClr val="FF0000"/>
                </a:solidFill>
                <a:latin typeface="Helvetica Neue Light" panose="02000403000000020004"/>
                <a:ea typeface="Helvetica Neue Medium"/>
                <a:cs typeface="Helvetica Neue Medium"/>
                <a:sym typeface="Helvetica Neue Medium"/>
              </a:rPr>
              <a:t>SMProject</a:t>
            </a:r>
            <a:endParaRPr lang="de-CH" sz="4800" i="1" baseline="2500" dirty="0">
              <a:solidFill>
                <a:srgbClr val="FF0000"/>
              </a:solidFill>
              <a:latin typeface="Helvetica Neue Light" panose="02000403000000020004"/>
              <a:ea typeface="Helvetica Neue Light" panose="02000403000000020004"/>
              <a:cs typeface="Helvetica Neue Light" panose="02000403000000020004"/>
              <a:sym typeface="Helvetica Neue Ligh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17EE057-9A34-A44F-85FB-5C27E77A08EF}"/>
              </a:ext>
            </a:extLst>
          </p:cNvPr>
          <p:cNvSpPr txBox="1"/>
          <p:nvPr/>
        </p:nvSpPr>
        <p:spPr>
          <a:xfrm>
            <a:off x="407368" y="1268760"/>
            <a:ext cx="10585176" cy="585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7472">
              <a:lnSpc>
                <a:spcPts val="4300"/>
              </a:lnSpc>
              <a:tabLst>
                <a:tab pos="101600" algn="l"/>
                <a:tab pos="342900" algn="l"/>
              </a:tabLst>
              <a:defRPr sz="2280" baseline="4385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Projektschritt</a:t>
            </a: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 1:</a:t>
            </a: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Mountainbike-Tourismus und Umwelt </a:t>
            </a:r>
            <a:r>
              <a:rPr lang="de-CH" baseline="526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[Dynamisches Grundlagenpapier]</a:t>
            </a:r>
            <a:endParaRPr lang="de-CH" baseline="52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4180" lvl="4" indent="-342900" defTabSz="347472">
              <a:lnSpc>
                <a:spcPct val="120000"/>
              </a:lnSpc>
              <a:buSzPct val="75000"/>
              <a:buFont typeface="Wingdings" pitchFamily="2" charset="2"/>
              <a:buChar char="ü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Zusammenstellen einer Expertengruppe </a:t>
            </a: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"/>
              </a:rPr>
              <a:t>Mountainbike, Natur und Landschaft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Wingdings" pitchFamily="2" charset="2"/>
              <a:buChar char="ü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"/>
              </a:rPr>
              <a:t>Aufarbeiten von Grundlagen und Erfahrungen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Wingdings" pitchFamily="2" charset="2"/>
              <a:buChar char="ü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"/>
              </a:rPr>
              <a:t>Erarbeiten eines </a:t>
            </a: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Dynamischen Grundlagenpapiers inkl. Wissensplattform </a:t>
            </a: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Wingdings" pitchFamily="2" charset="2"/>
              </a:rPr>
              <a:t> Erhöhung Planungs- und Handlungssicherheit</a:t>
            </a:r>
            <a:endParaRPr lang="de-CH" dirty="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Medium"/>
            </a:endParaRP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Digitale Aufbereitung der Inhalte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7472">
              <a:lnSpc>
                <a:spcPts val="4300"/>
              </a:lnSpc>
              <a:tabLst>
                <a:tab pos="101600" algn="l"/>
                <a:tab pos="342900" algn="l"/>
              </a:tabLst>
              <a:defRPr sz="2280" baseline="4385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Projektschritt 2: </a:t>
            </a: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Nachhaltiger Trail-Bau</a:t>
            </a:r>
            <a:r>
              <a:rPr lang="de-CH" baseline="526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[Ausbildung]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Wingdings" pitchFamily="2" charset="2"/>
              <a:buChar char="ü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Schaffung 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Wissenspool und -diffusion. 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Trail-Bau Handbuch / Schulungen und Ausbildungen / Angliederung an das Bildungswesen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Definition von 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Standards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 für nachhaltigen Trail-Bau als Multiplikator für touristische Wertschöpfung und Schaffung naturverträglicher Angebote —&gt; 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"/>
              </a:rPr>
              <a:t>Anknüpfung an DIRTT Project (Erasmus+) 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Integration 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von Wissen aus Modul 1 und best. Grundlagen [</a:t>
            </a:r>
            <a:r>
              <a:rPr lang="de-CH" sz="1824" dirty="0" err="1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bfu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, </a:t>
            </a:r>
            <a:r>
              <a:rPr lang="de-CH" sz="1824" dirty="0" err="1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CHMobil</a:t>
            </a:r>
            <a:r>
              <a:rPr lang="de-CH" sz="1824" dirty="0"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, IMBA]</a:t>
            </a:r>
          </a:p>
          <a:p>
            <a:pPr marL="173736" indent="-173736" defTabSz="347472">
              <a:lnSpc>
                <a:spcPct val="120000"/>
              </a:lnSpc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de-CH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endParaRPr lang="de-CH" dirty="0"/>
          </a:p>
        </p:txBody>
      </p:sp>
      <p:pic>
        <p:nvPicPr>
          <p:cNvPr id="17" name="Bildschirmfoto 2017-08-14 um 15.13.15.png" descr="Bildschirmfoto 2017-08-14 um 15.13.15.png">
            <a:extLst>
              <a:ext uri="{FF2B5EF4-FFF2-40B4-BE49-F238E27FC236}">
                <a16:creationId xmlns:a16="http://schemas.microsoft.com/office/drawing/2014/main" id="{191E1AFA-983D-004E-8E68-C57614CD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04" t="20333"/>
          <a:stretch>
            <a:fillRect/>
          </a:stretch>
        </p:blipFill>
        <p:spPr>
          <a:xfrm>
            <a:off x="839416" y="2147584"/>
            <a:ext cx="787908" cy="777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schirmfoto 2017-08-14 um 15.07.27.png" descr="Bildschirmfoto 2017-08-14 um 15.07.27.png">
            <a:extLst>
              <a:ext uri="{FF2B5EF4-FFF2-40B4-BE49-F238E27FC236}">
                <a16:creationId xmlns:a16="http://schemas.microsoft.com/office/drawing/2014/main" id="{CD4C83AE-7B59-E34B-954A-F48E90CEC8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13" t="18397"/>
          <a:stretch>
            <a:fillRect/>
          </a:stretch>
        </p:blipFill>
        <p:spPr>
          <a:xfrm>
            <a:off x="886986" y="4532784"/>
            <a:ext cx="848570" cy="8404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154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FBAU DES VEREINS">
            <a:extLst>
              <a:ext uri="{FF2B5EF4-FFF2-40B4-BE49-F238E27FC236}">
                <a16:creationId xmlns:a16="http://schemas.microsoft.com/office/drawing/2014/main" id="{1F67CB08-2B2C-46D5-BE3C-813187B2BF6E}"/>
              </a:ext>
            </a:extLst>
          </p:cNvPr>
          <p:cNvSpPr txBox="1">
            <a:spLocks/>
          </p:cNvSpPr>
          <p:nvPr/>
        </p:nvSpPr>
        <p:spPr>
          <a:xfrm>
            <a:off x="479376" y="374625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PROJEKTSCHRITTE</a:t>
            </a: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</a:t>
            </a:r>
            <a:r>
              <a:rPr lang="de-CH" sz="4800" i="1" baseline="2500" dirty="0" err="1">
                <a:solidFill>
                  <a:srgbClr val="FF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SMProject</a:t>
            </a:r>
            <a:endParaRPr lang="de-CH" sz="4800" i="1" baseline="2500" dirty="0">
              <a:solidFill>
                <a:srgbClr val="FF0000"/>
              </a:solidFill>
              <a:latin typeface="Arial" panose="020B0604020202020204" pitchFamily="34" charset="0"/>
              <a:ea typeface="Helvetica Neue Light" panose="02000403000000020004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17EE057-9A34-A44F-85FB-5C27E77A08EF}"/>
              </a:ext>
            </a:extLst>
          </p:cNvPr>
          <p:cNvSpPr txBox="1"/>
          <p:nvPr/>
        </p:nvSpPr>
        <p:spPr>
          <a:xfrm>
            <a:off x="407368" y="1268760"/>
            <a:ext cx="10585176" cy="419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7472">
              <a:lnSpc>
                <a:spcPts val="4300"/>
              </a:lnSpc>
              <a:tabLst>
                <a:tab pos="101600" algn="l"/>
                <a:tab pos="342900" algn="l"/>
              </a:tabLst>
              <a:defRPr sz="2280" baseline="4385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Projektschritt 3: </a:t>
            </a: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Tourismus und Naherholung </a:t>
            </a:r>
            <a:r>
              <a:rPr lang="de-CH" baseline="526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[Informationsplattform]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Wingdings" pitchFamily="2" charset="2"/>
              <a:buChar char="ü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Zahlen und Fakten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Ganzheitliche Förderung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des Mountainbike-Sports in der Schweiz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Hilfestellung (Leitfäden, Musterlösungen, Best Practice) für </a:t>
            </a:r>
            <a:r>
              <a:rPr lang="de-CH" sz="1824" dirty="0" err="1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bikespezifische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 </a:t>
            </a:r>
            <a:r>
              <a:rPr lang="de-CH" sz="1824" dirty="0" err="1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NGO’s</a:t>
            </a:r>
            <a:endParaRPr lang="de-CH" sz="1824" dirty="0">
              <a:solidFill>
                <a:srgbClr val="53585F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"/>
            </a:endParaRP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Hilfestellung (Zahlen und Fakten, Best Practice und Benchmarking, Leitfäden) für Akteure Tourismus und Naherholung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Erhöhung der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Planungs- und Handlungssicherheit</a:t>
            </a:r>
            <a:endParaRPr lang="de-CH" sz="1824" dirty="0">
              <a:solidFill>
                <a:srgbClr val="53585F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defTabSz="347472">
              <a:lnSpc>
                <a:spcPts val="4300"/>
              </a:lnSpc>
              <a:tabLst>
                <a:tab pos="101600" algn="l"/>
                <a:tab pos="342900" algn="l"/>
              </a:tabLst>
              <a:defRPr sz="2280" baseline="4385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Projektschritt 4: </a:t>
            </a: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Mountainbike-Destinationen [Qualitätsprofil]</a:t>
            </a:r>
            <a:endParaRPr lang="de-CH" sz="1824" dirty="0">
              <a:solidFill>
                <a:srgbClr val="53585F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Unterstützung und Prozessbeschleunigung bei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Angebotsgestaltung im Tourismus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Grundlegende Anforderungen und detaillierte Kriterien zur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Qualitätsprofilierung</a:t>
            </a:r>
          </a:p>
          <a:p>
            <a:pPr marL="1694180" lvl="4" indent="-342900" defTabSz="347472">
              <a:lnSpc>
                <a:spcPct val="120000"/>
              </a:lnSpc>
              <a:buSzPct val="75000"/>
              <a:buFont typeface="Courier New" panose="02070309020205020404" pitchFamily="49" charset="0"/>
              <a:buChar char="o"/>
              <a:tabLst>
                <a:tab pos="101600" algn="l"/>
                <a:tab pos="342900" algn="l"/>
              </a:tabLst>
              <a:defRPr sz="1824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Medium"/>
              </a:rPr>
              <a:t>Steigerung der Wertschöpfung </a:t>
            </a:r>
            <a:r>
              <a:rPr lang="de-CH" sz="1824" dirty="0">
                <a:solidFill>
                  <a:srgbClr val="53585F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"/>
              </a:rPr>
              <a:t>in den Tourismusdestinationen</a:t>
            </a:r>
          </a:p>
        </p:txBody>
      </p:sp>
      <p:pic>
        <p:nvPicPr>
          <p:cNvPr id="4" name="Bildschirmfoto 2017-08-14 um 15.07.14.png" descr="Bildschirmfoto 2017-08-14 um 15.07.14.png">
            <a:extLst>
              <a:ext uri="{FF2B5EF4-FFF2-40B4-BE49-F238E27FC236}">
                <a16:creationId xmlns:a16="http://schemas.microsoft.com/office/drawing/2014/main" id="{26368487-715A-0D4C-8F15-02A70B20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41" t="18102" r="7441"/>
          <a:stretch>
            <a:fillRect/>
          </a:stretch>
        </p:blipFill>
        <p:spPr>
          <a:xfrm>
            <a:off x="862396" y="2226442"/>
            <a:ext cx="830512" cy="842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schirmfoto 2017-08-14 um 15.07.34.png" descr="Bildschirmfoto 2017-08-14 um 15.07.34.png">
            <a:extLst>
              <a:ext uri="{FF2B5EF4-FFF2-40B4-BE49-F238E27FC236}">
                <a16:creationId xmlns:a16="http://schemas.microsoft.com/office/drawing/2014/main" id="{AA50A238-A4CE-A746-B5A2-782DF719EC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87" t="20493"/>
          <a:stretch>
            <a:fillRect/>
          </a:stretch>
        </p:blipFill>
        <p:spPr>
          <a:xfrm>
            <a:off x="911424" y="4674714"/>
            <a:ext cx="877380" cy="8425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043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84B2E2-47AF-A540-A5DB-4D67A6851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22" y="1363743"/>
            <a:ext cx="8443919" cy="5146047"/>
          </a:xfrm>
        </p:spPr>
        <p:txBody>
          <a:bodyPr/>
          <a:lstStyle/>
          <a:p>
            <a:pPr>
              <a:lnSpc>
                <a:spcPct val="114999"/>
              </a:lnSpc>
            </a:pPr>
            <a:endParaRPr lang="de-DE" sz="1867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52393" indent="0">
              <a:lnSpc>
                <a:spcPct val="114999"/>
              </a:lnSpc>
              <a:buNone/>
            </a:pPr>
            <a:endParaRPr lang="de-DE" sz="1867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95827" lvl="1" indent="0">
              <a:buNone/>
            </a:pPr>
            <a:endParaRPr lang="de-DE" i="1" dirty="0">
              <a:highlight>
                <a:srgbClr val="FFFF00"/>
              </a:highlight>
            </a:endParaRPr>
          </a:p>
          <a:p>
            <a:endParaRPr lang="de-DE" i="1" dirty="0"/>
          </a:p>
        </p:txBody>
      </p:sp>
      <p:pic>
        <p:nvPicPr>
          <p:cNvPr id="5" name="Grafik 4" descr="Ein Bild, das Gras, draußen, Berg, Hügel enthält.&#10;&#10;Automatisch generierte Beschreibung">
            <a:extLst>
              <a:ext uri="{FF2B5EF4-FFF2-40B4-BE49-F238E27FC236}">
                <a16:creationId xmlns:a16="http://schemas.microsoft.com/office/drawing/2014/main" id="{E8F81F90-06AD-448D-92B8-1DF2F9F5A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7" r="19617"/>
          <a:stretch/>
        </p:blipFill>
        <p:spPr>
          <a:xfrm>
            <a:off x="7268048" y="0"/>
            <a:ext cx="4923953" cy="6858000"/>
          </a:xfrm>
          <a:prstGeom prst="rect">
            <a:avLst/>
          </a:prstGeom>
        </p:spPr>
      </p:pic>
      <p:sp>
        <p:nvSpPr>
          <p:cNvPr id="7" name="Dreieck 1">
            <a:extLst>
              <a:ext uri="{FF2B5EF4-FFF2-40B4-BE49-F238E27FC236}">
                <a16:creationId xmlns:a16="http://schemas.microsoft.com/office/drawing/2014/main" id="{405FDB97-5B65-4807-8FB0-E080DAACF29B}"/>
              </a:ext>
            </a:extLst>
          </p:cNvPr>
          <p:cNvSpPr/>
          <p:nvPr/>
        </p:nvSpPr>
        <p:spPr>
          <a:xfrm rot="10800000">
            <a:off x="6218966" y="0"/>
            <a:ext cx="2326244" cy="6858000"/>
          </a:xfrm>
          <a:prstGeom prst="triangle">
            <a:avLst>
              <a:gd name="adj" fmla="val 5487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D393F0-851C-4C22-8539-5827C9F89EFB}"/>
              </a:ext>
            </a:extLst>
          </p:cNvPr>
          <p:cNvSpPr txBox="1"/>
          <p:nvPr/>
        </p:nvSpPr>
        <p:spPr>
          <a:xfrm>
            <a:off x="9984432" y="6553654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Unterengadin - Münstertal/ Filip Zuan</a:t>
            </a:r>
          </a:p>
        </p:txBody>
      </p:sp>
      <p:sp>
        <p:nvSpPr>
          <p:cNvPr id="8" name="AUFBAU DES VEREINS">
            <a:extLst>
              <a:ext uri="{FF2B5EF4-FFF2-40B4-BE49-F238E27FC236}">
                <a16:creationId xmlns:a16="http://schemas.microsoft.com/office/drawing/2014/main" id="{D4682735-85BB-4C10-BFC9-2484C2A87D08}"/>
              </a:ext>
            </a:extLst>
          </p:cNvPr>
          <p:cNvSpPr txBox="1">
            <a:spLocks/>
          </p:cNvSpPr>
          <p:nvPr/>
        </p:nvSpPr>
        <p:spPr>
          <a:xfrm>
            <a:off x="334322" y="391377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TOURISTISCHE RELEVANZ </a:t>
            </a:r>
            <a:r>
              <a:rPr lang="de-CH" sz="4800" i="1" baseline="2500" dirty="0" err="1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SMProject</a:t>
            </a:r>
            <a:endParaRPr lang="de-CH" sz="4800" i="1" baseline="2500" dirty="0">
              <a:solidFill>
                <a:srgbClr val="FF0000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2935D8B-A02B-470D-825D-75A9D1B454EA}"/>
              </a:ext>
            </a:extLst>
          </p:cNvPr>
          <p:cNvSpPr txBox="1">
            <a:spLocks/>
          </p:cNvSpPr>
          <p:nvPr/>
        </p:nvSpPr>
        <p:spPr>
          <a:xfrm>
            <a:off x="334322" y="1363744"/>
            <a:ext cx="8443919" cy="45493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4" indent="0">
              <a:lnSpc>
                <a:spcPct val="114999"/>
              </a:lnSpc>
              <a:buFont typeface="Arial" pitchFamily="34" charset="0"/>
              <a:buNone/>
            </a:pPr>
            <a:endParaRPr lang="de-DE" sz="1867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 Zusammenarbeit und Konsens mit Umweltschutzorganisationen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Attraktive Trails durch geschulte lokale </a:t>
            </a:r>
            <a:r>
              <a:rPr lang="de-DE" sz="1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Trailcrews</a:t>
            </a:r>
            <a:endParaRPr lang="de-DE" sz="1867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Evidenzbasierte Informationen und Standards zur Verbesserung bestehender touristischer Angebote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Bessere Angebote </a:t>
            </a: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=</a:t>
            </a: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Mehr touristische Wertschöpfung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Steigerung des Marktvolumens durch attraktive Angebote in 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der Naherholung</a:t>
            </a:r>
          </a:p>
          <a:p>
            <a:pPr marL="152394" indent="0">
              <a:lnSpc>
                <a:spcPct val="114999"/>
              </a:lnSpc>
              <a:buFont typeface="Arial" pitchFamily="34" charset="0"/>
              <a:buNone/>
            </a:pPr>
            <a:endParaRPr lang="de-DE" sz="1867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52392" indent="0">
              <a:lnSpc>
                <a:spcPct val="114999"/>
              </a:lnSpc>
              <a:buFont typeface="Arial" pitchFamily="34" charset="0"/>
              <a:buNone/>
            </a:pPr>
            <a:endParaRPr lang="de-DE" i="1" dirty="0"/>
          </a:p>
          <a:p>
            <a:pPr marL="795827" lvl="1" indent="0">
              <a:buFont typeface="Arial" pitchFamily="34" charset="0"/>
              <a:buNone/>
            </a:pPr>
            <a:endParaRPr lang="de-DE" i="1" dirty="0">
              <a:highlight>
                <a:srgbClr val="FFFF00"/>
              </a:highlight>
            </a:endParaRPr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943030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78043-2A6B-4C76-B39E-C24167B9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88640"/>
            <a:ext cx="11360800" cy="763600"/>
          </a:xfrm>
        </p:spPr>
        <p:txBody>
          <a:bodyPr/>
          <a:lstStyle/>
          <a:p>
            <a:pPr algn="l"/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WAHRNEHMUNG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Stakeholder</a:t>
            </a:r>
            <a:r>
              <a:rPr lang="de-CH" dirty="0"/>
              <a:t>	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4F7266-7E51-4D14-AD33-BDE730527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3" indent="0">
              <a:buNone/>
            </a:pPr>
            <a:endParaRPr lang="de-CH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0C4DD2-EA34-7245-BD38-29689F7F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51" y="1436697"/>
            <a:ext cx="1512168" cy="169845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3572C2-46B1-3849-A472-CF7A95DBD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883" y="3608666"/>
            <a:ext cx="3067517" cy="939427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C0DCCDFB-6F25-D045-9955-65535B9F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9" y="2942267"/>
            <a:ext cx="1752600" cy="17145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781A46A-3646-9143-A24E-08C8B1468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49" y="4759402"/>
            <a:ext cx="2833422" cy="14217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4FED3A4-FE66-7F4C-828A-220766884F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58" y="4732089"/>
            <a:ext cx="2455276" cy="148782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C1B7E29-0B5C-DF4E-B477-0C55F072C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05" y="3032489"/>
            <a:ext cx="3076054" cy="1487824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BB7CCA-94E7-A941-9BD6-1E8FB271F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60" y="1475585"/>
            <a:ext cx="3225800" cy="901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89000E6-F687-804B-A260-5166A6FE2A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36" y="4733893"/>
            <a:ext cx="2247900" cy="1397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97388AC-642F-8347-9531-3A2B45E8ED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0" y="4873593"/>
            <a:ext cx="1117600" cy="11176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4196796-000F-2345-8D75-2ECE238DE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3" y="1978386"/>
            <a:ext cx="2676308" cy="1506967"/>
          </a:xfrm>
          <a:prstGeom prst="rect">
            <a:avLst/>
          </a:prstGeom>
        </p:spPr>
      </p:pic>
      <p:pic>
        <p:nvPicPr>
          <p:cNvPr id="27" name="Grafik 2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7AA5404-1388-E449-9BC3-C36E98D3D5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51" y="2339397"/>
            <a:ext cx="2070100" cy="914400"/>
          </a:xfrm>
          <a:prstGeom prst="rect">
            <a:avLst/>
          </a:prstGeom>
        </p:spPr>
      </p:pic>
      <p:pic>
        <p:nvPicPr>
          <p:cNvPr id="29" name="Grafik 2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2AF441E-754F-7144-B55C-0236804B54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35" y="4246924"/>
            <a:ext cx="2070100" cy="88718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0A9DEDE-0160-1B4C-8ACC-EC761A6901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63" y="4490149"/>
            <a:ext cx="1398959" cy="150696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60F56FC-F610-B549-9169-4FB099C6D2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" b="10625"/>
          <a:stretch/>
        </p:blipFill>
        <p:spPr>
          <a:xfrm>
            <a:off x="415600" y="1595957"/>
            <a:ext cx="2226270" cy="60890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ADD35B1-313E-D94C-BA7F-010E4A3DBF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9" y="3674651"/>
            <a:ext cx="931729" cy="1117600"/>
          </a:xfrm>
          <a:prstGeom prst="rect">
            <a:avLst/>
          </a:prstGeom>
        </p:spPr>
      </p:pic>
      <p:pic>
        <p:nvPicPr>
          <p:cNvPr id="37" name="Grafik 3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9CEA96-20C2-4745-85B0-8C90B5B2C1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76" y="3457799"/>
            <a:ext cx="2300784" cy="836209"/>
          </a:xfrm>
          <a:prstGeom prst="rect">
            <a:avLst/>
          </a:prstGeom>
        </p:spPr>
      </p:pic>
      <p:pic>
        <p:nvPicPr>
          <p:cNvPr id="39" name="Grafik 3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38F46ED-BABD-CA4C-9144-84D1307406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119" y="1475585"/>
            <a:ext cx="1257300" cy="12827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09BD2E1-4164-1540-A6BF-63BE209035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071" y="4690517"/>
            <a:ext cx="1257300" cy="18923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D6FECE3-A50D-9243-A3B3-DB0A0D027D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78" y="1545693"/>
            <a:ext cx="3424882" cy="13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6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 descr="Ein Bild, das draußen, Berg, Hügel, Rock enthält.&#10;&#10;Automatisch generierte Beschreibung">
            <a:extLst>
              <a:ext uri="{FF2B5EF4-FFF2-40B4-BE49-F238E27FC236}">
                <a16:creationId xmlns:a16="http://schemas.microsoft.com/office/drawing/2014/main" id="{6CF859D9-34F5-E84A-9B02-2A51FB713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-170" b="7939"/>
          <a:stretch/>
        </p:blipFill>
        <p:spPr>
          <a:xfrm>
            <a:off x="0" y="0"/>
            <a:ext cx="12297960" cy="6858000"/>
          </a:xfrm>
          <a:prstGeom prst="rect">
            <a:avLst/>
          </a:prstGeom>
        </p:spPr>
      </p:pic>
      <p:sp>
        <p:nvSpPr>
          <p:cNvPr id="153" name="Vorstellung des Vereins    IMBA Schweiz…"/>
          <p:cNvSpPr txBox="1"/>
          <p:nvPr/>
        </p:nvSpPr>
        <p:spPr>
          <a:xfrm>
            <a:off x="3287688" y="1760916"/>
            <a:ext cx="7724332" cy="3113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/>
          <a:p>
            <a:pPr defTabSz="321457">
              <a:lnSpc>
                <a:spcPts val="4148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01" dirty="0"/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Warum braucht es die IMBA Schweiz</a:t>
            </a: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Vorstellung des Vereins IMBA Schweiz</a:t>
            </a:r>
            <a:endParaRPr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</a:rPr>
              <a:t>Praxisbezug und Milestones bis 2021</a:t>
            </a:r>
            <a:endParaRPr lang="de-CH"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rgbClr val="FF0000"/>
                </a:solidFill>
                <a:latin typeface="Helvetica Neue"/>
                <a:ea typeface="Helvetica Neue Light"/>
                <a:sym typeface="Helvetica Neue Light"/>
              </a:rPr>
              <a:t>Weitere Vorhaben</a:t>
            </a:r>
            <a:endParaRPr sz="2300" b="1" dirty="0">
              <a:solidFill>
                <a:srgbClr val="FF0000"/>
              </a:solidFill>
              <a:latin typeface="Helvetica Neue"/>
              <a:ea typeface="Helvetica Neue Light"/>
              <a:sym typeface="Helvetica Neue Light"/>
            </a:endParaRPr>
          </a:p>
        </p:txBody>
      </p:sp>
      <p:sp>
        <p:nvSpPr>
          <p:cNvPr id="154" name="Abgerundetes Rechteck"/>
          <p:cNvSpPr/>
          <p:nvPr/>
        </p:nvSpPr>
        <p:spPr>
          <a:xfrm>
            <a:off x="2548568" y="2260031"/>
            <a:ext cx="11383431" cy="2176706"/>
          </a:xfrm>
          <a:prstGeom prst="roundRect">
            <a:avLst>
              <a:gd name="adj" fmla="val 50000"/>
            </a:avLst>
          </a:prstGeom>
          <a:ln w="127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155" name="INHALT"/>
          <p:cNvSpPr txBox="1"/>
          <p:nvPr/>
        </p:nvSpPr>
        <p:spPr>
          <a:xfrm>
            <a:off x="3670344" y="1532828"/>
            <a:ext cx="72200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4800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75BE1DE-168F-6746-98FE-67F645459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50" y="386683"/>
            <a:ext cx="2448274" cy="571672"/>
          </a:xfrm>
          <a:prstGeom prst="rect">
            <a:avLst/>
          </a:prstGeom>
        </p:spPr>
      </p:pic>
      <p:sp>
        <p:nvSpPr>
          <p:cNvPr id="8" name="INHALT">
            <a:extLst>
              <a:ext uri="{FF2B5EF4-FFF2-40B4-BE49-F238E27FC236}">
                <a16:creationId xmlns:a16="http://schemas.microsoft.com/office/drawing/2014/main" id="{0A9A61A5-938A-2845-BA7C-628CC181CC28}"/>
              </a:ext>
            </a:extLst>
          </p:cNvPr>
          <p:cNvSpPr txBox="1"/>
          <p:nvPr/>
        </p:nvSpPr>
        <p:spPr>
          <a:xfrm>
            <a:off x="3670344" y="1532828"/>
            <a:ext cx="2271456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800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135765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84B2E2-47AF-A540-A5DB-4D67A6851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22" y="1363743"/>
            <a:ext cx="8443919" cy="5146047"/>
          </a:xfrm>
        </p:spPr>
        <p:txBody>
          <a:bodyPr/>
          <a:lstStyle/>
          <a:p>
            <a:pPr>
              <a:lnSpc>
                <a:spcPct val="114999"/>
              </a:lnSpc>
            </a:pPr>
            <a:endParaRPr lang="de-DE" sz="1867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52393" indent="0">
              <a:lnSpc>
                <a:spcPct val="114999"/>
              </a:lnSpc>
              <a:buNone/>
            </a:pPr>
            <a:endParaRPr lang="de-DE" sz="1867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95827" lvl="1" indent="0">
              <a:buNone/>
            </a:pPr>
            <a:endParaRPr lang="de-DE" i="1" dirty="0">
              <a:highlight>
                <a:srgbClr val="FFFF00"/>
              </a:highlight>
            </a:endParaRPr>
          </a:p>
          <a:p>
            <a:endParaRPr lang="de-DE" i="1" dirty="0"/>
          </a:p>
        </p:txBody>
      </p:sp>
      <p:pic>
        <p:nvPicPr>
          <p:cNvPr id="5" name="Grafik 4" descr="Ein Bild, das Gras, draußen, Berg, Hügel enthält.&#10;&#10;Automatisch generierte Beschreibung">
            <a:extLst>
              <a:ext uri="{FF2B5EF4-FFF2-40B4-BE49-F238E27FC236}">
                <a16:creationId xmlns:a16="http://schemas.microsoft.com/office/drawing/2014/main" id="{E8F81F90-06AD-448D-92B8-1DF2F9F5A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7" r="19617"/>
          <a:stretch/>
        </p:blipFill>
        <p:spPr>
          <a:xfrm>
            <a:off x="7268048" y="0"/>
            <a:ext cx="4923953" cy="6858000"/>
          </a:xfrm>
          <a:prstGeom prst="rect">
            <a:avLst/>
          </a:prstGeom>
        </p:spPr>
      </p:pic>
      <p:sp>
        <p:nvSpPr>
          <p:cNvPr id="7" name="Dreieck 1">
            <a:extLst>
              <a:ext uri="{FF2B5EF4-FFF2-40B4-BE49-F238E27FC236}">
                <a16:creationId xmlns:a16="http://schemas.microsoft.com/office/drawing/2014/main" id="{405FDB97-5B65-4807-8FB0-E080DAACF29B}"/>
              </a:ext>
            </a:extLst>
          </p:cNvPr>
          <p:cNvSpPr/>
          <p:nvPr/>
        </p:nvSpPr>
        <p:spPr>
          <a:xfrm rot="10800000">
            <a:off x="6218967" y="0"/>
            <a:ext cx="2098159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D393F0-851C-4C22-8539-5827C9F89EFB}"/>
              </a:ext>
            </a:extLst>
          </p:cNvPr>
          <p:cNvSpPr txBox="1"/>
          <p:nvPr/>
        </p:nvSpPr>
        <p:spPr>
          <a:xfrm>
            <a:off x="9984432" y="6553654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Unterengadin - Münstertal/ Filip Zuan</a:t>
            </a:r>
          </a:p>
        </p:txBody>
      </p:sp>
      <p:sp>
        <p:nvSpPr>
          <p:cNvPr id="8" name="AUFBAU DES VEREINS">
            <a:extLst>
              <a:ext uri="{FF2B5EF4-FFF2-40B4-BE49-F238E27FC236}">
                <a16:creationId xmlns:a16="http://schemas.microsoft.com/office/drawing/2014/main" id="{D4682735-85BB-4C10-BFC9-2484C2A87D08}"/>
              </a:ext>
            </a:extLst>
          </p:cNvPr>
          <p:cNvSpPr txBox="1">
            <a:spLocks/>
          </p:cNvSpPr>
          <p:nvPr/>
        </p:nvSpPr>
        <p:spPr>
          <a:xfrm>
            <a:off x="334322" y="391377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VORHABEN</a:t>
            </a:r>
            <a:r>
              <a:rPr lang="de-CH" sz="4800" i="1" baseline="2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IMBA Schweiz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2935D8B-A02B-470D-825D-75A9D1B454EA}"/>
              </a:ext>
            </a:extLst>
          </p:cNvPr>
          <p:cNvSpPr txBox="1">
            <a:spLocks/>
          </p:cNvSpPr>
          <p:nvPr/>
        </p:nvSpPr>
        <p:spPr>
          <a:xfrm>
            <a:off x="334322" y="1363744"/>
            <a:ext cx="8443919" cy="45493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4" indent="0">
              <a:lnSpc>
                <a:spcPct val="114999"/>
              </a:lnSpc>
              <a:buFont typeface="Arial" pitchFamily="34" charset="0"/>
              <a:buNone/>
            </a:pPr>
            <a:endParaRPr lang="de-DE" sz="1867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Vertrauen aller Stakeholder erarbeiten 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Partnerschaften vereinen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Visibilität erhöhen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Kollektive Mitgliedschaft gestalten und ausbauen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Gönnerschaft weiter aufbauen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Finanzierung stabilisieren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Mountainbike Organisationen unterstützen und vereinen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Austausch auf nationaler Ebene mit Stakeholder voran bringen</a:t>
            </a:r>
          </a:p>
          <a:p>
            <a:pPr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de-DE" sz="18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Erarbeitung Inhalte im Rahmen der aktuellen Projekte</a:t>
            </a:r>
          </a:p>
          <a:p>
            <a:pPr marL="152394" indent="0">
              <a:lnSpc>
                <a:spcPct val="114999"/>
              </a:lnSpc>
              <a:buFont typeface="Arial" pitchFamily="34" charset="0"/>
              <a:buNone/>
            </a:pPr>
            <a:endParaRPr lang="de-DE" sz="1867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4" indent="0">
              <a:lnSpc>
                <a:spcPct val="114999"/>
              </a:lnSpc>
              <a:buFont typeface="Arial" pitchFamily="34" charset="0"/>
              <a:buNone/>
            </a:pPr>
            <a:endParaRPr lang="de-DE" sz="1867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2" indent="0">
              <a:lnSpc>
                <a:spcPct val="114999"/>
              </a:lnSpc>
              <a:buFont typeface="Arial" pitchFamily="34" charset="0"/>
              <a:buNone/>
            </a:pPr>
            <a:endParaRPr lang="de-DE" i="1" dirty="0"/>
          </a:p>
          <a:p>
            <a:pPr marL="795827" lvl="1" indent="0">
              <a:buFont typeface="Arial" pitchFamily="34" charset="0"/>
              <a:buNone/>
            </a:pPr>
            <a:endParaRPr lang="de-DE" i="1" dirty="0">
              <a:highlight>
                <a:srgbClr val="FFFF00"/>
              </a:highlight>
            </a:endParaRPr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15882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 descr="Ein Bild, das draußen, Berg, Hügel, Rock enthält.&#10;&#10;Automatisch generierte Beschreibung">
            <a:extLst>
              <a:ext uri="{FF2B5EF4-FFF2-40B4-BE49-F238E27FC236}">
                <a16:creationId xmlns:a16="http://schemas.microsoft.com/office/drawing/2014/main" id="{6CF859D9-34F5-E84A-9B02-2A51FB713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-170" b="7939"/>
          <a:stretch/>
        </p:blipFill>
        <p:spPr>
          <a:xfrm>
            <a:off x="-52980" y="-27384"/>
            <a:ext cx="12297960" cy="6858000"/>
          </a:xfrm>
          <a:prstGeom prst="rect">
            <a:avLst/>
          </a:prstGeom>
        </p:spPr>
      </p:pic>
      <p:sp>
        <p:nvSpPr>
          <p:cNvPr id="153" name="Vorstellung des Vereins    IMBA Schweiz…"/>
          <p:cNvSpPr txBox="1"/>
          <p:nvPr/>
        </p:nvSpPr>
        <p:spPr>
          <a:xfrm>
            <a:off x="3287688" y="1760916"/>
            <a:ext cx="7724332" cy="3113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/>
          <a:p>
            <a:pPr defTabSz="321457">
              <a:lnSpc>
                <a:spcPts val="4148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01" dirty="0"/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dirty="0">
                <a:solidFill>
                  <a:srgbClr val="FF0000"/>
                </a:solidFill>
                <a:latin typeface="Helvetica Neue" panose="02000503000000020004"/>
                <a:ea typeface="Helvetica Neue Light"/>
                <a:sym typeface="Helvetica Neue Light"/>
              </a:rPr>
              <a:t>Warum braucht es die IMBA Schweiz</a:t>
            </a: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Vorstellung des Vereins IMBA Schweiz</a:t>
            </a:r>
            <a:endParaRPr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</a:rPr>
              <a:t>Praxisbezug und Milestones</a:t>
            </a:r>
            <a:endParaRPr lang="de-CH"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Weitere Vorhaben</a:t>
            </a:r>
          </a:p>
        </p:txBody>
      </p:sp>
      <p:sp>
        <p:nvSpPr>
          <p:cNvPr id="154" name="Abgerundetes Rechteck"/>
          <p:cNvSpPr/>
          <p:nvPr/>
        </p:nvSpPr>
        <p:spPr>
          <a:xfrm>
            <a:off x="2548568" y="2260031"/>
            <a:ext cx="11383431" cy="2176706"/>
          </a:xfrm>
          <a:prstGeom prst="roundRect">
            <a:avLst>
              <a:gd name="adj" fmla="val 50000"/>
            </a:avLst>
          </a:prstGeom>
          <a:ln w="127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155" name="INHALT"/>
          <p:cNvSpPr txBox="1"/>
          <p:nvPr/>
        </p:nvSpPr>
        <p:spPr>
          <a:xfrm>
            <a:off x="3670344" y="1532828"/>
            <a:ext cx="72200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4800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75BE1DE-168F-6746-98FE-67F645459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386683"/>
            <a:ext cx="1881900" cy="439423"/>
          </a:xfrm>
          <a:prstGeom prst="rect">
            <a:avLst/>
          </a:prstGeom>
        </p:spPr>
      </p:pic>
      <p:sp>
        <p:nvSpPr>
          <p:cNvPr id="8" name="INHALT">
            <a:extLst>
              <a:ext uri="{FF2B5EF4-FFF2-40B4-BE49-F238E27FC236}">
                <a16:creationId xmlns:a16="http://schemas.microsoft.com/office/drawing/2014/main" id="{0A9A61A5-938A-2845-BA7C-628CC181CC28}"/>
              </a:ext>
            </a:extLst>
          </p:cNvPr>
          <p:cNvSpPr txBox="1"/>
          <p:nvPr/>
        </p:nvSpPr>
        <p:spPr>
          <a:xfrm>
            <a:off x="3575720" y="1222164"/>
            <a:ext cx="2271456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800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1623984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BAU DES VEREINS">
            <a:extLst>
              <a:ext uri="{FF2B5EF4-FFF2-40B4-BE49-F238E27FC236}">
                <a16:creationId xmlns:a16="http://schemas.microsoft.com/office/drawing/2014/main" id="{945DEF3C-16ED-4360-9999-B4C99855EA32}"/>
              </a:ext>
            </a:extLst>
          </p:cNvPr>
          <p:cNvSpPr txBox="1">
            <a:spLocks/>
          </p:cNvSpPr>
          <p:nvPr/>
        </p:nvSpPr>
        <p:spPr>
          <a:xfrm>
            <a:off x="479376" y="418098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VORSTANDSSITZ RDK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IMBA Schweiz </a:t>
            </a:r>
          </a:p>
        </p:txBody>
      </p:sp>
      <p:pic>
        <p:nvPicPr>
          <p:cNvPr id="12" name="Grafik 11">
            <a:hlinkClick r:id="rId3"/>
            <a:extLst>
              <a:ext uri="{FF2B5EF4-FFF2-40B4-BE49-F238E27FC236}">
                <a16:creationId xmlns:a16="http://schemas.microsoft.com/office/drawing/2014/main" id="{7C323345-A442-4082-B6DC-E55E149EF01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5400" y="2996952"/>
            <a:ext cx="2232248" cy="2160240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68B9562E-51E5-435C-8018-4914814DE745}"/>
              </a:ext>
            </a:extLst>
          </p:cNvPr>
          <p:cNvSpPr txBox="1">
            <a:spLocks/>
          </p:cNvSpPr>
          <p:nvPr/>
        </p:nvSpPr>
        <p:spPr>
          <a:xfrm>
            <a:off x="479376" y="1268760"/>
            <a:ext cx="9649072" cy="45916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RDK ist nationales Mitglied der IMBA Schweiz und hat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Einsitz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im Vorstand</a:t>
            </a:r>
          </a:p>
          <a:p>
            <a:pPr marL="0" indent="0">
              <a:buNone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Mitgliederbeitrag RDK: CHF 5‘000</a:t>
            </a:r>
          </a:p>
          <a:p>
            <a:pPr marL="0" indent="0">
              <a:buNone/>
            </a:pPr>
            <a:endParaRPr lang="de-DE" sz="1600" i="1" dirty="0"/>
          </a:p>
        </p:txBody>
      </p:sp>
      <p:pic>
        <p:nvPicPr>
          <p:cNvPr id="5" name="Grafik 4" descr="Ein Bild, das Text, rot, ClipAr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CBF5F7E4-FCCC-744E-8CD8-A3004DBEC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1735">
            <a:off x="3325236" y="3615533"/>
            <a:ext cx="3138467" cy="9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26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ras, draußen, Baum, fahrend enthält.&#10;&#10;Automatisch generierte Beschreibung">
            <a:extLst>
              <a:ext uri="{FF2B5EF4-FFF2-40B4-BE49-F238E27FC236}">
                <a16:creationId xmlns:a16="http://schemas.microsoft.com/office/drawing/2014/main" id="{244A8E9D-DFBD-4996-BB32-788344691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3" b="9021"/>
          <a:stretch/>
        </p:blipFill>
        <p:spPr>
          <a:xfrm>
            <a:off x="-31204" y="0"/>
            <a:ext cx="12192000" cy="6858000"/>
          </a:xfrm>
          <a:prstGeom prst="rect">
            <a:avLst/>
          </a:prstGeom>
        </p:spPr>
      </p:pic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51A0158-545B-4CD3-8C1C-8C67C5BB8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6" y="5085184"/>
            <a:ext cx="3936198" cy="919102"/>
          </a:xfrm>
          <a:prstGeom prst="rect">
            <a:avLst/>
          </a:prstGeom>
        </p:spPr>
      </p:pic>
      <p:sp>
        <p:nvSpPr>
          <p:cNvPr id="8" name="AUFBAU DES VEREINS">
            <a:extLst>
              <a:ext uri="{FF2B5EF4-FFF2-40B4-BE49-F238E27FC236}">
                <a16:creationId xmlns:a16="http://schemas.microsoft.com/office/drawing/2014/main" id="{E38209DE-CFC5-4C99-9F51-13B78BAF70B6}"/>
              </a:ext>
            </a:extLst>
          </p:cNvPr>
          <p:cNvSpPr txBox="1">
            <a:spLocks/>
          </p:cNvSpPr>
          <p:nvPr/>
        </p:nvSpPr>
        <p:spPr>
          <a:xfrm>
            <a:off x="767408" y="986738"/>
            <a:ext cx="4279436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8000" i="1" baseline="25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FRAGEN?</a:t>
            </a:r>
            <a:endParaRPr lang="de-CH" sz="8000" i="1" baseline="25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AUFBAU DES VEREINS">
            <a:extLst>
              <a:ext uri="{FF2B5EF4-FFF2-40B4-BE49-F238E27FC236}">
                <a16:creationId xmlns:a16="http://schemas.microsoft.com/office/drawing/2014/main" id="{C2B4A8FA-76B9-4E3D-B92C-15BD17B8B3B6}"/>
              </a:ext>
            </a:extLst>
          </p:cNvPr>
          <p:cNvSpPr txBox="1">
            <a:spLocks/>
          </p:cNvSpPr>
          <p:nvPr/>
        </p:nvSpPr>
        <p:spPr>
          <a:xfrm>
            <a:off x="767408" y="1268760"/>
            <a:ext cx="3068503" cy="636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1600" b="1" baseline="2500" dirty="0">
                <a:solidFill>
                  <a:schemeClr val="bg1"/>
                </a:solidFill>
                <a:latin typeface="Helvetica Neue Medium"/>
                <a:ea typeface="Helvetica Neue Light"/>
                <a:cs typeface="Helvetica Neue Light"/>
                <a:sym typeface="Helvetica Neue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contact@imbaschweiz.ch</a:t>
            </a:r>
            <a:r>
              <a:rPr lang="de-CH" sz="1600" b="1" baseline="2500" dirty="0">
                <a:solidFill>
                  <a:schemeClr val="bg1"/>
                </a:solidFill>
                <a:latin typeface="Helvetica Neue Medium"/>
                <a:ea typeface="Helvetica Neue Light"/>
                <a:cs typeface="Helvetica Neue Light"/>
                <a:sym typeface="Helvetica Neue Medium"/>
              </a:rPr>
              <a:t> </a:t>
            </a:r>
            <a:endParaRPr lang="de-CH" sz="1600" b="1" baseline="25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182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Baum, Fahrrad enthält.&#10;&#10;Automatisch generierte Beschreibung">
            <a:extLst>
              <a:ext uri="{FF2B5EF4-FFF2-40B4-BE49-F238E27FC236}">
                <a16:creationId xmlns:a16="http://schemas.microsoft.com/office/drawing/2014/main" id="{22B4BB38-E064-42CA-B7C7-2059AA48F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/>
          <a:stretch/>
        </p:blipFill>
        <p:spPr>
          <a:xfrm>
            <a:off x="0" y="968"/>
            <a:ext cx="3438232" cy="6851398"/>
          </a:xfrm>
          <a:prstGeom prst="rect">
            <a:avLst/>
          </a:prstGeom>
        </p:spPr>
      </p:pic>
      <p:sp>
        <p:nvSpPr>
          <p:cNvPr id="15" name="Dreieck 6">
            <a:extLst>
              <a:ext uri="{FF2B5EF4-FFF2-40B4-BE49-F238E27FC236}">
                <a16:creationId xmlns:a16="http://schemas.microsoft.com/office/drawing/2014/main" id="{D4334A4C-31ED-48B4-B35F-5D374949F5D2}"/>
              </a:ext>
            </a:extLst>
          </p:cNvPr>
          <p:cNvSpPr/>
          <p:nvPr/>
        </p:nvSpPr>
        <p:spPr>
          <a:xfrm rot="10800000">
            <a:off x="2351584" y="6602"/>
            <a:ext cx="2448272" cy="6858000"/>
          </a:xfrm>
          <a:prstGeom prst="triangle">
            <a:avLst>
              <a:gd name="adj" fmla="val 5554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" name="AUFBAU DES VEREINS">
            <a:extLst>
              <a:ext uri="{FF2B5EF4-FFF2-40B4-BE49-F238E27FC236}">
                <a16:creationId xmlns:a16="http://schemas.microsoft.com/office/drawing/2014/main" id="{3BDE7BF7-BA46-C24A-875F-D7062B781DDF}"/>
              </a:ext>
            </a:extLst>
          </p:cNvPr>
          <p:cNvSpPr txBox="1">
            <a:spLocks/>
          </p:cNvSpPr>
          <p:nvPr/>
        </p:nvSpPr>
        <p:spPr>
          <a:xfrm>
            <a:off x="2711624" y="353006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MOUNTAINBIKING</a:t>
            </a:r>
            <a:r>
              <a:rPr lang="de-CH" sz="4800" i="1" baseline="2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Freizeitsport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1C981F-98CC-4980-8CCC-77B84ABE6BB0}"/>
              </a:ext>
            </a:extLst>
          </p:cNvPr>
          <p:cNvSpPr txBox="1"/>
          <p:nvPr/>
        </p:nvSpPr>
        <p:spPr>
          <a:xfrm>
            <a:off x="48705" y="6592081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Ascona Locarno</a:t>
            </a:r>
          </a:p>
        </p:txBody>
      </p: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82E5AD5-16DE-3748-931D-45BA4BF995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/>
          <a:stretch/>
        </p:blipFill>
        <p:spPr>
          <a:xfrm>
            <a:off x="3589911" y="1331918"/>
            <a:ext cx="8542547" cy="4701191"/>
          </a:xfrm>
          <a:prstGeom prst="rect">
            <a:avLst/>
          </a:prstGeom>
        </p:spPr>
      </p:pic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F6976CA8-63C5-004E-90BB-8AE89658F04B}"/>
              </a:ext>
            </a:extLst>
          </p:cNvPr>
          <p:cNvSpPr/>
          <p:nvPr/>
        </p:nvSpPr>
        <p:spPr>
          <a:xfrm>
            <a:off x="6751230" y="4598500"/>
            <a:ext cx="640914" cy="19865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35D9A9CA-E99A-AA48-8477-804278E62F1C}"/>
              </a:ext>
            </a:extLst>
          </p:cNvPr>
          <p:cNvSpPr/>
          <p:nvPr/>
        </p:nvSpPr>
        <p:spPr>
          <a:xfrm>
            <a:off x="3661414" y="4593469"/>
            <a:ext cx="2866634" cy="19865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BE5762B-49FD-8042-8BE7-0E1AFBC452C1}"/>
              </a:ext>
            </a:extLst>
          </p:cNvPr>
          <p:cNvSpPr/>
          <p:nvPr/>
        </p:nvSpPr>
        <p:spPr>
          <a:xfrm>
            <a:off x="3612253" y="6166440"/>
            <a:ext cx="50516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Lamprecht, Markus, Rahel </a:t>
            </a:r>
            <a:r>
              <a:rPr lang="de-CH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Bürgi</a:t>
            </a:r>
            <a:r>
              <a:rPr lang="de-CH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Hanspeter Stamm (2020): Sport Schweiz 2020: </a:t>
            </a:r>
            <a:r>
              <a:rPr lang="de-CH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Sportaktivität</a:t>
            </a:r>
            <a:r>
              <a:rPr lang="de-CH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Sportinteresse der Schweizer </a:t>
            </a:r>
            <a:r>
              <a:rPr lang="de-CH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Bevölkerung</a:t>
            </a:r>
            <a:r>
              <a:rPr lang="de-CH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Magglingen</a:t>
            </a:r>
            <a:r>
              <a:rPr lang="de-CH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Bundesamt </a:t>
            </a:r>
            <a:r>
              <a:rPr lang="de-CH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für</a:t>
            </a:r>
            <a:r>
              <a:rPr lang="de-CH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BASPO. 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7D08D651-65BF-9749-B44A-48BF986FB6B5}"/>
              </a:ext>
            </a:extLst>
          </p:cNvPr>
          <p:cNvSpPr/>
          <p:nvPr/>
        </p:nvSpPr>
        <p:spPr>
          <a:xfrm>
            <a:off x="6751230" y="4803754"/>
            <a:ext cx="640914" cy="19865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A6A943BC-E9A7-7F40-A836-A324D621B265}"/>
              </a:ext>
            </a:extLst>
          </p:cNvPr>
          <p:cNvSpPr/>
          <p:nvPr/>
        </p:nvSpPr>
        <p:spPr>
          <a:xfrm>
            <a:off x="3661414" y="4798723"/>
            <a:ext cx="2866634" cy="19865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Grafik 2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82983C8-F4C2-419B-A860-045940BE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449548"/>
            <a:ext cx="1881900" cy="4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Himmel, Schnee, Natur enthält.&#10;&#10;Automatisch generierte Beschreibung">
            <a:extLst>
              <a:ext uri="{FF2B5EF4-FFF2-40B4-BE49-F238E27FC236}">
                <a16:creationId xmlns:a16="http://schemas.microsoft.com/office/drawing/2014/main" id="{B1E4268B-CDB9-4C9F-9DF0-B8C8BFA60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9"/>
          <a:stretch/>
        </p:blipFill>
        <p:spPr>
          <a:xfrm>
            <a:off x="0" y="2332"/>
            <a:ext cx="3575719" cy="68622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D1C981F-98CC-4980-8CCC-77B84ABE6BB0}"/>
              </a:ext>
            </a:extLst>
          </p:cNvPr>
          <p:cNvSpPr txBox="1"/>
          <p:nvPr/>
        </p:nvSpPr>
        <p:spPr>
          <a:xfrm>
            <a:off x="-14094" y="2249087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err="1">
                <a:solidFill>
                  <a:schemeClr val="bg1"/>
                </a:solidFill>
              </a:rPr>
              <a:t>Allegra</a:t>
            </a:r>
            <a:r>
              <a:rPr lang="de-CH" sz="900" dirty="0">
                <a:solidFill>
                  <a:schemeClr val="bg1"/>
                </a:solidFill>
              </a:rPr>
              <a:t> GmbH - Lenzerheide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8562A78-1B44-4C2E-91CF-7DD5045C5ADB}"/>
              </a:ext>
            </a:extLst>
          </p:cNvPr>
          <p:cNvGrpSpPr/>
          <p:nvPr/>
        </p:nvGrpSpPr>
        <p:grpSpPr>
          <a:xfrm>
            <a:off x="4487143" y="1196752"/>
            <a:ext cx="7072682" cy="4943110"/>
            <a:chOff x="4423918" y="1015398"/>
            <a:chExt cx="7072682" cy="4943110"/>
          </a:xfrm>
        </p:grpSpPr>
        <p:pic>
          <p:nvPicPr>
            <p:cNvPr id="12" name="Unbekannt.png" descr="Unbekannt.png">
              <a:extLst>
                <a:ext uri="{FF2B5EF4-FFF2-40B4-BE49-F238E27FC236}">
                  <a16:creationId xmlns:a16="http://schemas.microsoft.com/office/drawing/2014/main" id="{5F82EA66-E1FC-644E-B2BB-3B01F24F8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968"/>
            <a:stretch/>
          </p:blipFill>
          <p:spPr>
            <a:xfrm>
              <a:off x="4423918" y="1015398"/>
              <a:ext cx="7072682" cy="494311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35D9A9CA-E99A-AA48-8477-804278E62F1C}"/>
                </a:ext>
              </a:extLst>
            </p:cNvPr>
            <p:cNvSpPr/>
            <p:nvPr/>
          </p:nvSpPr>
          <p:spPr>
            <a:xfrm>
              <a:off x="6341979" y="5517232"/>
              <a:ext cx="1136627" cy="19865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Abgerundetes Rechteck 9">
              <a:extLst>
                <a:ext uri="{FF2B5EF4-FFF2-40B4-BE49-F238E27FC236}">
                  <a16:creationId xmlns:a16="http://schemas.microsoft.com/office/drawing/2014/main" id="{F3AF48CD-220F-0E45-B199-FAD70320B8F4}"/>
                </a:ext>
              </a:extLst>
            </p:cNvPr>
            <p:cNvSpPr/>
            <p:nvPr/>
          </p:nvSpPr>
          <p:spPr>
            <a:xfrm>
              <a:off x="6422803" y="1556792"/>
              <a:ext cx="1136627" cy="19865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FA7D598-4E77-4C49-BEFE-8B15354D4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73" y="449548"/>
            <a:ext cx="1881900" cy="439423"/>
          </a:xfrm>
          <a:prstGeom prst="rect">
            <a:avLst/>
          </a:prstGeom>
        </p:spPr>
      </p:pic>
      <p:pic>
        <p:nvPicPr>
          <p:cNvPr id="13" name="Grafik 12" descr="Ein Bild, das Gras, Person, draußen, Personen enthält.&#10;&#10;Automatisch generierte Beschreibung">
            <a:extLst>
              <a:ext uri="{FF2B5EF4-FFF2-40B4-BE49-F238E27FC236}">
                <a16:creationId xmlns:a16="http://schemas.microsoft.com/office/drawing/2014/main" id="{B4BE02C9-DB66-49C4-9C59-FC3EC0417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4" y="4320727"/>
            <a:ext cx="3588265" cy="2530671"/>
          </a:xfrm>
          <a:prstGeom prst="rect">
            <a:avLst/>
          </a:prstGeom>
        </p:spPr>
      </p:pic>
      <p:sp>
        <p:nvSpPr>
          <p:cNvPr id="15" name="Dreieck 6">
            <a:extLst>
              <a:ext uri="{FF2B5EF4-FFF2-40B4-BE49-F238E27FC236}">
                <a16:creationId xmlns:a16="http://schemas.microsoft.com/office/drawing/2014/main" id="{D4334A4C-31ED-48B4-B35F-5D374949F5D2}"/>
              </a:ext>
            </a:extLst>
          </p:cNvPr>
          <p:cNvSpPr/>
          <p:nvPr/>
        </p:nvSpPr>
        <p:spPr>
          <a:xfrm rot="10800000">
            <a:off x="2351584" y="6602"/>
            <a:ext cx="2448272" cy="6858000"/>
          </a:xfrm>
          <a:prstGeom prst="triangle">
            <a:avLst>
              <a:gd name="adj" fmla="val 491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" name="AUFBAU DES VEREINS">
            <a:extLst>
              <a:ext uri="{FF2B5EF4-FFF2-40B4-BE49-F238E27FC236}">
                <a16:creationId xmlns:a16="http://schemas.microsoft.com/office/drawing/2014/main" id="{3BDE7BF7-BA46-C24A-875F-D7062B781DDF}"/>
              </a:ext>
            </a:extLst>
          </p:cNvPr>
          <p:cNvSpPr txBox="1">
            <a:spLocks/>
          </p:cNvSpPr>
          <p:nvPr/>
        </p:nvSpPr>
        <p:spPr>
          <a:xfrm>
            <a:off x="2711624" y="353006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MOUNTAINBIKING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Freizeitsport</a:t>
            </a: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</a:t>
            </a:r>
            <a:endParaRPr lang="de-CH" sz="4800" i="1" baseline="2500" dirty="0">
              <a:solidFill>
                <a:srgbClr val="FF0000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965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ebäude, Person, draußen, Straße enthält.&#10;&#10;Automatisch generierte Beschreibung">
            <a:extLst>
              <a:ext uri="{FF2B5EF4-FFF2-40B4-BE49-F238E27FC236}">
                <a16:creationId xmlns:a16="http://schemas.microsoft.com/office/drawing/2014/main" id="{3FE9357D-E978-42BB-9702-38B762B1F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" y="-15146"/>
            <a:ext cx="2855627" cy="2971333"/>
          </a:xfrm>
          <a:prstGeom prst="rect">
            <a:avLst/>
          </a:prstGeom>
        </p:spPr>
      </p:pic>
      <p:pic>
        <p:nvPicPr>
          <p:cNvPr id="6" name="Grafik 5" descr="Ein Bild, das Person, draußen, Spieler, darstellend enthält.&#10;&#10;Automatisch generierte Beschreibung">
            <a:extLst>
              <a:ext uri="{FF2B5EF4-FFF2-40B4-BE49-F238E27FC236}">
                <a16:creationId xmlns:a16="http://schemas.microsoft.com/office/drawing/2014/main" id="{BD9BF7A6-3DF9-4032-9D06-EDC70479D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0"/>
          <a:stretch/>
        </p:blipFill>
        <p:spPr>
          <a:xfrm>
            <a:off x="-24077" y="3088874"/>
            <a:ext cx="3517521" cy="3775729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13D2EB-FFCD-3A44-B895-1B8CC738B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72" y="4531619"/>
            <a:ext cx="2448273" cy="1577253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A1DEB7D-4BF8-934B-985F-7A6C0F448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107887"/>
            <a:ext cx="3518650" cy="1809256"/>
          </a:xfrm>
          <a:prstGeom prst="rect">
            <a:avLst/>
          </a:prstGeom>
        </p:spPr>
      </p:pic>
      <p:pic>
        <p:nvPicPr>
          <p:cNvPr id="12" name="Grafik 11" descr="Ein Bild, das draußen, Fahrrad, Person, Sport enthält.&#10;&#10;Automatisch generierte Beschreibung">
            <a:extLst>
              <a:ext uri="{FF2B5EF4-FFF2-40B4-BE49-F238E27FC236}">
                <a16:creationId xmlns:a16="http://schemas.microsoft.com/office/drawing/2014/main" id="{1134B477-822F-4BA9-8A28-27C2DE15E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076" y="2458706"/>
            <a:ext cx="3160319" cy="155209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FA09590-6D4B-3F4B-B003-F22D6180A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03" y="3437198"/>
            <a:ext cx="3231815" cy="2188842"/>
          </a:xfrm>
          <a:prstGeom prst="rect">
            <a:avLst/>
          </a:prstGeom>
        </p:spPr>
      </p:pic>
      <p:pic>
        <p:nvPicPr>
          <p:cNvPr id="14" name="Grafik 1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D91C720-5A8D-4F55-9BBB-7D89C4551E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73" y="449548"/>
            <a:ext cx="1881900" cy="439423"/>
          </a:xfrm>
          <a:prstGeom prst="rect">
            <a:avLst/>
          </a:prstGeom>
        </p:spPr>
      </p:pic>
      <p:sp>
        <p:nvSpPr>
          <p:cNvPr id="15" name="Dreieck 6">
            <a:extLst>
              <a:ext uri="{FF2B5EF4-FFF2-40B4-BE49-F238E27FC236}">
                <a16:creationId xmlns:a16="http://schemas.microsoft.com/office/drawing/2014/main" id="{D4334A4C-31ED-48B4-B35F-5D374949F5D2}"/>
              </a:ext>
            </a:extLst>
          </p:cNvPr>
          <p:cNvSpPr/>
          <p:nvPr/>
        </p:nvSpPr>
        <p:spPr>
          <a:xfrm rot="10800000">
            <a:off x="2508468" y="6602"/>
            <a:ext cx="2291387" cy="6858000"/>
          </a:xfrm>
          <a:prstGeom prst="triangle">
            <a:avLst>
              <a:gd name="adj" fmla="val 5785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" name="AUFBAU DES VEREINS">
            <a:extLst>
              <a:ext uri="{FF2B5EF4-FFF2-40B4-BE49-F238E27FC236}">
                <a16:creationId xmlns:a16="http://schemas.microsoft.com/office/drawing/2014/main" id="{3BDE7BF7-BA46-C24A-875F-D7062B781DDF}"/>
              </a:ext>
            </a:extLst>
          </p:cNvPr>
          <p:cNvSpPr txBox="1">
            <a:spLocks/>
          </p:cNvSpPr>
          <p:nvPr/>
        </p:nvSpPr>
        <p:spPr>
          <a:xfrm>
            <a:off x="2711624" y="353006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MOUNTAINBIKING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Freizeitsport</a:t>
            </a: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</a:t>
            </a:r>
            <a:endParaRPr lang="de-CH" sz="4800" i="1" baseline="2500" dirty="0">
              <a:solidFill>
                <a:srgbClr val="FF0000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423992-31A5-504A-B461-8CD5B57124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45" y="1819152"/>
            <a:ext cx="3203601" cy="11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Baum, draußen, Gras, fahrend enthält.&#10;&#10;Automatisch generierte Beschreibung">
            <a:extLst>
              <a:ext uri="{FF2B5EF4-FFF2-40B4-BE49-F238E27FC236}">
                <a16:creationId xmlns:a16="http://schemas.microsoft.com/office/drawing/2014/main" id="{85641A05-0417-404A-8BBA-35DF3B30A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 t="-754" r="47285" b="-1"/>
          <a:stretch/>
        </p:blipFill>
        <p:spPr>
          <a:xfrm>
            <a:off x="0" y="-66787"/>
            <a:ext cx="3009531" cy="6924787"/>
          </a:xfrm>
          <a:prstGeom prst="rect">
            <a:avLst/>
          </a:prstGeom>
        </p:spPr>
      </p:pic>
      <p:sp>
        <p:nvSpPr>
          <p:cNvPr id="15" name="Dreieck 6">
            <a:extLst>
              <a:ext uri="{FF2B5EF4-FFF2-40B4-BE49-F238E27FC236}">
                <a16:creationId xmlns:a16="http://schemas.microsoft.com/office/drawing/2014/main" id="{D4334A4C-31ED-48B4-B35F-5D374949F5D2}"/>
              </a:ext>
            </a:extLst>
          </p:cNvPr>
          <p:cNvSpPr/>
          <p:nvPr/>
        </p:nvSpPr>
        <p:spPr>
          <a:xfrm rot="10800000">
            <a:off x="2351584" y="6602"/>
            <a:ext cx="2448272" cy="6858000"/>
          </a:xfrm>
          <a:prstGeom prst="triangle">
            <a:avLst>
              <a:gd name="adj" fmla="val 7233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" name="AUFBAU DES VEREINS">
            <a:extLst>
              <a:ext uri="{FF2B5EF4-FFF2-40B4-BE49-F238E27FC236}">
                <a16:creationId xmlns:a16="http://schemas.microsoft.com/office/drawing/2014/main" id="{3BDE7BF7-BA46-C24A-875F-D7062B781DDF}"/>
              </a:ext>
            </a:extLst>
          </p:cNvPr>
          <p:cNvSpPr txBox="1">
            <a:spLocks/>
          </p:cNvSpPr>
          <p:nvPr/>
        </p:nvSpPr>
        <p:spPr>
          <a:xfrm>
            <a:off x="2711624" y="353006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MOUNTAINBIKING</a:t>
            </a:r>
            <a:r>
              <a:rPr lang="de-CH" sz="4800" i="1" baseline="2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Tourismus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1C981F-98CC-4980-8CCC-77B84ABE6BB0}"/>
              </a:ext>
            </a:extLst>
          </p:cNvPr>
          <p:cNvSpPr txBox="1"/>
          <p:nvPr/>
        </p:nvSpPr>
        <p:spPr>
          <a:xfrm>
            <a:off x="48705" y="6592081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Bike Kingdom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701B657-D546-4427-8214-49E1810A1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73" y="449548"/>
            <a:ext cx="1881900" cy="439423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569648-31DA-4D4E-8EBB-9D35BC3BA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08" y="1521763"/>
            <a:ext cx="2840912" cy="1872208"/>
          </a:xfrm>
          <a:prstGeom prst="rect">
            <a:avLst/>
          </a:prstGeom>
        </p:spPr>
      </p:pic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5FDC08D-EB1B-834A-9C83-B8B55D534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45" y="4005064"/>
            <a:ext cx="3129075" cy="1368152"/>
          </a:xfrm>
          <a:prstGeom prst="rect">
            <a:avLst/>
          </a:prstGeom>
        </p:spPr>
      </p:pic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EE2DC42C-B180-4645-AB3C-61A7B351EE64}"/>
              </a:ext>
            </a:extLst>
          </p:cNvPr>
          <p:cNvSpPr/>
          <p:nvPr/>
        </p:nvSpPr>
        <p:spPr>
          <a:xfrm>
            <a:off x="3401017" y="5226770"/>
            <a:ext cx="3009530" cy="13681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014B29-ECD0-5D43-800E-C1EC2D13C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340146"/>
            <a:ext cx="2673969" cy="947936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6336241-1E11-2649-BE7B-8DAD0E701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0" y="5301208"/>
            <a:ext cx="3863752" cy="97075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F2662E-B13A-F44A-ADAF-83287DB2A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0" y="4825316"/>
            <a:ext cx="3863752" cy="4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Natur, Berg enthält.&#10;&#10;Automatisch generierte Beschreibung">
            <a:extLst>
              <a:ext uri="{FF2B5EF4-FFF2-40B4-BE49-F238E27FC236}">
                <a16:creationId xmlns:a16="http://schemas.microsoft.com/office/drawing/2014/main" id="{B0FF4C4F-5C52-484C-9959-167A8D9EE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18900"/>
          <a:stretch/>
        </p:blipFill>
        <p:spPr>
          <a:xfrm>
            <a:off x="-24680" y="6603"/>
            <a:ext cx="3143672" cy="6858000"/>
          </a:xfrm>
          <a:prstGeom prst="rect">
            <a:avLst/>
          </a:prstGeom>
        </p:spPr>
      </p:pic>
      <p:sp>
        <p:nvSpPr>
          <p:cNvPr id="15" name="Dreieck 6">
            <a:extLst>
              <a:ext uri="{FF2B5EF4-FFF2-40B4-BE49-F238E27FC236}">
                <a16:creationId xmlns:a16="http://schemas.microsoft.com/office/drawing/2014/main" id="{D4334A4C-31ED-48B4-B35F-5D374949F5D2}"/>
              </a:ext>
            </a:extLst>
          </p:cNvPr>
          <p:cNvSpPr/>
          <p:nvPr/>
        </p:nvSpPr>
        <p:spPr>
          <a:xfrm rot="10800000">
            <a:off x="2351584" y="6602"/>
            <a:ext cx="2448272" cy="6858000"/>
          </a:xfrm>
          <a:prstGeom prst="triangle">
            <a:avLst>
              <a:gd name="adj" fmla="val 6741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" name="AUFBAU DES VEREINS">
            <a:extLst>
              <a:ext uri="{FF2B5EF4-FFF2-40B4-BE49-F238E27FC236}">
                <a16:creationId xmlns:a16="http://schemas.microsoft.com/office/drawing/2014/main" id="{3BDE7BF7-BA46-C24A-875F-D7062B781DDF}"/>
              </a:ext>
            </a:extLst>
          </p:cNvPr>
          <p:cNvSpPr txBox="1">
            <a:spLocks/>
          </p:cNvSpPr>
          <p:nvPr/>
        </p:nvSpPr>
        <p:spPr>
          <a:xfrm>
            <a:off x="2567608" y="353006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TOURISMUS MTB</a:t>
            </a:r>
            <a:r>
              <a:rPr lang="de-CH" sz="4800" i="1" baseline="2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Nat. Organisationen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1C981F-98CC-4980-8CCC-77B84ABE6BB0}"/>
              </a:ext>
            </a:extLst>
          </p:cNvPr>
          <p:cNvSpPr txBox="1"/>
          <p:nvPr/>
        </p:nvSpPr>
        <p:spPr>
          <a:xfrm>
            <a:off x="48705" y="6592081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BIXS</a:t>
            </a: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4C47FD7-6FB8-4A18-BE13-B2F19958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73" y="449548"/>
            <a:ext cx="1881900" cy="4394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1438EC9-26CD-C54D-926D-6A27F7F8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38" y="1108084"/>
            <a:ext cx="1080702" cy="12138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E37C02-F615-3447-B472-91206D1FE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40" y="4635723"/>
            <a:ext cx="2220427" cy="11141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00939EF-6312-1D43-BE27-6B8416BA3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60" y="3066749"/>
            <a:ext cx="1117600" cy="111760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72C211C-E09A-5145-B3D3-A38949DF9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72" y="3252807"/>
            <a:ext cx="2300784" cy="8362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CF615F9-558B-904A-B2A4-BD617151C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60" y="1232902"/>
            <a:ext cx="2394240" cy="9641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72F3BA1-B054-8946-ACC6-974A6CD4F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60" y="5879905"/>
            <a:ext cx="2387600" cy="622300"/>
          </a:xfrm>
          <a:prstGeom prst="rect">
            <a:avLst/>
          </a:prstGeom>
        </p:spPr>
      </p:pic>
      <p:pic>
        <p:nvPicPr>
          <p:cNvPr id="16" name="Grafik 1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783BF18-2A28-FB49-815E-679C541DA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49" y="4863814"/>
            <a:ext cx="2625251" cy="612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5F6B95-F6BF-D745-A2FB-5CC1A3109CE2}"/>
              </a:ext>
            </a:extLst>
          </p:cNvPr>
          <p:cNvSpPr txBox="1"/>
          <p:nvPr/>
        </p:nvSpPr>
        <p:spPr>
          <a:xfrm>
            <a:off x="8510896" y="1565163"/>
            <a:ext cx="312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CH" dirty="0"/>
              <a:t>Infrastruktur und </a:t>
            </a:r>
            <a:r>
              <a:rPr lang="de-CH" dirty="0" err="1"/>
              <a:t>Wegnetz</a:t>
            </a:r>
            <a:endParaRPr lang="de-CH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F7B469-061E-E24B-8B1A-D302216C2904}"/>
              </a:ext>
            </a:extLst>
          </p:cNvPr>
          <p:cNvSpPr txBox="1"/>
          <p:nvPr/>
        </p:nvSpPr>
        <p:spPr>
          <a:xfrm>
            <a:off x="8537748" y="3383024"/>
            <a:ext cx="331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CH" dirty="0"/>
              <a:t>Interessensvertretung, Marketing und Kommunikation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D33D0F-8A07-DE47-B698-E4663AEEC4F0}"/>
              </a:ext>
            </a:extLst>
          </p:cNvPr>
          <p:cNvSpPr txBox="1"/>
          <p:nvPr/>
        </p:nvSpPr>
        <p:spPr>
          <a:xfrm>
            <a:off x="8572369" y="4985645"/>
            <a:ext cx="33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CH" dirty="0"/>
              <a:t>Grundlagen- und Qualitätsentwicklung</a:t>
            </a:r>
          </a:p>
        </p:txBody>
      </p:sp>
    </p:spTree>
    <p:extLst>
      <p:ext uri="{BB962C8B-B14F-4D97-AF65-F5344CB8AC3E}">
        <p14:creationId xmlns:p14="http://schemas.microsoft.com/office/powerpoint/2010/main" val="961891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 descr="Ein Bild, das draußen, Berg, Hügel, Rock enthält.&#10;&#10;Automatisch generierte Beschreibung">
            <a:extLst>
              <a:ext uri="{FF2B5EF4-FFF2-40B4-BE49-F238E27FC236}">
                <a16:creationId xmlns:a16="http://schemas.microsoft.com/office/drawing/2014/main" id="{6CF859D9-34F5-E84A-9B02-2A51FB713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-170" b="7939"/>
          <a:stretch/>
        </p:blipFill>
        <p:spPr>
          <a:xfrm>
            <a:off x="-52980" y="-27384"/>
            <a:ext cx="12297960" cy="6858000"/>
          </a:xfrm>
          <a:prstGeom prst="rect">
            <a:avLst/>
          </a:prstGeom>
        </p:spPr>
      </p:pic>
      <p:sp>
        <p:nvSpPr>
          <p:cNvPr id="153" name="Vorstellung des Vereins    IMBA Schweiz…"/>
          <p:cNvSpPr txBox="1"/>
          <p:nvPr/>
        </p:nvSpPr>
        <p:spPr>
          <a:xfrm>
            <a:off x="3287688" y="1760916"/>
            <a:ext cx="7724332" cy="3113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/>
          <a:p>
            <a:pPr defTabSz="321457">
              <a:lnSpc>
                <a:spcPts val="4148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01" dirty="0"/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Warum braucht es die IMBA Schweiz</a:t>
            </a: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 b="1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CH" sz="2300" b="1" dirty="0">
                <a:solidFill>
                  <a:srgbClr val="FF0000"/>
                </a:solidFill>
                <a:latin typeface="Helvetica Neue"/>
                <a:ea typeface="Helvetica Neue Light"/>
                <a:sym typeface="Helvetica Neue Light"/>
              </a:rPr>
              <a:t>Vorstellung des Vereins IMBA Schweiz</a:t>
            </a:r>
            <a:endParaRPr sz="2300" b="1" dirty="0">
              <a:solidFill>
                <a:srgbClr val="FF0000"/>
              </a:solidFill>
              <a:latin typeface="Helvetica Neue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</a:rPr>
              <a:t>Praxisbezug und Milestones</a:t>
            </a:r>
            <a:endParaRPr lang="de-CH" sz="2300" b="1" dirty="0">
              <a:solidFill>
                <a:schemeClr val="bg1"/>
              </a:solidFill>
              <a:latin typeface="Helvetica Neue Light"/>
              <a:ea typeface="Helvetica Neue Light"/>
              <a:sym typeface="Helvetica Neue Light"/>
            </a:endParaRPr>
          </a:p>
          <a:p>
            <a:pPr marL="260439" indent="-260439" defTabSz="321457">
              <a:lnSpc>
                <a:spcPts val="3248"/>
              </a:lnSpc>
              <a:spcBef>
                <a:spcPts val="844"/>
              </a:spcBef>
              <a:buSzPct val="75000"/>
              <a:buChar char="-"/>
              <a:tabLst>
                <a:tab pos="98223" algn="l"/>
                <a:tab pos="321457" algn="l"/>
              </a:tabLst>
              <a:defRPr sz="3700">
                <a:solidFill>
                  <a:srgbClr val="53585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CH" sz="2300" b="1" dirty="0">
                <a:solidFill>
                  <a:schemeClr val="bg1"/>
                </a:solidFill>
                <a:latin typeface="Helvetica Neue Light"/>
                <a:ea typeface="Helvetica Neue Light"/>
                <a:sym typeface="Helvetica Neue Light"/>
              </a:rPr>
              <a:t>Weitere Vorhaben</a:t>
            </a:r>
          </a:p>
        </p:txBody>
      </p:sp>
      <p:sp>
        <p:nvSpPr>
          <p:cNvPr id="154" name="Abgerundetes Rechteck"/>
          <p:cNvSpPr/>
          <p:nvPr/>
        </p:nvSpPr>
        <p:spPr>
          <a:xfrm>
            <a:off x="2548568" y="2260031"/>
            <a:ext cx="11383431" cy="2176706"/>
          </a:xfrm>
          <a:prstGeom prst="roundRect">
            <a:avLst>
              <a:gd name="adj" fmla="val 50000"/>
            </a:avLst>
          </a:prstGeom>
          <a:ln w="12700">
            <a:solidFill>
              <a:schemeClr val="bg1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 dirty="0">
              <a:solidFill>
                <a:schemeClr val="bg1"/>
              </a:solidFill>
            </a:endParaRPr>
          </a:p>
        </p:txBody>
      </p:sp>
      <p:sp>
        <p:nvSpPr>
          <p:cNvPr id="155" name="INHALT"/>
          <p:cNvSpPr txBox="1"/>
          <p:nvPr/>
        </p:nvSpPr>
        <p:spPr>
          <a:xfrm>
            <a:off x="3670344" y="1532828"/>
            <a:ext cx="72200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4800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75BE1DE-168F-6746-98FE-67F645459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50" y="386683"/>
            <a:ext cx="2448274" cy="571672"/>
          </a:xfrm>
          <a:prstGeom prst="rect">
            <a:avLst/>
          </a:prstGeom>
        </p:spPr>
      </p:pic>
      <p:sp>
        <p:nvSpPr>
          <p:cNvPr id="8" name="INHALT">
            <a:extLst>
              <a:ext uri="{FF2B5EF4-FFF2-40B4-BE49-F238E27FC236}">
                <a16:creationId xmlns:a16="http://schemas.microsoft.com/office/drawing/2014/main" id="{0A9A61A5-938A-2845-BA7C-628CC181CC28}"/>
              </a:ext>
            </a:extLst>
          </p:cNvPr>
          <p:cNvSpPr txBox="1"/>
          <p:nvPr/>
        </p:nvSpPr>
        <p:spPr>
          <a:xfrm>
            <a:off x="3670344" y="1532828"/>
            <a:ext cx="2271456" cy="7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3700" i="1">
                <a:solidFill>
                  <a:srgbClr val="E31C0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4800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96539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außen, Berg, Himmel, Natur enthält.&#10;&#10;Automatisch generierte Beschreibung">
            <a:extLst>
              <a:ext uri="{FF2B5EF4-FFF2-40B4-BE49-F238E27FC236}">
                <a16:creationId xmlns:a16="http://schemas.microsoft.com/office/drawing/2014/main" id="{81742403-DF19-4DC3-85C8-5B8501FA2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4" t="15404" r="30898" b="248"/>
          <a:stretch/>
        </p:blipFill>
        <p:spPr>
          <a:xfrm>
            <a:off x="0" y="0"/>
            <a:ext cx="3575720" cy="6858000"/>
          </a:xfrm>
          <a:prstGeom prst="rect">
            <a:avLst/>
          </a:prstGeom>
        </p:spPr>
      </p:pic>
      <p:sp>
        <p:nvSpPr>
          <p:cNvPr id="15" name="Dreieck 6">
            <a:extLst>
              <a:ext uri="{FF2B5EF4-FFF2-40B4-BE49-F238E27FC236}">
                <a16:creationId xmlns:a16="http://schemas.microsoft.com/office/drawing/2014/main" id="{D4334A4C-31ED-48B4-B35F-5D374949F5D2}"/>
              </a:ext>
            </a:extLst>
          </p:cNvPr>
          <p:cNvSpPr/>
          <p:nvPr/>
        </p:nvSpPr>
        <p:spPr>
          <a:xfrm rot="10800000">
            <a:off x="2351584" y="35087"/>
            <a:ext cx="2448272" cy="6858000"/>
          </a:xfrm>
          <a:prstGeom prst="triangle">
            <a:avLst>
              <a:gd name="adj" fmla="val 491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44DDAD-3AFE-2D40-B6F3-6EF169E87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64" y="1645184"/>
            <a:ext cx="7824002" cy="1465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gibt es die IMBA Schweiz?</a:t>
            </a:r>
            <a:endParaRPr lang="de-CH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Qualitative Mountainbike Erlebnisse für Jedermann</a:t>
            </a:r>
          </a:p>
          <a:p>
            <a:pPr marL="0" indent="0">
              <a:buNone/>
            </a:pPr>
            <a:endParaRPr lang="de-CH" sz="500" dirty="0"/>
          </a:p>
          <a:p>
            <a:pPr marL="0" indent="0">
              <a:buNone/>
            </a:pPr>
            <a:endParaRPr lang="de-CH" sz="2400" dirty="0"/>
          </a:p>
          <a:p>
            <a:endParaRPr lang="de-DE" sz="2400" dirty="0"/>
          </a:p>
        </p:txBody>
      </p:sp>
      <p:sp>
        <p:nvSpPr>
          <p:cNvPr id="4" name="AUFBAU DES VEREINS">
            <a:extLst>
              <a:ext uri="{FF2B5EF4-FFF2-40B4-BE49-F238E27FC236}">
                <a16:creationId xmlns:a16="http://schemas.microsoft.com/office/drawing/2014/main" id="{3BDE7BF7-BA46-C24A-875F-D7062B781DDF}"/>
              </a:ext>
            </a:extLst>
          </p:cNvPr>
          <p:cNvSpPr txBox="1">
            <a:spLocks/>
          </p:cNvSpPr>
          <p:nvPr/>
        </p:nvSpPr>
        <p:spPr>
          <a:xfrm>
            <a:off x="2711624" y="353006"/>
            <a:ext cx="8210889" cy="632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1457">
              <a:lnSpc>
                <a:spcPts val="4851"/>
              </a:lnSpc>
              <a:tabLst>
                <a:tab pos="98223" algn="l"/>
                <a:tab pos="321457" algn="l"/>
              </a:tabLst>
              <a:defRPr sz="4000" i="1" baseline="2500">
                <a:solidFill>
                  <a:srgbClr val="FF0F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CH" sz="4800" i="1" baseline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VISION</a:t>
            </a:r>
            <a:r>
              <a:rPr lang="de-CH" sz="4800" i="1" baseline="2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de-CH" sz="4800" i="1" baseline="2500" dirty="0">
                <a:solidFill>
                  <a:srgbClr val="FF000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IMBA Schweiz 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ADFE2E84-2556-483D-BFA6-C07159507A84}"/>
              </a:ext>
            </a:extLst>
          </p:cNvPr>
          <p:cNvSpPr txBox="1">
            <a:spLocks/>
          </p:cNvSpPr>
          <p:nvPr/>
        </p:nvSpPr>
        <p:spPr>
          <a:xfrm>
            <a:off x="3635544" y="3077241"/>
            <a:ext cx="7867447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CH" sz="500" dirty="0"/>
          </a:p>
          <a:p>
            <a:pPr marL="0" indent="0">
              <a:buFont typeface="Arial" pitchFamily="34" charset="0"/>
              <a:buNone/>
            </a:pPr>
            <a:r>
              <a:rPr lang="de-CH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arbeitet die IMBA Schweiz?</a:t>
            </a:r>
            <a:endParaRPr lang="de-CH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Bottom-Up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&amp; Integrativ</a:t>
            </a:r>
          </a:p>
          <a:p>
            <a:pPr marL="0" indent="0">
              <a:buFont typeface="Arial" pitchFamily="34" charset="0"/>
              <a:buNone/>
            </a:pPr>
            <a:endParaRPr lang="de-CH" sz="500" dirty="0"/>
          </a:p>
          <a:p>
            <a:endParaRPr lang="de-DE" sz="2400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4A98CF99-84A4-4992-BA11-E1472795AE3E}"/>
              </a:ext>
            </a:extLst>
          </p:cNvPr>
          <p:cNvSpPr txBox="1">
            <a:spLocks/>
          </p:cNvSpPr>
          <p:nvPr/>
        </p:nvSpPr>
        <p:spPr>
          <a:xfrm>
            <a:off x="4007768" y="4650846"/>
            <a:ext cx="8022544" cy="1658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CH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de-CH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macht die IMBA Schweiz?</a:t>
            </a:r>
            <a:endParaRPr lang="de-CH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Interessensvertretung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Ansprechpartner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Vernetzung</a:t>
            </a:r>
          </a:p>
          <a:p>
            <a:endParaRPr lang="de-DE" sz="2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1C981F-98CC-4980-8CCC-77B84ABE6BB0}"/>
              </a:ext>
            </a:extLst>
          </p:cNvPr>
          <p:cNvSpPr txBox="1"/>
          <p:nvPr/>
        </p:nvSpPr>
        <p:spPr>
          <a:xfrm>
            <a:off x="48705" y="6592081"/>
            <a:ext cx="374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>
                <a:solidFill>
                  <a:schemeClr val="bg1"/>
                </a:solidFill>
              </a:rPr>
              <a:t>Bosch E-Bike Systems</a:t>
            </a: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40B1EFB-8A6A-4915-A32D-92295C271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73" y="449548"/>
            <a:ext cx="1881900" cy="4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69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D6B3A83116AE40BDAEF92A3643C774" ma:contentTypeVersion="13" ma:contentTypeDescription="Ein neues Dokument erstellen." ma:contentTypeScope="" ma:versionID="a53eaf5e62d70c287a85555ddd6e58a7">
  <xsd:schema xmlns:xsd="http://www.w3.org/2001/XMLSchema" xmlns:xs="http://www.w3.org/2001/XMLSchema" xmlns:p="http://schemas.microsoft.com/office/2006/metadata/properties" xmlns:ns2="101026c2-d24e-486b-80f7-d3daedfc1154" xmlns:ns3="49d241d2-b20a-4608-bace-7023f1e4d8b6" targetNamespace="http://schemas.microsoft.com/office/2006/metadata/properties" ma:root="true" ma:fieldsID="dc29b818131c28eebcdc79413e6b86be" ns2:_="" ns3:_="">
    <xsd:import namespace="101026c2-d24e-486b-80f7-d3daedfc1154"/>
    <xsd:import namespace="49d241d2-b20a-4608-bace-7023f1e4d8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26c2-d24e-486b-80f7-d3daedfc11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241d2-b20a-4608-bace-7023f1e4d8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95F825-E39C-49FA-B588-56702A1C7E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026c2-d24e-486b-80f7-d3daedfc1154"/>
    <ds:schemaRef ds:uri="49d241d2-b20a-4608-bace-7023f1e4d8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A180AA-EC13-465F-8F1C-7E5A6FA62A16}">
  <ds:schemaRefs>
    <ds:schemaRef ds:uri="http://schemas.microsoft.com/office/infopath/2007/PartnerControls"/>
    <ds:schemaRef ds:uri="101026c2-d24e-486b-80f7-d3daedfc1154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49d241d2-b20a-4608-bace-7023f1e4d8b6"/>
    <ds:schemaRef ds:uri="http://purl.org/dc/terms/"/>
    <ds:schemaRef ds:uri="http://schemas.microsoft.com/office/2006/documentManagement/typ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D68B56-AD4C-4193-901C-23BBE7F578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Macintosh PowerPoint</Application>
  <PresentationFormat>Breitbild</PresentationFormat>
  <Paragraphs>185</Paragraphs>
  <Slides>21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Helvetica Neue</vt:lpstr>
      <vt:lpstr>Helvetica Neue Light</vt:lpstr>
      <vt:lpstr>Helvetica Neue Medium</vt:lpstr>
      <vt:lpstr>Wingdings</vt:lpstr>
      <vt:lpstr>Office-thema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WAHRNEHMUNG Stakeholder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dcterms:modified xsi:type="dcterms:W3CDTF">2021-09-22T14:55:32Z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0x0101002FD6B3A83116AE40BDAEF92A3643C774</vt:lpwstr>
  </property>
  <property fmtid="{D5CDD505-2E9C-101B-9397-08002B2CF9AE}" pid="3" name="Order">
    <vt:r8>11507700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