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3504" r:id="rId1"/>
    <p:sldMasterId id="2147493513" r:id="rId2"/>
  </p:sldMasterIdLst>
  <p:notesMasterIdLst>
    <p:notesMasterId r:id="rId18"/>
  </p:notesMasterIdLst>
  <p:handoutMasterIdLst>
    <p:handoutMasterId r:id="rId19"/>
  </p:handoutMasterIdLst>
  <p:sldIdLst>
    <p:sldId id="608" r:id="rId3"/>
    <p:sldId id="611" r:id="rId4"/>
    <p:sldId id="645" r:id="rId5"/>
    <p:sldId id="621" r:id="rId6"/>
    <p:sldId id="634" r:id="rId7"/>
    <p:sldId id="635" r:id="rId8"/>
    <p:sldId id="650" r:id="rId9"/>
    <p:sldId id="411" r:id="rId10"/>
    <p:sldId id="412" r:id="rId11"/>
    <p:sldId id="649" r:id="rId12"/>
    <p:sldId id="647" r:id="rId13"/>
    <p:sldId id="648" r:id="rId14"/>
    <p:sldId id="644" r:id="rId15"/>
    <p:sldId id="646" r:id="rId16"/>
    <p:sldId id="628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nhäusern Robert" initials="ZR" lastIdx="1" clrIdx="0">
    <p:extLst>
      <p:ext uri="{19B8F6BF-5375-455C-9EA6-DF929625EA0E}">
        <p15:presenceInfo xmlns:p15="http://schemas.microsoft.com/office/powerpoint/2012/main" userId="S-1-5-21-4266973223-2791632186-2101343948-1174" providerId="AD"/>
      </p:ext>
    </p:extLst>
  </p:cmAuthor>
  <p:cmAuthor id="2" name="Müller Livia" initials="ML" lastIdx="4" clrIdx="1">
    <p:extLst>
      <p:ext uri="{19B8F6BF-5375-455C-9EA6-DF929625EA0E}">
        <p15:presenceInfo xmlns:p15="http://schemas.microsoft.com/office/powerpoint/2012/main" userId="S::livia.mueller@stv-fst.ch::bc49cc85-648b-46b4-8b76-1d640f4af933" providerId="AD"/>
      </p:ext>
    </p:extLst>
  </p:cmAuthor>
  <p:cmAuthor id="3" name="Stadler Joana" initials="SJ" lastIdx="1" clrIdx="2">
    <p:extLst>
      <p:ext uri="{19B8F6BF-5375-455C-9EA6-DF929625EA0E}">
        <p15:presenceInfo xmlns:p15="http://schemas.microsoft.com/office/powerpoint/2012/main" userId="S::joana.stadler@stv-fst.ch::243bc6cf-afb6-4dd0-be3e-2452f7ee95c0" providerId="AD"/>
      </p:ext>
    </p:extLst>
  </p:cmAuthor>
  <p:cmAuthor id="4" name="Weber Sophie" initials="WS" lastIdx="2" clrIdx="3">
    <p:extLst>
      <p:ext uri="{19B8F6BF-5375-455C-9EA6-DF929625EA0E}">
        <p15:presenceInfo xmlns:p15="http://schemas.microsoft.com/office/powerpoint/2012/main" userId="S::sophie.weber@stv-fst.ch::2c21fc73-5367-4c88-8cb2-5e7be2f4dd25" providerId="AD"/>
      </p:ext>
    </p:extLst>
  </p:cmAuthor>
  <p:cmAuthor id="5" name="Martina Bieler" initials="MB" lastIdx="1" clrIdx="4">
    <p:extLst>
      <p:ext uri="{19B8F6BF-5375-455C-9EA6-DF929625EA0E}">
        <p15:presenceInfo xmlns:p15="http://schemas.microsoft.com/office/powerpoint/2012/main" userId="Martina Bie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E8"/>
    <a:srgbClr val="2C3708"/>
    <a:srgbClr val="849D76"/>
    <a:srgbClr val="B9C09F"/>
    <a:srgbClr val="8D8C34"/>
    <a:srgbClr val="D1B641"/>
    <a:srgbClr val="4E4A0F"/>
    <a:srgbClr val="0B1402"/>
    <a:srgbClr val="80C341"/>
    <a:srgbClr val="B3E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3213" autoAdjust="0"/>
  </p:normalViewPr>
  <p:slideViewPr>
    <p:cSldViewPr snapToGrid="0" snapToObjects="1">
      <p:cViewPr varScale="1">
        <p:scale>
          <a:sx n="84" d="100"/>
          <a:sy n="84" d="100"/>
        </p:scale>
        <p:origin x="436" y="40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65FC65-0EA8-431A-8DB6-E6F230B99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C03AAC-4E93-4185-84D2-A9846C8D30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AC68-6130-40A7-8C22-3A2BF9712A65}" type="datetimeFigureOut">
              <a:rPr lang="de-CH" smtClean="0"/>
              <a:t>09.03.2021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ED5128-0AA2-4B35-BE33-9ED673148F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70FCF2-7769-4C67-84D7-5870A5C5D7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3111-69B8-4F99-A839-BD3273D6AE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85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F2C5B-B21F-FF46-976B-33D507BF9EEB}" type="datetimeFigureOut">
              <a:rPr lang="de-CH" smtClean="0"/>
              <a:t>09.03.2021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DE8C-C881-7049-9F50-A635369EF7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7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230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102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Webseite mit Emblem (ganz unten im </a:t>
            </a:r>
            <a:r>
              <a:rPr lang="de-DE" dirty="0" err="1"/>
              <a:t>Footer</a:t>
            </a:r>
            <a:r>
              <a:rPr lang="de-DE" dirty="0"/>
              <a:t>) https://toggenburg.swiss</a:t>
            </a:r>
          </a:p>
          <a:p>
            <a:r>
              <a:rPr lang="de-DE" dirty="0"/>
              <a:t>Verlinkung zum </a:t>
            </a:r>
            <a:r>
              <a:rPr lang="de-DE" dirty="0" err="1"/>
              <a:t>ginto</a:t>
            </a:r>
            <a:r>
              <a:rPr lang="de-DE" dirty="0"/>
              <a:t>-Eintrag: https://www.ginto.guide/entries/b1f59ba3-fabd-412e-90f2-b5e69f03dd6d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697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Interlaken (BZI), Lausanne (Athena), Sion (CVPC), Solothurn (EBZ), NEU: </a:t>
            </a:r>
            <a:r>
              <a:rPr lang="de-CH" dirty="0" err="1"/>
              <a:t>Schiers</a:t>
            </a:r>
            <a:r>
              <a:rPr lang="de-CH" dirty="0"/>
              <a:t>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989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Letzter Arbeitstag: Ende April 2021</a:t>
            </a:r>
          </a:p>
          <a:p>
            <a:r>
              <a:rPr lang="de-CH" dirty="0"/>
              <a:t>Verfahren zur Suche der Nachfolge läuft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97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652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Hotel-Logiernächte (Januar – Dezember 2020)</a:t>
            </a:r>
            <a:r>
              <a:rPr lang="de-CH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im Vergleich zum Vorjahr: </a:t>
            </a:r>
            <a:r>
              <a:rPr lang="de-CH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- 40 %</a:t>
            </a:r>
            <a:br>
              <a:rPr lang="de-CH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de-DE" sz="2800" dirty="0"/>
              <a:t>So tief waren die Werte zuletzt Ende der 1950er-Jahren gewesen. </a:t>
            </a:r>
            <a:br>
              <a:rPr lang="de-DE" sz="2800" dirty="0"/>
            </a:br>
            <a:r>
              <a:rPr lang="de-DE" sz="2800" dirty="0"/>
              <a:t>Die ausländische Nachfrage sank um 66,1% (–14,3 Millionen) auf 7,3 Millionen Logiernächte. Schweizer Gäste generierten 16,4 Millionen Logiernächte (–8,6%/–1,5 Millionen). </a:t>
            </a:r>
          </a:p>
          <a:p>
            <a:endParaRPr lang="de-CH" sz="1800" dirty="0">
              <a:solidFill>
                <a:srgbClr val="C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r>
              <a:rPr lang="de-CH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Zum Vergleich: Zahlen «vor Corona»: 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39,6 Mio. Logiernächte (2019)</a:t>
            </a:r>
            <a:endParaRPr lang="de-CH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r>
              <a:rPr lang="de-CH" sz="1800" b="0" i="0" u="none" strike="noStrike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5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Teilnahme: Präsidenten und Direktoren der Allianz-Verbände</a:t>
            </a:r>
            <a:br>
              <a:rPr lang="de-CH" dirty="0"/>
            </a:br>
            <a:r>
              <a:rPr lang="de-CH" dirty="0"/>
              <a:t>Behandelte Themen: Exit-Strategie, finanzielle Unterstützung, Impf- und Teststrategie	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92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Gemeinsame Kampagne von STV, </a:t>
            </a:r>
            <a:r>
              <a:rPr lang="de-CH" dirty="0" err="1"/>
              <a:t>HotellerieSuisse</a:t>
            </a:r>
            <a:r>
              <a:rPr lang="de-CH" dirty="0"/>
              <a:t> (Lead), Seilbahnen Schweiz, Schweizer Reiseverband, VSTM</a:t>
            </a:r>
            <a:br>
              <a:rPr lang="de-CH" dirty="0"/>
            </a:br>
            <a:r>
              <a:rPr lang="de-CH" dirty="0"/>
              <a:t>1. Niederlage, zuvor Ja zum Waffenrecht und zur Kündigungsinitiative, aber nach den ersten Umfragewerten (65 Prozent Ja) konnte doch noch ein versöhnliches Resultate erzielt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876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115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64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77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Anforderung (Punkt 1) sind: Digitalisierung, Nachhaltigkeit, Innovationsmanagement, Partner-Management, Weiterbildung, Produktentwicklung, Marktforschung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46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DE8C-C881-7049-9F50-A635369EF73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0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600" y="1279532"/>
            <a:ext cx="11182524" cy="1049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00" y="2341017"/>
            <a:ext cx="11182524" cy="384365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Utopia Std" panose="02040603060506020204" pitchFamily="18" charset="0"/>
              </a:defRPr>
            </a:lvl1pPr>
            <a:lvl2pPr>
              <a:defRPr sz="2000">
                <a:latin typeface="Utopia Std" panose="02040603060506020204" pitchFamily="18" charset="0"/>
              </a:defRPr>
            </a:lvl2pPr>
            <a:lvl3pPr>
              <a:defRPr sz="2000">
                <a:latin typeface="Utopia Std" panose="02040603060506020204" pitchFamily="18" charset="0"/>
              </a:defRPr>
            </a:lvl3pPr>
            <a:lvl4pPr>
              <a:defRPr sz="2000">
                <a:latin typeface="Utopia Std" panose="02040603060506020204" pitchFamily="18" charset="0"/>
              </a:defRPr>
            </a:lvl4pPr>
            <a:lvl5pPr>
              <a:defRPr sz="2000">
                <a:latin typeface="Utopia Std" panose="020406030605060202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174E-E063-4C7F-98B9-CD8C8A8D2CC9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4DF7A1A4-702A-43E3-84C1-00299B46A469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24918B0-657C-48E8-8B1D-E738A08E3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0"/>
            <a:ext cx="580866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3ED5002E-21C1-4EFA-9BAB-C9A5E6B00D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3338" y="0"/>
            <a:ext cx="5808662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278" y="3738563"/>
            <a:ext cx="5259722" cy="18928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5259722" cy="60441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DAB47B-5C2E-4728-8AFD-02D31FC4723B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710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60DAD5-929D-4280-B35D-15C6CB0D3049}"/>
              </a:ext>
            </a:extLst>
          </p:cNvPr>
          <p:cNvSpPr/>
          <p:nvPr userDrawn="1"/>
        </p:nvSpPr>
        <p:spPr>
          <a:xfrm>
            <a:off x="6383338" y="0"/>
            <a:ext cx="58086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278" y="3738563"/>
            <a:ext cx="5259722" cy="18928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5259722" cy="60441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14E430-8DF0-44F1-92C2-F840FB937916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94B6C9-39F0-47E7-A4B0-13FDC71F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9" y="0"/>
            <a:ext cx="5808662" cy="68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60DAD5-929D-4280-B35D-15C6CB0D3049}"/>
              </a:ext>
            </a:extLst>
          </p:cNvPr>
          <p:cNvSpPr/>
          <p:nvPr userDrawn="1"/>
        </p:nvSpPr>
        <p:spPr>
          <a:xfrm>
            <a:off x="6383338" y="0"/>
            <a:ext cx="58086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278" y="3738563"/>
            <a:ext cx="5259722" cy="18928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5259722" cy="60441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CA752B-CD2B-4A1C-A7FB-2C8467BFD443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A7A2B11-5F98-4185-8FE5-A9C973645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17" y="0"/>
            <a:ext cx="580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60DAD5-929D-4280-B35D-15C6CB0D3049}"/>
              </a:ext>
            </a:extLst>
          </p:cNvPr>
          <p:cNvSpPr/>
          <p:nvPr userDrawn="1"/>
        </p:nvSpPr>
        <p:spPr>
          <a:xfrm>
            <a:off x="6383338" y="0"/>
            <a:ext cx="580866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278" y="3738563"/>
            <a:ext cx="5259722" cy="18928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5259722" cy="60441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C7D17-B3A6-41F5-98E9-B1AA681469C8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5BC905-AB23-46EF-8990-076B762C86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17" y="0"/>
            <a:ext cx="580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60DAD5-929D-4280-B35D-15C6CB0D3049}"/>
              </a:ext>
            </a:extLst>
          </p:cNvPr>
          <p:cNvSpPr/>
          <p:nvPr userDrawn="1"/>
        </p:nvSpPr>
        <p:spPr>
          <a:xfrm>
            <a:off x="6383338" y="0"/>
            <a:ext cx="580866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278" y="3738563"/>
            <a:ext cx="5259722" cy="1892854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5259722" cy="60441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97CEED-DBC0-4EEF-9D41-3CE6C1C42D43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FDB84E-81F9-4920-BB17-DF07D9B508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8" y="0"/>
            <a:ext cx="580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Bild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784701-470D-4E0F-8380-1073BF5F6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B19952-E5F9-402E-8861-6B8F8623DA45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2502000" cy="27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2212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784701-470D-4E0F-8380-1073BF5F6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B19952-E5F9-402E-8861-6B8F8623DA45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2502000" cy="27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7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1AA980-62AF-4DC0-BAF9-597B733BD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99A592-C6AB-4B44-BE8F-861B7FE7A42E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48AB76-5AB0-4669-B570-D7DC0A8A2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" y="453600"/>
            <a:ext cx="25020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4541287-6726-4151-921C-D0817C44D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D9D876-2290-4A58-902B-68CFACD6EC8E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48AB76-5AB0-4669-B570-D7DC0A8A2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" y="453600"/>
            <a:ext cx="25020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1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DFB50BA-65D4-418A-A99A-06ED0A68E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9968A-A849-4C34-AD9A-46DBB7B13919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48AB76-5AB0-4669-B570-D7DC0A8A2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" y="453600"/>
            <a:ext cx="25020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merierter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949" y="1279527"/>
            <a:ext cx="11634176" cy="1049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1. 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00" y="2341017"/>
            <a:ext cx="11182524" cy="384365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174E-E063-4C7F-98B9-CD8C8A8D2CC9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4DF7A1A4-702A-43E3-84C1-00299B46A469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8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gel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CB74101-8FAF-447B-BEA0-7BD8535F7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4653136"/>
            <a:ext cx="7870953" cy="100811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F34DC7-F8B6-4498-AFCA-FD9324F19DF6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BAB51A06-C04D-4B45-A6EF-7C74E03ACD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278" y="5776913"/>
            <a:ext cx="7870952" cy="60441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48AB76-5AB0-4669-B570-D7DC0A8A2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" y="453600"/>
            <a:ext cx="25020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C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FDC18C77-302A-46FD-9C8D-A5DA96F6E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0"/>
            <a:ext cx="580866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699DAC-2B86-43D3-9F4F-617FFD545E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3338" y="0"/>
            <a:ext cx="5808662" cy="6858000"/>
          </a:xfrm>
          <a:custGeom>
            <a:avLst/>
            <a:gdLst>
              <a:gd name="connsiteX0" fmla="*/ 0 w 5808662"/>
              <a:gd name="connsiteY0" fmla="*/ 0 h 6858000"/>
              <a:gd name="connsiteX1" fmla="*/ 5808662 w 5808662"/>
              <a:gd name="connsiteY1" fmla="*/ 0 h 6858000"/>
              <a:gd name="connsiteX2" fmla="*/ 5808662 w 5808662"/>
              <a:gd name="connsiteY2" fmla="*/ 6858000 h 6858000"/>
              <a:gd name="connsiteX3" fmla="*/ 1707214 w 5808662"/>
              <a:gd name="connsiteY3" fmla="*/ 6858000 h 6858000"/>
              <a:gd name="connsiteX4" fmla="*/ 0 w 5808662"/>
              <a:gd name="connsiteY4" fmla="*/ 598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8662" h="6858000">
                <a:moveTo>
                  <a:pt x="0" y="0"/>
                </a:moveTo>
                <a:lnTo>
                  <a:pt x="5808662" y="0"/>
                </a:lnTo>
                <a:lnTo>
                  <a:pt x="5808662" y="6858000"/>
                </a:lnTo>
                <a:lnTo>
                  <a:pt x="1707214" y="6858000"/>
                </a:lnTo>
                <a:lnTo>
                  <a:pt x="0" y="5987493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108000" tIns="648000" rIns="108000" bIns="72000" anchor="ctr" anchorCtr="0">
            <a:noAutofit/>
          </a:bodyPr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52" y="3738563"/>
            <a:ext cx="5832648" cy="1892854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352" y="5776913"/>
            <a:ext cx="5832648" cy="604414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1245FF-8B6C-43BA-AE0D-83C699BE86E7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44EA7903-9078-4E40-90C7-9903A141C539}"/>
              </a:ext>
            </a:extLst>
          </p:cNvPr>
          <p:cNvSpPr/>
          <p:nvPr userDrawn="1"/>
        </p:nvSpPr>
        <p:spPr>
          <a:xfrm>
            <a:off x="4634168" y="5986172"/>
            <a:ext cx="3456384" cy="871828"/>
          </a:xfrm>
          <a:prstGeom prst="triangle">
            <a:avLst>
              <a:gd name="adj" fmla="val 505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019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C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91FB4ED0-130D-4355-88F0-1D041B8F08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0"/>
            <a:ext cx="580866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52" y="3738563"/>
            <a:ext cx="5832648" cy="18928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352" y="5776913"/>
            <a:ext cx="5832648" cy="604414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EDD35-D2FD-41FD-9920-818F33D2CB94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CC093AF3-E4E2-4840-88BA-87887131350C}"/>
              </a:ext>
            </a:extLst>
          </p:cNvPr>
          <p:cNvSpPr/>
          <p:nvPr userDrawn="1"/>
        </p:nvSpPr>
        <p:spPr>
          <a:xfrm>
            <a:off x="4634168" y="5986172"/>
            <a:ext cx="3456384" cy="871828"/>
          </a:xfrm>
          <a:prstGeom prst="triangle">
            <a:avLst>
              <a:gd name="adj" fmla="val 505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6A367DAD-F78F-461E-BDAF-CA08B76C3C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3338" y="0"/>
            <a:ext cx="5808662" cy="6858000"/>
          </a:xfrm>
          <a:custGeom>
            <a:avLst/>
            <a:gdLst>
              <a:gd name="connsiteX0" fmla="*/ 0 w 5808662"/>
              <a:gd name="connsiteY0" fmla="*/ 0 h 6858000"/>
              <a:gd name="connsiteX1" fmla="*/ 5808662 w 5808662"/>
              <a:gd name="connsiteY1" fmla="*/ 0 h 6858000"/>
              <a:gd name="connsiteX2" fmla="*/ 5808662 w 5808662"/>
              <a:gd name="connsiteY2" fmla="*/ 6858000 h 6858000"/>
              <a:gd name="connsiteX3" fmla="*/ 1707214 w 5808662"/>
              <a:gd name="connsiteY3" fmla="*/ 6858000 h 6858000"/>
              <a:gd name="connsiteX4" fmla="*/ 0 w 5808662"/>
              <a:gd name="connsiteY4" fmla="*/ 598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8662" h="6858000">
                <a:moveTo>
                  <a:pt x="0" y="0"/>
                </a:moveTo>
                <a:lnTo>
                  <a:pt x="5808662" y="0"/>
                </a:lnTo>
                <a:lnTo>
                  <a:pt x="5808662" y="6858000"/>
                </a:lnTo>
                <a:lnTo>
                  <a:pt x="1707214" y="6858000"/>
                </a:lnTo>
                <a:lnTo>
                  <a:pt x="0" y="5987493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108000" tIns="648000" rIns="108000" bIns="72000" anchor="ctr" anchorCtr="0">
            <a:noAutofit/>
          </a:bodyPr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</p:spTree>
    <p:extLst>
      <p:ext uri="{BB962C8B-B14F-4D97-AF65-F5344CB8AC3E}">
        <p14:creationId xmlns:p14="http://schemas.microsoft.com/office/powerpoint/2010/main" val="418445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C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B1FFE90-74E5-48F4-8B34-4EDC9CFF8F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0"/>
            <a:ext cx="580866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52" y="3738563"/>
            <a:ext cx="5832648" cy="18928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352" y="5776913"/>
            <a:ext cx="5832648" cy="604414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Datum und Verfasserangaben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3E3C79-C38C-408F-AF62-C8886790A23B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CC093AF3-E4E2-4840-88BA-87887131350C}"/>
              </a:ext>
            </a:extLst>
          </p:cNvPr>
          <p:cNvSpPr/>
          <p:nvPr userDrawn="1"/>
        </p:nvSpPr>
        <p:spPr>
          <a:xfrm>
            <a:off x="4634168" y="5986172"/>
            <a:ext cx="3456384" cy="871828"/>
          </a:xfrm>
          <a:prstGeom prst="triangle">
            <a:avLst>
              <a:gd name="adj" fmla="val 505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67C6EC0-3207-4886-B23A-5EDAAC15B7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3338" y="0"/>
            <a:ext cx="5808662" cy="6858000"/>
          </a:xfrm>
          <a:custGeom>
            <a:avLst/>
            <a:gdLst>
              <a:gd name="connsiteX0" fmla="*/ 0 w 5808662"/>
              <a:gd name="connsiteY0" fmla="*/ 0 h 6858000"/>
              <a:gd name="connsiteX1" fmla="*/ 5808662 w 5808662"/>
              <a:gd name="connsiteY1" fmla="*/ 0 h 6858000"/>
              <a:gd name="connsiteX2" fmla="*/ 5808662 w 5808662"/>
              <a:gd name="connsiteY2" fmla="*/ 6858000 h 6858000"/>
              <a:gd name="connsiteX3" fmla="*/ 1707214 w 5808662"/>
              <a:gd name="connsiteY3" fmla="*/ 6858000 h 6858000"/>
              <a:gd name="connsiteX4" fmla="*/ 0 w 5808662"/>
              <a:gd name="connsiteY4" fmla="*/ 598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8662" h="6858000">
                <a:moveTo>
                  <a:pt x="0" y="0"/>
                </a:moveTo>
                <a:lnTo>
                  <a:pt x="5808662" y="0"/>
                </a:lnTo>
                <a:lnTo>
                  <a:pt x="5808662" y="6858000"/>
                </a:lnTo>
                <a:lnTo>
                  <a:pt x="1707214" y="6858000"/>
                </a:lnTo>
                <a:lnTo>
                  <a:pt x="0" y="5987493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lIns="108000" tIns="648000" rIns="108000" bIns="72000" anchor="ctr" anchorCtr="0">
            <a:noAutofit/>
          </a:bodyPr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</p:spTree>
    <p:extLst>
      <p:ext uri="{BB962C8B-B14F-4D97-AF65-F5344CB8AC3E}">
        <p14:creationId xmlns:p14="http://schemas.microsoft.com/office/powerpoint/2010/main" val="892256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538163" indent="-269875">
              <a:defRPr/>
            </a:lvl3pPr>
            <a:lvl4pPr marL="808038" indent="-269875">
              <a:defRPr/>
            </a:lvl4pPr>
            <a:lvl5pPr marL="1074738" indent="-269875">
              <a:tabLst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7E944-6FC0-42E0-B933-A83CB0B670D3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959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655009"/>
            <a:ext cx="5257800" cy="352195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AA6-341C-4964-BF19-8B45B404F0A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E0BC5BB-7E17-4265-8E4F-B7DD5A797B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3102" y="2649594"/>
            <a:ext cx="5259600" cy="352195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726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655009"/>
            <a:ext cx="4537720" cy="3078247"/>
          </a:xfrm>
        </p:spPr>
        <p:txBody>
          <a:bodyPr anchor="ctr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188F-2756-4F19-BCB6-D25C443A8DCF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E0BC5BB-7E17-4265-8E4F-B7DD5A797B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3102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224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Quot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31462" y="2655009"/>
            <a:ext cx="4727818" cy="3078247"/>
          </a:xfrm>
        </p:spPr>
        <p:txBody>
          <a:bodyPr anchor="ctr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C233-31A3-4124-90DA-1A825E4AFD8C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519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276872"/>
            <a:ext cx="2523418" cy="38946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7994104" cy="6033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064E-8746-4B38-A2F7-8AE3798E8ED1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963C278-4432-4171-BBB1-BE080D37A43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75719" y="2276872"/>
            <a:ext cx="8083561" cy="3894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Diagramm oder 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7758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655009"/>
            <a:ext cx="5257800" cy="352195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6EDB-65CA-4DDA-8156-CE2E1442E98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E0BC5BB-7E17-4265-8E4F-B7DD5A797B0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03102" y="3789041"/>
            <a:ext cx="5259600" cy="2232248"/>
          </a:xfrm>
          <a:solidFill>
            <a:schemeClr val="accent1"/>
          </a:solidFill>
        </p:spPr>
        <p:txBody>
          <a:bodyPr lIns="180000" tIns="144000" rIns="180000" bIns="144000"/>
          <a:lstStyle>
            <a:lvl1pPr>
              <a:defRPr sz="1800" b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7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Gebäude, Berg, alt enthält.&#10;&#10;Automatisch generierte Beschreibung">
            <a:extLst>
              <a:ext uri="{FF2B5EF4-FFF2-40B4-BE49-F238E27FC236}">
                <a16:creationId xmlns:a16="http://schemas.microsoft.com/office/drawing/2014/main" id="{5458E266-11E1-4FF9-9FE5-D8D7DF8F6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5" b="28981"/>
          <a:stretch/>
        </p:blipFill>
        <p:spPr>
          <a:xfrm>
            <a:off x="332801" y="2720895"/>
            <a:ext cx="11570400" cy="346802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62960-6A6A-4C6F-8F79-5F7B124859BF}"/>
              </a:ext>
            </a:extLst>
          </p:cNvPr>
          <p:cNvSpPr txBox="1">
            <a:spLocks/>
          </p:cNvSpPr>
          <p:nvPr userDrawn="1"/>
        </p:nvSpPr>
        <p:spPr>
          <a:xfrm>
            <a:off x="300692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205" y="1961805"/>
            <a:ext cx="10974617" cy="899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6206" y="2837263"/>
            <a:ext cx="1096630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0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ein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2354-896A-4CF2-ABDC-BCFC0D49151A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2708275"/>
            <a:ext cx="5259387" cy="328771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052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5257800" cy="10354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C732-376A-4AA4-8602-474F683436AB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476672"/>
            <a:ext cx="5259387" cy="590465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47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ein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5257800" cy="10354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0735-AE57-4E20-B9C4-C255EA93E99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0"/>
            <a:ext cx="5808662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038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itel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20336" y="1484785"/>
            <a:ext cx="2538244" cy="1584176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Quote 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53136"/>
            <a:ext cx="5257800" cy="1512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2A01-CCF1-4E46-8562-C043B9FB59DA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1782000" cy="19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293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itel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20336" y="1484785"/>
            <a:ext cx="2538244" cy="1584176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Quote 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53136"/>
            <a:ext cx="5257800" cy="1512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2A01-CCF1-4E46-8562-C043B9FB59DA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1782000" cy="19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220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ein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1484784"/>
            <a:ext cx="2523418" cy="4686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BC1B-C4A8-4CBA-95AB-99FE3541F2CF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47728" y="1556792"/>
            <a:ext cx="7994997" cy="48245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670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93">
          <p15:clr>
            <a:srgbClr val="FBAE40"/>
          </p15:clr>
        </p15:guide>
        <p15:guide id="6" pos="229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DA3-D9E0-401A-87D8-3D1DAA618188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2859797"/>
            <a:ext cx="5259387" cy="352195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109A0205-CDE5-463F-90BE-7239B4A4D8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278" y="2859797"/>
            <a:ext cx="5259387" cy="352195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710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3212976"/>
            <a:ext cx="5259600" cy="29585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69"/>
            <a:ext cx="5257800" cy="156834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7527-6D3C-4326-8929-ED2CEBD9C164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1400" y="3573016"/>
            <a:ext cx="4251325" cy="280873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D46B9C8-74BC-46CE-9DE3-15A04246A9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9813" y="476250"/>
            <a:ext cx="4251325" cy="280873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227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46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4908-DC73-487A-A05F-8994D0AB2021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9" y="4725144"/>
            <a:ext cx="2520974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8856C77-A544-4827-88C1-A3EA8D7051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1751" y="2840332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3877982-CE39-42D1-813D-96BCA1ABA9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8577" y="2840332"/>
            <a:ext cx="2522561" cy="354141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040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24E-CE75-4948-8AFD-BCCEB8A3EC4F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9" y="4725144"/>
            <a:ext cx="2520974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8856C77-A544-4827-88C1-A3EA8D7051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1751" y="2840332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3877982-CE39-42D1-813D-96BCA1ABA9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8577" y="2840332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EEC0D20B-6753-4734-895D-5FB9E68EC0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577" y="4725144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82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Gebäude, draußen, Berg, alt enthält.&#10;&#10;Automatisch generierte Beschreibung">
            <a:extLst>
              <a:ext uri="{FF2B5EF4-FFF2-40B4-BE49-F238E27FC236}">
                <a16:creationId xmlns:a16="http://schemas.microsoft.com/office/drawing/2014/main" id="{7A27BD5D-7694-44FB-BACD-11FFBBCC3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"/>
          <a:stretch/>
        </p:blipFill>
        <p:spPr>
          <a:xfrm>
            <a:off x="4221635" y="1139394"/>
            <a:ext cx="7695966" cy="50076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145146-DD1B-4965-B48B-54643B162E6D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8BBD05A-3346-493C-897B-EBAFE48F5DE7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BE5DD6-AAEE-4868-9BC6-2D43EF1C4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27" y="3768307"/>
            <a:ext cx="3792212" cy="2388047"/>
          </a:xfrm>
          <a:prstGeom prst="rect">
            <a:avLst/>
          </a:prstGeom>
          <a:solidFill>
            <a:schemeClr val="bg1"/>
          </a:solidFill>
        </p:spPr>
        <p:txBody>
          <a:bodyPr tIns="46800" bIns="46800" anchor="t">
            <a:normAutofit/>
          </a:bodyPr>
          <a:lstStyle>
            <a:lvl1pPr algn="r">
              <a:defRPr sz="2600" b="1" cap="all" baseline="0">
                <a:solidFill>
                  <a:schemeClr val="tx1"/>
                </a:solidFill>
                <a:latin typeface="Univers LT Std 45 Light" panose="020B0403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C87DC2-19E9-45E4-9928-645E4825055A}"/>
              </a:ext>
            </a:extLst>
          </p:cNvPr>
          <p:cNvSpPr/>
          <p:nvPr userDrawn="1"/>
        </p:nvSpPr>
        <p:spPr>
          <a:xfrm>
            <a:off x="383126" y="1139396"/>
            <a:ext cx="3792211" cy="262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245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4149080"/>
            <a:ext cx="2520974" cy="2022467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7994104" cy="53137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74F7-7AD4-44F1-B3FA-42B055E7243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1840" y="2344115"/>
            <a:ext cx="2520974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8856C77-A544-4827-88C1-A3EA8D7051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278" y="2344115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3877982-CE39-42D1-813D-96BCA1ABA9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08034" y="2344115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EEC0D20B-6753-4734-895D-5FB9E68EC0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94059" y="2344115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4B43696-1DD6-4575-B54C-A961F04BB95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595646" y="4149080"/>
            <a:ext cx="2520974" cy="2022467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AFDCE921-3418-4AA2-BDB4-4BE3186CE92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08034" y="4149080"/>
            <a:ext cx="2520974" cy="2022467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1D590DE-8322-41C8-8CB0-C516FB5C33D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351840" y="4149079"/>
            <a:ext cx="2520974" cy="2022467"/>
          </a:xfrm>
        </p:spPr>
        <p:txBody>
          <a:bodyPr/>
          <a:lstStyle>
            <a:lvl1pPr>
              <a:defRPr sz="1800" b="1"/>
            </a:lvl1pPr>
            <a:lvl2pPr marL="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961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480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sech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496E406-BE4A-43F1-8459-49EB807DE0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278" y="2649594"/>
            <a:ext cx="5259600" cy="35219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5257678" cy="103542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0740-1597-4F79-A7CD-DF5B6D9E86B4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25A104B-917D-4916-BD6A-08E22C832F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9" y="4725144"/>
            <a:ext cx="2520974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8856C77-A544-4827-88C1-A3EA8D7051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1751" y="2840332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3877982-CE39-42D1-813D-96BCA1ABA9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8577" y="2840332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EEC0D20B-6753-4734-895D-5FB9E68EC0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8577" y="4725144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429882-512E-4229-9E31-23EF7CB2760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5695" y="955520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1A6BD0B9-5259-4FD7-8DEC-592671FF60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22521" y="955520"/>
            <a:ext cx="2522561" cy="165660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495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5F74DF93-62A0-411A-AD36-F5644E57A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0"/>
            <a:ext cx="5808662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AD6EC1A-4161-4C6C-BC2C-AFB90D7E9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83338" y="0"/>
            <a:ext cx="5808662" cy="685800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6278" y="5134377"/>
            <a:ext cx="5259722" cy="110293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de-CH" dirty="0"/>
              <a:t>Schlussfolie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E7E831-7B46-4082-BB80-7C8B1D172B24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36279" y="6526822"/>
            <a:ext cx="5259722" cy="144016"/>
          </a:xfrm>
        </p:spPr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97AA3-8E7D-410F-9040-1AF3C32B2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0" y="454880"/>
            <a:ext cx="2500439" cy="2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B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B09656B4-5144-44BE-9B7A-53C2251C3D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00007F3-5E8F-488C-8F7C-BD437B8DFC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5134377"/>
            <a:ext cx="7870953" cy="1030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Schlussfolie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350F2-F2CD-49A1-A3B7-1889E109896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2502000" cy="27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99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B Bild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B09656B4-5144-44BE-9B7A-53C2251C3D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Bild durch Klicken auf Symbol einfügen.</a:t>
            </a:r>
            <a:br>
              <a:rPr lang="de-CH" dirty="0"/>
            </a:br>
            <a:r>
              <a:rPr lang="de-CH" dirty="0"/>
              <a:t>Danach Bild in den Hintergrund stellen, damit das Linienelement (hinter diesem Bildplatzhalter) vor das Bild zu stehen kommt.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199" y="5134377"/>
            <a:ext cx="7870953" cy="1030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Schlussfolie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350F2-F2CD-49A1-A3B7-1889E109896D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DEAA45-3350-4D1C-A76C-88AED8FC2C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0400" y="453600"/>
            <a:ext cx="2502000" cy="27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   </a:t>
            </a:r>
            <a:endParaRPr lang="de-CH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00007F3-5E8F-488C-8F7C-BD437B8DFC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972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1706">
          <p15:clr>
            <a:srgbClr val="FBAE40"/>
          </p15:clr>
        </p15:guide>
        <p15:guide id="5" orient="horz" pos="37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E476-9028-4124-9695-DB288F358587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8896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8DD4-F4C4-4BA7-9D20-D7D47BA7F269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37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8C87DC2-19E9-45E4-9928-645E4825055A}"/>
              </a:ext>
            </a:extLst>
          </p:cNvPr>
          <p:cNvSpPr/>
          <p:nvPr userDrawn="1"/>
        </p:nvSpPr>
        <p:spPr>
          <a:xfrm>
            <a:off x="383126" y="1139396"/>
            <a:ext cx="3792211" cy="262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CE7216-4A2B-4F7F-99F9-F70C2902D7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20801" y="1139394"/>
            <a:ext cx="7696800" cy="50076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E145146-DD1B-4965-B48B-54643B162E6D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8BBD05A-3346-493C-897B-EBAFE48F5DE7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BE5DD6-AAEE-4868-9BC6-2D43EF1C4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27" y="3768307"/>
            <a:ext cx="3792212" cy="2388047"/>
          </a:xfrm>
          <a:prstGeom prst="rect">
            <a:avLst/>
          </a:prstGeom>
          <a:solidFill>
            <a:schemeClr val="bg1"/>
          </a:solidFill>
        </p:spPr>
        <p:txBody>
          <a:bodyPr tIns="46800" bIns="46800" anchor="t">
            <a:normAutofit/>
          </a:bodyPr>
          <a:lstStyle>
            <a:lvl1pPr algn="r">
              <a:defRPr sz="2600" b="1" cap="all" baseline="0">
                <a:solidFill>
                  <a:schemeClr val="tx1"/>
                </a:solidFill>
                <a:latin typeface="Univers LT Std 45 Light" panose="020B0403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bäude, draußen, Kirche, Gras enthält.&#10;&#10;Automatisch generierte Beschreibung">
            <a:extLst>
              <a:ext uri="{FF2B5EF4-FFF2-40B4-BE49-F238E27FC236}">
                <a16:creationId xmlns:a16="http://schemas.microsoft.com/office/drawing/2014/main" id="{E4501EBE-FEA3-435C-BF03-ABB45469E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"/>
          <a:stretch/>
        </p:blipFill>
        <p:spPr>
          <a:xfrm>
            <a:off x="4222800" y="1141200"/>
            <a:ext cx="7696800" cy="49621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E41F246-860C-4A41-BA51-0427FA2787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205" y="1961805"/>
            <a:ext cx="10974617" cy="899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D5203A-68F2-4DEC-8842-37F992D1D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206" y="2837263"/>
            <a:ext cx="10966304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BEARBEITEN21.38 cm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BAE6D64-617E-4692-8096-DBF5C7DB6BEC}"/>
              </a:ext>
            </a:extLst>
          </p:cNvPr>
          <p:cNvSpPr txBox="1">
            <a:spLocks/>
          </p:cNvSpPr>
          <p:nvPr userDrawn="1"/>
        </p:nvSpPr>
        <p:spPr>
          <a:xfrm>
            <a:off x="300692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85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3041" y="1271215"/>
            <a:ext cx="11014157" cy="10646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041" y="2397010"/>
            <a:ext cx="5400000" cy="3771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topia Std" panose="02040603060506020204" pitchFamily="18" charset="0"/>
              </a:defRPr>
            </a:lvl1pPr>
            <a:lvl2pPr>
              <a:defRPr sz="2000">
                <a:latin typeface="Utopia Std" panose="02040603060506020204" pitchFamily="18" charset="0"/>
              </a:defRPr>
            </a:lvl2pPr>
            <a:lvl3pPr>
              <a:defRPr sz="2000">
                <a:latin typeface="Utopia Std" panose="02040603060506020204" pitchFamily="18" charset="0"/>
              </a:defRPr>
            </a:lvl3pPr>
            <a:lvl4pPr>
              <a:defRPr sz="2000">
                <a:latin typeface="Utopia Std" panose="02040603060506020204" pitchFamily="18" charset="0"/>
              </a:defRPr>
            </a:lvl4pPr>
            <a:lvl5pPr>
              <a:defRPr sz="2000">
                <a:latin typeface="Utopia Std" panose="020406030605060202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2235" y="2397010"/>
            <a:ext cx="5400000" cy="3771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Utopia Std" panose="02040603060506020204" pitchFamily="18" charset="0"/>
              </a:defRPr>
            </a:lvl1pPr>
            <a:lvl2pPr>
              <a:defRPr sz="2000">
                <a:latin typeface="Utopia Std" panose="02040603060506020204" pitchFamily="18" charset="0"/>
              </a:defRPr>
            </a:lvl2pPr>
            <a:lvl3pPr>
              <a:defRPr sz="2000">
                <a:latin typeface="Utopia Std" panose="02040603060506020204" pitchFamily="18" charset="0"/>
              </a:defRPr>
            </a:lvl3pPr>
            <a:lvl4pPr>
              <a:defRPr sz="2000">
                <a:latin typeface="Utopia Std" panose="02040603060506020204" pitchFamily="18" charset="0"/>
              </a:defRPr>
            </a:lvl4pPr>
            <a:lvl5pPr>
              <a:defRPr sz="2000">
                <a:latin typeface="Utopia Std" panose="02040603060506020204" pitchFamily="18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D12DDC-1D5E-4B8B-BD10-49E56C918077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CFF28FA-D3D0-4B7A-AC66-CF5F7DE70785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7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387" y="1271215"/>
            <a:ext cx="11123812" cy="10646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7166" y="4245065"/>
            <a:ext cx="5400000" cy="1880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6359" y="4245065"/>
            <a:ext cx="5500839" cy="18803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D12DDC-1D5E-4B8B-BD10-49E56C918077}"/>
              </a:ext>
            </a:extLst>
          </p:cNvPr>
          <p:cNvSpPr txBox="1">
            <a:spLocks/>
          </p:cNvSpPr>
          <p:nvPr userDrawn="1"/>
        </p:nvSpPr>
        <p:spPr>
          <a:xfrm>
            <a:off x="591637" y="6265266"/>
            <a:ext cx="1862192" cy="401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>
                <a:solidFill>
                  <a:srgbClr val="C00000"/>
                </a:solidFill>
                <a:latin typeface="Georgia" panose="02040502050405020303" pitchFamily="18" charset="0"/>
                <a:ea typeface="Utopia Std" charset="0"/>
                <a:cs typeface="Utopia Std" charset="0"/>
              </a:rPr>
              <a:t>stv-fst.ch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1CFF28FA-D3D0-4B7A-AC66-CF5F7DE70785}"/>
              </a:ext>
            </a:extLst>
          </p:cNvPr>
          <p:cNvSpPr/>
          <p:nvPr userDrawn="1"/>
        </p:nvSpPr>
        <p:spPr>
          <a:xfrm>
            <a:off x="405112" y="6288416"/>
            <a:ext cx="231495" cy="2430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fld id="{A666B7D0-0A4D-40F5-BC6C-CDFEDA3EC893}" type="slidenum">
              <a:rPr lang="de-CH" sz="1200">
                <a:latin typeface="Georgia" panose="02040502050405020303" pitchFamily="18" charset="0"/>
              </a:rPr>
              <a:t>‹Nr.›</a:t>
            </a:fld>
            <a:endParaRPr lang="de-CH" sz="1200" dirty="0">
              <a:latin typeface="Georgia" panose="0204050205040502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CAA973-D2CA-49D8-8697-77A730B8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6" y="2341017"/>
            <a:ext cx="11123814" cy="18803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65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image" Target="../media/image6.emf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image" Target="../media/image7.emf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90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90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90760" y="188623"/>
            <a:ext cx="1981200" cy="6731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61418" y="6300733"/>
            <a:ext cx="1910542" cy="4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52" r:id="rId2"/>
    <p:sldLayoutId id="2147493505" r:id="rId3"/>
    <p:sldLayoutId id="2147493507" r:id="rId4"/>
    <p:sldLayoutId id="2147493554" r:id="rId5"/>
    <p:sldLayoutId id="2147493553" r:id="rId6"/>
    <p:sldLayoutId id="2147493509" r:id="rId7"/>
    <p:sldLayoutId id="2147493512" r:id="rId8"/>
    <p:sldLayoutId id="214749351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opia Std" panose="0204060306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opia Std" panose="0204060306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opia Std" panose="0204060306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opia Std" panose="0204060306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opia Std" panose="0204060306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457470"/>
            <a:ext cx="7994104" cy="1035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655009"/>
            <a:ext cx="7994104" cy="3521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82597" y="6528300"/>
            <a:ext cx="697979" cy="1425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B2A8ABD-BCF5-40A5-A85C-B11F0278A50F}" type="datetime1">
              <a:rPr lang="de-CH" smtClean="0"/>
              <a:t>09.03.2021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36278" y="6526822"/>
            <a:ext cx="7872875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HotellerieSuisse – Fusszeile (einfügen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80576" y="6526822"/>
            <a:ext cx="378704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8" y="6000468"/>
            <a:ext cx="89728" cy="8553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38D92A-C266-4B75-9D70-2F76125FB72C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1" y="454879"/>
            <a:ext cx="1782702" cy="1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  <p:sldLayoutId id="2147493516" r:id="rId3"/>
    <p:sldLayoutId id="2147493517" r:id="rId4"/>
    <p:sldLayoutId id="2147493518" r:id="rId5"/>
    <p:sldLayoutId id="2147493519" r:id="rId6"/>
    <p:sldLayoutId id="2147493520" r:id="rId7"/>
    <p:sldLayoutId id="2147493521" r:id="rId8"/>
    <p:sldLayoutId id="2147493522" r:id="rId9"/>
    <p:sldLayoutId id="2147493523" r:id="rId10"/>
    <p:sldLayoutId id="2147493524" r:id="rId11"/>
    <p:sldLayoutId id="2147493525" r:id="rId12"/>
    <p:sldLayoutId id="2147493526" r:id="rId13"/>
    <p:sldLayoutId id="2147493527" r:id="rId14"/>
    <p:sldLayoutId id="2147493528" r:id="rId15"/>
    <p:sldLayoutId id="2147493529" r:id="rId16"/>
    <p:sldLayoutId id="2147493530" r:id="rId17"/>
    <p:sldLayoutId id="2147493531" r:id="rId18"/>
    <p:sldLayoutId id="2147493532" r:id="rId19"/>
    <p:sldLayoutId id="2147493533" r:id="rId20"/>
    <p:sldLayoutId id="2147493534" r:id="rId21"/>
    <p:sldLayoutId id="2147493535" r:id="rId22"/>
    <p:sldLayoutId id="2147493536" r:id="rId23"/>
    <p:sldLayoutId id="2147493537" r:id="rId24"/>
    <p:sldLayoutId id="2147493538" r:id="rId25"/>
    <p:sldLayoutId id="2147493539" r:id="rId26"/>
    <p:sldLayoutId id="2147493540" r:id="rId27"/>
    <p:sldLayoutId id="2147493541" r:id="rId28"/>
    <p:sldLayoutId id="2147493542" r:id="rId29"/>
    <p:sldLayoutId id="2147493543" r:id="rId30"/>
    <p:sldLayoutId id="2147493544" r:id="rId31"/>
    <p:sldLayoutId id="2147493545" r:id="rId32"/>
    <p:sldLayoutId id="2147493546" r:id="rId33"/>
    <p:sldLayoutId id="2147493547" r:id="rId34"/>
    <p:sldLayoutId id="2147493548" r:id="rId35"/>
    <p:sldLayoutId id="2147493549" r:id="rId36"/>
    <p:sldLayoutId id="2147493550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s, Berg, Natur, draußen enthält.&#10;&#10;Automatisch generierte Beschreibung">
            <a:extLst>
              <a:ext uri="{FF2B5EF4-FFF2-40B4-BE49-F238E27FC236}">
                <a16:creationId xmlns:a16="http://schemas.microsoft.com/office/drawing/2014/main" id="{25E21D9D-16FD-4970-98E8-8A4C8D1C1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191654"/>
            <a:ext cx="11258550" cy="479614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2534" y="990602"/>
            <a:ext cx="11446934" cy="387798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38163"/>
            <a:endParaRPr lang="de-DE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/>
            <a:r>
              <a:rPr lang="de-DE" sz="3200" b="1" dirty="0">
                <a:latin typeface="+mj-lt"/>
                <a:cs typeface="Arial" panose="020B0604020202020204" pitchFamily="34" charset="0"/>
              </a:rPr>
              <a:t>		</a:t>
            </a:r>
          </a:p>
          <a:p>
            <a:pPr marL="538163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STV UPDATE – 18. März 2021		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endParaRPr lang="de-DE" sz="2000" b="1" dirty="0">
              <a:solidFill>
                <a:sysClr val="windowText" lastClr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endParaRPr lang="de-DE" sz="2000" b="1" dirty="0">
              <a:solidFill>
                <a:sysClr val="windowText" lastClr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r>
              <a:rPr lang="de-DE" sz="2000" b="1" dirty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</a:t>
            </a:r>
          </a:p>
          <a:p>
            <a:pPr defTabSz="685800">
              <a:spcBef>
                <a:spcPts val="600"/>
              </a:spcBef>
            </a:pPr>
            <a:r>
              <a:rPr lang="de-DE" sz="2200" b="1" dirty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</a:t>
            </a:r>
            <a:endParaRPr lang="de-DE" sz="2400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2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41" y="1271215"/>
            <a:ext cx="11014157" cy="1064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3600" b="0">
                <a:latin typeface="Arial" panose="020B0604020202020204" pitchFamily="34" charset="0"/>
              </a:rPr>
              <a:t>OK:GO Initiative für tourismusanbieter</a:t>
            </a:r>
            <a:endParaRPr lang="de-CH" sz="3600" b="0" dirty="0">
              <a:latin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A2832F-70EF-4112-B18D-5D4FB9A988D2}"/>
              </a:ext>
            </a:extLst>
          </p:cNvPr>
          <p:cNvSpPr txBox="1"/>
          <p:nvPr/>
        </p:nvSpPr>
        <p:spPr>
          <a:xfrm>
            <a:off x="959273" y="2404329"/>
            <a:ext cx="4103793" cy="3108543"/>
          </a:xfrm>
          <a:prstGeom prst="rect">
            <a:avLst/>
          </a:prstGeom>
          <a:solidFill>
            <a:srgbClr val="C4E5E8"/>
          </a:solidFill>
          <a:ln w="127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e-CH" sz="1800" b="1" i="0" u="none" strike="noStrike" baseline="0" dirty="0"/>
          </a:p>
          <a:p>
            <a:pPr marL="0" indent="0">
              <a:buNone/>
            </a:pPr>
            <a:endParaRPr lang="de-CH" sz="2000" b="1" i="0" u="none" strike="noStrike" baseline="0" dirty="0"/>
          </a:p>
          <a:p>
            <a:pPr marL="0" indent="0">
              <a:buNone/>
            </a:pPr>
            <a:r>
              <a:rPr lang="de-CH" sz="2000" b="1" i="0" u="none" strike="noStrike" baseline="0" dirty="0"/>
              <a:t>VISION</a:t>
            </a:r>
          </a:p>
          <a:p>
            <a:pPr marL="0" indent="0">
              <a:buNone/>
            </a:pPr>
            <a:endParaRPr lang="de-CH" sz="2000" b="1" i="0" u="none" strike="noStrike" baseline="0" dirty="0"/>
          </a:p>
          <a:p>
            <a:pPr marL="0" indent="0">
              <a:buNone/>
            </a:pPr>
            <a:r>
              <a:rPr lang="de-CH" sz="2000" b="0" i="0" u="none" strike="noStrike" baseline="0" dirty="0"/>
              <a:t>Die OK:GO Initiative hat zum Ziel, dass jeder Tourismusanbieter in der Schweiz Informationen über die Zugänglichkeit seines Angebots der Öffentlichkeit zur Verfügung stellt. </a:t>
            </a:r>
          </a:p>
          <a:p>
            <a:pPr marL="0" indent="0">
              <a:buNone/>
            </a:pPr>
            <a:endParaRPr lang="de-CH" sz="1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4A6D95-FD57-47CD-9A42-5E78754DE95B}"/>
              </a:ext>
            </a:extLst>
          </p:cNvPr>
          <p:cNvSpPr txBox="1"/>
          <p:nvPr/>
        </p:nvSpPr>
        <p:spPr>
          <a:xfrm>
            <a:off x="5560906" y="2297855"/>
            <a:ext cx="6631093" cy="339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de-CH" sz="2000" b="1">
                <a:ea typeface="Times New Roman" panose="02020603050405020304" pitchFamily="18" charset="0"/>
                <a:cs typeface="Arial" panose="020B0604020202020204" pitchFamily="34" charset="0"/>
              </a:rPr>
              <a:t>MEHRWERT</a:t>
            </a:r>
            <a:endParaRPr lang="de-CH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a typeface="Times New Roman" panose="02020603050405020304" pitchFamily="18" charset="0"/>
                <a:cs typeface="Arial" panose="020B0604020202020204" pitchFamily="34" charset="0"/>
              </a:rPr>
              <a:t>Grosses </a:t>
            </a: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Marktpotential der Endnutzer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Corporate Social Responsibility 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Branchennorm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Tiefe Kosten, grosser Mehrwert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Guter Kunden Service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Effizienzsteigerung für Mitarbeitende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Kommunikationsleistungen über die OK:GO Initiative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Kostenlose Nutzung der OK:GO Systematik als Partner</a:t>
            </a:r>
            <a:endParaRPr lang="de-CH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D43464-1959-4C21-9381-17A573575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2" t="24054" r="24928" b="22391"/>
          <a:stretch/>
        </p:blipFill>
        <p:spPr>
          <a:xfrm>
            <a:off x="4057650" y="2408570"/>
            <a:ext cx="1005416" cy="1086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3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41" y="1271215"/>
            <a:ext cx="11014157" cy="1064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3600" b="0" dirty="0">
                <a:latin typeface="Arial" panose="020B0604020202020204" pitchFamily="34" charset="0"/>
              </a:rPr>
              <a:t>OK:GO: Erfassung und Sichtbarkeit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E86A55-DA86-4011-8438-6E544F856EDE}"/>
              </a:ext>
            </a:extLst>
          </p:cNvPr>
          <p:cNvSpPr txBox="1"/>
          <p:nvPr/>
        </p:nvSpPr>
        <p:spPr>
          <a:xfrm>
            <a:off x="873041" y="2434292"/>
            <a:ext cx="609792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dirty="0"/>
              <a:t>1. Erfassen der Zugänglichkeitsinformationen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via </a:t>
            </a:r>
            <a:r>
              <a:rPr lang="de-CH" sz="2000" dirty="0" err="1"/>
              <a:t>ginto</a:t>
            </a:r>
            <a:r>
              <a:rPr lang="de-CH" sz="2000" dirty="0"/>
              <a:t> Eingabetool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einfach, objektiv &amp; intuitiv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Datenhoheit </a:t>
            </a:r>
            <a:r>
              <a:rPr lang="de-CH" sz="2000" dirty="0">
                <a:sym typeface="Wingdings" pitchFamily="2" charset="2"/>
              </a:rPr>
              <a:t> stetige Aktualisierung möglich</a:t>
            </a:r>
          </a:p>
          <a:p>
            <a:pPr>
              <a:spcBef>
                <a:spcPts val="600"/>
              </a:spcBef>
            </a:pPr>
            <a:endParaRPr lang="de-CH" sz="2000" dirty="0"/>
          </a:p>
          <a:p>
            <a:pPr>
              <a:spcBef>
                <a:spcPts val="600"/>
              </a:spcBef>
            </a:pPr>
            <a:r>
              <a:rPr lang="de-CH" sz="2000" dirty="0"/>
              <a:t>2. Veröffentlichung der Zugänglichkeitsinformationen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sympathisches, einheitliches Erkennungszeichen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neutrale &amp; objektive Daten, keine Bewertung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000" dirty="0"/>
              <a:t>inklusive Kommunikation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D0368C0-C603-4EDC-898B-F81BA317425F}"/>
              </a:ext>
            </a:extLst>
          </p:cNvPr>
          <p:cNvGrpSpPr/>
          <p:nvPr/>
        </p:nvGrpSpPr>
        <p:grpSpPr>
          <a:xfrm>
            <a:off x="7581153" y="2335876"/>
            <a:ext cx="2753840" cy="3478202"/>
            <a:chOff x="7314453" y="1885901"/>
            <a:chExt cx="2753840" cy="347820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4F7E8D7-BEA2-494E-B34B-DA5A9C5D6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4453" y="2177632"/>
              <a:ext cx="1310940" cy="1703556"/>
            </a:xfrm>
            <a:prstGeom prst="rect">
              <a:avLst/>
            </a:prstGeom>
          </p:spPr>
        </p:pic>
        <p:pic>
          <p:nvPicPr>
            <p:cNvPr id="12" name="Grafik 11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4E25FC5-C538-451D-B444-178CE1BC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8082" y="1885901"/>
              <a:ext cx="1340456" cy="61661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81BCA91-A256-48B5-8789-627541C79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1556" r="26474" b="18337"/>
            <a:stretch/>
          </p:blipFill>
          <p:spPr>
            <a:xfrm>
              <a:off x="7314453" y="4545586"/>
              <a:ext cx="2053857" cy="81851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D9A8BB3-4413-464D-8366-C6D2BF275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502" t="24054" r="24928" b="22391"/>
            <a:stretch/>
          </p:blipFill>
          <p:spPr>
            <a:xfrm>
              <a:off x="9441955" y="4588869"/>
              <a:ext cx="626338" cy="676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43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41" y="1271215"/>
            <a:ext cx="11014157" cy="1064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b="0" dirty="0">
                <a:latin typeface="Arial  "/>
              </a:rPr>
              <a:t>OK:GO: Beispiel </a:t>
            </a:r>
            <a:r>
              <a:rPr lang="de-CH" b="0" dirty="0" err="1">
                <a:latin typeface="Arial  "/>
              </a:rPr>
              <a:t>Toggenburg</a:t>
            </a:r>
            <a:r>
              <a:rPr lang="de-CH" b="0" dirty="0">
                <a:latin typeface="Arial  "/>
              </a:rPr>
              <a:t> Tourismus</a:t>
            </a:r>
            <a:endParaRPr lang="de-CH" sz="3600" b="0" dirty="0">
              <a:latin typeface="Arial  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AC6B5CD-5DDF-4CED-8FD4-58E48FF82746}"/>
              </a:ext>
            </a:extLst>
          </p:cNvPr>
          <p:cNvGrpSpPr/>
          <p:nvPr/>
        </p:nvGrpSpPr>
        <p:grpSpPr>
          <a:xfrm>
            <a:off x="1044189" y="2235618"/>
            <a:ext cx="8863782" cy="3814184"/>
            <a:chOff x="823209" y="1450758"/>
            <a:chExt cx="8863782" cy="3814184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E5F5EEA-765D-4C1A-AA1E-E07940B0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209" y="1855601"/>
              <a:ext cx="3883583" cy="3085489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EB94316-E9C3-46EC-BB8D-C09EE4058986}"/>
                </a:ext>
              </a:extLst>
            </p:cNvPr>
            <p:cNvSpPr/>
            <p:nvPr/>
          </p:nvSpPr>
          <p:spPr>
            <a:xfrm>
              <a:off x="2206487" y="4432507"/>
              <a:ext cx="337048" cy="338276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9D2DD00-72ED-4432-99E4-A132670F0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420" b="37888"/>
            <a:stretch/>
          </p:blipFill>
          <p:spPr>
            <a:xfrm>
              <a:off x="5803408" y="1450758"/>
              <a:ext cx="3883583" cy="3814184"/>
            </a:xfrm>
            <a:prstGeom prst="rect">
              <a:avLst/>
            </a:prstGeom>
          </p:spPr>
        </p:pic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50482307-9FAC-40A7-AA5A-83265FE40982}"/>
                </a:ext>
              </a:extLst>
            </p:cNvPr>
            <p:cNvCxnSpPr/>
            <p:nvPr/>
          </p:nvCxnSpPr>
          <p:spPr>
            <a:xfrm flipV="1">
              <a:off x="2543535" y="3627620"/>
              <a:ext cx="3422550" cy="80488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676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86" y="941041"/>
            <a:ext cx="11182524" cy="1049353"/>
          </a:xfrm>
        </p:spPr>
        <p:txBody>
          <a:bodyPr>
            <a:normAutofit/>
          </a:bodyPr>
          <a:lstStyle/>
          <a:p>
            <a:r>
              <a:rPr lang="de-DE" altLang="de-DE" sz="3600" b="0" dirty="0">
                <a:latin typeface="Arial" panose="020B0604020202020204" pitchFamily="34" charset="0"/>
              </a:rPr>
              <a:t>Berufsprüfung Gästebetreuer/in</a:t>
            </a:r>
            <a:endParaRPr lang="de-CH" sz="3600" b="0" dirty="0">
              <a:latin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C02988-DE87-4FBF-892F-80E772553114}"/>
              </a:ext>
            </a:extLst>
          </p:cNvPr>
          <p:cNvSpPr/>
          <p:nvPr/>
        </p:nvSpPr>
        <p:spPr>
          <a:xfrm>
            <a:off x="378691" y="4882217"/>
            <a:ext cx="481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2000" b="1" dirty="0">
                <a:solidFill>
                  <a:schemeClr val="bg1"/>
                </a:solidFill>
              </a:rPr>
              <a:t>› RESULTAT: Abgelehnt mit 67,1 Prozent</a:t>
            </a:r>
            <a:endParaRPr lang="de-CH" sz="2000" b="1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A9A7C2A-C98F-4FAB-80C5-B870E41ECFA4}"/>
              </a:ext>
            </a:extLst>
          </p:cNvPr>
          <p:cNvSpPr/>
          <p:nvPr/>
        </p:nvSpPr>
        <p:spPr>
          <a:xfrm>
            <a:off x="6097954" y="5375887"/>
            <a:ext cx="57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pic>
        <p:nvPicPr>
          <p:cNvPr id="7" name="Picture 2" descr="Bildung">
            <a:extLst>
              <a:ext uri="{FF2B5EF4-FFF2-40B4-BE49-F238E27FC236}">
                <a16:creationId xmlns:a16="http://schemas.microsoft.com/office/drawing/2014/main" id="{C529B206-ED88-49E8-AC13-383F12A5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9" y="1952675"/>
            <a:ext cx="10592371" cy="27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82417EC-0E9A-40FF-936F-1739D5CE025B}"/>
              </a:ext>
            </a:extLst>
          </p:cNvPr>
          <p:cNvSpPr txBox="1"/>
          <p:nvPr/>
        </p:nvSpPr>
        <p:spPr>
          <a:xfrm>
            <a:off x="690936" y="5129666"/>
            <a:ext cx="900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4. Austragung des Lehrgangs startet im Herbst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Neuer Kursort: </a:t>
            </a:r>
            <a:r>
              <a:rPr lang="de-DE" sz="2200" dirty="0" err="1"/>
              <a:t>Schiers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92389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86" y="941041"/>
            <a:ext cx="11182524" cy="1049353"/>
          </a:xfrm>
        </p:spPr>
        <p:txBody>
          <a:bodyPr>
            <a:normAutofit/>
          </a:bodyPr>
          <a:lstStyle/>
          <a:p>
            <a:r>
              <a:rPr lang="de-DE" altLang="de-DE" sz="3600" b="0" dirty="0">
                <a:latin typeface="Arial" panose="020B0604020202020204" pitchFamily="34" charset="0"/>
              </a:rPr>
              <a:t>In eigener </a:t>
            </a:r>
            <a:r>
              <a:rPr lang="de-DE" altLang="de-DE" sz="3600" b="0" dirty="0" err="1">
                <a:latin typeface="Arial" panose="020B0604020202020204" pitchFamily="34" charset="0"/>
              </a:rPr>
              <a:t>SAche</a:t>
            </a:r>
            <a:endParaRPr lang="de-CH" sz="3600" b="0" dirty="0">
              <a:latin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C02988-DE87-4FBF-892F-80E772553114}"/>
              </a:ext>
            </a:extLst>
          </p:cNvPr>
          <p:cNvSpPr/>
          <p:nvPr/>
        </p:nvSpPr>
        <p:spPr>
          <a:xfrm>
            <a:off x="378691" y="4882217"/>
            <a:ext cx="481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2000" b="1" dirty="0">
                <a:solidFill>
                  <a:schemeClr val="bg1"/>
                </a:solidFill>
              </a:rPr>
              <a:t>› RESULTAT: Abgelehnt mit 67,1 Prozent</a:t>
            </a:r>
            <a:endParaRPr lang="de-CH" sz="2000" b="1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A9A7C2A-C98F-4FAB-80C5-B870E41ECFA4}"/>
              </a:ext>
            </a:extLst>
          </p:cNvPr>
          <p:cNvSpPr/>
          <p:nvPr/>
        </p:nvSpPr>
        <p:spPr>
          <a:xfrm>
            <a:off x="6097954" y="5375887"/>
            <a:ext cx="57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D29231-4C49-47E2-BBCB-03CC4C8FD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6" y="2205191"/>
            <a:ext cx="4273823" cy="28463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BEE292-FA8A-4F11-AF7E-0ED5E1144782}"/>
              </a:ext>
            </a:extLst>
          </p:cNvPr>
          <p:cNvSpPr txBox="1"/>
          <p:nvPr/>
        </p:nvSpPr>
        <p:spPr>
          <a:xfrm>
            <a:off x="731520" y="5210626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Barbara Gisi, Direktorin 2013-2021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2710E6-5C15-4CFA-B608-6F385989F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10" y="2205191"/>
            <a:ext cx="2846366" cy="28463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CC2085F-1B89-4070-870E-D4DA3A62FEA3}"/>
              </a:ext>
            </a:extLst>
          </p:cNvPr>
          <p:cNvSpPr txBox="1"/>
          <p:nvPr/>
        </p:nvSpPr>
        <p:spPr>
          <a:xfrm>
            <a:off x="7727747" y="5285953"/>
            <a:ext cx="366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Neue Direktorin / neuer Direktor</a:t>
            </a:r>
          </a:p>
          <a:p>
            <a:r>
              <a:rPr lang="de-CH" dirty="0"/>
              <a:t>Ab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E38F67B-15A3-485B-807E-16C52A470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3" y="294592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as, Berg, Natur, draußen enthält.&#10;&#10;Automatisch generierte Beschreibung">
            <a:extLst>
              <a:ext uri="{FF2B5EF4-FFF2-40B4-BE49-F238E27FC236}">
                <a16:creationId xmlns:a16="http://schemas.microsoft.com/office/drawing/2014/main" id="{25E21D9D-16FD-4970-98E8-8A4C8D1C1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191654"/>
            <a:ext cx="11258550" cy="479614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2534" y="990602"/>
            <a:ext cx="11446934" cy="36471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38163"/>
            <a:endParaRPr lang="de-DE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/>
            <a:r>
              <a:rPr lang="de-DE" sz="3200" b="1" dirty="0">
                <a:latin typeface="+mj-lt"/>
                <a:cs typeface="Arial" panose="020B0604020202020204" pitchFamily="34" charset="0"/>
              </a:rPr>
              <a:t>		</a:t>
            </a:r>
            <a:endParaRPr lang="de-DE" sz="3200" dirty="0">
              <a:latin typeface="+mj-lt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endParaRPr lang="de-DE" sz="2000" b="1" dirty="0">
              <a:solidFill>
                <a:sysClr val="windowText" lastClr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endParaRPr lang="de-DE" sz="2000" b="1" dirty="0">
              <a:solidFill>
                <a:sysClr val="windowText" lastClr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endParaRPr lang="de-DE" sz="2000" b="1" dirty="0">
              <a:solidFill>
                <a:sysClr val="windowText" lastClr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defTabSz="685800">
              <a:spcBef>
                <a:spcPts val="600"/>
              </a:spcBef>
            </a:pPr>
            <a:r>
              <a:rPr lang="de-DE" sz="2000" b="1" dirty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</a:t>
            </a:r>
          </a:p>
          <a:p>
            <a:pPr defTabSz="685800">
              <a:spcBef>
                <a:spcPts val="600"/>
              </a:spcBef>
            </a:pPr>
            <a:r>
              <a:rPr lang="de-DE" sz="2200" b="1" dirty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			</a:t>
            </a:r>
            <a:endParaRPr lang="de-DE" sz="2400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  <a:p>
            <a:endParaRPr lang="de-DE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64D887-92F2-4407-AC8D-B676352F48A6}"/>
              </a:ext>
            </a:extLst>
          </p:cNvPr>
          <p:cNvSpPr txBox="1"/>
          <p:nvPr/>
        </p:nvSpPr>
        <p:spPr>
          <a:xfrm>
            <a:off x="839258" y="3589725"/>
            <a:ext cx="2656418" cy="2062103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Schweizer Tourismus-Verband</a:t>
            </a:r>
          </a:p>
          <a:p>
            <a:pPr>
              <a:spcBef>
                <a:spcPts val="600"/>
              </a:spcBef>
            </a:pPr>
            <a:r>
              <a:rPr lang="de-DE" sz="1400" dirty="0" err="1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Finkenhubelweg</a:t>
            </a: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 11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3012 Bern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  <a:latin typeface="Utopia Std" charset="0"/>
              <a:ea typeface="Utopia Std" charset="0"/>
              <a:cs typeface="Utopia Std" charset="0"/>
            </a:endParaRP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Telefon 031 307 47 47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info@stv-fst.ch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chemeClr val="bg1"/>
                </a:solidFill>
                <a:latin typeface="Utopia Std" charset="0"/>
                <a:ea typeface="Utopia Std" charset="0"/>
                <a:cs typeface="Utopia Std" charset="0"/>
              </a:rPr>
              <a:t>stv-fst.ch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FA5D7B5-9070-4B1C-8CC3-745A0918CA4E}"/>
              </a:ext>
            </a:extLst>
          </p:cNvPr>
          <p:cNvSpPr txBox="1">
            <a:spLocks/>
          </p:cNvSpPr>
          <p:nvPr/>
        </p:nvSpPr>
        <p:spPr>
          <a:xfrm>
            <a:off x="719400" y="706952"/>
            <a:ext cx="11182524" cy="104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 dirty="0">
                <a:latin typeface="Arial" panose="020B0604020202020204" pitchFamily="34" charset="0"/>
              </a:rPr>
              <a:t>Touristische Beherbergung im Jahr 2020</a:t>
            </a:r>
            <a:r>
              <a:rPr lang="de-CH" sz="3600" b="0" dirty="0"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F9C1329B-E8B9-468A-9B04-BA2DE82B4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28848"/>
              </p:ext>
            </p:extLst>
          </p:nvPr>
        </p:nvGraphicFramePr>
        <p:xfrm>
          <a:off x="818460" y="1599991"/>
          <a:ext cx="10178934" cy="451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34">
                  <a:extLst>
                    <a:ext uri="{9D8B030D-6E8A-4147-A177-3AD203B41FA5}">
                      <a16:colId xmlns:a16="http://schemas.microsoft.com/office/drawing/2014/main" val="3776056331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3870044146"/>
                    </a:ext>
                  </a:extLst>
                </a:gridCol>
                <a:gridCol w="2482386">
                  <a:extLst>
                    <a:ext uri="{9D8B030D-6E8A-4147-A177-3AD203B41FA5}">
                      <a16:colId xmlns:a16="http://schemas.microsoft.com/office/drawing/2014/main" val="3669538213"/>
                    </a:ext>
                  </a:extLst>
                </a:gridCol>
                <a:gridCol w="3788874">
                  <a:extLst>
                    <a:ext uri="{9D8B030D-6E8A-4147-A177-3AD203B41FA5}">
                      <a16:colId xmlns:a16="http://schemas.microsoft.com/office/drawing/2014/main" val="1386224830"/>
                    </a:ext>
                  </a:extLst>
                </a:gridCol>
              </a:tblGrid>
              <a:tr h="334290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2020</a:t>
                      </a:r>
                    </a:p>
                  </a:txBody>
                  <a:tcPr marL="180000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Geöffnete  Betriebe</a:t>
                      </a:r>
                    </a:p>
                  </a:txBody>
                  <a:tcPr marL="180000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Logiernächte</a:t>
                      </a:r>
                    </a:p>
                  </a:txBody>
                  <a:tcPr marL="180000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Veränderung in  % gegenüber 2019</a:t>
                      </a:r>
                    </a:p>
                  </a:txBody>
                  <a:tcPr marL="180000" marR="18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43191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Januar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4 163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3 016 116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+6,3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036963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Februar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4 146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3 312 404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+6,4</a:t>
                      </a:r>
                    </a:p>
                  </a:txBody>
                  <a:tcPr marL="180000" marR="180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46242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März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4 174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1 264 231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-62,3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16863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April</a:t>
                      </a:r>
                    </a:p>
                  </a:txBody>
                  <a:tcPr marL="180000" marR="180000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2 063</a:t>
                      </a:r>
                    </a:p>
                  </a:txBody>
                  <a:tcPr marL="180000" marR="180000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204 564</a:t>
                      </a:r>
                    </a:p>
                  </a:txBody>
                  <a:tcPr marL="180000" marR="180000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-92,4</a:t>
                      </a:r>
                    </a:p>
                  </a:txBody>
                  <a:tcPr marL="180000" marR="180000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51867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Mai</a:t>
                      </a:r>
                    </a:p>
                  </a:txBody>
                  <a:tcPr marL="180000" marR="180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3 074</a:t>
                      </a:r>
                    </a:p>
                  </a:txBody>
                  <a:tcPr marL="180000" marR="180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625 054</a:t>
                      </a:r>
                    </a:p>
                  </a:txBody>
                  <a:tcPr marL="180000" marR="180000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-79,2</a:t>
                      </a:r>
                    </a:p>
                  </a:txBody>
                  <a:tcPr marL="180000" marR="180000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35247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Juni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400" dirty="0">
                          <a:latin typeface="Georgia" panose="02040502050405020303" pitchFamily="18" charset="0"/>
                        </a:rPr>
                        <a:t> 4 086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400" dirty="0">
                          <a:latin typeface="Georgia" panose="02040502050405020303" pitchFamily="18" charset="0"/>
                        </a:rPr>
                        <a:t>1 443 065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-62,0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50418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Juli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400" dirty="0">
                          <a:latin typeface="Georgia" panose="02040502050405020303" pitchFamily="18" charset="0"/>
                        </a:rPr>
                        <a:t> 4 286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400" dirty="0">
                          <a:latin typeface="Georgia" panose="02040502050405020303" pitchFamily="18" charset="0"/>
                        </a:rPr>
                        <a:t>3 361 942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-26,4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50976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algn="l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August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dirty="0">
                          <a:latin typeface="Georgia" panose="02040502050405020303" pitchFamily="18" charset="0"/>
                        </a:rPr>
                        <a:t> 4 322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dirty="0">
                          <a:latin typeface="Georgia" panose="02040502050405020303" pitchFamily="18" charset="0"/>
                        </a:rPr>
                        <a:t>3 241 364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-28,1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10419"/>
                  </a:ext>
                </a:extLst>
              </a:tr>
              <a:tr h="30519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September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dirty="0">
                          <a:latin typeface="Georgia" panose="02040502050405020303" pitchFamily="18" charset="0"/>
                        </a:rPr>
                        <a:t>4311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dirty="0">
                          <a:latin typeface="Georgia" panose="02040502050405020303" pitchFamily="18" charset="0"/>
                        </a:rPr>
                        <a:t>2 663 475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-28,1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22515"/>
                  </a:ext>
                </a:extLst>
              </a:tr>
              <a:tr h="334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Oktober 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4155</a:t>
                      </a:r>
                    </a:p>
                  </a:txBody>
                  <a:tcPr marL="76200" marR="76200" marT="76200" marB="762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2 086 731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-32,9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9552"/>
                  </a:ext>
                </a:extLst>
              </a:tr>
              <a:tr h="334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3723</a:t>
                      </a:r>
                    </a:p>
                  </a:txBody>
                  <a:tcPr marL="76200" marR="76200" marT="76200" marB="762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896 433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-57,3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62616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Dezember 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0" dirty="0"/>
                        <a:t> 3 895</a:t>
                      </a:r>
                      <a:endParaRPr lang="de-CH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0" dirty="0"/>
                        <a:t>1 413 580</a:t>
                      </a:r>
                      <a:endParaRPr lang="de-CH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0" dirty="0"/>
                        <a:t>-50,4</a:t>
                      </a:r>
                      <a:endParaRPr lang="de-CH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58877"/>
                  </a:ext>
                </a:extLst>
              </a:tr>
              <a:tr h="34651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Total 2020</a:t>
                      </a: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1" dirty="0"/>
                        <a:t>3 801</a:t>
                      </a:r>
                      <a:endParaRPr lang="de-CH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76200" marR="76200" marT="76200" marB="762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1" dirty="0"/>
                        <a:t>23 730 738</a:t>
                      </a:r>
                      <a:endParaRPr lang="de-CH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de-CH" sz="1400" b="1" dirty="0"/>
                        <a:t>-40,0</a:t>
                      </a:r>
                      <a:endParaRPr lang="de-CH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80000" marR="1800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486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F470733-2602-417A-980F-5DDDE206A6D1}"/>
              </a:ext>
            </a:extLst>
          </p:cNvPr>
          <p:cNvSpPr txBox="1"/>
          <p:nvPr/>
        </p:nvSpPr>
        <p:spPr>
          <a:xfrm rot="16200000">
            <a:off x="10165733" y="2592731"/>
            <a:ext cx="22317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Georgia" panose="02040502050405020303" pitchFamily="18" charset="0"/>
              </a:rPr>
              <a:t>Quelle: Bundesamt für Statistik BFS</a:t>
            </a:r>
          </a:p>
        </p:txBody>
      </p:sp>
    </p:spTree>
    <p:extLst>
      <p:ext uri="{BB962C8B-B14F-4D97-AF65-F5344CB8AC3E}">
        <p14:creationId xmlns:p14="http://schemas.microsoft.com/office/powerpoint/2010/main" val="82351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289C36C-DDBE-4600-A9AA-4859E3BC06B5}"/>
              </a:ext>
            </a:extLst>
          </p:cNvPr>
          <p:cNvSpPr/>
          <p:nvPr/>
        </p:nvSpPr>
        <p:spPr>
          <a:xfrm>
            <a:off x="1466287" y="2095289"/>
            <a:ext cx="7859919" cy="3951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88B892A1-11F0-4D92-86C7-7064126EE162}"/>
              </a:ext>
            </a:extLst>
          </p:cNvPr>
          <p:cNvSpPr txBox="1">
            <a:spLocks/>
          </p:cNvSpPr>
          <p:nvPr/>
        </p:nvSpPr>
        <p:spPr>
          <a:xfrm>
            <a:off x="795600" y="976356"/>
            <a:ext cx="11182524" cy="10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3600" b="0" dirty="0">
                <a:latin typeface="Arial" panose="020B0604020202020204" pitchFamily="34" charset="0"/>
              </a:rPr>
              <a:t>Rückblick: 4. </a:t>
            </a:r>
            <a:r>
              <a:rPr lang="de-CH" sz="3600" b="0" dirty="0" err="1">
                <a:latin typeface="Arial" panose="020B0604020202020204" pitchFamily="34" charset="0"/>
              </a:rPr>
              <a:t>tourismusgipfel</a:t>
            </a:r>
            <a:endParaRPr lang="de-CH" sz="3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352E3C-C301-4429-B27C-ADF3E4536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2419949"/>
            <a:ext cx="5664660" cy="318637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3E51862-AE87-4A79-80FE-CB1FD1D32FFC}"/>
              </a:ext>
            </a:extLst>
          </p:cNvPr>
          <p:cNvSpPr txBox="1"/>
          <p:nvPr/>
        </p:nvSpPr>
        <p:spPr>
          <a:xfrm>
            <a:off x="871800" y="2031525"/>
            <a:ext cx="522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20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  <a:latin typeface="Georgia" panose="02040502050405020303" pitchFamily="18" charset="0"/>
              </a:rPr>
              <a:t>5. Februar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  <a:latin typeface="Georgia" panose="02040502050405020303" pitchFamily="18" charset="0"/>
              </a:rPr>
              <a:t>Austausch mit den Bundesräten Parmelin, Maurer und Berset</a:t>
            </a:r>
          </a:p>
          <a:p>
            <a:endParaRPr lang="de-CH" sz="2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Erstmals virtuelle Durchführung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20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>
                <a:solidFill>
                  <a:srgbClr val="000000"/>
                </a:solidFill>
                <a:latin typeface="Georgia" panose="02040502050405020303" pitchFamily="18" charset="0"/>
              </a:rPr>
              <a:t>Forderungen nach schneller Exit-Strategie und finanzieller Unterstützung</a:t>
            </a:r>
            <a:endParaRPr lang="de-CH" sz="2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B27C0D-60EE-4D5C-B52B-8AA869DE0B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17" y="2419949"/>
            <a:ext cx="919323" cy="91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Person, Schild enthält.&#10;&#10;Automatisch generierte Beschreibung">
            <a:extLst>
              <a:ext uri="{FF2B5EF4-FFF2-40B4-BE49-F238E27FC236}">
                <a16:creationId xmlns:a16="http://schemas.microsoft.com/office/drawing/2014/main" id="{7E8B35BD-D120-4522-8B80-A1A9D0DCC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611">
            <a:off x="6173526" y="2655690"/>
            <a:ext cx="2755372" cy="2755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6B09E5-A393-4068-A41D-6E282569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41" y="891571"/>
            <a:ext cx="11014157" cy="1064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b="0" dirty="0">
                <a:latin typeface="Arial  "/>
              </a:rPr>
              <a:t>Rückblick: </a:t>
            </a:r>
            <a:r>
              <a:rPr lang="de-CH" b="0" dirty="0" err="1">
                <a:latin typeface="Arial  "/>
              </a:rPr>
              <a:t>burkainitiative</a:t>
            </a:r>
            <a:endParaRPr lang="de-CH" b="0" dirty="0">
              <a:latin typeface="Arial  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C02988-DE87-4FBF-892F-80E772553114}"/>
              </a:ext>
            </a:extLst>
          </p:cNvPr>
          <p:cNvSpPr/>
          <p:nvPr/>
        </p:nvSpPr>
        <p:spPr>
          <a:xfrm>
            <a:off x="873041" y="2441400"/>
            <a:ext cx="5360119" cy="3771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Abstimmung vom 7. März 2021</a:t>
            </a:r>
          </a:p>
          <a:p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Tourismuskomitee «Nein zum Burkaverbot» knapp gescheitert  </a:t>
            </a:r>
          </a:p>
          <a:p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Ja-Anteil von 51,2 Prozent</a:t>
            </a:r>
          </a:p>
          <a:p>
            <a:endParaRPr lang="de-CH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/>
              <a:t>Erfreulich: Die betroffenen Tourismusorte haben Nein gesagt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67E1B66-E0CC-49B9-9FFE-1EE262CD22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20" y="2579050"/>
            <a:ext cx="4292660" cy="3037059"/>
          </a:xfrm>
          <a:noFill/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B7F22C3-A495-48AB-8A0A-18F2088D9C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441">
            <a:off x="6138550" y="5129802"/>
            <a:ext cx="4837994" cy="10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5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289C36C-DDBE-4600-A9AA-4859E3BC06B5}"/>
              </a:ext>
            </a:extLst>
          </p:cNvPr>
          <p:cNvSpPr/>
          <p:nvPr/>
        </p:nvSpPr>
        <p:spPr>
          <a:xfrm>
            <a:off x="376303" y="2051050"/>
            <a:ext cx="7859919" cy="3951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88B892A1-11F0-4D92-86C7-7064126EE162}"/>
              </a:ext>
            </a:extLst>
          </p:cNvPr>
          <p:cNvSpPr txBox="1">
            <a:spLocks/>
          </p:cNvSpPr>
          <p:nvPr/>
        </p:nvSpPr>
        <p:spPr>
          <a:xfrm>
            <a:off x="795600" y="855593"/>
            <a:ext cx="11182524" cy="10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3600" b="0" dirty="0">
                <a:latin typeface="Arial" panose="020B0604020202020204" pitchFamily="34" charset="0"/>
              </a:rPr>
              <a:t>Projekt Tourismusstrategie</a:t>
            </a:r>
            <a:endParaRPr lang="de-CH" sz="3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7EB4D5-1AB0-4243-A3F9-E7D32CA43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98" y="2937933"/>
            <a:ext cx="4906136" cy="28222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79E0DE-4AFC-463B-8D70-DD0491D15A1F}"/>
              </a:ext>
            </a:extLst>
          </p:cNvPr>
          <p:cNvSpPr txBox="1"/>
          <p:nvPr/>
        </p:nvSpPr>
        <p:spPr>
          <a:xfrm>
            <a:off x="795600" y="2234092"/>
            <a:ext cx="587500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Gemeinsames Projekt der Tourismusverbände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Inhaltliche Handlungsfelder der Strategie: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Nachhaltigkeit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Qualität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Digitalisierung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Innovation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Kooperation</a:t>
            </a:r>
            <a:endParaRPr lang="de-DE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000000"/>
                </a:solidFill>
                <a:latin typeface="Georgia" panose="02040502050405020303" pitchFamily="18" charset="0"/>
              </a:rPr>
              <a:t>Finalisierung im Rahmen des 3. Workshops vom 1. April 2021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lang="de-CH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	Publikation im Frühling 2021</a:t>
            </a:r>
            <a:endParaRPr lang="de-DE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7A9751C-8140-4B58-8449-C79BCB5E4DF3}"/>
              </a:ext>
            </a:extLst>
          </p:cNvPr>
          <p:cNvSpPr/>
          <p:nvPr/>
        </p:nvSpPr>
        <p:spPr>
          <a:xfrm>
            <a:off x="616859" y="5760192"/>
            <a:ext cx="548849" cy="250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722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289C36C-DDBE-4600-A9AA-4859E3BC06B5}"/>
              </a:ext>
            </a:extLst>
          </p:cNvPr>
          <p:cNvSpPr/>
          <p:nvPr/>
        </p:nvSpPr>
        <p:spPr>
          <a:xfrm>
            <a:off x="376303" y="2051050"/>
            <a:ext cx="7859919" cy="3951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88B892A1-11F0-4D92-86C7-7064126EE162}"/>
              </a:ext>
            </a:extLst>
          </p:cNvPr>
          <p:cNvSpPr txBox="1">
            <a:spLocks/>
          </p:cNvSpPr>
          <p:nvPr/>
        </p:nvSpPr>
        <p:spPr>
          <a:xfrm>
            <a:off x="795600" y="1214051"/>
            <a:ext cx="11182524" cy="10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3600" b="0" dirty="0">
                <a:latin typeface="Arial" panose="020B0604020202020204" pitchFamily="34" charset="0"/>
              </a:rPr>
              <a:t>Projekt «</a:t>
            </a:r>
            <a:r>
              <a:rPr lang="de-CH" sz="3600" b="0" dirty="0" err="1">
                <a:latin typeface="Arial" panose="020B0604020202020204" pitchFamily="34" charset="0"/>
              </a:rPr>
              <a:t>nachhaltigkeit</a:t>
            </a:r>
            <a:r>
              <a:rPr lang="de-CH" sz="3600" b="0" dirty="0">
                <a:latin typeface="Arial" panose="020B0604020202020204" pitchFamily="34" charset="0"/>
              </a:rPr>
              <a:t> im </a:t>
            </a:r>
            <a:r>
              <a:rPr lang="de-CH" sz="3600" b="0" dirty="0" err="1">
                <a:latin typeface="Arial" panose="020B0604020202020204" pitchFamily="34" charset="0"/>
              </a:rPr>
              <a:t>tourismus</a:t>
            </a:r>
            <a:r>
              <a:rPr lang="de-CH" sz="3600" b="0" dirty="0">
                <a:latin typeface="Arial" panose="020B0604020202020204" pitchFamily="34" charset="0"/>
              </a:rPr>
              <a:t>»</a:t>
            </a:r>
            <a:endParaRPr lang="de-CH" sz="3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1D808B-61EB-470D-8504-6640177214F8}"/>
              </a:ext>
            </a:extLst>
          </p:cNvPr>
          <p:cNvSpPr txBox="1"/>
          <p:nvPr/>
        </p:nvSpPr>
        <p:spPr>
          <a:xfrm>
            <a:off x="795599" y="2504628"/>
            <a:ext cx="53878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Gemeinsames Nachhaltigkeits-</a:t>
            </a:r>
            <a:r>
              <a:rPr lang="de-DE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Commitment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der Tourismusverbände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Ziel: 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Kompetenzzentrum Nachhaltigkeit für den Tourismus, angegliedert beim Schweizer Tourismus-Verband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55600"/>
            <a:r>
              <a:rPr lang="de-DE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Innotour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-Gesuch eingereicht inkl. Letters </a:t>
            </a:r>
            <a:r>
              <a:rPr lang="de-DE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Intent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 aller beteiligten Verbände</a:t>
            </a:r>
          </a:p>
          <a:p>
            <a:pPr marL="355600"/>
            <a:endParaRPr lang="de-DE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de-CH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0AC13117-9D1C-4E6E-90E8-7007AB8FFDE7}"/>
              </a:ext>
            </a:extLst>
          </p:cNvPr>
          <p:cNvSpPr/>
          <p:nvPr/>
        </p:nvSpPr>
        <p:spPr>
          <a:xfrm>
            <a:off x="610817" y="4724399"/>
            <a:ext cx="548849" cy="250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 descr="Ein Bild, das Natur enthält.&#10;&#10;Automatisch generierte Beschreibung">
            <a:extLst>
              <a:ext uri="{FF2B5EF4-FFF2-40B4-BE49-F238E27FC236}">
                <a16:creationId xmlns:a16="http://schemas.microsoft.com/office/drawing/2014/main" id="{2333BA90-B21B-4F84-9537-B12A5F392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38" y="2687018"/>
            <a:ext cx="4053889" cy="2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289C36C-DDBE-4600-A9AA-4859E3BC06B5}"/>
              </a:ext>
            </a:extLst>
          </p:cNvPr>
          <p:cNvSpPr/>
          <p:nvPr/>
        </p:nvSpPr>
        <p:spPr>
          <a:xfrm>
            <a:off x="376303" y="2051050"/>
            <a:ext cx="7859919" cy="3951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88B892A1-11F0-4D92-86C7-7064126EE162}"/>
              </a:ext>
            </a:extLst>
          </p:cNvPr>
          <p:cNvSpPr txBox="1">
            <a:spLocks/>
          </p:cNvSpPr>
          <p:nvPr/>
        </p:nvSpPr>
        <p:spPr>
          <a:xfrm>
            <a:off x="795600" y="1214051"/>
            <a:ext cx="11182524" cy="1049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sz="3600" b="0" dirty="0">
                <a:latin typeface="Arial" panose="020B0604020202020204" pitchFamily="34" charset="0"/>
              </a:rPr>
              <a:t>Projekt «</a:t>
            </a:r>
            <a:r>
              <a:rPr lang="de-CH" sz="3600" b="0" dirty="0" err="1">
                <a:latin typeface="Arial" panose="020B0604020202020204" pitchFamily="34" charset="0"/>
              </a:rPr>
              <a:t>nachhaltigkeit</a:t>
            </a:r>
            <a:r>
              <a:rPr lang="de-CH" sz="3600" b="0" dirty="0">
                <a:latin typeface="Arial" panose="020B0604020202020204" pitchFamily="34" charset="0"/>
              </a:rPr>
              <a:t> im </a:t>
            </a:r>
            <a:r>
              <a:rPr lang="de-CH" sz="3600" b="0" dirty="0" err="1">
                <a:latin typeface="Arial" panose="020B0604020202020204" pitchFamily="34" charset="0"/>
              </a:rPr>
              <a:t>tourismus</a:t>
            </a:r>
            <a:r>
              <a:rPr lang="de-CH" sz="3600" b="0" dirty="0">
                <a:latin typeface="Arial" panose="020B0604020202020204" pitchFamily="34" charset="0"/>
              </a:rPr>
              <a:t>»</a:t>
            </a:r>
            <a:endParaRPr lang="de-CH" sz="3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E1D808B-61EB-470D-8504-6640177214F8}"/>
              </a:ext>
            </a:extLst>
          </p:cNvPr>
          <p:cNvSpPr txBox="1"/>
          <p:nvPr/>
        </p:nvSpPr>
        <p:spPr>
          <a:xfrm>
            <a:off x="795599" y="2352228"/>
            <a:ext cx="63248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Das Kompetenzzentrum soll: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Das Nachhaltigkeitsprogramm des Schweizer Tourismus langfristig führen und weiterentwickeln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Die Nachhaltigkeit im Tourismus messen und 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reporten</a:t>
            </a:r>
            <a:endParaRPr lang="de-DE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Die Schnittstelle zu anderen relevanten Sektoren und Wissenschaft sicherstellen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Synergien schaffen und den Wissenstransfer </a:t>
            </a: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gewährleisten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latin typeface="Georgia" panose="02040502050405020303" pitchFamily="18" charset="0"/>
              </a:rPr>
              <a:t>Den SDG Dialog ablösen und die Community vernetzen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de-CH" dirty="0"/>
          </a:p>
        </p:txBody>
      </p:sp>
      <p:pic>
        <p:nvPicPr>
          <p:cNvPr id="6" name="Grafik 5" descr="Ein Bild, das Natur enthält.&#10;&#10;Automatisch generierte Beschreibung">
            <a:extLst>
              <a:ext uri="{FF2B5EF4-FFF2-40B4-BE49-F238E27FC236}">
                <a16:creationId xmlns:a16="http://schemas.microsoft.com/office/drawing/2014/main" id="{65A71CC3-36EB-4BFA-A44D-F92D429C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12" y="2687018"/>
            <a:ext cx="4053889" cy="28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FB67A-F75A-417F-9977-9E49DF76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400" b="0" dirty="0">
                <a:latin typeface="Arial" panose="020B0604020202020204" pitchFamily="34" charset="0"/>
              </a:rPr>
              <a:t>«Shared Service network»: Ausgangslage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5E9CD1-642A-45F6-8253-465B0B7C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Anforderungen an Kompetenzen und Ressourcen für den Betrieb von DMO sind gestiegen </a:t>
            </a:r>
          </a:p>
          <a:p>
            <a:r>
              <a:rPr lang="de-CH" dirty="0"/>
              <a:t>Kleinere Organisationen sind damit zum Teil überfordert</a:t>
            </a:r>
          </a:p>
          <a:p>
            <a:r>
              <a:rPr lang="de-CH" dirty="0"/>
              <a:t>Fehlende Vernetzung und Zusammenarbeit zwischen DMO verhindert einen optimierten Ressourcen-Einsatz, den Zugang zu entsprechendem Fachwissen sowie die Möglichkeit, gemeinsam «Forschung und Entwicklung» zu betreiben</a:t>
            </a:r>
          </a:p>
          <a:p>
            <a:r>
              <a:rPr lang="de-CH" dirty="0"/>
              <a:t>Befristete Fördermittel verhindern langfristig ausgerichtete Service-Angebote</a:t>
            </a:r>
          </a:p>
          <a:p>
            <a:r>
              <a:rPr lang="de-CH" dirty="0"/>
              <a:t>Es fehlt ein «Kümmerer» für diese Anliegen im Schweizer Tourismus</a:t>
            </a:r>
          </a:p>
          <a:p>
            <a:r>
              <a:rPr lang="de-CH" dirty="0"/>
              <a:t>Die Digitalisierung öffnet neue Möglichkeiten zur Kooperation und Vernetzung</a:t>
            </a:r>
          </a:p>
        </p:txBody>
      </p:sp>
    </p:spTree>
    <p:extLst>
      <p:ext uri="{BB962C8B-B14F-4D97-AF65-F5344CB8AC3E}">
        <p14:creationId xmlns:p14="http://schemas.microsoft.com/office/powerpoint/2010/main" val="49171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FB67A-F75A-417F-9977-9E49DF76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b="0" dirty="0">
                <a:latin typeface="Arial" panose="020B0604020202020204" pitchFamily="34" charset="0"/>
              </a:rPr>
              <a:t>Projektidee Aufbau «Shared Service network»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5E9CD1-642A-45F6-8253-465B0B7C2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Vernetzung der DMO und Dienstleister mit dem Ziel eines destinationsübergreifenden Wissenstransfers</a:t>
            </a:r>
          </a:p>
          <a:p>
            <a:r>
              <a:rPr lang="de-CH" sz="1800" dirty="0"/>
              <a:t>Betrieb eines Marktplatzes/Vermittlungsplattform für Lösungsanbieter</a:t>
            </a:r>
          </a:p>
          <a:p>
            <a:r>
              <a:rPr lang="de-CH" sz="1800" dirty="0"/>
              <a:t>Aufbau eines Spezialisten- und Coaching-Pools</a:t>
            </a:r>
          </a:p>
          <a:p>
            <a:r>
              <a:rPr lang="de-CH" sz="1800" dirty="0"/>
              <a:t>Aufbau von Projektmanagement-Kapazitäten (Mittelbeschaffung, Projektbegleitungen)</a:t>
            </a:r>
          </a:p>
          <a:p>
            <a:r>
              <a:rPr lang="de-CH" sz="1800" dirty="0"/>
              <a:t>Koordination gemeinsamer Weiterbildungsangebote</a:t>
            </a:r>
          </a:p>
          <a:p>
            <a:r>
              <a:rPr lang="de-CH" sz="1800" dirty="0"/>
              <a:t>Lancierung und Leitung von gemeinsamen Innovations-Projekten</a:t>
            </a:r>
          </a:p>
          <a:p>
            <a:r>
              <a:rPr lang="de-CH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Integration verschiedener Dienstleistungen, etwa für Ferienwohnungen</a:t>
            </a:r>
            <a:endParaRPr lang="de-CH" sz="1800" dirty="0"/>
          </a:p>
          <a:p>
            <a:r>
              <a:rPr lang="de-CH" sz="1800" dirty="0"/>
              <a:t>Nationale Vernetzung von Praxis und Wissenschaft im Tourismus (vgl. RIS)</a:t>
            </a:r>
          </a:p>
          <a:p>
            <a:r>
              <a:rPr lang="de-CH" sz="1800" dirty="0"/>
              <a:t>Einbindung von bestehenden Branchen-Lösungen (Talentis LAB, Tourist Office Lab, Triplet Services)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9444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Univers LT Std 45 Light"/>
        <a:ea typeface=""/>
        <a:cs typeface=""/>
      </a:majorFont>
      <a:minorFont>
        <a:latin typeface="Utopia Std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v_praesentation_NEU.potx" id="{9A16564C-7617-429B-8609-28B0935F6E70}" vid="{C9319E9C-2D40-4B04-B608-6BDC191EDC8E}"/>
    </a:ext>
  </a:extLst>
</a:theme>
</file>

<file path=ppt/theme/theme2.xml><?xml version="1.0" encoding="utf-8"?>
<a:theme xmlns:a="http://schemas.openxmlformats.org/drawingml/2006/main" name="Benutzerdefiniertes Design">
  <a:themeElements>
    <a:clrScheme name="Hotellerie Suisse">
      <a:dk1>
        <a:sysClr val="windowText" lastClr="000000"/>
      </a:dk1>
      <a:lt1>
        <a:sysClr val="window" lastClr="FFFFFF"/>
      </a:lt1>
      <a:dk2>
        <a:srgbClr val="B00000"/>
      </a:dk2>
      <a:lt2>
        <a:srgbClr val="FE9A7A"/>
      </a:lt2>
      <a:accent1>
        <a:srgbClr val="E30613"/>
      </a:accent1>
      <a:accent2>
        <a:srgbClr val="298FC2"/>
      </a:accent2>
      <a:accent3>
        <a:srgbClr val="12966D"/>
      </a:accent3>
      <a:accent4>
        <a:srgbClr val="FEC900"/>
      </a:accent4>
      <a:accent5>
        <a:srgbClr val="00759A"/>
      </a:accent5>
      <a:accent6>
        <a:srgbClr val="1A7C42"/>
      </a:accent6>
      <a:hlink>
        <a:srgbClr val="000000"/>
      </a:hlink>
      <a:folHlink>
        <a:srgbClr val="000000"/>
      </a:folHlink>
    </a:clrScheme>
    <a:fontScheme name="STV">
      <a:majorFont>
        <a:latin typeface="Univers"/>
        <a:ea typeface=""/>
        <a:cs typeface=""/>
      </a:majorFont>
      <a:minorFont>
        <a:latin typeface="Utopia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64C8ED8-1991-4EB0-B8E7-E019C6E9F896}" vid="{3CFE392B-BCC6-4F3B-A0A5-29972A174234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stv_praesentation_NEU</Template>
  <TotalTime>0</TotalTime>
  <Words>925</Words>
  <Application>Microsoft Office PowerPoint</Application>
  <PresentationFormat>Breitbild</PresentationFormat>
  <Paragraphs>202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Arial  </vt:lpstr>
      <vt:lpstr>Calibri</vt:lpstr>
      <vt:lpstr>Georgia</vt:lpstr>
      <vt:lpstr>Helvetica</vt:lpstr>
      <vt:lpstr>Univers</vt:lpstr>
      <vt:lpstr>Univers LT Std 45 Light</vt:lpstr>
      <vt:lpstr>Utopia Std</vt:lpstr>
      <vt:lpstr>Wingdings</vt:lpstr>
      <vt:lpstr>1_Office-Design</vt:lpstr>
      <vt:lpstr>Benutzerdefiniertes Design</vt:lpstr>
      <vt:lpstr>PowerPoint-Präsentation</vt:lpstr>
      <vt:lpstr>PowerPoint-Präsentation</vt:lpstr>
      <vt:lpstr>PowerPoint-Präsentation</vt:lpstr>
      <vt:lpstr>Rückblick: burkainitiative</vt:lpstr>
      <vt:lpstr>PowerPoint-Präsentation</vt:lpstr>
      <vt:lpstr>PowerPoint-Präsentation</vt:lpstr>
      <vt:lpstr>PowerPoint-Präsentation</vt:lpstr>
      <vt:lpstr>«Shared Service network»: Ausgangslage</vt:lpstr>
      <vt:lpstr>Projektidee Aufbau «Shared Service network»</vt:lpstr>
      <vt:lpstr>OK:GO Initiative für tourismusanbieter</vt:lpstr>
      <vt:lpstr>OK:GO: Erfassung und Sichtbarkeit</vt:lpstr>
      <vt:lpstr>OK:GO: Beispiel Toggenburg Tourismus</vt:lpstr>
      <vt:lpstr>Berufsprüfung Gästebetreuer/in</vt:lpstr>
      <vt:lpstr>In eigener SAche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Zenhäusern Robert</dc:creator>
  <cp:lastModifiedBy>Martina Bieler</cp:lastModifiedBy>
  <cp:revision>442</cp:revision>
  <cp:lastPrinted>2017-08-11T07:32:07Z</cp:lastPrinted>
  <dcterms:created xsi:type="dcterms:W3CDTF">2019-03-28T12:25:46Z</dcterms:created>
  <dcterms:modified xsi:type="dcterms:W3CDTF">2021-03-09T09:27:56Z</dcterms:modified>
</cp:coreProperties>
</file>