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58" r:id="rId2"/>
    <p:sldId id="522" r:id="rId3"/>
    <p:sldId id="486" r:id="rId4"/>
    <p:sldId id="542" r:id="rId5"/>
    <p:sldId id="543" r:id="rId6"/>
    <p:sldId id="545" r:id="rId7"/>
    <p:sldId id="544" r:id="rId8"/>
    <p:sldId id="494" r:id="rId9"/>
  </p:sldIdLst>
  <p:sldSz cx="9144000" cy="6858000" type="screen4x3"/>
  <p:notesSz cx="6797675" cy="9928225"/>
  <p:defaultTextStyle>
    <a:defPPr>
      <a:defRPr lang="de-DE"/>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296">
          <p15:clr>
            <a:srgbClr val="A4A3A4"/>
          </p15:clr>
        </p15:guide>
        <p15:guide id="2" pos="5239">
          <p15:clr>
            <a:srgbClr val="A4A3A4"/>
          </p15:clr>
        </p15:guide>
        <p15:guide id="3" pos="5511">
          <p15:clr>
            <a:srgbClr val="A4A3A4"/>
          </p15:clr>
        </p15:guide>
        <p15:guide id="4" pos="431" userDrawn="1">
          <p15:clr>
            <a:srgbClr val="A4A3A4"/>
          </p15:clr>
        </p15:guide>
        <p15:guide id="5">
          <p15:clr>
            <a:srgbClr val="A4A3A4"/>
          </p15:clr>
        </p15:guide>
        <p15:guide id="6" orient="horz" pos="3884">
          <p15:clr>
            <a:srgbClr val="A4A3A4"/>
          </p15:clr>
        </p15:guide>
        <p15:guide id="7" orient="horz" pos="731" userDrawn="1">
          <p15:clr>
            <a:srgbClr val="A4A3A4"/>
          </p15:clr>
        </p15:guide>
        <p15:guide id="8" orient="horz" pos="38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F0D"/>
    <a:srgbClr val="F9E0CB"/>
    <a:srgbClr val="D3DF89"/>
    <a:srgbClr val="4F81BD"/>
    <a:srgbClr val="00447A"/>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7" autoAdjust="0"/>
    <p:restoredTop sz="94859" autoAdjust="0"/>
  </p:normalViewPr>
  <p:slideViewPr>
    <p:cSldViewPr snapToGrid="0" snapToObjects="1">
      <p:cViewPr varScale="1">
        <p:scale>
          <a:sx n="81" d="100"/>
          <a:sy n="81" d="100"/>
        </p:scale>
        <p:origin x="1522" y="250"/>
      </p:cViewPr>
      <p:guideLst>
        <p:guide orient="horz" pos="2296"/>
        <p:guide pos="5239"/>
        <p:guide pos="5511"/>
        <p:guide pos="431"/>
        <p:guide/>
        <p:guide orient="horz" pos="3884"/>
        <p:guide orient="horz" pos="731"/>
        <p:guide orient="horz" pos="3861"/>
      </p:guideLst>
    </p:cSldViewPr>
  </p:slideViewPr>
  <p:notesTextViewPr>
    <p:cViewPr>
      <p:scale>
        <a:sx n="3" d="2"/>
        <a:sy n="3" d="2"/>
      </p:scale>
      <p:origin x="0" y="0"/>
    </p:cViewPr>
  </p:notesTextViewPr>
  <p:notesViewPr>
    <p:cSldViewPr snapToGrid="0" snapToObjects="1">
      <p:cViewPr varScale="1">
        <p:scale>
          <a:sx n="89" d="100"/>
          <a:sy n="89" d="100"/>
        </p:scale>
        <p:origin x="37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E00319A-EB7B-46E5-AAAE-427589B0BAAB}"/>
              </a:ext>
            </a:extLst>
          </p:cNvPr>
          <p:cNvSpPr>
            <a:spLocks noGrp="1"/>
          </p:cNvSpPr>
          <p:nvPr>
            <p:ph type="hdr" sz="quarter"/>
          </p:nvPr>
        </p:nvSpPr>
        <p:spPr>
          <a:xfrm>
            <a:off x="0" y="1"/>
            <a:ext cx="2946400" cy="498475"/>
          </a:xfrm>
          <a:prstGeom prst="rect">
            <a:avLst/>
          </a:prstGeom>
        </p:spPr>
        <p:txBody>
          <a:bodyPr vert="horz" lIns="91410" tIns="45704" rIns="91410" bIns="45704" rtlCol="0"/>
          <a:lstStyle>
            <a:lvl1pPr algn="l">
              <a:defRPr sz="1200"/>
            </a:lvl1pPr>
          </a:lstStyle>
          <a:p>
            <a:pPr>
              <a:defRPr/>
            </a:pPr>
            <a:endParaRPr lang="de-CH" dirty="0"/>
          </a:p>
        </p:txBody>
      </p:sp>
      <p:sp>
        <p:nvSpPr>
          <p:cNvPr id="3" name="Datumsplatzhalter 2">
            <a:extLst>
              <a:ext uri="{FF2B5EF4-FFF2-40B4-BE49-F238E27FC236}">
                <a16:creationId xmlns:a16="http://schemas.microsoft.com/office/drawing/2014/main" id="{868F1997-2BF2-403F-A44B-5B3A3FB9C3BA}"/>
              </a:ext>
            </a:extLst>
          </p:cNvPr>
          <p:cNvSpPr>
            <a:spLocks noGrp="1"/>
          </p:cNvSpPr>
          <p:nvPr>
            <p:ph type="dt" sz="quarter" idx="1"/>
          </p:nvPr>
        </p:nvSpPr>
        <p:spPr>
          <a:xfrm>
            <a:off x="3849689" y="1"/>
            <a:ext cx="2946400" cy="498475"/>
          </a:xfrm>
          <a:prstGeom prst="rect">
            <a:avLst/>
          </a:prstGeom>
        </p:spPr>
        <p:txBody>
          <a:bodyPr vert="horz" lIns="91410" tIns="45704" rIns="91410" bIns="45704" rtlCol="0"/>
          <a:lstStyle>
            <a:lvl1pPr algn="r">
              <a:defRPr sz="1200"/>
            </a:lvl1pPr>
          </a:lstStyle>
          <a:p>
            <a:pPr>
              <a:defRPr/>
            </a:pPr>
            <a:fld id="{13A31D3F-1792-4848-920F-1CD0B18B5086}" type="datetimeFigureOut">
              <a:rPr lang="de-CH"/>
              <a:pPr>
                <a:defRPr/>
              </a:pPr>
              <a:t>03.03.2021</a:t>
            </a:fld>
            <a:endParaRPr lang="de-CH" dirty="0"/>
          </a:p>
        </p:txBody>
      </p:sp>
      <p:sp>
        <p:nvSpPr>
          <p:cNvPr id="4" name="Fußzeilenplatzhalter 3">
            <a:extLst>
              <a:ext uri="{FF2B5EF4-FFF2-40B4-BE49-F238E27FC236}">
                <a16:creationId xmlns:a16="http://schemas.microsoft.com/office/drawing/2014/main" id="{799A1754-79F4-4742-BAB0-9525F34E5FB2}"/>
              </a:ext>
            </a:extLst>
          </p:cNvPr>
          <p:cNvSpPr>
            <a:spLocks noGrp="1"/>
          </p:cNvSpPr>
          <p:nvPr>
            <p:ph type="ftr" sz="quarter" idx="2"/>
          </p:nvPr>
        </p:nvSpPr>
        <p:spPr>
          <a:xfrm>
            <a:off x="0" y="9429750"/>
            <a:ext cx="2946400" cy="498475"/>
          </a:xfrm>
          <a:prstGeom prst="rect">
            <a:avLst/>
          </a:prstGeom>
        </p:spPr>
        <p:txBody>
          <a:bodyPr vert="horz" lIns="91410" tIns="45704" rIns="91410" bIns="45704" rtlCol="0" anchor="b"/>
          <a:lstStyle>
            <a:lvl1pPr algn="l">
              <a:defRPr sz="1200"/>
            </a:lvl1pPr>
          </a:lstStyle>
          <a:p>
            <a:pPr>
              <a:defRPr/>
            </a:pPr>
            <a:endParaRPr lang="de-CH" dirty="0"/>
          </a:p>
        </p:txBody>
      </p:sp>
      <p:sp>
        <p:nvSpPr>
          <p:cNvPr id="5" name="Foliennummernplatzhalter 4">
            <a:extLst>
              <a:ext uri="{FF2B5EF4-FFF2-40B4-BE49-F238E27FC236}">
                <a16:creationId xmlns:a16="http://schemas.microsoft.com/office/drawing/2014/main" id="{03CEF43B-5326-474C-AF5E-2CB43889F919}"/>
              </a:ext>
            </a:extLst>
          </p:cNvPr>
          <p:cNvSpPr>
            <a:spLocks noGrp="1"/>
          </p:cNvSpPr>
          <p:nvPr>
            <p:ph type="sldNum" sz="quarter" idx="3"/>
          </p:nvPr>
        </p:nvSpPr>
        <p:spPr>
          <a:xfrm>
            <a:off x="3849689" y="9429750"/>
            <a:ext cx="2946400" cy="498475"/>
          </a:xfrm>
          <a:prstGeom prst="rect">
            <a:avLst/>
          </a:prstGeom>
        </p:spPr>
        <p:txBody>
          <a:bodyPr vert="horz" wrap="square" lIns="91410" tIns="45704" rIns="91410" bIns="45704" numCol="1" anchor="b" anchorCtr="0" compatLnSpc="1">
            <a:prstTxWarp prst="textNoShape">
              <a:avLst/>
            </a:prstTxWarp>
          </a:bodyPr>
          <a:lstStyle>
            <a:lvl1pPr algn="r">
              <a:defRPr sz="1200"/>
            </a:lvl1pPr>
          </a:lstStyle>
          <a:p>
            <a:pPr>
              <a:defRPr/>
            </a:pPr>
            <a:fld id="{46EAEA6D-0856-413C-90CC-165DB3FBB483}" type="slidenum">
              <a:rPr lang="de-CH" altLang="de-DE"/>
              <a:pPr>
                <a:defRPr/>
              </a:pPr>
              <a:t>‹Nr.›</a:t>
            </a:fld>
            <a:endParaRPr lang="de-CH" altLang="de-D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C73C602-A2EC-47F6-8891-DA5EAF9F6634}"/>
              </a:ext>
            </a:extLst>
          </p:cNvPr>
          <p:cNvSpPr>
            <a:spLocks noGrp="1"/>
          </p:cNvSpPr>
          <p:nvPr>
            <p:ph type="hdr" sz="quarter"/>
          </p:nvPr>
        </p:nvSpPr>
        <p:spPr>
          <a:xfrm>
            <a:off x="0" y="1"/>
            <a:ext cx="2946400" cy="498475"/>
          </a:xfrm>
          <a:prstGeom prst="rect">
            <a:avLst/>
          </a:prstGeom>
        </p:spPr>
        <p:txBody>
          <a:bodyPr vert="horz" lIns="91410" tIns="45704" rIns="91410" bIns="45704" rtlCol="0"/>
          <a:lstStyle>
            <a:lvl1pPr algn="l" eaLnBrk="1" hangingPunct="1">
              <a:defRPr sz="1200"/>
            </a:lvl1pPr>
          </a:lstStyle>
          <a:p>
            <a:pPr>
              <a:defRPr/>
            </a:pPr>
            <a:endParaRPr lang="de-CH" dirty="0"/>
          </a:p>
        </p:txBody>
      </p:sp>
      <p:sp>
        <p:nvSpPr>
          <p:cNvPr id="3" name="Datumsplatzhalter 2">
            <a:extLst>
              <a:ext uri="{FF2B5EF4-FFF2-40B4-BE49-F238E27FC236}">
                <a16:creationId xmlns:a16="http://schemas.microsoft.com/office/drawing/2014/main" id="{99886400-CD70-4306-8D71-9E67DE52F67D}"/>
              </a:ext>
            </a:extLst>
          </p:cNvPr>
          <p:cNvSpPr>
            <a:spLocks noGrp="1"/>
          </p:cNvSpPr>
          <p:nvPr>
            <p:ph type="dt" idx="1"/>
          </p:nvPr>
        </p:nvSpPr>
        <p:spPr>
          <a:xfrm>
            <a:off x="3849689" y="1"/>
            <a:ext cx="2946400" cy="498475"/>
          </a:xfrm>
          <a:prstGeom prst="rect">
            <a:avLst/>
          </a:prstGeom>
        </p:spPr>
        <p:txBody>
          <a:bodyPr vert="horz" lIns="91410" tIns="45704" rIns="91410" bIns="45704" rtlCol="0"/>
          <a:lstStyle>
            <a:lvl1pPr algn="r" eaLnBrk="1" hangingPunct="1">
              <a:defRPr sz="1200"/>
            </a:lvl1pPr>
          </a:lstStyle>
          <a:p>
            <a:pPr>
              <a:defRPr/>
            </a:pPr>
            <a:fld id="{2921E8D3-9430-491C-8545-9114F4D7A5A0}" type="datetimeFigureOut">
              <a:rPr lang="de-CH"/>
              <a:pPr>
                <a:defRPr/>
              </a:pPr>
              <a:t>03.03.2021</a:t>
            </a:fld>
            <a:endParaRPr lang="de-CH" dirty="0"/>
          </a:p>
        </p:txBody>
      </p:sp>
      <p:sp>
        <p:nvSpPr>
          <p:cNvPr id="4" name="Folienbildplatzhalter 3">
            <a:extLst>
              <a:ext uri="{FF2B5EF4-FFF2-40B4-BE49-F238E27FC236}">
                <a16:creationId xmlns:a16="http://schemas.microsoft.com/office/drawing/2014/main" id="{D6A05C72-BA06-4E57-B0B2-CC6881166DE9}"/>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10" tIns="45704" rIns="91410" bIns="45704" rtlCol="0" anchor="ctr"/>
          <a:lstStyle/>
          <a:p>
            <a:pPr lvl="0"/>
            <a:endParaRPr lang="de-CH" noProof="0" dirty="0"/>
          </a:p>
        </p:txBody>
      </p:sp>
      <p:sp>
        <p:nvSpPr>
          <p:cNvPr id="5" name="Notizenplatzhalter 4">
            <a:extLst>
              <a:ext uri="{FF2B5EF4-FFF2-40B4-BE49-F238E27FC236}">
                <a16:creationId xmlns:a16="http://schemas.microsoft.com/office/drawing/2014/main" id="{00F5D764-5D06-4E31-ADFC-679BC8787194}"/>
              </a:ext>
            </a:extLst>
          </p:cNvPr>
          <p:cNvSpPr>
            <a:spLocks noGrp="1"/>
          </p:cNvSpPr>
          <p:nvPr>
            <p:ph type="body" sz="quarter" idx="3"/>
          </p:nvPr>
        </p:nvSpPr>
        <p:spPr>
          <a:xfrm>
            <a:off x="679451" y="4778376"/>
            <a:ext cx="5438775" cy="3908425"/>
          </a:xfrm>
          <a:prstGeom prst="rect">
            <a:avLst/>
          </a:prstGeom>
        </p:spPr>
        <p:txBody>
          <a:bodyPr vert="horz" lIns="91410" tIns="45704" rIns="91410" bIns="45704"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a:extLst>
              <a:ext uri="{FF2B5EF4-FFF2-40B4-BE49-F238E27FC236}">
                <a16:creationId xmlns:a16="http://schemas.microsoft.com/office/drawing/2014/main" id="{71B8D045-8839-42CA-BA54-0567A7A7C44A}"/>
              </a:ext>
            </a:extLst>
          </p:cNvPr>
          <p:cNvSpPr>
            <a:spLocks noGrp="1"/>
          </p:cNvSpPr>
          <p:nvPr>
            <p:ph type="ftr" sz="quarter" idx="4"/>
          </p:nvPr>
        </p:nvSpPr>
        <p:spPr>
          <a:xfrm>
            <a:off x="0" y="9429750"/>
            <a:ext cx="2946400" cy="498475"/>
          </a:xfrm>
          <a:prstGeom prst="rect">
            <a:avLst/>
          </a:prstGeom>
        </p:spPr>
        <p:txBody>
          <a:bodyPr vert="horz" lIns="91410" tIns="45704" rIns="91410" bIns="45704" rtlCol="0" anchor="b"/>
          <a:lstStyle>
            <a:lvl1pPr algn="l" eaLnBrk="1" hangingPunct="1">
              <a:defRPr sz="1200"/>
            </a:lvl1pPr>
          </a:lstStyle>
          <a:p>
            <a:pPr>
              <a:defRPr/>
            </a:pPr>
            <a:endParaRPr lang="de-CH" dirty="0"/>
          </a:p>
        </p:txBody>
      </p:sp>
      <p:sp>
        <p:nvSpPr>
          <p:cNvPr id="7" name="Foliennummernplatzhalter 6">
            <a:extLst>
              <a:ext uri="{FF2B5EF4-FFF2-40B4-BE49-F238E27FC236}">
                <a16:creationId xmlns:a16="http://schemas.microsoft.com/office/drawing/2014/main" id="{C4BE5BD3-B4E1-4190-A4F6-870D35FDDF1C}"/>
              </a:ext>
            </a:extLst>
          </p:cNvPr>
          <p:cNvSpPr>
            <a:spLocks noGrp="1"/>
          </p:cNvSpPr>
          <p:nvPr>
            <p:ph type="sldNum" sz="quarter" idx="5"/>
          </p:nvPr>
        </p:nvSpPr>
        <p:spPr>
          <a:xfrm>
            <a:off x="3849689" y="9429750"/>
            <a:ext cx="2946400" cy="498475"/>
          </a:xfrm>
          <a:prstGeom prst="rect">
            <a:avLst/>
          </a:prstGeom>
        </p:spPr>
        <p:txBody>
          <a:bodyPr vert="horz" wrap="square" lIns="91410" tIns="45704" rIns="91410" bIns="45704" numCol="1" anchor="b" anchorCtr="0" compatLnSpc="1">
            <a:prstTxWarp prst="textNoShape">
              <a:avLst/>
            </a:prstTxWarp>
          </a:bodyPr>
          <a:lstStyle>
            <a:lvl1pPr algn="r" eaLnBrk="1" hangingPunct="1">
              <a:defRPr sz="1200"/>
            </a:lvl1pPr>
          </a:lstStyle>
          <a:p>
            <a:pPr>
              <a:defRPr/>
            </a:pPr>
            <a:fld id="{8C808AFD-84CB-4F98-81E1-D5DFB77B58AE}" type="slidenum">
              <a:rPr lang="de-CH" altLang="de-DE"/>
              <a:pPr>
                <a:defRPr/>
              </a:pPr>
              <a:t>‹Nr.›</a:t>
            </a:fld>
            <a:endParaRPr lang="de-CH" altLang="de-DE"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037BBD7B-2C6A-444A-BEA0-B1302F9CF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a:extLst>
              <a:ext uri="{FF2B5EF4-FFF2-40B4-BE49-F238E27FC236}">
                <a16:creationId xmlns:a16="http://schemas.microsoft.com/office/drawing/2014/main" id="{2D0BFA5F-C574-4E00-9435-62AD0719D1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9220" name="Foliennummernplatzhalter 3">
            <a:extLst>
              <a:ext uri="{FF2B5EF4-FFF2-40B4-BE49-F238E27FC236}">
                <a16:creationId xmlns:a16="http://schemas.microsoft.com/office/drawing/2014/main" id="{6937C62D-669E-4DDC-946E-AE9DF6F6F1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95" indent="-285729">
              <a:defRPr>
                <a:solidFill>
                  <a:schemeClr val="tx1"/>
                </a:solidFill>
                <a:latin typeface="Calibri" panose="020F0502020204030204" pitchFamily="34" charset="0"/>
                <a:ea typeface="MS PGothic" panose="020B0600070205080204" pitchFamily="34" charset="-128"/>
              </a:defRPr>
            </a:lvl2pPr>
            <a:lvl3pPr marL="1142915" indent="-228583">
              <a:defRPr>
                <a:solidFill>
                  <a:schemeClr val="tx1"/>
                </a:solidFill>
                <a:latin typeface="Calibri" panose="020F0502020204030204" pitchFamily="34" charset="0"/>
                <a:ea typeface="MS PGothic" panose="020B0600070205080204" pitchFamily="34" charset="-128"/>
              </a:defRPr>
            </a:lvl3pPr>
            <a:lvl4pPr marL="1600081" indent="-228583">
              <a:defRPr>
                <a:solidFill>
                  <a:schemeClr val="tx1"/>
                </a:solidFill>
                <a:latin typeface="Calibri" panose="020F0502020204030204" pitchFamily="34" charset="0"/>
                <a:ea typeface="MS PGothic" panose="020B0600070205080204" pitchFamily="34" charset="-128"/>
              </a:defRPr>
            </a:lvl4pPr>
            <a:lvl5pPr marL="2057248" indent="-228583">
              <a:defRPr>
                <a:solidFill>
                  <a:schemeClr val="tx1"/>
                </a:solidFill>
                <a:latin typeface="Calibri" panose="020F0502020204030204" pitchFamily="34" charset="0"/>
                <a:ea typeface="MS PGothic" panose="020B0600070205080204" pitchFamily="34" charset="-128"/>
              </a:defRPr>
            </a:lvl5pPr>
            <a:lvl6pPr marL="2514414" indent="-228583"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579" indent="-228583"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746" indent="-228583"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912" indent="-228583"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A22FA5-57C6-4E81-ADED-682A697A0532}" type="slidenum">
              <a:rPr lang="de-CH" altLang="de-DE" smtClean="0"/>
              <a:pPr/>
              <a:t>1</a:t>
            </a:fld>
            <a:endParaRPr lang="de-CH" alt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74804" indent="-297880">
              <a:defRPr>
                <a:solidFill>
                  <a:schemeClr val="tx1"/>
                </a:solidFill>
                <a:latin typeface="Calibri" panose="020F0502020204030204" pitchFamily="34" charset="0"/>
                <a:ea typeface="MS PGothic" panose="020B0600070205080204" pitchFamily="34" charset="-128"/>
              </a:defRPr>
            </a:lvl2pPr>
            <a:lvl3pPr marL="1193103" indent="-237669">
              <a:defRPr>
                <a:solidFill>
                  <a:schemeClr val="tx1"/>
                </a:solidFill>
                <a:latin typeface="Calibri" panose="020F0502020204030204" pitchFamily="34" charset="0"/>
                <a:ea typeface="MS PGothic" panose="020B0600070205080204" pitchFamily="34" charset="-128"/>
              </a:defRPr>
            </a:lvl3pPr>
            <a:lvl4pPr marL="1671614" indent="-237669">
              <a:defRPr>
                <a:solidFill>
                  <a:schemeClr val="tx1"/>
                </a:solidFill>
                <a:latin typeface="Calibri" panose="020F0502020204030204" pitchFamily="34" charset="0"/>
                <a:ea typeface="MS PGothic" panose="020B0600070205080204" pitchFamily="34" charset="-128"/>
              </a:defRPr>
            </a:lvl4pPr>
            <a:lvl5pPr marL="2148537" indent="-237669">
              <a:defRPr>
                <a:solidFill>
                  <a:schemeClr val="tx1"/>
                </a:solidFill>
                <a:latin typeface="Calibri" panose="020F0502020204030204" pitchFamily="34" charset="0"/>
                <a:ea typeface="MS PGothic" panose="020B0600070205080204" pitchFamily="34" charset="-128"/>
              </a:defRPr>
            </a:lvl5pPr>
            <a:lvl6pPr marL="2604864" indent="-237669" defTabSz="4563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61191" indent="-237669" defTabSz="4563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17517" indent="-237669" defTabSz="4563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73845" indent="-237669" defTabSz="4563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E2354C8-F285-4435-94EC-0CAB2907E22B}" type="slidenum">
              <a:rPr kumimoji="0" lang="de-CH" altLang="de-DE" sz="13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de-CH" altLang="de-DE" sz="13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1308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1DADA633-591D-4314-808F-C3D6125B01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D44FBE8D-E5FD-4613-AEEA-F326196F44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30724" name="Foliennummernplatzhalter 3">
            <a:extLst>
              <a:ext uri="{FF2B5EF4-FFF2-40B4-BE49-F238E27FC236}">
                <a16:creationId xmlns:a16="http://schemas.microsoft.com/office/drawing/2014/main" id="{B37BCFFB-7544-46F7-BE3E-3462087AB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39720" indent="-282554">
              <a:defRPr>
                <a:solidFill>
                  <a:schemeClr val="tx1"/>
                </a:solidFill>
                <a:latin typeface="Calibri" panose="020F0502020204030204" pitchFamily="34" charset="0"/>
                <a:ea typeface="MS PGothic" panose="020B0600070205080204" pitchFamily="34" charset="-128"/>
              </a:defRPr>
            </a:lvl2pPr>
            <a:lvl3pPr marL="1138154" indent="-225408">
              <a:defRPr>
                <a:solidFill>
                  <a:schemeClr val="tx1"/>
                </a:solidFill>
                <a:latin typeface="Calibri" panose="020F0502020204030204" pitchFamily="34" charset="0"/>
                <a:ea typeface="MS PGothic" panose="020B0600070205080204" pitchFamily="34" charset="-128"/>
              </a:defRPr>
            </a:lvl3pPr>
            <a:lvl4pPr marL="1595319" indent="-225408">
              <a:defRPr>
                <a:solidFill>
                  <a:schemeClr val="tx1"/>
                </a:solidFill>
                <a:latin typeface="Calibri" panose="020F0502020204030204" pitchFamily="34" charset="0"/>
                <a:ea typeface="MS PGothic" panose="020B0600070205080204" pitchFamily="34" charset="-128"/>
              </a:defRPr>
            </a:lvl4pPr>
            <a:lvl5pPr marL="2050898" indent="-225408">
              <a:defRPr>
                <a:solidFill>
                  <a:schemeClr val="tx1"/>
                </a:solidFill>
                <a:latin typeface="Calibri" panose="020F0502020204030204" pitchFamily="34" charset="0"/>
                <a:ea typeface="MS PGothic" panose="020B0600070205080204" pitchFamily="34" charset="-128"/>
              </a:defRPr>
            </a:lvl5pPr>
            <a:lvl6pPr marL="2508064"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65230"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2396"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79563"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2DFE85-2505-4E01-8C13-7438B40520B1}" type="slidenum">
              <a:rPr lang="de-CH" altLang="de-DE" smtClean="0">
                <a:solidFill>
                  <a:srgbClr val="000000"/>
                </a:solidFill>
              </a:rPr>
              <a:pPr/>
              <a:t>3</a:t>
            </a:fld>
            <a:endParaRPr lang="de-CH" altLang="de-DE"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1DADA633-591D-4314-808F-C3D6125B01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D44FBE8D-E5FD-4613-AEEA-F326196F44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30724" name="Foliennummernplatzhalter 3">
            <a:extLst>
              <a:ext uri="{FF2B5EF4-FFF2-40B4-BE49-F238E27FC236}">
                <a16:creationId xmlns:a16="http://schemas.microsoft.com/office/drawing/2014/main" id="{B37BCFFB-7544-46F7-BE3E-3462087AB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39720" indent="-282554">
              <a:defRPr>
                <a:solidFill>
                  <a:schemeClr val="tx1"/>
                </a:solidFill>
                <a:latin typeface="Calibri" panose="020F0502020204030204" pitchFamily="34" charset="0"/>
                <a:ea typeface="MS PGothic" panose="020B0600070205080204" pitchFamily="34" charset="-128"/>
              </a:defRPr>
            </a:lvl2pPr>
            <a:lvl3pPr marL="1138154" indent="-225408">
              <a:defRPr>
                <a:solidFill>
                  <a:schemeClr val="tx1"/>
                </a:solidFill>
                <a:latin typeface="Calibri" panose="020F0502020204030204" pitchFamily="34" charset="0"/>
                <a:ea typeface="MS PGothic" panose="020B0600070205080204" pitchFamily="34" charset="-128"/>
              </a:defRPr>
            </a:lvl3pPr>
            <a:lvl4pPr marL="1595319" indent="-225408">
              <a:defRPr>
                <a:solidFill>
                  <a:schemeClr val="tx1"/>
                </a:solidFill>
                <a:latin typeface="Calibri" panose="020F0502020204030204" pitchFamily="34" charset="0"/>
                <a:ea typeface="MS PGothic" panose="020B0600070205080204" pitchFamily="34" charset="-128"/>
              </a:defRPr>
            </a:lvl4pPr>
            <a:lvl5pPr marL="2050898" indent="-225408">
              <a:defRPr>
                <a:solidFill>
                  <a:schemeClr val="tx1"/>
                </a:solidFill>
                <a:latin typeface="Calibri" panose="020F0502020204030204" pitchFamily="34" charset="0"/>
                <a:ea typeface="MS PGothic" panose="020B0600070205080204" pitchFamily="34" charset="-128"/>
              </a:defRPr>
            </a:lvl5pPr>
            <a:lvl6pPr marL="2508064"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65230"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2396"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79563"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2DFE85-2505-4E01-8C13-7438B40520B1}" type="slidenum">
              <a:rPr lang="de-CH" altLang="de-DE" smtClean="0">
                <a:solidFill>
                  <a:srgbClr val="000000"/>
                </a:solidFill>
              </a:rPr>
              <a:pPr/>
              <a:t>4</a:t>
            </a:fld>
            <a:endParaRPr lang="de-CH" altLang="de-DE" dirty="0">
              <a:solidFill>
                <a:srgbClr val="000000"/>
              </a:solidFill>
            </a:endParaRPr>
          </a:p>
        </p:txBody>
      </p:sp>
    </p:spTree>
    <p:extLst>
      <p:ext uri="{BB962C8B-B14F-4D97-AF65-F5344CB8AC3E}">
        <p14:creationId xmlns:p14="http://schemas.microsoft.com/office/powerpoint/2010/main" val="190801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1DADA633-591D-4314-808F-C3D6125B01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D44FBE8D-E5FD-4613-AEEA-F326196F44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30724" name="Foliennummernplatzhalter 3">
            <a:extLst>
              <a:ext uri="{FF2B5EF4-FFF2-40B4-BE49-F238E27FC236}">
                <a16:creationId xmlns:a16="http://schemas.microsoft.com/office/drawing/2014/main" id="{B37BCFFB-7544-46F7-BE3E-3462087AB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39720" indent="-282554">
              <a:defRPr>
                <a:solidFill>
                  <a:schemeClr val="tx1"/>
                </a:solidFill>
                <a:latin typeface="Calibri" panose="020F0502020204030204" pitchFamily="34" charset="0"/>
                <a:ea typeface="MS PGothic" panose="020B0600070205080204" pitchFamily="34" charset="-128"/>
              </a:defRPr>
            </a:lvl2pPr>
            <a:lvl3pPr marL="1138154" indent="-225408">
              <a:defRPr>
                <a:solidFill>
                  <a:schemeClr val="tx1"/>
                </a:solidFill>
                <a:latin typeface="Calibri" panose="020F0502020204030204" pitchFamily="34" charset="0"/>
                <a:ea typeface="MS PGothic" panose="020B0600070205080204" pitchFamily="34" charset="-128"/>
              </a:defRPr>
            </a:lvl3pPr>
            <a:lvl4pPr marL="1595319" indent="-225408">
              <a:defRPr>
                <a:solidFill>
                  <a:schemeClr val="tx1"/>
                </a:solidFill>
                <a:latin typeface="Calibri" panose="020F0502020204030204" pitchFamily="34" charset="0"/>
                <a:ea typeface="MS PGothic" panose="020B0600070205080204" pitchFamily="34" charset="-128"/>
              </a:defRPr>
            </a:lvl4pPr>
            <a:lvl5pPr marL="2050898" indent="-225408">
              <a:defRPr>
                <a:solidFill>
                  <a:schemeClr val="tx1"/>
                </a:solidFill>
                <a:latin typeface="Calibri" panose="020F0502020204030204" pitchFamily="34" charset="0"/>
                <a:ea typeface="MS PGothic" panose="020B0600070205080204" pitchFamily="34" charset="-128"/>
              </a:defRPr>
            </a:lvl5pPr>
            <a:lvl6pPr marL="2508064"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65230"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2396"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79563"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2DFE85-2505-4E01-8C13-7438B40520B1}" type="slidenum">
              <a:rPr lang="de-CH" altLang="de-DE" smtClean="0">
                <a:solidFill>
                  <a:srgbClr val="000000"/>
                </a:solidFill>
              </a:rPr>
              <a:pPr/>
              <a:t>5</a:t>
            </a:fld>
            <a:endParaRPr lang="de-CH" altLang="de-DE" dirty="0">
              <a:solidFill>
                <a:srgbClr val="000000"/>
              </a:solidFill>
            </a:endParaRPr>
          </a:p>
        </p:txBody>
      </p:sp>
    </p:spTree>
    <p:extLst>
      <p:ext uri="{BB962C8B-B14F-4D97-AF65-F5344CB8AC3E}">
        <p14:creationId xmlns:p14="http://schemas.microsoft.com/office/powerpoint/2010/main" val="158755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1DADA633-591D-4314-808F-C3D6125B01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D44FBE8D-E5FD-4613-AEEA-F326196F44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30724" name="Foliennummernplatzhalter 3">
            <a:extLst>
              <a:ext uri="{FF2B5EF4-FFF2-40B4-BE49-F238E27FC236}">
                <a16:creationId xmlns:a16="http://schemas.microsoft.com/office/drawing/2014/main" id="{B37BCFFB-7544-46F7-BE3E-3462087AB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39720" indent="-282554">
              <a:defRPr>
                <a:solidFill>
                  <a:schemeClr val="tx1"/>
                </a:solidFill>
                <a:latin typeface="Calibri" panose="020F0502020204030204" pitchFamily="34" charset="0"/>
                <a:ea typeface="MS PGothic" panose="020B0600070205080204" pitchFamily="34" charset="-128"/>
              </a:defRPr>
            </a:lvl2pPr>
            <a:lvl3pPr marL="1138154" indent="-225408">
              <a:defRPr>
                <a:solidFill>
                  <a:schemeClr val="tx1"/>
                </a:solidFill>
                <a:latin typeface="Calibri" panose="020F0502020204030204" pitchFamily="34" charset="0"/>
                <a:ea typeface="MS PGothic" panose="020B0600070205080204" pitchFamily="34" charset="-128"/>
              </a:defRPr>
            </a:lvl3pPr>
            <a:lvl4pPr marL="1595319" indent="-225408">
              <a:defRPr>
                <a:solidFill>
                  <a:schemeClr val="tx1"/>
                </a:solidFill>
                <a:latin typeface="Calibri" panose="020F0502020204030204" pitchFamily="34" charset="0"/>
                <a:ea typeface="MS PGothic" panose="020B0600070205080204" pitchFamily="34" charset="-128"/>
              </a:defRPr>
            </a:lvl4pPr>
            <a:lvl5pPr marL="2050898" indent="-225408">
              <a:defRPr>
                <a:solidFill>
                  <a:schemeClr val="tx1"/>
                </a:solidFill>
                <a:latin typeface="Calibri" panose="020F0502020204030204" pitchFamily="34" charset="0"/>
                <a:ea typeface="MS PGothic" panose="020B0600070205080204" pitchFamily="34" charset="-128"/>
              </a:defRPr>
            </a:lvl5pPr>
            <a:lvl6pPr marL="2508064"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65230"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2396"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79563"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2DFE85-2505-4E01-8C13-7438B40520B1}" type="slidenum">
              <a:rPr lang="de-CH" altLang="de-DE" smtClean="0">
                <a:solidFill>
                  <a:srgbClr val="000000"/>
                </a:solidFill>
              </a:rPr>
              <a:pPr/>
              <a:t>6</a:t>
            </a:fld>
            <a:endParaRPr lang="de-CH" altLang="de-DE" dirty="0">
              <a:solidFill>
                <a:srgbClr val="000000"/>
              </a:solidFill>
            </a:endParaRPr>
          </a:p>
        </p:txBody>
      </p:sp>
    </p:spTree>
    <p:extLst>
      <p:ext uri="{BB962C8B-B14F-4D97-AF65-F5344CB8AC3E}">
        <p14:creationId xmlns:p14="http://schemas.microsoft.com/office/powerpoint/2010/main" val="24241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1DADA633-591D-4314-808F-C3D6125B01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D44FBE8D-E5FD-4613-AEEA-F326196F44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30724" name="Foliennummernplatzhalter 3">
            <a:extLst>
              <a:ext uri="{FF2B5EF4-FFF2-40B4-BE49-F238E27FC236}">
                <a16:creationId xmlns:a16="http://schemas.microsoft.com/office/drawing/2014/main" id="{B37BCFFB-7544-46F7-BE3E-3462087AB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39720" indent="-282554">
              <a:defRPr>
                <a:solidFill>
                  <a:schemeClr val="tx1"/>
                </a:solidFill>
                <a:latin typeface="Calibri" panose="020F0502020204030204" pitchFamily="34" charset="0"/>
                <a:ea typeface="MS PGothic" panose="020B0600070205080204" pitchFamily="34" charset="-128"/>
              </a:defRPr>
            </a:lvl2pPr>
            <a:lvl3pPr marL="1138154" indent="-225408">
              <a:defRPr>
                <a:solidFill>
                  <a:schemeClr val="tx1"/>
                </a:solidFill>
                <a:latin typeface="Calibri" panose="020F0502020204030204" pitchFamily="34" charset="0"/>
                <a:ea typeface="MS PGothic" panose="020B0600070205080204" pitchFamily="34" charset="-128"/>
              </a:defRPr>
            </a:lvl3pPr>
            <a:lvl4pPr marL="1595319" indent="-225408">
              <a:defRPr>
                <a:solidFill>
                  <a:schemeClr val="tx1"/>
                </a:solidFill>
                <a:latin typeface="Calibri" panose="020F0502020204030204" pitchFamily="34" charset="0"/>
                <a:ea typeface="MS PGothic" panose="020B0600070205080204" pitchFamily="34" charset="-128"/>
              </a:defRPr>
            </a:lvl4pPr>
            <a:lvl5pPr marL="2050898" indent="-225408">
              <a:defRPr>
                <a:solidFill>
                  <a:schemeClr val="tx1"/>
                </a:solidFill>
                <a:latin typeface="Calibri" panose="020F0502020204030204" pitchFamily="34" charset="0"/>
                <a:ea typeface="MS PGothic" panose="020B0600070205080204" pitchFamily="34" charset="-128"/>
              </a:defRPr>
            </a:lvl5pPr>
            <a:lvl6pPr marL="2508064"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65230"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2396"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79563" indent="-225408" defTabSz="45716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2DFE85-2505-4E01-8C13-7438B40520B1}" type="slidenum">
              <a:rPr lang="de-CH" altLang="de-DE" smtClean="0">
                <a:solidFill>
                  <a:srgbClr val="000000"/>
                </a:solidFill>
              </a:rPr>
              <a:pPr/>
              <a:t>7</a:t>
            </a:fld>
            <a:endParaRPr lang="de-CH" altLang="de-DE" dirty="0">
              <a:solidFill>
                <a:srgbClr val="000000"/>
              </a:solidFill>
            </a:endParaRPr>
          </a:p>
        </p:txBody>
      </p:sp>
    </p:spTree>
    <p:extLst>
      <p:ext uri="{BB962C8B-B14F-4D97-AF65-F5344CB8AC3E}">
        <p14:creationId xmlns:p14="http://schemas.microsoft.com/office/powerpoint/2010/main" val="244894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99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83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31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99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47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94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46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49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8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22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12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16" descr="WAMAG_PPT_klammerGross.eps">
            <a:extLst>
              <a:ext uri="{FF2B5EF4-FFF2-40B4-BE49-F238E27FC236}">
                <a16:creationId xmlns:a16="http://schemas.microsoft.com/office/drawing/2014/main" id="{0D75B211-C2BC-4547-B46D-E5DC9734C35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6075" y="-400050"/>
            <a:ext cx="57943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 15">
            <a:extLst>
              <a:ext uri="{FF2B5EF4-FFF2-40B4-BE49-F238E27FC236}">
                <a16:creationId xmlns:a16="http://schemas.microsoft.com/office/drawing/2014/main" id="{32940BDD-1812-4965-AA64-89BDD1B4A14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62838" y="6176963"/>
            <a:ext cx="127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feld 1">
            <a:extLst>
              <a:ext uri="{FF2B5EF4-FFF2-40B4-BE49-F238E27FC236}">
                <a16:creationId xmlns:a16="http://schemas.microsoft.com/office/drawing/2014/main" id="{AB14B4C9-3D72-4395-B804-D9BE2F45CB0B}"/>
              </a:ext>
            </a:extLst>
          </p:cNvPr>
          <p:cNvSpPr txBox="1">
            <a:spLocks noChangeArrowheads="1"/>
          </p:cNvSpPr>
          <p:nvPr userDrawn="1"/>
        </p:nvSpPr>
        <p:spPr bwMode="auto">
          <a:xfrm>
            <a:off x="3956050" y="6550026"/>
            <a:ext cx="1270000" cy="261937"/>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fld id="{FBC02792-50A4-4A0C-B62D-951520727D80}" type="slidenum">
              <a:rPr lang="de-CH" altLang="de-DE" sz="1100" smtClean="0">
                <a:solidFill>
                  <a:srgbClr val="002060"/>
                </a:solidFill>
              </a:rPr>
              <a:pPr algn="ctr">
                <a:defRPr/>
              </a:pPr>
              <a:t>‹Nr.›</a:t>
            </a:fld>
            <a:endParaRPr lang="de-CH" altLang="de-DE" sz="1100" dirty="0">
              <a:solidFill>
                <a:srgbClr val="002060"/>
              </a:solidFill>
            </a:endParaRPr>
          </a:p>
        </p:txBody>
      </p:sp>
      <p:pic>
        <p:nvPicPr>
          <p:cNvPr id="4" name="Grafik 3" descr="Ein Bild, das Text enthält.&#10;&#10;Automatisch generierte Beschreibung">
            <a:extLst>
              <a:ext uri="{FF2B5EF4-FFF2-40B4-BE49-F238E27FC236}">
                <a16:creationId xmlns:a16="http://schemas.microsoft.com/office/drawing/2014/main" id="{63826E44-F75B-496C-897B-AA19F9ED7B27}"/>
              </a:ext>
            </a:extLst>
          </p:cNvPr>
          <p:cNvPicPr>
            <a:picLocks noChangeAspect="1"/>
          </p:cNvPicPr>
          <p:nvPr userDrawn="1"/>
        </p:nvPicPr>
        <p:blipFill>
          <a:blip r:embed="rId15"/>
          <a:stretch>
            <a:fillRect/>
          </a:stretch>
        </p:blipFill>
        <p:spPr>
          <a:xfrm>
            <a:off x="346075" y="6163963"/>
            <a:ext cx="1580488" cy="648000"/>
          </a:xfrm>
          <a:prstGeom prst="rect">
            <a:avLst/>
          </a:prstGeom>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uppierung 2">
            <a:extLst>
              <a:ext uri="{FF2B5EF4-FFF2-40B4-BE49-F238E27FC236}">
                <a16:creationId xmlns:a16="http://schemas.microsoft.com/office/drawing/2014/main" id="{3A0945DD-8E4E-4D09-A914-BEDAAA0D9B5B}"/>
              </a:ext>
            </a:extLst>
          </p:cNvPr>
          <p:cNvGrpSpPr>
            <a:grpSpLocks/>
          </p:cNvGrpSpPr>
          <p:nvPr/>
        </p:nvGrpSpPr>
        <p:grpSpPr bwMode="auto">
          <a:xfrm>
            <a:off x="0" y="173038"/>
            <a:ext cx="9144000" cy="6680200"/>
            <a:chOff x="0" y="88900"/>
            <a:chExt cx="9144000" cy="6680200"/>
          </a:xfrm>
        </p:grpSpPr>
        <p:pic>
          <p:nvPicPr>
            <p:cNvPr id="8199" name="Bild 1" descr="WAMAG_Man_Key_Rubrik_oT.jpg">
              <a:extLst>
                <a:ext uri="{FF2B5EF4-FFF2-40B4-BE49-F238E27FC236}">
                  <a16:creationId xmlns:a16="http://schemas.microsoft.com/office/drawing/2014/main" id="{69A140C0-7290-474D-9AA1-23153CFD9E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73113"/>
              <a:ext cx="9144000" cy="599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Bild 19">
              <a:extLst>
                <a:ext uri="{FF2B5EF4-FFF2-40B4-BE49-F238E27FC236}">
                  <a16:creationId xmlns:a16="http://schemas.microsoft.com/office/drawing/2014/main" id="{30B71F55-0EF6-4DCB-B9F6-8492BA1454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88900"/>
              <a:ext cx="28321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5" name="Bild 20" descr="WAMAG_PPT_klammerGross.eps">
            <a:extLst>
              <a:ext uri="{FF2B5EF4-FFF2-40B4-BE49-F238E27FC236}">
                <a16:creationId xmlns:a16="http://schemas.microsoft.com/office/drawing/2014/main" id="{325BA0DE-4982-48AE-839D-8C1052651A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5450" y="2628900"/>
            <a:ext cx="14224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feld 10">
            <a:extLst>
              <a:ext uri="{FF2B5EF4-FFF2-40B4-BE49-F238E27FC236}">
                <a16:creationId xmlns:a16="http://schemas.microsoft.com/office/drawing/2014/main" id="{540AD116-D7C4-40AC-8D6B-6A8FF949F30C}"/>
              </a:ext>
            </a:extLst>
          </p:cNvPr>
          <p:cNvSpPr txBox="1">
            <a:spLocks noChangeArrowheads="1"/>
          </p:cNvSpPr>
          <p:nvPr/>
        </p:nvSpPr>
        <p:spPr bwMode="auto">
          <a:xfrm>
            <a:off x="1371600" y="5062538"/>
            <a:ext cx="73596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de-DE" altLang="de-DE" sz="3400" b="1" dirty="0">
                <a:solidFill>
                  <a:srgbClr val="97BF0D"/>
                </a:solidFill>
              </a:rPr>
              <a:t>Bericht 2. Workshop Tourismus-Strategie</a:t>
            </a:r>
          </a:p>
          <a:p>
            <a:pPr eaLnBrk="1" hangingPunct="1"/>
            <a:r>
              <a:rPr lang="de-CH" altLang="de-DE" sz="2400" b="1" dirty="0">
                <a:solidFill>
                  <a:srgbClr val="00447A"/>
                </a:solidFill>
              </a:rPr>
              <a:t>Schweizer Tourismus-Verband (STV)</a:t>
            </a:r>
            <a:endParaRPr lang="de-DE" altLang="de-DE" sz="2400" b="1" dirty="0">
              <a:solidFill>
                <a:srgbClr val="00447A"/>
              </a:solidFill>
            </a:endParaRPr>
          </a:p>
        </p:txBody>
      </p:sp>
      <p:sp>
        <p:nvSpPr>
          <p:cNvPr id="8197" name="Textfeld 1">
            <a:extLst>
              <a:ext uri="{FF2B5EF4-FFF2-40B4-BE49-F238E27FC236}">
                <a16:creationId xmlns:a16="http://schemas.microsoft.com/office/drawing/2014/main" id="{C7BA3A17-DA07-42C7-8E8A-8A6CCDFA0340}"/>
              </a:ext>
            </a:extLst>
          </p:cNvPr>
          <p:cNvSpPr txBox="1">
            <a:spLocks noChangeArrowheads="1"/>
          </p:cNvSpPr>
          <p:nvPr/>
        </p:nvSpPr>
        <p:spPr bwMode="auto">
          <a:xfrm>
            <a:off x="0" y="-503238"/>
            <a:ext cx="2662238" cy="1477963"/>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de-CH" altLang="de-DE" dirty="0"/>
          </a:p>
          <a:p>
            <a:endParaRPr lang="de-CH" altLang="de-DE" dirty="0"/>
          </a:p>
          <a:p>
            <a:endParaRPr lang="de-CH" altLang="de-DE" dirty="0"/>
          </a:p>
          <a:p>
            <a:endParaRPr lang="de-CH" altLang="de-DE" dirty="0"/>
          </a:p>
          <a:p>
            <a:endParaRPr lang="de-CH" alt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feld 4"/>
          <p:cNvSpPr txBox="1">
            <a:spLocks noChangeArrowheads="1"/>
          </p:cNvSpPr>
          <p:nvPr/>
        </p:nvSpPr>
        <p:spPr bwMode="auto">
          <a:xfrm>
            <a:off x="762000" y="466725"/>
            <a:ext cx="80406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000" b="1" i="0" u="none" strike="noStrike" kern="1200" cap="none" spc="0" normalizeH="0" baseline="0" noProof="0" dirty="0">
                <a:ln>
                  <a:noFill/>
                </a:ln>
                <a:solidFill>
                  <a:srgbClr val="97BF0D"/>
                </a:solidFill>
                <a:effectLst/>
                <a:uLnTx/>
                <a:uFillTx/>
                <a:latin typeface="Calibri" panose="020F0502020204030204" pitchFamily="34" charset="0"/>
                <a:ea typeface="MS PGothic" panose="020B0600070205080204" pitchFamily="34" charset="-128"/>
                <a:cs typeface="+mn-cs"/>
              </a:rPr>
              <a:t>Methodik und key findings</a:t>
            </a:r>
            <a:endParaRPr kumimoji="0" lang="de-DE" altLang="de-DE" sz="3000" b="0" i="0" u="none" strike="noStrike" kern="1200" cap="none" spc="0" normalizeH="0" baseline="0" noProof="0" dirty="0">
              <a:ln>
                <a:noFill/>
              </a:ln>
              <a:solidFill>
                <a:srgbClr val="00447A"/>
              </a:solidFill>
              <a:effectLst/>
              <a:uLnTx/>
              <a:uFillTx/>
              <a:latin typeface="Calibri" panose="020F0502020204030204" pitchFamily="34" charset="0"/>
              <a:ea typeface="MS PGothic" panose="020B0600070205080204" pitchFamily="34" charset="-128"/>
              <a:cs typeface="+mn-cs"/>
            </a:endParaRPr>
          </a:p>
        </p:txBody>
      </p:sp>
      <p:sp>
        <p:nvSpPr>
          <p:cNvPr id="5" name="Textfeld 4">
            <a:extLst>
              <a:ext uri="{FF2B5EF4-FFF2-40B4-BE49-F238E27FC236}">
                <a16:creationId xmlns:a16="http://schemas.microsoft.com/office/drawing/2014/main" id="{83D531CE-3A26-45B5-8F69-64B1E3561FE3}"/>
              </a:ext>
            </a:extLst>
          </p:cNvPr>
          <p:cNvSpPr txBox="1"/>
          <p:nvPr/>
        </p:nvSpPr>
        <p:spPr>
          <a:xfrm>
            <a:off x="733475" y="1166524"/>
            <a:ext cx="6578174" cy="5101397"/>
          </a:xfrm>
          <a:prstGeom prst="rect">
            <a:avLst/>
          </a:prstGeom>
          <a:noFill/>
        </p:spPr>
        <p:txBody>
          <a:bodyPr wrap="square" rtlCol="0">
            <a:spAutoFit/>
          </a:bodyPr>
          <a:lstStyle/>
          <a:p>
            <a:pPr eaLnBrk="1" hangingPunct="1">
              <a:spcAft>
                <a:spcPts val="300"/>
              </a:spcAft>
              <a:buClr>
                <a:srgbClr val="002060"/>
              </a:buClr>
              <a:defRPr/>
            </a:pPr>
            <a:r>
              <a:rPr lang="de-CH" sz="1100" dirty="0">
                <a:solidFill>
                  <a:srgbClr val="002060"/>
                </a:solidFill>
              </a:rPr>
              <a:t>Am 29. Januar 2021 fand der zweite Workshop zur Erarbeitung der Tourismus-Strategie mit dem Vorstand des STV statt. Aufgrund der COVID-19-Pandemie wurde der Workshop online durchgeführt (Zoom). Ziel des Workshops war es, basierend auf der SWOT Analyse und den daraus abgeleiteten Strategien (1. Workshop), Massnahmen zu erarbeiten. </a:t>
            </a:r>
            <a:r>
              <a:rPr lang="de-CH" altLang="de-DE" sz="1100" dirty="0">
                <a:solidFill>
                  <a:srgbClr val="002060"/>
                </a:solidFill>
              </a:rPr>
              <a:t>Im ersten Workshop wurden folgende </a:t>
            </a:r>
            <a:r>
              <a:rPr lang="de-CH" altLang="de-DE" sz="1100" b="1" dirty="0">
                <a:solidFill>
                  <a:srgbClr val="002060"/>
                </a:solidFill>
              </a:rPr>
              <a:t>Handlungsfelder </a:t>
            </a:r>
            <a:r>
              <a:rPr lang="de-CH" altLang="de-DE" sz="1100" dirty="0">
                <a:solidFill>
                  <a:srgbClr val="002060"/>
                </a:solidFill>
              </a:rPr>
              <a:t>identifiziert: </a:t>
            </a:r>
          </a:p>
          <a:p>
            <a:pPr eaLnBrk="1" fontAlgn="ctr" hangingPunct="1">
              <a:spcBef>
                <a:spcPts val="0"/>
              </a:spcBef>
              <a:spcAft>
                <a:spcPts val="300"/>
              </a:spcAft>
              <a:buClr>
                <a:srgbClr val="97BF0D"/>
              </a:buClr>
            </a:pPr>
            <a:endParaRPr lang="de-CH" sz="1100" i="0" u="none" strike="noStrike" dirty="0">
              <a:solidFill>
                <a:srgbClr val="002060"/>
              </a:solidFill>
              <a:effectLst/>
              <a:latin typeface="+mj-lt"/>
            </a:endParaRPr>
          </a:p>
          <a:p>
            <a:pPr eaLnBrk="1" fontAlgn="ctr" hangingPunct="1">
              <a:spcBef>
                <a:spcPts val="0"/>
              </a:spcBef>
              <a:spcAft>
                <a:spcPts val="300"/>
              </a:spcAft>
              <a:buClr>
                <a:srgbClr val="97BF0D"/>
              </a:buClr>
            </a:pPr>
            <a:r>
              <a:rPr lang="de-CH" sz="1100" dirty="0">
                <a:solidFill>
                  <a:srgbClr val="002060"/>
                </a:solidFill>
                <a:latin typeface="+mj-lt"/>
              </a:rPr>
              <a:t>Das Thema Nachhaltigkeit wird in separaten Projekten behandelt und wurde daher bei diesem Workshop ausgeklammert. Die Inputs der Projekte fliessen in die Strategie mit ein. Es wurden beim zweiten Workshop vier Gruppen zu den Handlungsfeldern gebildet. Die Gruppen haben, basierend auf den Unterlagen des ersten Workshops, zuerst Ziele erarbeitet, anschliessend wurden verschiedene Massnahmen zur Zielerreichung definiert. In einem nächsten Schritt wurden die Massnahmen priorisiert, dabei half oft die zeitliche Einordnung. Die wichtigste und dringendste Massnahme (1. Priorität) wurde im Detail weiter ausgestaltet. Folgende Massnahmen ergeben sich für die vier Handlungsfelder:</a:t>
            </a:r>
          </a:p>
          <a:p>
            <a:pPr marL="171450" indent="-171450" eaLnBrk="1" fontAlgn="ctr" hangingPunct="1">
              <a:spcBef>
                <a:spcPts val="0"/>
              </a:spcBef>
              <a:spcAft>
                <a:spcPts val="300"/>
              </a:spcAft>
              <a:buClr>
                <a:srgbClr val="97BF0D"/>
              </a:buClr>
              <a:buFont typeface="Wingdings" panose="05000000000000000000" pitchFamily="2" charset="2"/>
              <a:buChar char="Ø"/>
            </a:pPr>
            <a:r>
              <a:rPr lang="de-CH" sz="1100" b="1" i="0" u="none" strike="noStrike" dirty="0">
                <a:solidFill>
                  <a:srgbClr val="002060"/>
                </a:solidFill>
                <a:effectLst/>
                <a:latin typeface="+mj-lt"/>
              </a:rPr>
              <a:t>Qualität</a:t>
            </a:r>
            <a:r>
              <a:rPr lang="de-CH" sz="1100" dirty="0">
                <a:solidFill>
                  <a:srgbClr val="002060"/>
                </a:solidFill>
                <a:latin typeface="+mj-lt"/>
              </a:rPr>
              <a:t>: Anhand von </a:t>
            </a:r>
            <a:r>
              <a:rPr lang="de-CH" sz="1100" b="1" dirty="0">
                <a:solidFill>
                  <a:srgbClr val="002060"/>
                </a:solidFill>
                <a:latin typeface="+mj-lt"/>
              </a:rPr>
              <a:t>Customer </a:t>
            </a:r>
            <a:r>
              <a:rPr lang="de-CH" sz="1100" b="1" dirty="0" err="1">
                <a:solidFill>
                  <a:srgbClr val="002060"/>
                </a:solidFill>
                <a:latin typeface="+mj-lt"/>
              </a:rPr>
              <a:t>Journeys</a:t>
            </a:r>
            <a:r>
              <a:rPr lang="de-CH" sz="1100" b="1" dirty="0">
                <a:solidFill>
                  <a:srgbClr val="002060"/>
                </a:solidFill>
                <a:latin typeface="+mj-lt"/>
              </a:rPr>
              <a:t> </a:t>
            </a:r>
            <a:r>
              <a:rPr lang="de-CH" sz="1100" dirty="0">
                <a:solidFill>
                  <a:srgbClr val="002060"/>
                </a:solidFill>
                <a:latin typeface="+mj-lt"/>
              </a:rPr>
              <a:t>sollen die Qualitätsanforderungen verschiedener Gästegruppen, entlang der Wertschöpfungskette, evaluiert werden. </a:t>
            </a:r>
          </a:p>
          <a:p>
            <a:pPr marL="171450" indent="-171450" eaLnBrk="1" fontAlgn="ctr" hangingPunct="1">
              <a:spcBef>
                <a:spcPts val="0"/>
              </a:spcBef>
              <a:spcAft>
                <a:spcPts val="300"/>
              </a:spcAft>
              <a:buClr>
                <a:srgbClr val="97BF0D"/>
              </a:buClr>
              <a:buFont typeface="Wingdings" panose="05000000000000000000" pitchFamily="2" charset="2"/>
              <a:buChar char="Ø"/>
            </a:pPr>
            <a:r>
              <a:rPr lang="de-CH" sz="1100" b="1" i="0" u="none" strike="noStrike" dirty="0">
                <a:solidFill>
                  <a:srgbClr val="002060"/>
                </a:solidFill>
                <a:effectLst/>
                <a:latin typeface="+mj-lt"/>
              </a:rPr>
              <a:t>Digitalisierung</a:t>
            </a:r>
            <a:r>
              <a:rPr lang="de-CH" sz="1100" i="0" u="none" strike="noStrike" dirty="0">
                <a:solidFill>
                  <a:srgbClr val="002060"/>
                </a:solidFill>
                <a:effectLst/>
                <a:latin typeface="+mj-lt"/>
              </a:rPr>
              <a:t>: Mit einer </a:t>
            </a:r>
            <a:r>
              <a:rPr lang="de-CH" sz="1100" b="1" i="0" u="none" strike="noStrike" dirty="0">
                <a:solidFill>
                  <a:srgbClr val="002060"/>
                </a:solidFill>
                <a:effectLst/>
                <a:latin typeface="+mj-lt"/>
              </a:rPr>
              <a:t>vertikalen Plattform </a:t>
            </a:r>
            <a:r>
              <a:rPr lang="de-CH" sz="1100" i="0" u="none" strike="noStrike" dirty="0">
                <a:solidFill>
                  <a:srgbClr val="002060"/>
                </a:solidFill>
                <a:effectLst/>
                <a:latin typeface="+mj-lt"/>
              </a:rPr>
              <a:t>wird der Wissensaustausch sichergestellt und eine Bedürfnis-analyse durchgeführt. Es wird künftig ein gemeinsames </a:t>
            </a:r>
            <a:r>
              <a:rPr lang="de-CH" sz="1100" b="1" i="0" u="none" strike="noStrike" dirty="0">
                <a:solidFill>
                  <a:srgbClr val="002060"/>
                </a:solidFill>
                <a:effectLst/>
                <a:latin typeface="+mj-lt"/>
              </a:rPr>
              <a:t>Back-end</a:t>
            </a:r>
            <a:r>
              <a:rPr lang="de-CH" sz="1100" i="0" u="none" strike="noStrike" dirty="0">
                <a:solidFill>
                  <a:srgbClr val="002060"/>
                </a:solidFill>
                <a:effectLst/>
                <a:latin typeface="+mj-lt"/>
              </a:rPr>
              <a:t> genutzt.</a:t>
            </a:r>
          </a:p>
          <a:p>
            <a:pPr marL="171450" indent="-171450" eaLnBrk="1" fontAlgn="ctr" hangingPunct="1">
              <a:spcBef>
                <a:spcPts val="0"/>
              </a:spcBef>
              <a:spcAft>
                <a:spcPts val="300"/>
              </a:spcAft>
              <a:buClr>
                <a:srgbClr val="97BF0D"/>
              </a:buClr>
              <a:buFont typeface="Wingdings" panose="05000000000000000000" pitchFamily="2" charset="2"/>
              <a:buChar char="Ø"/>
            </a:pPr>
            <a:r>
              <a:rPr lang="de-CH" sz="1100" b="1" dirty="0">
                <a:solidFill>
                  <a:srgbClr val="002060"/>
                </a:solidFill>
                <a:latin typeface="+mj-lt"/>
              </a:rPr>
              <a:t>Innovation</a:t>
            </a:r>
            <a:r>
              <a:rPr lang="de-CH" sz="1100" dirty="0">
                <a:solidFill>
                  <a:srgbClr val="002060"/>
                </a:solidFill>
                <a:latin typeface="+mj-lt"/>
              </a:rPr>
              <a:t>: Der Innovation im Tourismus kommt eine gewichtigere Rolle zu, die </a:t>
            </a:r>
            <a:r>
              <a:rPr lang="de-CH" sz="1100" b="1" dirty="0">
                <a:solidFill>
                  <a:srgbClr val="002060"/>
                </a:solidFill>
                <a:latin typeface="+mj-lt"/>
              </a:rPr>
              <a:t>Förderinstrumente</a:t>
            </a:r>
            <a:r>
              <a:rPr lang="de-CH" sz="1100" dirty="0">
                <a:solidFill>
                  <a:srgbClr val="002060"/>
                </a:solidFill>
                <a:latin typeface="+mj-lt"/>
              </a:rPr>
              <a:t> werden neu ausgestaltet. Innovation wird in der </a:t>
            </a:r>
            <a:r>
              <a:rPr lang="de-CH" sz="1100" b="1" dirty="0">
                <a:solidFill>
                  <a:srgbClr val="002060"/>
                </a:solidFill>
                <a:latin typeface="+mj-lt"/>
              </a:rPr>
              <a:t>Bildung</a:t>
            </a:r>
            <a:r>
              <a:rPr lang="de-CH" sz="1100" dirty="0">
                <a:solidFill>
                  <a:srgbClr val="002060"/>
                </a:solidFill>
                <a:latin typeface="+mj-lt"/>
              </a:rPr>
              <a:t> verankert. </a:t>
            </a:r>
          </a:p>
          <a:p>
            <a:pPr marL="171450" indent="-171450" eaLnBrk="1" fontAlgn="ctr" hangingPunct="1">
              <a:spcBef>
                <a:spcPts val="0"/>
              </a:spcBef>
              <a:spcAft>
                <a:spcPts val="300"/>
              </a:spcAft>
              <a:buClr>
                <a:srgbClr val="97BF0D"/>
              </a:buClr>
              <a:buFont typeface="Wingdings" panose="05000000000000000000" pitchFamily="2" charset="2"/>
              <a:buChar char="Ø"/>
            </a:pPr>
            <a:r>
              <a:rPr lang="de-CH" sz="1100" b="1" i="0" u="none" strike="noStrike" dirty="0">
                <a:solidFill>
                  <a:srgbClr val="002060"/>
                </a:solidFill>
                <a:effectLst/>
                <a:latin typeface="+mj-lt"/>
              </a:rPr>
              <a:t>Kooperation</a:t>
            </a:r>
            <a:r>
              <a:rPr lang="de-CH" sz="1100" i="0" u="none" strike="noStrike" dirty="0">
                <a:solidFill>
                  <a:srgbClr val="002060"/>
                </a:solidFill>
                <a:effectLst/>
                <a:latin typeface="+mj-lt"/>
              </a:rPr>
              <a:t>: Es soll eine </a:t>
            </a:r>
            <a:r>
              <a:rPr lang="de-CH" sz="1100" dirty="0">
                <a:solidFill>
                  <a:srgbClr val="002060"/>
                </a:solidFill>
              </a:rPr>
              <a:t>B</a:t>
            </a:r>
            <a:r>
              <a:rPr lang="de-CH" sz="1100" b="1" dirty="0">
                <a:solidFill>
                  <a:srgbClr val="002060"/>
                </a:solidFill>
              </a:rPr>
              <a:t>est-Practice-Übersichtsliste</a:t>
            </a:r>
            <a:r>
              <a:rPr lang="de-CH" sz="1100" dirty="0">
                <a:solidFill>
                  <a:srgbClr val="002060"/>
                </a:solidFill>
              </a:rPr>
              <a:t> von Leuchtturm Kooperationen erstellt werden. Wichtig ist auch ein entsprechendes </a:t>
            </a:r>
            <a:r>
              <a:rPr lang="de-CH" sz="1100" b="1" dirty="0">
                <a:solidFill>
                  <a:srgbClr val="002060"/>
                </a:solidFill>
              </a:rPr>
              <a:t>Anreizsystem</a:t>
            </a:r>
            <a:r>
              <a:rPr lang="de-CH" sz="1100" dirty="0">
                <a:solidFill>
                  <a:srgbClr val="002060"/>
                </a:solidFill>
              </a:rPr>
              <a:t>. </a:t>
            </a:r>
            <a:endParaRPr lang="de-CH" sz="1100" i="0" u="none" strike="noStrike" dirty="0">
              <a:solidFill>
                <a:srgbClr val="002060"/>
              </a:solidFill>
              <a:effectLst/>
              <a:latin typeface="+mj-lt"/>
            </a:endParaRPr>
          </a:p>
          <a:p>
            <a:pPr eaLnBrk="1" fontAlgn="ctr" hangingPunct="1">
              <a:spcBef>
                <a:spcPts val="0"/>
              </a:spcBef>
              <a:spcAft>
                <a:spcPts val="300"/>
              </a:spcAft>
              <a:buClr>
                <a:srgbClr val="97BF0D"/>
              </a:buClr>
            </a:pPr>
            <a:r>
              <a:rPr kumimoji="0" lang="de-CH" sz="1100" b="0" i="0" u="none" strike="noStrike" kern="1200" cap="none" spc="0" normalizeH="0" baseline="0" noProof="0" dirty="0">
                <a:ln>
                  <a:noFill/>
                </a:ln>
                <a:solidFill>
                  <a:srgbClr val="002060"/>
                </a:solidFill>
                <a:effectLst/>
                <a:uLnTx/>
                <a:uFillTx/>
              </a:rPr>
              <a:t>Die Teilnehmenden erhalten bis spätestens am 5. März 2021 das komplettierte Strategie-Dokument. Alle Organisationen besprechen das Dokument intern und geben innerhalb von zwei Wochen eine Rückmeldung. Am 1. April 2021 wird das Dokument im Rahmen des dritten Workshops finalisiert. Ziel des dritten Workshops ist es die </a:t>
            </a:r>
            <a:r>
              <a:rPr kumimoji="0" lang="de-CH" sz="1100" b="1" i="0" u="none" strike="noStrike" kern="1200" cap="none" spc="0" normalizeH="0" baseline="0" noProof="0" dirty="0">
                <a:ln>
                  <a:noFill/>
                </a:ln>
                <a:solidFill>
                  <a:srgbClr val="002060"/>
                </a:solidFill>
                <a:effectLst/>
                <a:uLnTx/>
                <a:uFillTx/>
              </a:rPr>
              <a:t>strategischen Forderungen abzuleiten </a:t>
            </a:r>
            <a:r>
              <a:rPr kumimoji="0" lang="de-CH" sz="1100" b="0" i="0" u="none" strike="noStrike" kern="1200" cap="none" spc="0" normalizeH="0" baseline="0" noProof="0" dirty="0">
                <a:ln>
                  <a:noFill/>
                </a:ln>
                <a:solidFill>
                  <a:srgbClr val="002060"/>
                </a:solidFill>
                <a:effectLst/>
                <a:uLnTx/>
                <a:uFillTx/>
              </a:rPr>
              <a:t>und die </a:t>
            </a:r>
            <a:r>
              <a:rPr kumimoji="0" lang="de-CH" sz="1100" b="1" i="0" u="none" strike="noStrike" kern="1200" cap="none" spc="0" normalizeH="0" baseline="0" noProof="0" dirty="0">
                <a:ln>
                  <a:noFill/>
                </a:ln>
                <a:solidFill>
                  <a:srgbClr val="002060"/>
                </a:solidFill>
                <a:effectLst/>
                <a:uLnTx/>
                <a:uFillTx/>
              </a:rPr>
              <a:t>Leitsätze zu verabschieden</a:t>
            </a:r>
            <a:r>
              <a:rPr kumimoji="0" lang="de-CH" sz="1100" b="0" i="0" u="none" strike="noStrike" kern="1200" cap="none" spc="0" normalizeH="0" baseline="0" noProof="0" dirty="0">
                <a:ln>
                  <a:noFill/>
                </a:ln>
                <a:solidFill>
                  <a:srgbClr val="002060"/>
                </a:solidFill>
                <a:effectLst/>
                <a:uLnTx/>
                <a:uFillTx/>
              </a:rPr>
              <a:t>. Aussagekräftige Leitsätze formulieren immer ein oder mehrere Ziel/e, eine oder mehrere Massnahmen sowie einen oder mehrere Messwert/e. Es ist darauf zu achten, dass der/die Messwert/e eindeutig dem/n Ziel/en zuzuordnen sind. Leitsätze können auch wertende Elemente enthalten, diese stehen für die Werte, welche die Organisation vertritt.</a:t>
            </a:r>
          </a:p>
        </p:txBody>
      </p:sp>
      <p:pic>
        <p:nvPicPr>
          <p:cNvPr id="3" name="Grafik 2">
            <a:extLst>
              <a:ext uri="{FF2B5EF4-FFF2-40B4-BE49-F238E27FC236}">
                <a16:creationId xmlns:a16="http://schemas.microsoft.com/office/drawing/2014/main" id="{DC8F04EE-92C6-4519-912E-1473AD5E8742}"/>
              </a:ext>
            </a:extLst>
          </p:cNvPr>
          <p:cNvPicPr>
            <a:picLocks noChangeAspect="1"/>
          </p:cNvPicPr>
          <p:nvPr/>
        </p:nvPicPr>
        <p:blipFill rotWithShape="1">
          <a:blip r:embed="rId3">
            <a:extLst>
              <a:ext uri="{28A0092B-C50C-407E-A947-70E740481C1C}">
                <a14:useLocalDpi xmlns:a14="http://schemas.microsoft.com/office/drawing/2010/main" val="0"/>
              </a:ext>
            </a:extLst>
          </a:blip>
          <a:srcRect l="19952"/>
          <a:stretch/>
        </p:blipFill>
        <p:spPr>
          <a:xfrm>
            <a:off x="7366969" y="1158444"/>
            <a:ext cx="1789784" cy="4970894"/>
          </a:xfrm>
          <a:prstGeom prst="rect">
            <a:avLst/>
          </a:prstGeom>
        </p:spPr>
      </p:pic>
      <p:grpSp>
        <p:nvGrpSpPr>
          <p:cNvPr id="4" name="Gruppieren 3">
            <a:extLst>
              <a:ext uri="{FF2B5EF4-FFF2-40B4-BE49-F238E27FC236}">
                <a16:creationId xmlns:a16="http://schemas.microsoft.com/office/drawing/2014/main" id="{919BA093-C088-4D14-A4BA-60B4986E480D}"/>
              </a:ext>
            </a:extLst>
          </p:cNvPr>
          <p:cNvGrpSpPr/>
          <p:nvPr/>
        </p:nvGrpSpPr>
        <p:grpSpPr>
          <a:xfrm>
            <a:off x="632696" y="1859637"/>
            <a:ext cx="6193317" cy="261610"/>
            <a:chOff x="632696" y="3734624"/>
            <a:chExt cx="6193317" cy="261610"/>
          </a:xfrm>
        </p:grpSpPr>
        <p:sp>
          <p:nvSpPr>
            <p:cNvPr id="2" name="Textfeld 1">
              <a:extLst>
                <a:ext uri="{FF2B5EF4-FFF2-40B4-BE49-F238E27FC236}">
                  <a16:creationId xmlns:a16="http://schemas.microsoft.com/office/drawing/2014/main" id="{9191D269-D2DD-4A55-A763-B79457726907}"/>
                </a:ext>
              </a:extLst>
            </p:cNvPr>
            <p:cNvSpPr txBox="1"/>
            <p:nvPr/>
          </p:nvSpPr>
          <p:spPr>
            <a:xfrm>
              <a:off x="1832352" y="3734624"/>
              <a:ext cx="1394691" cy="261610"/>
            </a:xfrm>
            <a:prstGeom prst="rect">
              <a:avLst/>
            </a:prstGeom>
            <a:noFill/>
          </p:spPr>
          <p:txBody>
            <a:bodyPr wrap="square" rtlCol="0">
              <a:spAutoFit/>
            </a:bodyPr>
            <a:lstStyle/>
            <a:p>
              <a:pPr marL="171450" marR="0" lvl="0" indent="-171450" algn="ctr" defTabSz="457200" rtl="0" eaLnBrk="1" fontAlgn="t" latinLnBrk="0" hangingPunct="1">
                <a:lnSpc>
                  <a:spcPct val="100000"/>
                </a:lnSpc>
                <a:spcBef>
                  <a:spcPts val="0"/>
                </a:spcBef>
                <a:spcAft>
                  <a:spcPts val="300"/>
                </a:spcAft>
                <a:buClr>
                  <a:srgbClr val="97BF0D"/>
                </a:buClr>
                <a:buSzTx/>
                <a:buFont typeface="Wingdings" panose="05000000000000000000" pitchFamily="2" charset="2"/>
                <a:buChar char="Ø"/>
                <a:tabLst/>
                <a:defRPr/>
              </a:pPr>
              <a:r>
                <a:rPr kumimoji="0" lang="de-CH" sz="11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mn-cs"/>
                </a:rPr>
                <a:t>Qualität</a:t>
              </a:r>
            </a:p>
          </p:txBody>
        </p:sp>
        <p:sp>
          <p:nvSpPr>
            <p:cNvPr id="6" name="Textfeld 5">
              <a:extLst>
                <a:ext uri="{FF2B5EF4-FFF2-40B4-BE49-F238E27FC236}">
                  <a16:creationId xmlns:a16="http://schemas.microsoft.com/office/drawing/2014/main" id="{C1452F16-C81A-4086-9F71-6459E7E98713}"/>
                </a:ext>
              </a:extLst>
            </p:cNvPr>
            <p:cNvSpPr txBox="1"/>
            <p:nvPr/>
          </p:nvSpPr>
          <p:spPr>
            <a:xfrm>
              <a:off x="3032009" y="3734624"/>
              <a:ext cx="1394691" cy="261610"/>
            </a:xfrm>
            <a:prstGeom prst="rect">
              <a:avLst/>
            </a:prstGeom>
            <a:noFill/>
          </p:spPr>
          <p:txBody>
            <a:bodyPr wrap="square" rtlCol="0">
              <a:spAutoFit/>
            </a:bodyPr>
            <a:lstStyle/>
            <a:p>
              <a:pPr marL="171450" marR="0" lvl="0" indent="-171450" algn="ctr" defTabSz="457200" rtl="0" eaLnBrk="1" fontAlgn="t" latinLnBrk="0" hangingPunct="1">
                <a:lnSpc>
                  <a:spcPct val="100000"/>
                </a:lnSpc>
                <a:spcBef>
                  <a:spcPts val="0"/>
                </a:spcBef>
                <a:spcAft>
                  <a:spcPts val="300"/>
                </a:spcAft>
                <a:buClr>
                  <a:srgbClr val="97BF0D"/>
                </a:buClr>
                <a:buSzTx/>
                <a:buFont typeface="Wingdings" panose="05000000000000000000" pitchFamily="2" charset="2"/>
                <a:buChar char="Ø"/>
                <a:tabLst/>
                <a:defRPr/>
              </a:pPr>
              <a:r>
                <a:rPr lang="de-CH" sz="1100" b="1" i="0" u="none" strike="noStrike" kern="1200" dirty="0">
                  <a:solidFill>
                    <a:srgbClr val="002060"/>
                  </a:solidFill>
                  <a:effectLst/>
                  <a:latin typeface="Calibri" panose="020F0502020204030204" pitchFamily="34" charset="0"/>
                </a:rPr>
                <a:t>Digitalisierung</a:t>
              </a:r>
              <a:endParaRPr kumimoji="0" lang="de-CH" sz="11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mn-cs"/>
              </a:endParaRPr>
            </a:p>
          </p:txBody>
        </p:sp>
        <p:sp>
          <p:nvSpPr>
            <p:cNvPr id="7" name="Textfeld 6">
              <a:extLst>
                <a:ext uri="{FF2B5EF4-FFF2-40B4-BE49-F238E27FC236}">
                  <a16:creationId xmlns:a16="http://schemas.microsoft.com/office/drawing/2014/main" id="{48E82D1D-CF92-4FC6-9814-0A1B425A7670}"/>
                </a:ext>
              </a:extLst>
            </p:cNvPr>
            <p:cNvSpPr txBox="1"/>
            <p:nvPr/>
          </p:nvSpPr>
          <p:spPr>
            <a:xfrm>
              <a:off x="4231665" y="3734624"/>
              <a:ext cx="1394691" cy="261610"/>
            </a:xfrm>
            <a:prstGeom prst="rect">
              <a:avLst/>
            </a:prstGeom>
            <a:noFill/>
          </p:spPr>
          <p:txBody>
            <a:bodyPr wrap="square" rtlCol="0">
              <a:spAutoFit/>
            </a:bodyPr>
            <a:lstStyle/>
            <a:p>
              <a:pPr marL="171450" marR="0" lvl="0" indent="-171450" algn="ctr" defTabSz="457200" rtl="0" eaLnBrk="1" fontAlgn="t" latinLnBrk="0" hangingPunct="1">
                <a:lnSpc>
                  <a:spcPct val="100000"/>
                </a:lnSpc>
                <a:spcBef>
                  <a:spcPts val="0"/>
                </a:spcBef>
                <a:spcAft>
                  <a:spcPts val="300"/>
                </a:spcAft>
                <a:buClr>
                  <a:srgbClr val="97BF0D"/>
                </a:buClr>
                <a:buSzTx/>
                <a:buFont typeface="Wingdings" panose="05000000000000000000" pitchFamily="2" charset="2"/>
                <a:buChar char="Ø"/>
                <a:tabLst/>
                <a:defRPr/>
              </a:pPr>
              <a:r>
                <a:rPr lang="de-CH" sz="1100" b="1" dirty="0">
                  <a:solidFill>
                    <a:srgbClr val="002060"/>
                  </a:solidFill>
                </a:rPr>
                <a:t>Innovation</a:t>
              </a:r>
              <a:endParaRPr kumimoji="0" lang="de-CH" sz="11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mn-cs"/>
              </a:endParaRPr>
            </a:p>
          </p:txBody>
        </p:sp>
        <p:sp>
          <p:nvSpPr>
            <p:cNvPr id="8" name="Textfeld 7">
              <a:extLst>
                <a:ext uri="{FF2B5EF4-FFF2-40B4-BE49-F238E27FC236}">
                  <a16:creationId xmlns:a16="http://schemas.microsoft.com/office/drawing/2014/main" id="{308E86DE-E5D1-4CDF-8F3B-A599D43C47A9}"/>
                </a:ext>
              </a:extLst>
            </p:cNvPr>
            <p:cNvSpPr txBox="1"/>
            <p:nvPr/>
          </p:nvSpPr>
          <p:spPr>
            <a:xfrm>
              <a:off x="5431322" y="3734624"/>
              <a:ext cx="1394691" cy="261610"/>
            </a:xfrm>
            <a:prstGeom prst="rect">
              <a:avLst/>
            </a:prstGeom>
            <a:noFill/>
          </p:spPr>
          <p:txBody>
            <a:bodyPr wrap="square" rtlCol="0">
              <a:spAutoFit/>
            </a:bodyPr>
            <a:lstStyle/>
            <a:p>
              <a:pPr marL="171450" marR="0" lvl="0" indent="-171450" algn="ctr" defTabSz="457200" rtl="0" eaLnBrk="1" fontAlgn="t" latinLnBrk="0" hangingPunct="1">
                <a:lnSpc>
                  <a:spcPct val="100000"/>
                </a:lnSpc>
                <a:spcBef>
                  <a:spcPts val="0"/>
                </a:spcBef>
                <a:spcAft>
                  <a:spcPts val="300"/>
                </a:spcAft>
                <a:buClr>
                  <a:srgbClr val="97BF0D"/>
                </a:buClr>
                <a:buSzTx/>
                <a:buFont typeface="Wingdings" panose="05000000000000000000" pitchFamily="2" charset="2"/>
                <a:buChar char="Ø"/>
                <a:tabLst/>
                <a:defRPr/>
              </a:pPr>
              <a:r>
                <a:rPr lang="de-CH" sz="1100" b="1" dirty="0">
                  <a:solidFill>
                    <a:srgbClr val="002060"/>
                  </a:solidFill>
                </a:rPr>
                <a:t>Kooperation</a:t>
              </a:r>
              <a:endParaRPr kumimoji="0" lang="de-CH" sz="11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mn-cs"/>
              </a:endParaRPr>
            </a:p>
          </p:txBody>
        </p:sp>
        <p:sp>
          <p:nvSpPr>
            <p:cNvPr id="9" name="Textfeld 8">
              <a:extLst>
                <a:ext uri="{FF2B5EF4-FFF2-40B4-BE49-F238E27FC236}">
                  <a16:creationId xmlns:a16="http://schemas.microsoft.com/office/drawing/2014/main" id="{5D14B3A8-7411-40A4-8182-AC560D8AA251}"/>
                </a:ext>
              </a:extLst>
            </p:cNvPr>
            <p:cNvSpPr txBox="1"/>
            <p:nvPr/>
          </p:nvSpPr>
          <p:spPr>
            <a:xfrm>
              <a:off x="632696" y="3734624"/>
              <a:ext cx="1394691" cy="261610"/>
            </a:xfrm>
            <a:prstGeom prst="rect">
              <a:avLst/>
            </a:prstGeom>
            <a:noFill/>
          </p:spPr>
          <p:txBody>
            <a:bodyPr wrap="square" rtlCol="0">
              <a:spAutoFit/>
            </a:bodyPr>
            <a:lstStyle/>
            <a:p>
              <a:pPr marL="171450" marR="0" lvl="0" indent="-171450" algn="ctr" defTabSz="457200" rtl="0" eaLnBrk="1" fontAlgn="t" latinLnBrk="0" hangingPunct="1">
                <a:lnSpc>
                  <a:spcPct val="100000"/>
                </a:lnSpc>
                <a:spcBef>
                  <a:spcPts val="0"/>
                </a:spcBef>
                <a:spcAft>
                  <a:spcPts val="300"/>
                </a:spcAft>
                <a:buClr>
                  <a:srgbClr val="97BF0D"/>
                </a:buClr>
                <a:buSzTx/>
                <a:buFont typeface="Wingdings" panose="05000000000000000000" pitchFamily="2" charset="2"/>
                <a:buChar char="Ø"/>
                <a:tabLst/>
                <a:defRPr/>
              </a:pPr>
              <a:r>
                <a:rPr kumimoji="0" lang="de-CH" sz="11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mn-cs"/>
                </a:rPr>
                <a:t>Nachhaltigkeit</a:t>
              </a:r>
            </a:p>
          </p:txBody>
        </p:sp>
      </p:grpSp>
    </p:spTree>
    <p:extLst>
      <p:ext uri="{BB962C8B-B14F-4D97-AF65-F5344CB8AC3E}">
        <p14:creationId xmlns:p14="http://schemas.microsoft.com/office/powerpoint/2010/main" val="322015819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feld 4">
            <a:extLst>
              <a:ext uri="{FF2B5EF4-FFF2-40B4-BE49-F238E27FC236}">
                <a16:creationId xmlns:a16="http://schemas.microsoft.com/office/drawing/2014/main" id="{25E8DCBC-363B-40E4-BFDD-C084E02BB0ED}"/>
              </a:ext>
            </a:extLst>
          </p:cNvPr>
          <p:cNvSpPr txBox="1">
            <a:spLocks noChangeArrowheads="1"/>
          </p:cNvSpPr>
          <p:nvPr/>
        </p:nvSpPr>
        <p:spPr bwMode="auto">
          <a:xfrm>
            <a:off x="762000" y="466725"/>
            <a:ext cx="80406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de-DE" altLang="de-DE" sz="3000" b="1" dirty="0">
                <a:solidFill>
                  <a:srgbClr val="97BF0D"/>
                </a:solidFill>
              </a:rPr>
              <a:t>Qualität – Zusammenfassung der Ergebnisse</a:t>
            </a:r>
          </a:p>
        </p:txBody>
      </p:sp>
      <p:sp>
        <p:nvSpPr>
          <p:cNvPr id="2" name="Textfeld 1">
            <a:extLst>
              <a:ext uri="{FF2B5EF4-FFF2-40B4-BE49-F238E27FC236}">
                <a16:creationId xmlns:a16="http://schemas.microsoft.com/office/drawing/2014/main" id="{3C627EC7-7289-40FB-A280-5B0C3AE79F8F}"/>
              </a:ext>
            </a:extLst>
          </p:cNvPr>
          <p:cNvSpPr txBox="1"/>
          <p:nvPr/>
        </p:nvSpPr>
        <p:spPr>
          <a:xfrm>
            <a:off x="684214" y="960580"/>
            <a:ext cx="8064500" cy="5632311"/>
          </a:xfrm>
          <a:prstGeom prst="rect">
            <a:avLst/>
          </a:prstGeom>
          <a:noFill/>
        </p:spPr>
        <p:txBody>
          <a:bodyPr wrap="square" rtlCol="0">
            <a:spAutoFit/>
          </a:bodyPr>
          <a:lstStyle/>
          <a:p>
            <a:r>
              <a:rPr lang="de-CH" sz="1000" dirty="0">
                <a:solidFill>
                  <a:srgbClr val="002060"/>
                </a:solidFill>
              </a:rPr>
              <a:t>Qualität bedeutet, die </a:t>
            </a:r>
            <a:r>
              <a:rPr lang="de-CH" sz="1000" b="1" dirty="0">
                <a:solidFill>
                  <a:srgbClr val="002060"/>
                </a:solidFill>
              </a:rPr>
              <a:t>individuelle Zufriedenheit </a:t>
            </a:r>
            <a:r>
              <a:rPr lang="de-CH" sz="1000" dirty="0">
                <a:solidFill>
                  <a:srgbClr val="002060"/>
                </a:solidFill>
              </a:rPr>
              <a:t>der Gäste an oberste Stelle zu setzen. Zufriedene und gut ausgebildete Mitarbeitende tragen massgeblich dazu bei. Durch den Gast wahrnehmbare </a:t>
            </a:r>
            <a:r>
              <a:rPr lang="de-CH" sz="1000" b="1" dirty="0">
                <a:solidFill>
                  <a:srgbClr val="002060"/>
                </a:solidFill>
              </a:rPr>
              <a:t>Qualität in Kombination mit unternehmerischer Haltung </a:t>
            </a:r>
            <a:r>
              <a:rPr lang="de-CH" sz="1000" dirty="0">
                <a:solidFill>
                  <a:srgbClr val="002060"/>
                </a:solidFill>
              </a:rPr>
              <a:t>sind die Basis solider </a:t>
            </a:r>
            <a:r>
              <a:rPr lang="de-CH" sz="1000" b="1" dirty="0">
                <a:solidFill>
                  <a:srgbClr val="002060"/>
                </a:solidFill>
              </a:rPr>
              <a:t>Wertschöpfung</a:t>
            </a:r>
            <a:r>
              <a:rPr lang="de-CH" sz="1000" dirty="0">
                <a:solidFill>
                  <a:srgbClr val="002060"/>
                </a:solidFill>
              </a:rPr>
              <a:t>. Qualität trägt dann zum Erfolg bei, wenn sie vom Gast </a:t>
            </a:r>
            <a:r>
              <a:rPr lang="de-CH" sz="1000" b="1" dirty="0">
                <a:solidFill>
                  <a:srgbClr val="002060"/>
                </a:solidFill>
              </a:rPr>
              <a:t>entlang der gesamten Customer Journey </a:t>
            </a:r>
            <a:r>
              <a:rPr lang="de-CH" sz="1000" dirty="0">
                <a:solidFill>
                  <a:srgbClr val="002060"/>
                </a:solidFill>
              </a:rPr>
              <a:t>wahrgenommen wird. Sie beruht auf den Grundelementen Infrastruktur, Umwelt, Service sowie Erlebnis.</a:t>
            </a:r>
          </a:p>
          <a:p>
            <a:r>
              <a:rPr lang="de-CH" sz="1000" dirty="0">
                <a:solidFill>
                  <a:srgbClr val="002060"/>
                </a:solidFill>
              </a:rPr>
              <a:t>Die Erfüllung der </a:t>
            </a:r>
            <a:r>
              <a:rPr lang="de-CH" sz="1000" b="1" dirty="0">
                <a:solidFill>
                  <a:srgbClr val="002060"/>
                </a:solidFill>
              </a:rPr>
              <a:t>individuellen Bedürfnisse </a:t>
            </a:r>
            <a:r>
              <a:rPr lang="de-CH" sz="1000" dirty="0">
                <a:solidFill>
                  <a:srgbClr val="002060"/>
                </a:solidFill>
              </a:rPr>
              <a:t>der Gäste kann durch den Einsatz </a:t>
            </a:r>
            <a:r>
              <a:rPr lang="de-CH" sz="1000" b="1" dirty="0">
                <a:solidFill>
                  <a:srgbClr val="002060"/>
                </a:solidFill>
              </a:rPr>
              <a:t>personalisierter Angebote </a:t>
            </a:r>
            <a:r>
              <a:rPr lang="de-CH" sz="1000" dirty="0">
                <a:solidFill>
                  <a:srgbClr val="002060"/>
                </a:solidFill>
              </a:rPr>
              <a:t>unterstützt werden. Dienstleistungen und Produkte werden stetig weiterentwickelt sowie den Anforderungen und Erwartungen der Gäste angepasst.</a:t>
            </a:r>
          </a:p>
          <a:p>
            <a:r>
              <a:rPr lang="de-CH" sz="1000" dirty="0">
                <a:solidFill>
                  <a:srgbClr val="002060"/>
                </a:solidFill>
              </a:rPr>
              <a:t>Von allen Branchen des Tourismus sind insbesondere die Faktoren Sicherheit, Sauberkeit, Stabilität und Vielfalt zu beachten. Die Verflechtung dieser Faktoren mit der Nachhaltigkeit wird genutzt und gefördert.</a:t>
            </a:r>
          </a:p>
          <a:p>
            <a:r>
              <a:rPr lang="de-CH" sz="1000" dirty="0">
                <a:solidFill>
                  <a:srgbClr val="002060"/>
                </a:solidFill>
              </a:rPr>
              <a:t>Das </a:t>
            </a:r>
            <a:r>
              <a:rPr lang="de-CH" sz="1000" b="1" dirty="0">
                <a:solidFill>
                  <a:srgbClr val="002060"/>
                </a:solidFill>
              </a:rPr>
              <a:t>Ziel</a:t>
            </a:r>
            <a:r>
              <a:rPr lang="de-CH" sz="1000" dirty="0">
                <a:solidFill>
                  <a:srgbClr val="002060"/>
                </a:solidFill>
              </a:rPr>
              <a:t> im Bereich Qualität ist es </a:t>
            </a:r>
            <a:r>
              <a:rPr lang="de-CH" sz="1000" b="1" dirty="0">
                <a:solidFill>
                  <a:srgbClr val="002060"/>
                </a:solidFill>
              </a:rPr>
              <a:t>Lücken</a:t>
            </a:r>
            <a:r>
              <a:rPr lang="de-CH" sz="1000" dirty="0">
                <a:solidFill>
                  <a:srgbClr val="002060"/>
                </a:solidFill>
              </a:rPr>
              <a:t>, anhand von </a:t>
            </a:r>
            <a:r>
              <a:rPr lang="de-CH" sz="1000" b="1" dirty="0">
                <a:solidFill>
                  <a:srgbClr val="002060"/>
                </a:solidFill>
              </a:rPr>
              <a:t>Customer </a:t>
            </a:r>
            <a:r>
              <a:rPr lang="de-CH" sz="1000" b="1" dirty="0" err="1">
                <a:solidFill>
                  <a:srgbClr val="002060"/>
                </a:solidFill>
              </a:rPr>
              <a:t>Journeys</a:t>
            </a:r>
            <a:r>
              <a:rPr lang="de-CH" sz="1000" dirty="0">
                <a:solidFill>
                  <a:srgbClr val="002060"/>
                </a:solidFill>
              </a:rPr>
              <a:t>, zu identifizieren und anschliessend mit geeigneten Massnahmen zu schliessen. Durch die Customer </a:t>
            </a:r>
            <a:r>
              <a:rPr lang="de-CH" sz="1000" dirty="0" err="1">
                <a:solidFill>
                  <a:srgbClr val="002060"/>
                </a:solidFill>
              </a:rPr>
              <a:t>Journeys</a:t>
            </a:r>
            <a:r>
              <a:rPr lang="de-CH" sz="1000" dirty="0">
                <a:solidFill>
                  <a:srgbClr val="002060"/>
                </a:solidFill>
              </a:rPr>
              <a:t> wird die </a:t>
            </a:r>
            <a:r>
              <a:rPr lang="de-CH" sz="1000" b="1" dirty="0">
                <a:solidFill>
                  <a:srgbClr val="002060"/>
                </a:solidFill>
              </a:rPr>
              <a:t>Sicht des Gastes </a:t>
            </a:r>
            <a:r>
              <a:rPr lang="de-CH" sz="1000" dirty="0">
                <a:solidFill>
                  <a:srgbClr val="002060"/>
                </a:solidFill>
              </a:rPr>
              <a:t>(Kundenzentrierung) eingenommen. So kann auf die individuelle Qualität eingegangen werden; ein Student hat möglicherweise ein anderes Qualitätsempfinden als ein 5* Gast. Es ist denkbar die </a:t>
            </a:r>
            <a:r>
              <a:rPr lang="de-CH" sz="1000" b="1" dirty="0">
                <a:solidFill>
                  <a:srgbClr val="002060"/>
                </a:solidFill>
              </a:rPr>
              <a:t>Grundelemente der Qualität </a:t>
            </a:r>
            <a:r>
              <a:rPr lang="de-CH" sz="1000" dirty="0">
                <a:solidFill>
                  <a:srgbClr val="002060"/>
                </a:solidFill>
              </a:rPr>
              <a:t>für alle Segmente festzulegen und zusätzlich </a:t>
            </a:r>
            <a:r>
              <a:rPr lang="de-CH" sz="1000" b="1" dirty="0">
                <a:solidFill>
                  <a:srgbClr val="002060"/>
                </a:solidFill>
              </a:rPr>
              <a:t>weitere Qualitätsmerkmale </a:t>
            </a:r>
            <a:r>
              <a:rPr lang="de-CH" sz="1000" dirty="0">
                <a:solidFill>
                  <a:srgbClr val="002060"/>
                </a:solidFill>
              </a:rPr>
              <a:t>pro Segment / Customer Journey zu definieren. Ein weiteres Thema ist die </a:t>
            </a:r>
            <a:r>
              <a:rPr lang="de-CH" sz="1000" b="1" dirty="0">
                <a:solidFill>
                  <a:srgbClr val="002060"/>
                </a:solidFill>
              </a:rPr>
              <a:t>Schaffung von Schnittstellen</a:t>
            </a:r>
            <a:r>
              <a:rPr lang="de-CH" sz="1000" dirty="0">
                <a:solidFill>
                  <a:srgbClr val="002060"/>
                </a:solidFill>
              </a:rPr>
              <a:t>. Wichtig ist zudem die Idee «</a:t>
            </a:r>
            <a:r>
              <a:rPr lang="de-CH" sz="1000" b="1" dirty="0">
                <a:solidFill>
                  <a:srgbClr val="002060"/>
                </a:solidFill>
              </a:rPr>
              <a:t>Wünsche voraussehen</a:t>
            </a:r>
            <a:r>
              <a:rPr lang="de-CH" sz="1000" dirty="0">
                <a:solidFill>
                  <a:srgbClr val="002060"/>
                </a:solidFill>
              </a:rPr>
              <a:t>», dafür sollen Daten genutzt werden wie beispielsweise die Geodaten. Hier gibt es auch die Möglichkeit die Customer </a:t>
            </a:r>
            <a:r>
              <a:rPr lang="de-CH" sz="1000" dirty="0" err="1">
                <a:solidFill>
                  <a:srgbClr val="002060"/>
                </a:solidFill>
              </a:rPr>
              <a:t>Journeys</a:t>
            </a:r>
            <a:r>
              <a:rPr lang="de-CH" sz="1000" dirty="0">
                <a:solidFill>
                  <a:srgbClr val="002060"/>
                </a:solidFill>
              </a:rPr>
              <a:t> mit den Touchpoints (digital und physisch) zu ergänzen. Es soll eine </a:t>
            </a:r>
            <a:r>
              <a:rPr lang="de-CH" sz="1000" b="1" dirty="0">
                <a:solidFill>
                  <a:srgbClr val="002060"/>
                </a:solidFill>
              </a:rPr>
              <a:t>Open Data Strategie </a:t>
            </a:r>
            <a:r>
              <a:rPr lang="de-CH" sz="1000" dirty="0">
                <a:solidFill>
                  <a:srgbClr val="002060"/>
                </a:solidFill>
              </a:rPr>
              <a:t>für den Tourismus angestrebt werden. </a:t>
            </a:r>
          </a:p>
          <a:p>
            <a:endParaRPr lang="de-CH" sz="1000" dirty="0">
              <a:solidFill>
                <a:srgbClr val="002060"/>
              </a:solidFill>
            </a:endParaRPr>
          </a:p>
          <a:p>
            <a:r>
              <a:rPr lang="de-CH" sz="1000" dirty="0">
                <a:solidFill>
                  <a:srgbClr val="002060"/>
                </a:solidFill>
              </a:rPr>
              <a:t>Folgende </a:t>
            </a:r>
            <a:r>
              <a:rPr lang="de-CH" sz="1000" b="1" dirty="0">
                <a:solidFill>
                  <a:srgbClr val="002060"/>
                </a:solidFill>
              </a:rPr>
              <a:t>Massnahmen</a:t>
            </a:r>
            <a:r>
              <a:rPr lang="de-CH" sz="1000" dirty="0">
                <a:solidFill>
                  <a:srgbClr val="002060"/>
                </a:solidFill>
              </a:rPr>
              <a:t> werden vorgeschlagen: </a:t>
            </a:r>
          </a:p>
          <a:p>
            <a:pPr marL="171450" indent="-171450">
              <a:buClr>
                <a:srgbClr val="97BF0D"/>
              </a:buClr>
              <a:buFont typeface="Wingdings" panose="05000000000000000000" pitchFamily="2" charset="2"/>
              <a:buChar char="Ø"/>
            </a:pPr>
            <a:r>
              <a:rPr lang="de-CH" sz="1000" dirty="0">
                <a:solidFill>
                  <a:srgbClr val="002060"/>
                </a:solidFill>
              </a:rPr>
              <a:t>2021: </a:t>
            </a:r>
            <a:r>
              <a:rPr lang="de-CH" sz="1000" b="1" dirty="0">
                <a:solidFill>
                  <a:srgbClr val="002060"/>
                </a:solidFill>
              </a:rPr>
              <a:t>Lücken identifizieren</a:t>
            </a:r>
            <a:r>
              <a:rPr lang="de-CH" sz="1000" dirty="0">
                <a:solidFill>
                  <a:srgbClr val="002060"/>
                </a:solidFill>
              </a:rPr>
              <a:t>: Customer Journey testen, Bedürfnisse abholen (mit möglichst vielen Gästeprofilen), Gäste befragen, Daten auswerten.</a:t>
            </a:r>
          </a:p>
          <a:p>
            <a:pPr marL="171450" indent="-171450">
              <a:buClr>
                <a:srgbClr val="97BF0D"/>
              </a:buClr>
              <a:buFont typeface="Wingdings" panose="05000000000000000000" pitchFamily="2" charset="2"/>
              <a:buChar char="Ø"/>
            </a:pPr>
            <a:r>
              <a:rPr lang="de-CH" sz="1000" dirty="0">
                <a:solidFill>
                  <a:srgbClr val="002060"/>
                </a:solidFill>
              </a:rPr>
              <a:t>2022-2023: </a:t>
            </a:r>
            <a:r>
              <a:rPr lang="de-CH" sz="1000" b="1" dirty="0">
                <a:solidFill>
                  <a:srgbClr val="002060"/>
                </a:solidFill>
              </a:rPr>
              <a:t>Schnittstellen und Vernetzung schaffen</a:t>
            </a:r>
            <a:r>
              <a:rPr lang="de-CH" sz="1000" dirty="0">
                <a:solidFill>
                  <a:srgbClr val="002060"/>
                </a:solidFill>
              </a:rPr>
              <a:t>: Anreize schaffen (wo Marktversagen herrscht auch politische Entscheide). Die Konzentration liegt auf den Customer </a:t>
            </a:r>
            <a:r>
              <a:rPr lang="de-CH" sz="1000" dirty="0" err="1">
                <a:solidFill>
                  <a:srgbClr val="002060"/>
                </a:solidFill>
              </a:rPr>
              <a:t>Journeys</a:t>
            </a:r>
            <a:r>
              <a:rPr lang="de-CH" sz="1000" dirty="0">
                <a:solidFill>
                  <a:srgbClr val="002060"/>
                </a:solidFill>
              </a:rPr>
              <a:t>, anfangs werden nur dort Vernetzung vorangetrieben (sowie systemisch auf Destinationsebene).</a:t>
            </a:r>
          </a:p>
          <a:p>
            <a:pPr marL="171450" indent="-171450">
              <a:buClr>
                <a:srgbClr val="97BF0D"/>
              </a:buClr>
              <a:buFont typeface="Wingdings" panose="05000000000000000000" pitchFamily="2" charset="2"/>
              <a:buChar char="Ø"/>
            </a:pPr>
            <a:r>
              <a:rPr lang="de-CH" sz="1000" dirty="0">
                <a:solidFill>
                  <a:srgbClr val="002060"/>
                </a:solidFill>
              </a:rPr>
              <a:t>2024: </a:t>
            </a:r>
            <a:r>
              <a:rPr lang="de-CH" sz="1000" b="1" dirty="0">
                <a:solidFill>
                  <a:srgbClr val="002060"/>
                </a:solidFill>
              </a:rPr>
              <a:t>Neue Businessmodelle </a:t>
            </a:r>
            <a:r>
              <a:rPr lang="de-CH" sz="1000" dirty="0">
                <a:solidFill>
                  <a:srgbClr val="002060"/>
                </a:solidFill>
              </a:rPr>
              <a:t>etablieren. </a:t>
            </a:r>
          </a:p>
          <a:p>
            <a:endParaRPr lang="de-CH" sz="1000" dirty="0">
              <a:solidFill>
                <a:srgbClr val="002060"/>
              </a:solidFill>
            </a:endParaRPr>
          </a:p>
          <a:p>
            <a:r>
              <a:rPr lang="de-CH" sz="1000" dirty="0">
                <a:solidFill>
                  <a:srgbClr val="002060"/>
                </a:solidFill>
              </a:rPr>
              <a:t>In der Diskussion wurden folgende zentrale Elemente angesprochen:</a:t>
            </a:r>
          </a:p>
          <a:p>
            <a:pPr marL="171450" indent="-171450">
              <a:buClr>
                <a:srgbClr val="97BF0D"/>
              </a:buClr>
              <a:buFont typeface="Wingdings" panose="05000000000000000000" pitchFamily="2" charset="2"/>
              <a:buChar char="Ø"/>
            </a:pPr>
            <a:r>
              <a:rPr lang="de-CH" sz="1000" dirty="0">
                <a:solidFill>
                  <a:srgbClr val="002060"/>
                </a:solidFill>
              </a:rPr>
              <a:t>Was ist Qualität? Es braucht ein gemeinsames Verständnis für Qualität.</a:t>
            </a:r>
          </a:p>
          <a:p>
            <a:pPr marL="171450" indent="-171450">
              <a:buClr>
                <a:srgbClr val="97BF0D"/>
              </a:buClr>
              <a:buFont typeface="Wingdings" panose="05000000000000000000" pitchFamily="2" charset="2"/>
              <a:buChar char="Ø"/>
            </a:pPr>
            <a:r>
              <a:rPr lang="de-CH" sz="1000" dirty="0">
                <a:solidFill>
                  <a:srgbClr val="002060"/>
                </a:solidFill>
              </a:rPr>
              <a:t>Die subjektive Empfindung von Qualität ist zu berücksichtigen. </a:t>
            </a:r>
          </a:p>
          <a:p>
            <a:pPr marL="171450" indent="-171450">
              <a:buClr>
                <a:srgbClr val="97BF0D"/>
              </a:buClr>
              <a:buFont typeface="Wingdings" panose="05000000000000000000" pitchFamily="2" charset="2"/>
              <a:buChar char="Ø"/>
            </a:pPr>
            <a:r>
              <a:rPr lang="de-CH" sz="1000" dirty="0">
                <a:solidFill>
                  <a:srgbClr val="002060"/>
                </a:solidFill>
              </a:rPr>
              <a:t>Die Wertschöpfungskette spielt eine zentrale Rolle (Qualität entlang der Wertschöpfung).</a:t>
            </a:r>
          </a:p>
          <a:p>
            <a:pPr marL="171450" indent="-171450">
              <a:buClr>
                <a:srgbClr val="97BF0D"/>
              </a:buClr>
              <a:buFont typeface="Wingdings" panose="05000000000000000000" pitchFamily="2" charset="2"/>
              <a:buChar char="Ø"/>
            </a:pPr>
            <a:r>
              <a:rPr lang="de-CH" sz="1000" dirty="0">
                <a:solidFill>
                  <a:srgbClr val="002060"/>
                </a:solidFill>
              </a:rPr>
              <a:t>Innerhalb des Q-Programmes wurden viele Daten gesammelt, möglicherweise können diese verwertet werden. </a:t>
            </a:r>
          </a:p>
          <a:p>
            <a:pPr marL="171450" indent="-171450">
              <a:buClr>
                <a:srgbClr val="97BF0D"/>
              </a:buClr>
              <a:buFont typeface="Wingdings" panose="05000000000000000000" pitchFamily="2" charset="2"/>
              <a:buChar char="Ø"/>
            </a:pPr>
            <a:r>
              <a:rPr lang="de-CH" sz="1000" dirty="0">
                <a:solidFill>
                  <a:srgbClr val="002060"/>
                </a:solidFill>
                <a:latin typeface="+mj-lt"/>
              </a:rPr>
              <a:t>Weitere Inputs aus anderen Sitzungen / Projekten zur Thematik folgen.</a:t>
            </a:r>
            <a:endParaRPr lang="de-CH" sz="1000" dirty="0">
              <a:solidFill>
                <a:srgbClr val="002060"/>
              </a:solidFill>
            </a:endParaRPr>
          </a:p>
          <a:p>
            <a:endParaRPr lang="de-CH" sz="1000" dirty="0">
              <a:solidFill>
                <a:srgbClr val="002060"/>
              </a:solidFill>
            </a:endParaRPr>
          </a:p>
          <a:p>
            <a:r>
              <a:rPr lang="de-CH" sz="1000" b="1" dirty="0">
                <a:solidFill>
                  <a:srgbClr val="002060"/>
                </a:solidFill>
              </a:rPr>
              <a:t>Entwurf Leitsatz:</a:t>
            </a:r>
          </a:p>
          <a:p>
            <a:r>
              <a:rPr lang="de-CH" sz="1000" dirty="0">
                <a:solidFill>
                  <a:srgbClr val="002060"/>
                </a:solidFill>
              </a:rPr>
              <a:t>Alle Gästegruppen nehmen die Qualität im Schweizer Tourismus als hoch wahr. </a:t>
            </a:r>
            <a:r>
              <a:rPr lang="de-CH" sz="1000" dirty="0">
                <a:solidFill>
                  <a:srgbClr val="002060"/>
                </a:solidFill>
                <a:latin typeface="+mj-lt"/>
              </a:rPr>
              <a:t>Anhand von Customer </a:t>
            </a:r>
            <a:r>
              <a:rPr lang="de-CH" sz="1000" dirty="0" err="1">
                <a:solidFill>
                  <a:srgbClr val="002060"/>
                </a:solidFill>
                <a:latin typeface="+mj-lt"/>
              </a:rPr>
              <a:t>Journeys</a:t>
            </a:r>
            <a:r>
              <a:rPr lang="de-CH" sz="1000" dirty="0">
                <a:solidFill>
                  <a:srgbClr val="002060"/>
                </a:solidFill>
                <a:latin typeface="+mj-lt"/>
              </a:rPr>
              <a:t> werden die Qualitätsanforderungen verschiedener Gästegruppen, entlang der Wertschöpfungskette, evaluiert.</a:t>
            </a:r>
            <a:r>
              <a:rPr lang="de-CH" sz="1000" dirty="0">
                <a:solidFill>
                  <a:srgbClr val="002060"/>
                </a:solidFill>
              </a:rPr>
              <a:t> So werden die Lücken zwischen dem Soll- und Ist-Zustand identifiziert. Mit geeigneten Massnahmen werden die Lücken geschlossen und die Gäste Erfahrung (/Experience) gesteigert. Die Zufriedenheit der verschiedenen Gästegruppen beträgt 2025 im Durchschnitt 80%. </a:t>
            </a:r>
          </a:p>
          <a:p>
            <a:endParaRPr lang="de-CH" sz="1000" dirty="0">
              <a:solidFill>
                <a:srgbClr val="002060"/>
              </a:solidFill>
            </a:endParaRPr>
          </a:p>
          <a:p>
            <a:endParaRPr lang="de-CH" sz="1000" dirty="0">
              <a:solidFill>
                <a:srgbClr val="002060"/>
              </a:solidFill>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feld 4">
            <a:extLst>
              <a:ext uri="{FF2B5EF4-FFF2-40B4-BE49-F238E27FC236}">
                <a16:creationId xmlns:a16="http://schemas.microsoft.com/office/drawing/2014/main" id="{25E8DCBC-363B-40E4-BFDD-C084E02BB0ED}"/>
              </a:ext>
            </a:extLst>
          </p:cNvPr>
          <p:cNvSpPr txBox="1">
            <a:spLocks noChangeArrowheads="1"/>
          </p:cNvSpPr>
          <p:nvPr/>
        </p:nvSpPr>
        <p:spPr bwMode="auto">
          <a:xfrm>
            <a:off x="762000" y="466725"/>
            <a:ext cx="80406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de-DE" altLang="de-DE" sz="3000" b="1" dirty="0">
                <a:solidFill>
                  <a:srgbClr val="97BF0D"/>
                </a:solidFill>
              </a:rPr>
              <a:t>Digitalisierung – Zusammenfassung der Ergebnisse</a:t>
            </a:r>
          </a:p>
        </p:txBody>
      </p:sp>
      <p:sp>
        <p:nvSpPr>
          <p:cNvPr id="2" name="Textfeld 1">
            <a:extLst>
              <a:ext uri="{FF2B5EF4-FFF2-40B4-BE49-F238E27FC236}">
                <a16:creationId xmlns:a16="http://schemas.microsoft.com/office/drawing/2014/main" id="{3C627EC7-7289-40FB-A280-5B0C3AE79F8F}"/>
              </a:ext>
            </a:extLst>
          </p:cNvPr>
          <p:cNvSpPr txBox="1"/>
          <p:nvPr/>
        </p:nvSpPr>
        <p:spPr>
          <a:xfrm>
            <a:off x="684213" y="1099126"/>
            <a:ext cx="7986713" cy="5509200"/>
          </a:xfrm>
          <a:prstGeom prst="rect">
            <a:avLst/>
          </a:prstGeom>
          <a:noFill/>
        </p:spPr>
        <p:txBody>
          <a:bodyPr wrap="square" rtlCol="0">
            <a:spAutoFit/>
          </a:bodyPr>
          <a:lstStyle/>
          <a:p>
            <a:r>
              <a:rPr lang="de-CH" sz="1100" dirty="0">
                <a:solidFill>
                  <a:srgbClr val="002060"/>
                </a:solidFill>
              </a:rPr>
              <a:t>Die Digitalisierung soll neu gedacht werden, die künftigen Aufgaben müssen erfasst werden. Es ist wichtig, dass die Wertschöpfung zurück in die Betrieben fliesst. Es ergeben sich folgende </a:t>
            </a:r>
            <a:r>
              <a:rPr lang="de-CH" sz="1100" b="1" dirty="0">
                <a:solidFill>
                  <a:srgbClr val="002060"/>
                </a:solidFill>
              </a:rPr>
              <a:t>Ziele</a:t>
            </a:r>
            <a:r>
              <a:rPr lang="de-CH" sz="1100" dirty="0">
                <a:solidFill>
                  <a:srgbClr val="002060"/>
                </a:solidFill>
              </a:rPr>
              <a:t>: </a:t>
            </a:r>
          </a:p>
          <a:p>
            <a:pPr marL="171450" indent="-171450">
              <a:buClr>
                <a:srgbClr val="97BF0D"/>
              </a:buClr>
              <a:buFont typeface="Wingdings" panose="05000000000000000000" pitchFamily="2" charset="2"/>
              <a:buChar char="Ø"/>
            </a:pPr>
            <a:r>
              <a:rPr lang="de-CH" sz="1100" dirty="0">
                <a:solidFill>
                  <a:srgbClr val="002060"/>
                </a:solidFill>
              </a:rPr>
              <a:t>Ziel 1: </a:t>
            </a:r>
            <a:r>
              <a:rPr lang="de-CH" sz="1100" b="1" dirty="0">
                <a:solidFill>
                  <a:srgbClr val="002060"/>
                </a:solidFill>
              </a:rPr>
              <a:t>Wertschöpfung zurück in die Betriebe</a:t>
            </a:r>
            <a:r>
              <a:rPr lang="de-CH" sz="1100" dirty="0">
                <a:solidFill>
                  <a:srgbClr val="002060"/>
                </a:solidFill>
              </a:rPr>
              <a:t>. Bei diesem Ziel geht es um die Reduzierung der Abhängigkeiten. </a:t>
            </a:r>
          </a:p>
          <a:p>
            <a:pPr marL="171450" indent="-171450">
              <a:buClr>
                <a:srgbClr val="97BF0D"/>
              </a:buClr>
              <a:buFont typeface="Wingdings" panose="05000000000000000000" pitchFamily="2" charset="2"/>
              <a:buChar char="Ø"/>
            </a:pPr>
            <a:r>
              <a:rPr lang="de-CH" sz="1100" dirty="0">
                <a:solidFill>
                  <a:srgbClr val="002060"/>
                </a:solidFill>
              </a:rPr>
              <a:t>Ziel 2: </a:t>
            </a:r>
            <a:r>
              <a:rPr lang="de-CH" sz="1100" b="1" dirty="0">
                <a:solidFill>
                  <a:srgbClr val="002060"/>
                </a:solidFill>
              </a:rPr>
              <a:t>Datenschutz als Chance nutzen</a:t>
            </a:r>
            <a:r>
              <a:rPr lang="de-CH" sz="1100" dirty="0">
                <a:solidFill>
                  <a:srgbClr val="002060"/>
                </a:solidFill>
              </a:rPr>
              <a:t>, um Kundenbindung zu erhöhen.</a:t>
            </a:r>
          </a:p>
          <a:p>
            <a:pPr marL="171450" indent="-171450">
              <a:buClr>
                <a:srgbClr val="97BF0D"/>
              </a:buClr>
              <a:buFont typeface="Wingdings" panose="05000000000000000000" pitchFamily="2" charset="2"/>
              <a:buChar char="Ø"/>
            </a:pPr>
            <a:r>
              <a:rPr lang="de-CH" sz="1100" dirty="0">
                <a:solidFill>
                  <a:srgbClr val="002060"/>
                </a:solidFill>
              </a:rPr>
              <a:t>Ziel 3: Gemeinsamer </a:t>
            </a:r>
            <a:r>
              <a:rPr lang="de-CH" sz="1100" b="1" dirty="0">
                <a:solidFill>
                  <a:srgbClr val="002060"/>
                </a:solidFill>
              </a:rPr>
              <a:t>Daten-Hub:</a:t>
            </a:r>
            <a:r>
              <a:rPr lang="de-CH" sz="1100" dirty="0">
                <a:solidFill>
                  <a:srgbClr val="002060"/>
                </a:solidFill>
              </a:rPr>
              <a:t> Unter anderem soll das Datenmanagement optimiert werden, die Nutzung der Daten überfordert teilweise. Voraussetzung für die Nutzung der Daten ist in einem ersten Schritt die bessere und schnellere Erhebung der Daten.</a:t>
            </a:r>
          </a:p>
          <a:p>
            <a:pPr marL="171450" indent="-171450">
              <a:buClr>
                <a:srgbClr val="97BF0D"/>
              </a:buClr>
              <a:buFont typeface="Wingdings" panose="05000000000000000000" pitchFamily="2" charset="2"/>
              <a:buChar char="Ø"/>
            </a:pPr>
            <a:r>
              <a:rPr lang="de-CH" sz="1100" dirty="0">
                <a:solidFill>
                  <a:srgbClr val="002060"/>
                </a:solidFill>
              </a:rPr>
              <a:t>Ziel 4: </a:t>
            </a:r>
            <a:r>
              <a:rPr lang="de-CH" sz="1100" b="1" dirty="0">
                <a:solidFill>
                  <a:srgbClr val="002060"/>
                </a:solidFill>
              </a:rPr>
              <a:t>Integrierte Angebote </a:t>
            </a:r>
            <a:r>
              <a:rPr lang="de-CH" sz="1100" dirty="0">
                <a:solidFill>
                  <a:srgbClr val="002060"/>
                </a:solidFill>
              </a:rPr>
              <a:t>ermöglichen.</a:t>
            </a:r>
          </a:p>
          <a:p>
            <a:pPr marL="171450" indent="-171450">
              <a:buClr>
                <a:srgbClr val="97BF0D"/>
              </a:buClr>
              <a:buFont typeface="Wingdings" panose="05000000000000000000" pitchFamily="2" charset="2"/>
              <a:buChar char="Ø"/>
            </a:pPr>
            <a:r>
              <a:rPr lang="de-CH" sz="1100" dirty="0">
                <a:solidFill>
                  <a:srgbClr val="002060"/>
                </a:solidFill>
              </a:rPr>
              <a:t>Ziel 5: </a:t>
            </a:r>
            <a:r>
              <a:rPr lang="de-CH" sz="1100" b="1" dirty="0">
                <a:solidFill>
                  <a:srgbClr val="002060"/>
                </a:solidFill>
              </a:rPr>
              <a:t>Kooperation</a:t>
            </a:r>
            <a:r>
              <a:rPr lang="de-CH" sz="1100" dirty="0">
                <a:solidFill>
                  <a:srgbClr val="002060"/>
                </a:solidFill>
              </a:rPr>
              <a:t> </a:t>
            </a:r>
            <a:r>
              <a:rPr lang="de-CH" sz="1100" b="1" dirty="0">
                <a:solidFill>
                  <a:srgbClr val="002060"/>
                </a:solidFill>
              </a:rPr>
              <a:t>fördern</a:t>
            </a:r>
            <a:r>
              <a:rPr lang="de-CH" sz="1100" dirty="0">
                <a:solidFill>
                  <a:srgbClr val="002060"/>
                </a:solidFill>
              </a:rPr>
              <a:t>, Kleinstrukturiertheit überwinden.</a:t>
            </a:r>
          </a:p>
          <a:p>
            <a:endParaRPr lang="de-CH" sz="1100" dirty="0">
              <a:solidFill>
                <a:srgbClr val="002060"/>
              </a:solidFill>
            </a:endParaRPr>
          </a:p>
          <a:p>
            <a:r>
              <a:rPr lang="de-CH" sz="1100" dirty="0">
                <a:solidFill>
                  <a:srgbClr val="002060"/>
                </a:solidFill>
              </a:rPr>
              <a:t>Folgende </a:t>
            </a:r>
            <a:r>
              <a:rPr lang="de-CH" sz="1100" b="1" dirty="0">
                <a:solidFill>
                  <a:srgbClr val="002060"/>
                </a:solidFill>
              </a:rPr>
              <a:t>Massnahmen</a:t>
            </a:r>
            <a:r>
              <a:rPr lang="de-CH" sz="1100" dirty="0">
                <a:solidFill>
                  <a:srgbClr val="002060"/>
                </a:solidFill>
              </a:rPr>
              <a:t> werden vorgeschlagen (die Reihenfolge entspricht der Priorisierung): </a:t>
            </a:r>
          </a:p>
          <a:p>
            <a:pPr marL="171450" indent="-171450">
              <a:buClr>
                <a:srgbClr val="97BF0D"/>
              </a:buClr>
              <a:buFont typeface="Wingdings" panose="05000000000000000000" pitchFamily="2" charset="2"/>
              <a:buChar char="Ø"/>
            </a:pPr>
            <a:r>
              <a:rPr lang="de-CH" sz="1100" b="1" dirty="0">
                <a:solidFill>
                  <a:srgbClr val="002060"/>
                </a:solidFill>
              </a:rPr>
              <a:t>Vertikale Plattform </a:t>
            </a:r>
            <a:r>
              <a:rPr lang="de-CH" sz="1100" dirty="0">
                <a:solidFill>
                  <a:srgbClr val="002060"/>
                </a:solidFill>
              </a:rPr>
              <a:t>(Bedürfnisanalyse, Strategie- und Lösungsplattform, Wissensaustausch): Die Förderung des Know-how Austausches ist ein Anliegen. Im Zusammenhang mit der vertikalen Plattform ist ein Workshop angedacht, um die Gast </a:t>
            </a:r>
            <a:r>
              <a:rPr lang="de-CH" sz="1100" dirty="0" err="1">
                <a:solidFill>
                  <a:srgbClr val="002060"/>
                </a:solidFill>
              </a:rPr>
              <a:t>Journeys</a:t>
            </a:r>
            <a:r>
              <a:rPr lang="de-CH" sz="1100" dirty="0">
                <a:solidFill>
                  <a:srgbClr val="002060"/>
                </a:solidFill>
              </a:rPr>
              <a:t> für die verschiedenen touristischen Leistungsträger zu identifizieren. Anschliessend kann evaluiert werden, was die Digitalisierungs-bedürfnisse sind. </a:t>
            </a:r>
          </a:p>
          <a:p>
            <a:pPr marL="171450" indent="-171450">
              <a:buClr>
                <a:srgbClr val="97BF0D"/>
              </a:buClr>
              <a:buFont typeface="Wingdings" panose="05000000000000000000" pitchFamily="2" charset="2"/>
              <a:buChar char="Ø"/>
            </a:pPr>
            <a:r>
              <a:rPr lang="de-CH" sz="1100" b="1" dirty="0">
                <a:solidFill>
                  <a:srgbClr val="002060"/>
                </a:solidFill>
              </a:rPr>
              <a:t>Gemeinsames Back-end </a:t>
            </a:r>
            <a:r>
              <a:rPr lang="de-CH" sz="1100" dirty="0">
                <a:solidFill>
                  <a:srgbClr val="002060"/>
                </a:solidFill>
              </a:rPr>
              <a:t>nutzen: Organisationen und Verbände sollen sich beispielsweise </a:t>
            </a:r>
            <a:r>
              <a:rPr lang="de-CH" sz="1100" dirty="0" err="1">
                <a:solidFill>
                  <a:srgbClr val="002060"/>
                </a:solidFill>
              </a:rPr>
              <a:t>discover.swiss</a:t>
            </a:r>
            <a:r>
              <a:rPr lang="de-CH" sz="1100" dirty="0">
                <a:solidFill>
                  <a:srgbClr val="002060"/>
                </a:solidFill>
              </a:rPr>
              <a:t> anschliessen. Mit </a:t>
            </a:r>
            <a:r>
              <a:rPr lang="de-CH" sz="1100" dirty="0" err="1">
                <a:solidFill>
                  <a:srgbClr val="002060"/>
                </a:solidFill>
              </a:rPr>
              <a:t>discover.swiss</a:t>
            </a:r>
            <a:r>
              <a:rPr lang="de-CH" sz="1100" dirty="0">
                <a:solidFill>
                  <a:srgbClr val="002060"/>
                </a:solidFill>
              </a:rPr>
              <a:t> besteht bereits ein sehr gutes und ausgereiftes Projekt, welches dem Tourismus als Grundlage für die Digitalisierung des Sektors dienen kann. </a:t>
            </a:r>
            <a:r>
              <a:rPr lang="de-CH" sz="1100" dirty="0" err="1">
                <a:solidFill>
                  <a:srgbClr val="002060"/>
                </a:solidFill>
              </a:rPr>
              <a:t>Discover.swiss</a:t>
            </a:r>
            <a:r>
              <a:rPr lang="de-CH" sz="1100" dirty="0">
                <a:solidFill>
                  <a:srgbClr val="002060"/>
                </a:solidFill>
              </a:rPr>
              <a:t> ermöglicht der Tourismusbranche einen vereinfachten Einstieg in die digitale Welt. Destinationen oder Leistungserbringer können dank des Marktplatzes ihre digitalen Angebote einfach und effizient auf den Markt bringen. Die Back-End-Serviceplattform ermöglicht es touristischen Anbietern sich auf ihre Kernaufgaben zu konzentrieren. Mit </a:t>
            </a:r>
            <a:r>
              <a:rPr lang="de-CH" sz="1100" dirty="0" err="1">
                <a:solidFill>
                  <a:srgbClr val="002060"/>
                </a:solidFill>
              </a:rPr>
              <a:t>discover.swiss</a:t>
            </a:r>
            <a:r>
              <a:rPr lang="de-CH" sz="1100" dirty="0">
                <a:solidFill>
                  <a:srgbClr val="002060"/>
                </a:solidFill>
              </a:rPr>
              <a:t> können die verschiedenen Tourismusakteure Daten untereinander teilen, neue digitale Möglichkeiten nutzen, Angebote und Produkte optimieren sowie ihre Ressourcen effektiver einsetzen. Neben Touristikern wird das Projekt auch von IT-Fachspezialisten begleitet. Das Projekt befindet sich aktuell in der Pilotphase. </a:t>
            </a:r>
            <a:r>
              <a:rPr lang="de-CH" sz="1100" dirty="0" err="1">
                <a:solidFill>
                  <a:srgbClr val="002060"/>
                </a:solidFill>
              </a:rPr>
              <a:t>Discover.swiss</a:t>
            </a:r>
            <a:r>
              <a:rPr lang="de-CH" sz="1100" dirty="0">
                <a:solidFill>
                  <a:srgbClr val="002060"/>
                </a:solidFill>
              </a:rPr>
              <a:t> kann dem Tourismussektor die Basis für die Digitalisierung bieten, wichtig ist aber, dass tatsächlich auch Projekte in Angriff genommen werden. Dazu braucht es unter anderem auch gute politische Rahmenbedingungen. </a:t>
            </a:r>
          </a:p>
          <a:p>
            <a:pPr marL="171450" indent="-171450">
              <a:buClr>
                <a:srgbClr val="97BF0D"/>
              </a:buClr>
              <a:buFont typeface="Wingdings" panose="05000000000000000000" pitchFamily="2" charset="2"/>
              <a:buChar char="Ø"/>
            </a:pPr>
            <a:r>
              <a:rPr lang="de-CH" sz="1100" b="1" dirty="0">
                <a:solidFill>
                  <a:srgbClr val="002060"/>
                </a:solidFill>
              </a:rPr>
              <a:t>Umsetzung</a:t>
            </a:r>
            <a:r>
              <a:rPr lang="de-CH" sz="1100" dirty="0">
                <a:solidFill>
                  <a:srgbClr val="002060"/>
                </a:solidFill>
              </a:rPr>
              <a:t> von gemeinschaftlichen </a:t>
            </a:r>
            <a:r>
              <a:rPr lang="de-CH" sz="1100" b="1" dirty="0">
                <a:solidFill>
                  <a:srgbClr val="002060"/>
                </a:solidFill>
              </a:rPr>
              <a:t>Projekten</a:t>
            </a:r>
            <a:r>
              <a:rPr lang="de-CH" sz="1100" dirty="0">
                <a:solidFill>
                  <a:srgbClr val="002060"/>
                </a:solidFill>
              </a:rPr>
              <a:t> </a:t>
            </a:r>
          </a:p>
          <a:p>
            <a:pPr marL="171450" indent="-171450">
              <a:buClr>
                <a:srgbClr val="97BF0D"/>
              </a:buClr>
              <a:buFont typeface="Wingdings" panose="05000000000000000000" pitchFamily="2" charset="2"/>
              <a:buChar char="Ø"/>
            </a:pPr>
            <a:endParaRPr lang="de-CH" sz="1100" dirty="0">
              <a:solidFill>
                <a:srgbClr val="002060"/>
              </a:solidFill>
            </a:endParaRPr>
          </a:p>
          <a:p>
            <a:pPr>
              <a:buClr>
                <a:srgbClr val="97BF0D"/>
              </a:buClr>
            </a:pPr>
            <a:r>
              <a:rPr lang="de-CH" sz="1100" b="1" dirty="0">
                <a:solidFill>
                  <a:srgbClr val="002060"/>
                </a:solidFill>
              </a:rPr>
              <a:t>Entwurf Leitsatz:</a:t>
            </a:r>
          </a:p>
          <a:p>
            <a:pPr>
              <a:buClr>
                <a:srgbClr val="97BF0D"/>
              </a:buClr>
            </a:pPr>
            <a:r>
              <a:rPr lang="de-CH" sz="1100" dirty="0">
                <a:solidFill>
                  <a:srgbClr val="002060"/>
                </a:solidFill>
              </a:rPr>
              <a:t>Die gemeinsame Digitalisierungsstrategie im Tourismus generiert Mehrwert für die Branche. Ein gemeinsames Back-end wurde erfolgreich lanciert und wird 2025 von einem Drittel der touristischen Leistungserbringern genutzt. 2025 wird ein gemeinschaftliches Projekt im Bereich Digitalisierung umgesetzt. </a:t>
            </a:r>
          </a:p>
          <a:p>
            <a:pPr>
              <a:buClr>
                <a:srgbClr val="97BF0D"/>
              </a:buClr>
            </a:pPr>
            <a:endParaRPr lang="de-CH" sz="1100" dirty="0">
              <a:solidFill>
                <a:srgbClr val="002060"/>
              </a:solidFill>
            </a:endParaRPr>
          </a:p>
          <a:p>
            <a:endParaRPr lang="de-CH" sz="1100" dirty="0">
              <a:solidFill>
                <a:srgbClr val="002060"/>
              </a:solidFill>
            </a:endParaRPr>
          </a:p>
        </p:txBody>
      </p:sp>
    </p:spTree>
    <p:extLst>
      <p:ext uri="{BB962C8B-B14F-4D97-AF65-F5344CB8AC3E}">
        <p14:creationId xmlns:p14="http://schemas.microsoft.com/office/powerpoint/2010/main" val="29533072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feld 4">
            <a:extLst>
              <a:ext uri="{FF2B5EF4-FFF2-40B4-BE49-F238E27FC236}">
                <a16:creationId xmlns:a16="http://schemas.microsoft.com/office/drawing/2014/main" id="{25E8DCBC-363B-40E4-BFDD-C084E02BB0ED}"/>
              </a:ext>
            </a:extLst>
          </p:cNvPr>
          <p:cNvSpPr txBox="1">
            <a:spLocks noChangeArrowheads="1"/>
          </p:cNvSpPr>
          <p:nvPr/>
        </p:nvSpPr>
        <p:spPr bwMode="auto">
          <a:xfrm>
            <a:off x="762000" y="466725"/>
            <a:ext cx="80406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de-DE" altLang="de-DE" sz="3000" b="1" dirty="0">
                <a:solidFill>
                  <a:srgbClr val="97BF0D"/>
                </a:solidFill>
              </a:rPr>
              <a:t>Innovation – Zusammenfassung der Ergebnisse</a:t>
            </a:r>
          </a:p>
        </p:txBody>
      </p:sp>
      <p:sp>
        <p:nvSpPr>
          <p:cNvPr id="2" name="Textfeld 1">
            <a:extLst>
              <a:ext uri="{FF2B5EF4-FFF2-40B4-BE49-F238E27FC236}">
                <a16:creationId xmlns:a16="http://schemas.microsoft.com/office/drawing/2014/main" id="{3C627EC7-7289-40FB-A280-5B0C3AE79F8F}"/>
              </a:ext>
            </a:extLst>
          </p:cNvPr>
          <p:cNvSpPr txBox="1"/>
          <p:nvPr/>
        </p:nvSpPr>
        <p:spPr>
          <a:xfrm>
            <a:off x="684214" y="1422398"/>
            <a:ext cx="8064500" cy="4154984"/>
          </a:xfrm>
          <a:prstGeom prst="rect">
            <a:avLst/>
          </a:prstGeom>
          <a:noFill/>
        </p:spPr>
        <p:txBody>
          <a:bodyPr wrap="square" rtlCol="0">
            <a:spAutoFit/>
          </a:bodyPr>
          <a:lstStyle/>
          <a:p>
            <a:r>
              <a:rPr lang="de-CH" sz="1100" dirty="0">
                <a:solidFill>
                  <a:srgbClr val="002060"/>
                </a:solidFill>
              </a:rPr>
              <a:t>Innovationen werden </a:t>
            </a:r>
            <a:r>
              <a:rPr lang="de-CH" sz="1100" b="1" dirty="0">
                <a:solidFill>
                  <a:srgbClr val="002060"/>
                </a:solidFill>
              </a:rPr>
              <a:t>entlang der Wertschöpfungskette </a:t>
            </a:r>
            <a:r>
              <a:rPr lang="de-CH" sz="1100" dirty="0">
                <a:solidFill>
                  <a:srgbClr val="002060"/>
                </a:solidFill>
              </a:rPr>
              <a:t>betrachtet und sollen </a:t>
            </a:r>
            <a:r>
              <a:rPr lang="de-CH" sz="1100" b="1" dirty="0">
                <a:solidFill>
                  <a:srgbClr val="002060"/>
                </a:solidFill>
              </a:rPr>
              <a:t>schneller für alle verfügbar </a:t>
            </a:r>
            <a:r>
              <a:rPr lang="de-CH" sz="1100" dirty="0">
                <a:solidFill>
                  <a:srgbClr val="002060"/>
                </a:solidFill>
              </a:rPr>
              <a:t>sein. Die Branche soll innovativer werden, dazu ist ein Anreizsystem und die Befähigung der Akteure notwendig. Das Thema Innovation soll bereits in den verschiedenen Ausbildungen thematisiert werden. </a:t>
            </a:r>
          </a:p>
          <a:p>
            <a:endParaRPr lang="de-CH" sz="1100" dirty="0">
              <a:solidFill>
                <a:srgbClr val="002060"/>
              </a:solidFill>
            </a:endParaRPr>
          </a:p>
          <a:p>
            <a:r>
              <a:rPr lang="de-CH" sz="1100" dirty="0">
                <a:solidFill>
                  <a:srgbClr val="002060"/>
                </a:solidFill>
              </a:rPr>
              <a:t>Folgende </a:t>
            </a:r>
            <a:r>
              <a:rPr lang="de-CH" sz="1100" b="1" dirty="0">
                <a:solidFill>
                  <a:srgbClr val="002060"/>
                </a:solidFill>
              </a:rPr>
              <a:t>Massnahmen</a:t>
            </a:r>
            <a:r>
              <a:rPr lang="de-CH" sz="1100" dirty="0">
                <a:solidFill>
                  <a:srgbClr val="002060"/>
                </a:solidFill>
              </a:rPr>
              <a:t> werden vorgeschlagen (die Reihenfolge entspricht der Priorisierung): </a:t>
            </a:r>
          </a:p>
          <a:p>
            <a:pPr marL="171450" indent="-171450">
              <a:buClr>
                <a:srgbClr val="97BF0D"/>
              </a:buClr>
              <a:buFont typeface="Wingdings" panose="05000000000000000000" pitchFamily="2" charset="2"/>
              <a:buChar char="Ø"/>
            </a:pPr>
            <a:r>
              <a:rPr lang="de-CH" sz="1100" b="1" dirty="0">
                <a:solidFill>
                  <a:srgbClr val="002060"/>
                </a:solidFill>
              </a:rPr>
              <a:t>Förderung</a:t>
            </a:r>
            <a:r>
              <a:rPr lang="de-CH" sz="1100" dirty="0">
                <a:solidFill>
                  <a:srgbClr val="002060"/>
                </a:solidFill>
              </a:rPr>
              <a:t> von Innovation in der Branche: Die Förderinstrumente sollen ein Anreiz für Innovation setzen. Es ist darauf hinzuwirken, dass die Förderinstrumente in der heutigen Ausgestaltung überdenkt werden. Zugleich soll das Thema </a:t>
            </a:r>
            <a:r>
              <a:rPr lang="de-CH" sz="1100" b="1" dirty="0">
                <a:solidFill>
                  <a:srgbClr val="002060"/>
                </a:solidFill>
              </a:rPr>
              <a:t>Innovation in der Bildung </a:t>
            </a:r>
            <a:r>
              <a:rPr lang="de-CH" sz="1100" dirty="0">
                <a:solidFill>
                  <a:srgbClr val="002060"/>
                </a:solidFill>
              </a:rPr>
              <a:t>verankert werden.</a:t>
            </a:r>
          </a:p>
          <a:p>
            <a:pPr marL="171450" indent="-171450">
              <a:buClr>
                <a:srgbClr val="97BF0D"/>
              </a:buClr>
              <a:buFont typeface="Wingdings" panose="05000000000000000000" pitchFamily="2" charset="2"/>
              <a:buChar char="Ø"/>
            </a:pPr>
            <a:r>
              <a:rPr lang="de-CH" sz="1100" dirty="0">
                <a:solidFill>
                  <a:srgbClr val="002060"/>
                </a:solidFill>
              </a:rPr>
              <a:t>Durch </a:t>
            </a:r>
            <a:r>
              <a:rPr lang="de-CH" sz="1100" b="1" dirty="0">
                <a:solidFill>
                  <a:srgbClr val="002060"/>
                </a:solidFill>
              </a:rPr>
              <a:t>Befähigung und Coaching </a:t>
            </a:r>
            <a:r>
              <a:rPr lang="de-CH" sz="1100" dirty="0">
                <a:solidFill>
                  <a:srgbClr val="002060"/>
                </a:solidFill>
              </a:rPr>
              <a:t>fördert jeder Verband Innovationen. Es können Plattformen zur Vernetzung und für Coaching angeboten werden, um das Bewusstsein und die Wichtigkeit von Innovationen aufzuzeigen und diese zu fördern. </a:t>
            </a:r>
          </a:p>
          <a:p>
            <a:pPr marL="171450" indent="-171450">
              <a:buClr>
                <a:srgbClr val="97BF0D"/>
              </a:buClr>
              <a:buFont typeface="Wingdings" panose="05000000000000000000" pitchFamily="2" charset="2"/>
              <a:buChar char="Ø"/>
            </a:pPr>
            <a:r>
              <a:rPr lang="de-CH" sz="1100" dirty="0">
                <a:solidFill>
                  <a:srgbClr val="002060"/>
                </a:solidFill>
              </a:rPr>
              <a:t>Durch eine Befragung kann die </a:t>
            </a:r>
            <a:r>
              <a:rPr lang="de-CH" sz="1100" b="1" dirty="0">
                <a:solidFill>
                  <a:srgbClr val="002060"/>
                </a:solidFill>
              </a:rPr>
              <a:t>Rolle der Unternehmen </a:t>
            </a:r>
            <a:r>
              <a:rPr lang="de-CH" sz="1100" dirty="0">
                <a:solidFill>
                  <a:srgbClr val="002060"/>
                </a:solidFill>
              </a:rPr>
              <a:t>im Bereich Innovation evaluiert werden. </a:t>
            </a:r>
          </a:p>
          <a:p>
            <a:pPr marL="171450" indent="-171450">
              <a:buClr>
                <a:srgbClr val="97BF0D"/>
              </a:buClr>
              <a:buFont typeface="Wingdings" panose="05000000000000000000" pitchFamily="2" charset="2"/>
              <a:buChar char="Ø"/>
            </a:pPr>
            <a:r>
              <a:rPr lang="de-CH" sz="1100" dirty="0">
                <a:solidFill>
                  <a:srgbClr val="002060"/>
                </a:solidFill>
              </a:rPr>
              <a:t>Die Regionen eruieren, wie die </a:t>
            </a:r>
            <a:r>
              <a:rPr lang="de-CH" sz="1100" b="1" dirty="0">
                <a:solidFill>
                  <a:srgbClr val="002060"/>
                </a:solidFill>
              </a:rPr>
              <a:t>Wirtschaftsförderung</a:t>
            </a:r>
            <a:r>
              <a:rPr lang="de-CH" sz="1100" dirty="0">
                <a:solidFill>
                  <a:srgbClr val="002060"/>
                </a:solidFill>
              </a:rPr>
              <a:t> unterstützend beitragen kann. </a:t>
            </a:r>
          </a:p>
          <a:p>
            <a:pPr marL="171450" indent="-171450">
              <a:buClr>
                <a:srgbClr val="97BF0D"/>
              </a:buClr>
              <a:buFont typeface="Wingdings" panose="05000000000000000000" pitchFamily="2" charset="2"/>
              <a:buChar char="Ø"/>
            </a:pPr>
            <a:endParaRPr lang="de-CH" sz="1100" dirty="0">
              <a:solidFill>
                <a:srgbClr val="002060"/>
              </a:solidFill>
            </a:endParaRPr>
          </a:p>
          <a:p>
            <a:r>
              <a:rPr lang="de-CH" sz="1100" dirty="0">
                <a:solidFill>
                  <a:srgbClr val="002060"/>
                </a:solidFill>
              </a:rPr>
              <a:t>In der Diskussion wurden folgende zentrale Elemente angesprochen:</a:t>
            </a:r>
          </a:p>
          <a:p>
            <a:pPr marL="171450" indent="-171450">
              <a:buClr>
                <a:srgbClr val="97BF0D"/>
              </a:buClr>
              <a:buFont typeface="Wingdings" panose="05000000000000000000" pitchFamily="2" charset="2"/>
              <a:buChar char="Ø"/>
            </a:pPr>
            <a:r>
              <a:rPr lang="de-CH" sz="1100" dirty="0">
                <a:solidFill>
                  <a:srgbClr val="002060"/>
                </a:solidFill>
              </a:rPr>
              <a:t>Was ist Innovation? Wann wird von Innovation gesprochen und wann ist es eine Erneuerung? Vorschlag: Verändern sich mindestens zwei der vier Elemente des Geschäftsmodells (Zielgruppe, Nutzenversprechen, Wertschöpfungskette, Ertragsmechanik) wird von einer Innovation gesprochen (</a:t>
            </a:r>
            <a:r>
              <a:rPr lang="nb-NO" sz="1100" dirty="0">
                <a:solidFill>
                  <a:srgbClr val="002060"/>
                </a:solidFill>
              </a:rPr>
              <a:t>Gassmann et al., 2017, S. 6 ff.).</a:t>
            </a:r>
            <a:endParaRPr lang="de-CH" sz="1100" dirty="0">
              <a:solidFill>
                <a:srgbClr val="002060"/>
              </a:solidFill>
            </a:endParaRPr>
          </a:p>
          <a:p>
            <a:pPr marL="171450" indent="-171450">
              <a:buClr>
                <a:srgbClr val="97BF0D"/>
              </a:buClr>
              <a:buFont typeface="Wingdings" panose="05000000000000000000" pitchFamily="2" charset="2"/>
              <a:buChar char="Ø"/>
            </a:pPr>
            <a:r>
              <a:rPr lang="de-CH" sz="1100" dirty="0">
                <a:solidFill>
                  <a:srgbClr val="002060"/>
                </a:solidFill>
              </a:rPr>
              <a:t>Es braucht eine Überprüfung der Rollen (öffentliche Hand, Regionen, Verbände, Unternehmen).</a:t>
            </a:r>
          </a:p>
          <a:p>
            <a:endParaRPr lang="de-CH" sz="1100" dirty="0">
              <a:solidFill>
                <a:srgbClr val="002060"/>
              </a:solidFill>
            </a:endParaRPr>
          </a:p>
          <a:p>
            <a:r>
              <a:rPr lang="de-CH" sz="1100" b="1" dirty="0">
                <a:solidFill>
                  <a:srgbClr val="002060"/>
                </a:solidFill>
              </a:rPr>
              <a:t>Entwurf Leitsatz:</a:t>
            </a:r>
          </a:p>
          <a:p>
            <a:r>
              <a:rPr lang="de-CH" sz="1100" dirty="0">
                <a:solidFill>
                  <a:srgbClr val="002060"/>
                </a:solidFill>
              </a:rPr>
              <a:t>Die Tourismusbranche bringt mehr Innovationen hervor. Die Wichtigkeit der Thematik ist bekannt. Wir wirken auf eine Neugestaltung der Förderinstrumente hin, diese beinhalten ein attraktives Anreizsystem, so können Innovationen umgesetzt werden. Die Innovationen werden entlang der Wertschöpfungskette betrachtet / eingeordnet. Die Verbände agieren als </a:t>
            </a:r>
            <a:r>
              <a:rPr lang="de-CH" sz="1100" dirty="0" err="1">
                <a:solidFill>
                  <a:srgbClr val="002060"/>
                </a:solidFill>
              </a:rPr>
              <a:t>Befähiger</a:t>
            </a:r>
            <a:r>
              <a:rPr lang="de-CH" sz="1100" dirty="0">
                <a:solidFill>
                  <a:srgbClr val="002060"/>
                </a:solidFill>
              </a:rPr>
              <a:t> (/</a:t>
            </a:r>
            <a:r>
              <a:rPr lang="de-CH" sz="1100" dirty="0" err="1">
                <a:solidFill>
                  <a:srgbClr val="002060"/>
                </a:solidFill>
              </a:rPr>
              <a:t>Enabler</a:t>
            </a:r>
            <a:r>
              <a:rPr lang="de-CH" sz="1100" dirty="0">
                <a:solidFill>
                  <a:srgbClr val="002060"/>
                </a:solidFill>
              </a:rPr>
              <a:t>) für Innovationen. Die Anzahl der Innovationen im Tourismus steigt um 30%. </a:t>
            </a:r>
          </a:p>
        </p:txBody>
      </p:sp>
    </p:spTree>
    <p:extLst>
      <p:ext uri="{BB962C8B-B14F-4D97-AF65-F5344CB8AC3E}">
        <p14:creationId xmlns:p14="http://schemas.microsoft.com/office/powerpoint/2010/main" val="305867762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feld 4">
            <a:extLst>
              <a:ext uri="{FF2B5EF4-FFF2-40B4-BE49-F238E27FC236}">
                <a16:creationId xmlns:a16="http://schemas.microsoft.com/office/drawing/2014/main" id="{25E8DCBC-363B-40E4-BFDD-C084E02BB0ED}"/>
              </a:ext>
            </a:extLst>
          </p:cNvPr>
          <p:cNvSpPr txBox="1">
            <a:spLocks noChangeArrowheads="1"/>
          </p:cNvSpPr>
          <p:nvPr/>
        </p:nvSpPr>
        <p:spPr bwMode="auto">
          <a:xfrm>
            <a:off x="762000" y="466725"/>
            <a:ext cx="80406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de-DE" altLang="de-DE" sz="3000" b="1" dirty="0">
                <a:solidFill>
                  <a:srgbClr val="97BF0D"/>
                </a:solidFill>
              </a:rPr>
              <a:t>Kooperation – Zusammenfassung der Ergebnisse</a:t>
            </a:r>
          </a:p>
        </p:txBody>
      </p:sp>
      <p:sp>
        <p:nvSpPr>
          <p:cNvPr id="2" name="Textfeld 1">
            <a:extLst>
              <a:ext uri="{FF2B5EF4-FFF2-40B4-BE49-F238E27FC236}">
                <a16:creationId xmlns:a16="http://schemas.microsoft.com/office/drawing/2014/main" id="{3C627EC7-7289-40FB-A280-5B0C3AE79F8F}"/>
              </a:ext>
            </a:extLst>
          </p:cNvPr>
          <p:cNvSpPr txBox="1"/>
          <p:nvPr/>
        </p:nvSpPr>
        <p:spPr>
          <a:xfrm>
            <a:off x="684214" y="1560943"/>
            <a:ext cx="8064500" cy="4324261"/>
          </a:xfrm>
          <a:prstGeom prst="rect">
            <a:avLst/>
          </a:prstGeom>
          <a:noFill/>
        </p:spPr>
        <p:txBody>
          <a:bodyPr wrap="square" rtlCol="0">
            <a:spAutoFit/>
          </a:bodyPr>
          <a:lstStyle/>
          <a:p>
            <a:r>
              <a:rPr lang="de-CH" sz="1100" dirty="0">
                <a:solidFill>
                  <a:srgbClr val="002060"/>
                </a:solidFill>
              </a:rPr>
              <a:t>Die Kooperation innerhalb der Branche muss </a:t>
            </a:r>
            <a:r>
              <a:rPr lang="de-CH" sz="1100" b="1" dirty="0">
                <a:solidFill>
                  <a:srgbClr val="002060"/>
                </a:solidFill>
              </a:rPr>
              <a:t>verbessert</a:t>
            </a:r>
            <a:r>
              <a:rPr lang="de-CH" sz="1100" dirty="0">
                <a:solidFill>
                  <a:srgbClr val="002060"/>
                </a:solidFill>
              </a:rPr>
              <a:t> werden, eine breite Abstützung ist notwendig. Es müssen auf allen Ebenen </a:t>
            </a:r>
            <a:r>
              <a:rPr lang="de-CH" sz="1100" b="1" dirty="0">
                <a:solidFill>
                  <a:srgbClr val="002060"/>
                </a:solidFill>
              </a:rPr>
              <a:t>Anreize</a:t>
            </a:r>
            <a:r>
              <a:rPr lang="de-CH" sz="1100" dirty="0">
                <a:solidFill>
                  <a:srgbClr val="002060"/>
                </a:solidFill>
              </a:rPr>
              <a:t> für schlankere Strukturen und Kooperationen geschaffen werden. Die Finanzierungsmöglichkeiten gilt es allgemein zu</a:t>
            </a:r>
          </a:p>
          <a:p>
            <a:r>
              <a:rPr lang="de-CH" sz="1100" dirty="0">
                <a:solidFill>
                  <a:srgbClr val="002060"/>
                </a:solidFill>
              </a:rPr>
              <a:t>überdenken, es braucht innovative Geschäftsmodelle. </a:t>
            </a:r>
            <a:r>
              <a:rPr lang="de-CH" sz="1100" b="1" dirty="0">
                <a:solidFill>
                  <a:srgbClr val="002060"/>
                </a:solidFill>
              </a:rPr>
              <a:t>Ohne Zusammenarbeit geht’s nicht! </a:t>
            </a:r>
            <a:r>
              <a:rPr lang="de-CH" sz="1100" dirty="0">
                <a:solidFill>
                  <a:srgbClr val="002060"/>
                </a:solidFill>
              </a:rPr>
              <a:t>Zusammenarbeit ist eine Grundvoraussetzung im Tourismus.</a:t>
            </a:r>
          </a:p>
          <a:p>
            <a:endParaRPr lang="de-CH" sz="1100" dirty="0">
              <a:solidFill>
                <a:srgbClr val="002060"/>
              </a:solidFill>
            </a:endParaRPr>
          </a:p>
          <a:p>
            <a:r>
              <a:rPr lang="de-CH" sz="1100" dirty="0">
                <a:solidFill>
                  <a:srgbClr val="002060"/>
                </a:solidFill>
              </a:rPr>
              <a:t>Folgende </a:t>
            </a:r>
            <a:r>
              <a:rPr lang="de-CH" sz="1100" b="1" dirty="0">
                <a:solidFill>
                  <a:srgbClr val="002060"/>
                </a:solidFill>
              </a:rPr>
              <a:t>Massnahmen</a:t>
            </a:r>
            <a:r>
              <a:rPr lang="de-CH" sz="1100" dirty="0">
                <a:solidFill>
                  <a:srgbClr val="002060"/>
                </a:solidFill>
              </a:rPr>
              <a:t> werden vorgeschlagen (die Reihenfolge entspricht der Priorisierung):  </a:t>
            </a:r>
          </a:p>
          <a:p>
            <a:pPr marL="171450" indent="-171450">
              <a:buClr>
                <a:srgbClr val="97BF0D"/>
              </a:buClr>
              <a:buFont typeface="Wingdings" panose="05000000000000000000" pitchFamily="2" charset="2"/>
              <a:buChar char="Ø"/>
            </a:pPr>
            <a:r>
              <a:rPr lang="de-CH" sz="1100" b="1" dirty="0">
                <a:solidFill>
                  <a:srgbClr val="002060"/>
                </a:solidFill>
              </a:rPr>
              <a:t>Best-Practice-Übersichtsliste von Leuchtturm Kooperationen </a:t>
            </a:r>
            <a:r>
              <a:rPr lang="de-CH" sz="1100" dirty="0">
                <a:solidFill>
                  <a:srgbClr val="002060"/>
                </a:solidFill>
              </a:rPr>
              <a:t>erstellen. Wichtig ist, dass die Beispiele adaptierbar sind für andere Regionen/Betriebe. Ein Beispiel wäre die Nutzung eines gemeinsamen Back-</a:t>
            </a:r>
            <a:r>
              <a:rPr lang="de-CH" sz="1100" dirty="0" err="1">
                <a:solidFill>
                  <a:srgbClr val="002060"/>
                </a:solidFill>
              </a:rPr>
              <a:t>ends</a:t>
            </a:r>
            <a:r>
              <a:rPr lang="de-CH" sz="1100" dirty="0">
                <a:solidFill>
                  <a:srgbClr val="002060"/>
                </a:solidFill>
              </a:rPr>
              <a:t> (siehe Digitalisierung).</a:t>
            </a:r>
          </a:p>
          <a:p>
            <a:pPr marL="171450" indent="-171450">
              <a:buClr>
                <a:srgbClr val="97BF0D"/>
              </a:buClr>
              <a:buFont typeface="Wingdings" panose="05000000000000000000" pitchFamily="2" charset="2"/>
              <a:buChar char="Ø"/>
            </a:pPr>
            <a:r>
              <a:rPr lang="de-CH" sz="1100" b="1" dirty="0">
                <a:solidFill>
                  <a:srgbClr val="002060"/>
                </a:solidFill>
              </a:rPr>
              <a:t>Incentives und Anreizsysteme </a:t>
            </a:r>
            <a:r>
              <a:rPr lang="de-CH" sz="1100" dirty="0">
                <a:solidFill>
                  <a:srgbClr val="002060"/>
                </a:solidFill>
              </a:rPr>
              <a:t>für Kooperationen schaffen und umsetzen.</a:t>
            </a:r>
          </a:p>
          <a:p>
            <a:pPr marL="171450" indent="-171450">
              <a:buClr>
                <a:srgbClr val="97BF0D"/>
              </a:buClr>
              <a:buFont typeface="Wingdings" panose="05000000000000000000" pitchFamily="2" charset="2"/>
              <a:buChar char="Ø"/>
            </a:pPr>
            <a:r>
              <a:rPr lang="de-CH" sz="1100" dirty="0">
                <a:solidFill>
                  <a:srgbClr val="002060"/>
                </a:solidFill>
              </a:rPr>
              <a:t>Thema Kooperationen an touristischen </a:t>
            </a:r>
            <a:r>
              <a:rPr lang="de-CH" sz="1100" b="1" dirty="0">
                <a:solidFill>
                  <a:srgbClr val="002060"/>
                </a:solidFill>
              </a:rPr>
              <a:t>Schulen</a:t>
            </a:r>
            <a:r>
              <a:rPr lang="de-CH" sz="1100" dirty="0">
                <a:solidFill>
                  <a:srgbClr val="002060"/>
                </a:solidFill>
              </a:rPr>
              <a:t> besser einbringen.</a:t>
            </a:r>
          </a:p>
          <a:p>
            <a:pPr marL="171450" indent="-171450">
              <a:buClr>
                <a:srgbClr val="97BF0D"/>
              </a:buClr>
              <a:buFont typeface="Wingdings" panose="05000000000000000000" pitchFamily="2" charset="2"/>
              <a:buChar char="Ø"/>
            </a:pPr>
            <a:r>
              <a:rPr lang="de-CH" sz="1100" b="1" dirty="0">
                <a:solidFill>
                  <a:srgbClr val="002060"/>
                </a:solidFill>
              </a:rPr>
              <a:t>STV</a:t>
            </a:r>
            <a:r>
              <a:rPr lang="de-CH" sz="1100" dirty="0">
                <a:solidFill>
                  <a:srgbClr val="002060"/>
                </a:solidFill>
              </a:rPr>
              <a:t> mit </a:t>
            </a:r>
            <a:r>
              <a:rPr lang="de-CH" sz="1100" b="1" dirty="0">
                <a:solidFill>
                  <a:srgbClr val="002060"/>
                </a:solidFill>
              </a:rPr>
              <a:t>Vorbildcharakter.</a:t>
            </a:r>
          </a:p>
          <a:p>
            <a:pPr marL="171450" indent="-171450">
              <a:buClr>
                <a:srgbClr val="97BF0D"/>
              </a:buClr>
              <a:buFont typeface="Wingdings" panose="05000000000000000000" pitchFamily="2" charset="2"/>
              <a:buChar char="Ø"/>
            </a:pPr>
            <a:r>
              <a:rPr lang="de-CH" sz="1100" dirty="0">
                <a:solidFill>
                  <a:srgbClr val="002060"/>
                </a:solidFill>
              </a:rPr>
              <a:t>Schwerpunkt in </a:t>
            </a:r>
            <a:r>
              <a:rPr lang="de-CH" sz="1100" b="1" dirty="0">
                <a:solidFill>
                  <a:srgbClr val="002060"/>
                </a:solidFill>
              </a:rPr>
              <a:t>Produktgestaltung</a:t>
            </a:r>
            <a:r>
              <a:rPr lang="de-CH" sz="1100" dirty="0">
                <a:solidFill>
                  <a:srgbClr val="002060"/>
                </a:solidFill>
              </a:rPr>
              <a:t>, </a:t>
            </a:r>
            <a:r>
              <a:rPr lang="de-CH" sz="1100" b="1" dirty="0">
                <a:solidFill>
                  <a:srgbClr val="002060"/>
                </a:solidFill>
              </a:rPr>
              <a:t>Angebotsgestaltung</a:t>
            </a:r>
            <a:r>
              <a:rPr lang="de-CH" sz="1100" dirty="0">
                <a:solidFill>
                  <a:srgbClr val="002060"/>
                </a:solidFill>
              </a:rPr>
              <a:t> (aus der Sicht des Gastes).</a:t>
            </a:r>
          </a:p>
          <a:p>
            <a:endParaRPr lang="de-CH" sz="1100" dirty="0">
              <a:solidFill>
                <a:srgbClr val="002060"/>
              </a:solidFill>
            </a:endParaRPr>
          </a:p>
          <a:p>
            <a:r>
              <a:rPr lang="de-CH" sz="1100" dirty="0">
                <a:solidFill>
                  <a:srgbClr val="002060"/>
                </a:solidFill>
              </a:rPr>
              <a:t>In der Diskussion wurden folgende zentrale Elemente angesprochen:</a:t>
            </a:r>
          </a:p>
          <a:p>
            <a:pPr marL="171450" indent="-171450">
              <a:buClr>
                <a:srgbClr val="97BF0D"/>
              </a:buClr>
              <a:buFont typeface="Wingdings" panose="05000000000000000000" pitchFamily="2" charset="2"/>
              <a:buChar char="Ø"/>
            </a:pPr>
            <a:r>
              <a:rPr lang="de-CH" sz="1100" dirty="0">
                <a:solidFill>
                  <a:srgbClr val="002060"/>
                </a:solidFill>
              </a:rPr>
              <a:t>Wie wird Kooperation definiert? Es braucht ein gemeinsames Verständnis. Vorschlag: Kooperation bedeutet nicht die Schaffung von gemeinsamen Angeboten (jeder Leistungserbringer trägt einen einzelnen Teil zum gesamten Angebot bei). Kooperation bedeutet die Nutzung von Synergien, um Gewinn zu erzielen und / oder Geld einzusparen. </a:t>
            </a:r>
          </a:p>
          <a:p>
            <a:pPr marL="171450" indent="-171450">
              <a:buClr>
                <a:srgbClr val="97BF0D"/>
              </a:buClr>
              <a:buFont typeface="Wingdings" panose="05000000000000000000" pitchFamily="2" charset="2"/>
              <a:buChar char="Ø"/>
            </a:pPr>
            <a:r>
              <a:rPr lang="de-CH" sz="1100" dirty="0">
                <a:solidFill>
                  <a:srgbClr val="002060"/>
                </a:solidFill>
              </a:rPr>
              <a:t>Die Gruppe wirft zudem die Frage auf, ob es das Handlungsfeld braucht. </a:t>
            </a:r>
          </a:p>
          <a:p>
            <a:pPr marL="171450" indent="-171450">
              <a:buClr>
                <a:srgbClr val="97BF0D"/>
              </a:buClr>
              <a:buFont typeface="Wingdings" panose="05000000000000000000" pitchFamily="2" charset="2"/>
              <a:buChar char="Ø"/>
            </a:pPr>
            <a:r>
              <a:rPr lang="de-CH" sz="1100" dirty="0">
                <a:solidFill>
                  <a:srgbClr val="002060"/>
                </a:solidFill>
              </a:rPr>
              <a:t>Angebotsseitig muss es für den Gast stimmen («Der Köder muss dem Fisch und nicht dem Fischer schmecken»). Böse hinterfragt: Dem Gast ist es egal, ob ein Hotel einer Kooperation angehört oder nicht.</a:t>
            </a:r>
          </a:p>
          <a:p>
            <a:pPr marL="171450" indent="-171450">
              <a:buClr>
                <a:srgbClr val="97BF0D"/>
              </a:buClr>
              <a:buFont typeface="Wingdings" panose="05000000000000000000" pitchFamily="2" charset="2"/>
              <a:buChar char="Ø"/>
            </a:pPr>
            <a:r>
              <a:rPr lang="de-CH" sz="1100" dirty="0">
                <a:solidFill>
                  <a:srgbClr val="002060"/>
                </a:solidFill>
              </a:rPr>
              <a:t>Die Gruppe hat bereits begonnen eine Best-Practice- Übersichtsliste zu erstellen.</a:t>
            </a:r>
          </a:p>
          <a:p>
            <a:endParaRPr lang="de-CH" sz="1100" dirty="0">
              <a:solidFill>
                <a:srgbClr val="002060"/>
              </a:solidFill>
            </a:endParaRPr>
          </a:p>
          <a:p>
            <a:r>
              <a:rPr lang="de-CH" sz="1100" b="1" dirty="0">
                <a:solidFill>
                  <a:srgbClr val="002060"/>
                </a:solidFill>
              </a:rPr>
              <a:t>Entwurf Leitsatz:</a:t>
            </a:r>
          </a:p>
          <a:p>
            <a:r>
              <a:rPr lang="de-CH" sz="1100" dirty="0">
                <a:solidFill>
                  <a:srgbClr val="002060"/>
                </a:solidFill>
              </a:rPr>
              <a:t>Im Jahr 2025 werden fünf Leuchtturm Kooperationen ausgezeichnet. Es haben sich mindestens 20 Kooperationen um die Auszeichnung beworben.</a:t>
            </a:r>
          </a:p>
        </p:txBody>
      </p:sp>
    </p:spTree>
    <p:extLst>
      <p:ext uri="{BB962C8B-B14F-4D97-AF65-F5344CB8AC3E}">
        <p14:creationId xmlns:p14="http://schemas.microsoft.com/office/powerpoint/2010/main" val="99525581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feld 4">
            <a:extLst>
              <a:ext uri="{FF2B5EF4-FFF2-40B4-BE49-F238E27FC236}">
                <a16:creationId xmlns:a16="http://schemas.microsoft.com/office/drawing/2014/main" id="{25E8DCBC-363B-40E4-BFDD-C084E02BB0ED}"/>
              </a:ext>
            </a:extLst>
          </p:cNvPr>
          <p:cNvSpPr txBox="1">
            <a:spLocks noChangeArrowheads="1"/>
          </p:cNvSpPr>
          <p:nvPr/>
        </p:nvSpPr>
        <p:spPr bwMode="auto">
          <a:xfrm>
            <a:off x="762000" y="466725"/>
            <a:ext cx="80406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de-DE" altLang="de-DE" sz="3000" b="1" dirty="0">
                <a:solidFill>
                  <a:srgbClr val="97BF0D"/>
                </a:solidFill>
              </a:rPr>
              <a:t>Nachhaltigkeit – Input aus Projekten </a:t>
            </a:r>
          </a:p>
          <a:p>
            <a:pPr eaLnBrk="1" hangingPunct="1"/>
            <a:endParaRPr lang="de-DE" altLang="de-DE" sz="3000" b="1" dirty="0">
              <a:solidFill>
                <a:srgbClr val="97BF0D"/>
              </a:solidFill>
            </a:endParaRPr>
          </a:p>
        </p:txBody>
      </p:sp>
      <p:sp>
        <p:nvSpPr>
          <p:cNvPr id="2" name="Textfeld 1">
            <a:extLst>
              <a:ext uri="{FF2B5EF4-FFF2-40B4-BE49-F238E27FC236}">
                <a16:creationId xmlns:a16="http://schemas.microsoft.com/office/drawing/2014/main" id="{3C627EC7-7289-40FB-A280-5B0C3AE79F8F}"/>
              </a:ext>
            </a:extLst>
          </p:cNvPr>
          <p:cNvSpPr txBox="1"/>
          <p:nvPr/>
        </p:nvSpPr>
        <p:spPr>
          <a:xfrm>
            <a:off x="684213" y="1266623"/>
            <a:ext cx="8064500" cy="4324261"/>
          </a:xfrm>
          <a:prstGeom prst="rect">
            <a:avLst/>
          </a:prstGeom>
          <a:noFill/>
        </p:spPr>
        <p:txBody>
          <a:bodyPr wrap="square" rtlCol="0">
            <a:spAutoFit/>
          </a:bodyPr>
          <a:lstStyle/>
          <a:p>
            <a:r>
              <a:rPr lang="de-CH" sz="1100" dirty="0">
                <a:solidFill>
                  <a:srgbClr val="002060"/>
                </a:solidFill>
              </a:rPr>
              <a:t>Es gilt die Nachhaltigkeit in ihren </a:t>
            </a:r>
            <a:r>
              <a:rPr lang="de-CH" sz="1100" b="1" dirty="0">
                <a:solidFill>
                  <a:srgbClr val="002060"/>
                </a:solidFill>
              </a:rPr>
              <a:t>drei Dimensionen </a:t>
            </a:r>
            <a:r>
              <a:rPr lang="de-CH" sz="1100" dirty="0">
                <a:solidFill>
                  <a:srgbClr val="002060"/>
                </a:solidFill>
              </a:rPr>
              <a:t>(Wettbewerbsfähigkeit, soziale Trends und Bedürfnisse sowie ökologische Entwicklungen) in der Breite (entlang der Customer Journey) zu verankern. Bei den dazu notwendigen Massnahmen ist die </a:t>
            </a:r>
            <a:r>
              <a:rPr lang="de-CH" sz="1100" b="1" dirty="0">
                <a:solidFill>
                  <a:srgbClr val="002060"/>
                </a:solidFill>
              </a:rPr>
              <a:t>Wirksamkeitsmessung</a:t>
            </a:r>
            <a:r>
              <a:rPr lang="de-CH" sz="1100" dirty="0">
                <a:solidFill>
                  <a:srgbClr val="002060"/>
                </a:solidFill>
              </a:rPr>
              <a:t> ein entscheidender Bestandteil. Die Tourismusbranche </a:t>
            </a:r>
            <a:r>
              <a:rPr lang="de-CH" sz="1100" dirty="0" err="1">
                <a:solidFill>
                  <a:srgbClr val="002060"/>
                </a:solidFill>
              </a:rPr>
              <a:t>committed</a:t>
            </a:r>
            <a:r>
              <a:rPr lang="de-CH" sz="1100" dirty="0">
                <a:solidFill>
                  <a:srgbClr val="002060"/>
                </a:solidFill>
              </a:rPr>
              <a:t> sich zu den drei Dimensionen der Nachhaltigkeit, setzt sich für diese ein und wird zum </a:t>
            </a:r>
            <a:r>
              <a:rPr lang="de-CH" sz="1100" b="1" dirty="0">
                <a:solidFill>
                  <a:srgbClr val="002060"/>
                </a:solidFill>
              </a:rPr>
              <a:t>Nachhaltigkeitsleader</a:t>
            </a:r>
            <a:r>
              <a:rPr lang="de-CH" sz="1100" dirty="0">
                <a:solidFill>
                  <a:srgbClr val="002060"/>
                </a:solidFill>
              </a:rPr>
              <a:t>. Nationale </a:t>
            </a:r>
            <a:r>
              <a:rPr lang="de-CH" sz="1100" b="1" dirty="0">
                <a:solidFill>
                  <a:srgbClr val="002060"/>
                </a:solidFill>
              </a:rPr>
              <a:t>Anreizsysteme</a:t>
            </a:r>
            <a:r>
              <a:rPr lang="de-CH" sz="1100" dirty="0">
                <a:solidFill>
                  <a:srgbClr val="002060"/>
                </a:solidFill>
              </a:rPr>
              <a:t> (z. B. Nachhaltigkeitsprogramm des Schweizer Tourismus: </a:t>
            </a:r>
            <a:r>
              <a:rPr lang="de-CH" sz="1100" dirty="0" err="1">
                <a:solidFill>
                  <a:srgbClr val="002060"/>
                </a:solidFill>
              </a:rPr>
              <a:t>Swisstainable</a:t>
            </a:r>
            <a:r>
              <a:rPr lang="de-CH" sz="1100" dirty="0">
                <a:solidFill>
                  <a:srgbClr val="002060"/>
                </a:solidFill>
              </a:rPr>
              <a:t>) dienen dazu die Akteure zu sensibilisieren, informieren und schulen (Wissenstransfer). </a:t>
            </a:r>
            <a:r>
              <a:rPr lang="de-CH" sz="1100" dirty="0" err="1">
                <a:solidFill>
                  <a:srgbClr val="002060"/>
                </a:solidFill>
              </a:rPr>
              <a:t>Swisstainable</a:t>
            </a:r>
            <a:r>
              <a:rPr lang="de-CH" sz="1100" dirty="0">
                <a:solidFill>
                  <a:srgbClr val="002060"/>
                </a:solidFill>
              </a:rPr>
              <a:t> dient zudem dem </a:t>
            </a:r>
            <a:r>
              <a:rPr lang="de-CH" sz="1100" b="1" dirty="0">
                <a:solidFill>
                  <a:srgbClr val="002060"/>
                </a:solidFill>
              </a:rPr>
              <a:t>Gast zur Orientierung </a:t>
            </a:r>
            <a:r>
              <a:rPr lang="de-CH" sz="1100" dirty="0">
                <a:solidFill>
                  <a:srgbClr val="002060"/>
                </a:solidFill>
              </a:rPr>
              <a:t>in Belangen der Nachhaltigkeit. So leistet der Schweizer Tourismus seinen Beitrag zur Umsetzung der SDGs und der Strategie Nachhaltige Entwicklung 2030 des Bundes. Das Engagement soll gemessen werden (Monitoring / Wirkungsmessung) und </a:t>
            </a:r>
            <a:r>
              <a:rPr lang="de-CH" sz="1100" b="1" dirty="0">
                <a:solidFill>
                  <a:srgbClr val="002060"/>
                </a:solidFill>
              </a:rPr>
              <a:t>langfristig bestehen bleiben </a:t>
            </a:r>
            <a:r>
              <a:rPr lang="de-CH" sz="1100" dirty="0">
                <a:solidFill>
                  <a:srgbClr val="002060"/>
                </a:solidFill>
              </a:rPr>
              <a:t>(Aufbau Kompetenzzentrum). </a:t>
            </a:r>
          </a:p>
          <a:p>
            <a:endParaRPr lang="de-CH" sz="1100" dirty="0">
              <a:solidFill>
                <a:srgbClr val="002060"/>
              </a:solidFill>
            </a:endParaRPr>
          </a:p>
          <a:p>
            <a:r>
              <a:rPr lang="de-CH" sz="1100" dirty="0">
                <a:solidFill>
                  <a:srgbClr val="002060"/>
                </a:solidFill>
              </a:rPr>
              <a:t>Folgende </a:t>
            </a:r>
            <a:r>
              <a:rPr lang="de-CH" sz="1100" b="1" dirty="0">
                <a:solidFill>
                  <a:srgbClr val="002060"/>
                </a:solidFill>
              </a:rPr>
              <a:t>Massnahmen</a:t>
            </a:r>
            <a:r>
              <a:rPr lang="de-CH" sz="1100" dirty="0">
                <a:solidFill>
                  <a:srgbClr val="002060"/>
                </a:solidFill>
              </a:rPr>
              <a:t> werden vorgeschlagen:  </a:t>
            </a:r>
          </a:p>
          <a:p>
            <a:pPr>
              <a:buClr>
                <a:srgbClr val="97BF0D"/>
              </a:buClr>
            </a:pPr>
            <a:r>
              <a:rPr lang="de-CH" sz="1100" dirty="0">
                <a:solidFill>
                  <a:srgbClr val="002060"/>
                </a:solidFill>
              </a:rPr>
              <a:t>werden</a:t>
            </a:r>
          </a:p>
          <a:p>
            <a:pPr marL="171450" indent="-171450">
              <a:buClr>
                <a:srgbClr val="97BF0D"/>
              </a:buClr>
              <a:buFont typeface="Wingdings" panose="05000000000000000000" pitchFamily="2" charset="2"/>
              <a:buChar char="Ø"/>
            </a:pPr>
            <a:r>
              <a:rPr lang="de-CH" sz="1100" b="1" dirty="0">
                <a:solidFill>
                  <a:srgbClr val="002060"/>
                </a:solidFill>
              </a:rPr>
              <a:t>Anreizsystem </a:t>
            </a:r>
            <a:r>
              <a:rPr lang="de-CH" sz="1100" dirty="0">
                <a:solidFill>
                  <a:srgbClr val="002060"/>
                </a:solidFill>
              </a:rPr>
              <a:t>(z. B. </a:t>
            </a:r>
            <a:r>
              <a:rPr lang="de-CH" sz="1100" dirty="0" err="1">
                <a:solidFill>
                  <a:srgbClr val="002060"/>
                </a:solidFill>
              </a:rPr>
              <a:t>Swisstainable</a:t>
            </a:r>
            <a:r>
              <a:rPr lang="de-CH" sz="1100" dirty="0">
                <a:solidFill>
                  <a:srgbClr val="002060"/>
                </a:solidFill>
              </a:rPr>
              <a:t>): </a:t>
            </a:r>
            <a:r>
              <a:rPr lang="de-CH" sz="1100" dirty="0" err="1">
                <a:solidFill>
                  <a:srgbClr val="002060"/>
                </a:solidFill>
              </a:rPr>
              <a:t>Commitment</a:t>
            </a:r>
            <a:r>
              <a:rPr lang="de-CH" sz="1100" dirty="0">
                <a:solidFill>
                  <a:srgbClr val="002060"/>
                </a:solidFill>
              </a:rPr>
              <a:t> und Teilnahme</a:t>
            </a:r>
          </a:p>
          <a:p>
            <a:pPr marL="171450" indent="-171450">
              <a:buClr>
                <a:srgbClr val="97BF0D"/>
              </a:buClr>
              <a:buFont typeface="Wingdings" panose="05000000000000000000" pitchFamily="2" charset="2"/>
              <a:buChar char="Ø"/>
            </a:pPr>
            <a:r>
              <a:rPr lang="de-CH" sz="1100" b="1" dirty="0">
                <a:solidFill>
                  <a:srgbClr val="002060"/>
                </a:solidFill>
              </a:rPr>
              <a:t>Förderung der Community / Wissenstransfer </a:t>
            </a:r>
          </a:p>
          <a:p>
            <a:pPr marL="171450" indent="-171450">
              <a:buClr>
                <a:srgbClr val="97BF0D"/>
              </a:buClr>
              <a:buFont typeface="Wingdings" panose="05000000000000000000" pitchFamily="2" charset="2"/>
              <a:buChar char="Ø"/>
            </a:pPr>
            <a:r>
              <a:rPr lang="de-CH" sz="1100" dirty="0">
                <a:solidFill>
                  <a:srgbClr val="002060"/>
                </a:solidFill>
              </a:rPr>
              <a:t>Aufbau und langfristiger Betrieb eines </a:t>
            </a:r>
            <a:r>
              <a:rPr lang="de-CH" sz="1100" b="1" dirty="0">
                <a:solidFill>
                  <a:srgbClr val="002060"/>
                </a:solidFill>
              </a:rPr>
              <a:t>Kompetenzzentrum für die Nachhaltigkeit im Tourismus</a:t>
            </a:r>
          </a:p>
          <a:p>
            <a:pPr marL="171450" indent="-171450">
              <a:buClr>
                <a:srgbClr val="97BF0D"/>
              </a:buClr>
              <a:buFont typeface="Wingdings" panose="05000000000000000000" pitchFamily="2" charset="2"/>
              <a:buChar char="Ø"/>
            </a:pPr>
            <a:r>
              <a:rPr lang="de-CH" sz="1100" b="1" dirty="0">
                <a:solidFill>
                  <a:srgbClr val="002060"/>
                </a:solidFill>
              </a:rPr>
              <a:t>Gemeinsames / nationales Monitoring </a:t>
            </a:r>
            <a:r>
              <a:rPr lang="de-CH" sz="1100" dirty="0">
                <a:solidFill>
                  <a:srgbClr val="002060"/>
                </a:solidFill>
              </a:rPr>
              <a:t>(Ziele sind pro Branche / von jedem Verband definiert)</a:t>
            </a:r>
          </a:p>
          <a:p>
            <a:pPr>
              <a:buClr>
                <a:srgbClr val="97BF0D"/>
              </a:buClr>
            </a:pPr>
            <a:endParaRPr lang="de-CH" sz="1100" dirty="0">
              <a:solidFill>
                <a:srgbClr val="002060"/>
              </a:solidFill>
            </a:endParaRPr>
          </a:p>
          <a:p>
            <a:r>
              <a:rPr lang="de-CH" sz="1100" dirty="0">
                <a:solidFill>
                  <a:srgbClr val="002060"/>
                </a:solidFill>
              </a:rPr>
              <a:t>Offene Punkte (zu diskutieren):</a:t>
            </a:r>
          </a:p>
          <a:p>
            <a:pPr marL="171450" indent="-171450">
              <a:buClr>
                <a:srgbClr val="97BF0D"/>
              </a:buClr>
              <a:buFont typeface="Wingdings" panose="05000000000000000000" pitchFamily="2" charset="2"/>
              <a:buChar char="Ø"/>
            </a:pPr>
            <a:r>
              <a:rPr lang="de-CH" sz="1100" dirty="0">
                <a:solidFill>
                  <a:srgbClr val="002060"/>
                </a:solidFill>
              </a:rPr>
              <a:t>Die drei Dimensionen der Nachhaltigkeit sind zu verifizieren</a:t>
            </a:r>
          </a:p>
          <a:p>
            <a:pPr marL="171450" indent="-171450">
              <a:buClr>
                <a:srgbClr val="97BF0D"/>
              </a:buClr>
              <a:buFont typeface="Wingdings" panose="05000000000000000000" pitchFamily="2" charset="2"/>
              <a:buChar char="Ø"/>
            </a:pPr>
            <a:r>
              <a:rPr lang="de-CH" sz="1100" dirty="0">
                <a:solidFill>
                  <a:srgbClr val="002060"/>
                </a:solidFill>
              </a:rPr>
              <a:t>Inwieweit soll es eine Botschaft an die Politik sein? Z. B.: Der Bund soll ebenfalls seine Verantwortung wahrnehmen und über Anreize in der Tourismuspolitik die nachhaltige Entwicklung der Branchen begleiten. </a:t>
            </a:r>
          </a:p>
          <a:p>
            <a:pPr marL="171450" indent="-171450">
              <a:buClr>
                <a:srgbClr val="97BF0D"/>
              </a:buClr>
              <a:buFont typeface="Wingdings" panose="05000000000000000000" pitchFamily="2" charset="2"/>
              <a:buChar char="Ø"/>
            </a:pPr>
            <a:endParaRPr lang="de-CH" sz="1100" dirty="0">
              <a:solidFill>
                <a:srgbClr val="002060"/>
              </a:solidFill>
            </a:endParaRPr>
          </a:p>
          <a:p>
            <a:r>
              <a:rPr lang="de-CH" sz="1100" b="1" dirty="0">
                <a:solidFill>
                  <a:srgbClr val="002060"/>
                </a:solidFill>
              </a:rPr>
              <a:t>Entwurf Leitsatz:</a:t>
            </a:r>
          </a:p>
          <a:p>
            <a:r>
              <a:rPr lang="de-CH" sz="1100" dirty="0">
                <a:solidFill>
                  <a:srgbClr val="002060"/>
                </a:solidFill>
              </a:rPr>
              <a:t>Die Nachhaltigkeit entlang der Customer Journey wird mit nationalen Anreizsystemen unterstützt und gefördert. So entwickelt sich die Tourismusbranche zum Nachhaltigkeitsleader. Der Wissenstransfer und die Wirkungsmessung sind sichergestellt. Das Kompetenzzentrum Nachhaltigkeit wurde aufgebaut, etabliert und leistet einen wesentlichen Beitrag.  </a:t>
            </a:r>
          </a:p>
        </p:txBody>
      </p:sp>
    </p:spTree>
    <p:extLst>
      <p:ext uri="{BB962C8B-B14F-4D97-AF65-F5344CB8AC3E}">
        <p14:creationId xmlns:p14="http://schemas.microsoft.com/office/powerpoint/2010/main" val="45015000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C8E27938-2622-4AA9-923C-670208D365E8}"/>
              </a:ext>
            </a:extLst>
          </p:cNvPr>
          <p:cNvSpPr>
            <a:spLocks noChangeArrowheads="1"/>
          </p:cNvSpPr>
          <p:nvPr/>
        </p:nvSpPr>
        <p:spPr bwMode="auto">
          <a:xfrm>
            <a:off x="0" y="0"/>
            <a:ext cx="9144000" cy="6858000"/>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de-DE" dirty="0">
              <a:solidFill>
                <a:prstClr val="white"/>
              </a:solidFill>
              <a:latin typeface="Calibri"/>
            </a:endParaRPr>
          </a:p>
        </p:txBody>
      </p:sp>
      <p:grpSp>
        <p:nvGrpSpPr>
          <p:cNvPr id="19459" name="Gruppierung 3">
            <a:extLst>
              <a:ext uri="{FF2B5EF4-FFF2-40B4-BE49-F238E27FC236}">
                <a16:creationId xmlns:a16="http://schemas.microsoft.com/office/drawing/2014/main" id="{B5FE9666-9E28-49CE-BDD8-AF75B5011092}"/>
              </a:ext>
            </a:extLst>
          </p:cNvPr>
          <p:cNvGrpSpPr>
            <a:grpSpLocks/>
          </p:cNvGrpSpPr>
          <p:nvPr/>
        </p:nvGrpSpPr>
        <p:grpSpPr bwMode="auto">
          <a:xfrm>
            <a:off x="12700" y="14288"/>
            <a:ext cx="9144000" cy="6202362"/>
            <a:chOff x="12700" y="14438"/>
            <a:chExt cx="9144000" cy="6202680"/>
          </a:xfrm>
        </p:grpSpPr>
        <p:pic>
          <p:nvPicPr>
            <p:cNvPr id="19462" name="Bild 2" descr="WAMAG_Man_Key_Rubrik_mT.jpg">
              <a:extLst>
                <a:ext uri="{FF2B5EF4-FFF2-40B4-BE49-F238E27FC236}">
                  <a16:creationId xmlns:a16="http://schemas.microsoft.com/office/drawing/2014/main" id="{C0EC9992-D34F-40DA-8DC8-90E85E543D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438"/>
              <a:ext cx="9144000" cy="620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Bild 19">
              <a:extLst>
                <a:ext uri="{FF2B5EF4-FFF2-40B4-BE49-F238E27FC236}">
                  <a16:creationId xmlns:a16="http://schemas.microsoft.com/office/drawing/2014/main" id="{B2B1E023-AB29-4B5B-A7CE-0B70D00240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9150" y="88900"/>
              <a:ext cx="28321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8" name="Textfeld 10">
            <a:extLst>
              <a:ext uri="{FF2B5EF4-FFF2-40B4-BE49-F238E27FC236}">
                <a16:creationId xmlns:a16="http://schemas.microsoft.com/office/drawing/2014/main" id="{811EC65A-491A-457D-AFE3-3D39431B03C0}"/>
              </a:ext>
            </a:extLst>
          </p:cNvPr>
          <p:cNvSpPr txBox="1">
            <a:spLocks noChangeArrowheads="1"/>
          </p:cNvSpPr>
          <p:nvPr/>
        </p:nvSpPr>
        <p:spPr bwMode="auto">
          <a:xfrm>
            <a:off x="1296988" y="4102100"/>
            <a:ext cx="7464425" cy="2278063"/>
          </a:xfrm>
          <a:prstGeom prst="rect">
            <a:avLst/>
          </a:prstGeom>
          <a:noFill/>
          <a:ln>
            <a:noFill/>
          </a:ln>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de-DE" altLang="de-DE" sz="2000" b="1" dirty="0">
                <a:solidFill>
                  <a:srgbClr val="97BF0D"/>
                </a:solidFill>
              </a:rPr>
              <a:t>Kontakt:</a:t>
            </a:r>
          </a:p>
          <a:p>
            <a:pPr eaLnBrk="1" hangingPunct="1">
              <a:defRPr/>
            </a:pPr>
            <a:endParaRPr lang="de-DE" altLang="de-DE" sz="1200" b="1" dirty="0">
              <a:solidFill>
                <a:srgbClr val="97BF0D"/>
              </a:solidFill>
            </a:endParaRPr>
          </a:p>
          <a:p>
            <a:pPr eaLnBrk="1" hangingPunct="1">
              <a:defRPr/>
            </a:pPr>
            <a:r>
              <a:rPr lang="de-CH" altLang="de-DE" sz="2000" b="1" dirty="0">
                <a:solidFill>
                  <a:srgbClr val="004179"/>
                </a:solidFill>
                <a:latin typeface="+mj-lt"/>
              </a:rPr>
              <a:t>Nina Hänsli </a:t>
            </a:r>
            <a:r>
              <a:rPr lang="de-CH" altLang="de-DE" sz="2000" b="1" dirty="0">
                <a:solidFill>
                  <a:srgbClr val="94C11C"/>
                </a:solidFill>
                <a:latin typeface="+mj-lt"/>
              </a:rPr>
              <a:t>|</a:t>
            </a:r>
            <a:r>
              <a:rPr lang="de-CH" altLang="de-DE" sz="2000" dirty="0">
                <a:solidFill>
                  <a:srgbClr val="004179"/>
                </a:solidFill>
                <a:latin typeface="+mj-lt"/>
              </a:rPr>
              <a:t> Geschäftsführerin</a:t>
            </a:r>
            <a:r>
              <a:rPr lang="de-CH" altLang="de-DE" sz="2000" b="1" dirty="0">
                <a:solidFill>
                  <a:srgbClr val="94C11C"/>
                </a:solidFill>
                <a:latin typeface="+mj-lt"/>
              </a:rPr>
              <a:t>|</a:t>
            </a:r>
            <a:r>
              <a:rPr lang="de-CH" altLang="de-DE" sz="2000" b="1" dirty="0">
                <a:solidFill>
                  <a:srgbClr val="004179"/>
                </a:solidFill>
                <a:latin typeface="+mj-lt"/>
              </a:rPr>
              <a:t> </a:t>
            </a:r>
            <a:r>
              <a:rPr lang="de-CH" altLang="de-DE" sz="2000" dirty="0">
                <a:solidFill>
                  <a:srgbClr val="004179"/>
                </a:solidFill>
                <a:latin typeface="+mj-lt"/>
              </a:rPr>
              <a:t>Leiterin Beratung</a:t>
            </a:r>
            <a:r>
              <a:rPr lang="de-CH" altLang="de-DE" sz="2000" b="1" dirty="0">
                <a:solidFill>
                  <a:srgbClr val="94C11C"/>
                </a:solidFill>
                <a:latin typeface="+mj-lt"/>
              </a:rPr>
              <a:t> |</a:t>
            </a:r>
            <a:r>
              <a:rPr lang="de-CH" altLang="de-DE" sz="2000" dirty="0">
                <a:solidFill>
                  <a:srgbClr val="004179"/>
                </a:solidFill>
                <a:latin typeface="+mj-lt"/>
              </a:rPr>
              <a:t> </a:t>
            </a:r>
            <a:r>
              <a:rPr lang="de-CH" altLang="de-DE" sz="2000" dirty="0">
                <a:solidFill>
                  <a:srgbClr val="1F497D"/>
                </a:solidFill>
                <a:latin typeface="+mj-lt"/>
              </a:rPr>
              <a:t>nina.haensli@wamag.ch</a:t>
            </a:r>
            <a:r>
              <a:rPr lang="de-CH" altLang="de-DE" sz="2000" dirty="0">
                <a:solidFill>
                  <a:srgbClr val="000000"/>
                </a:solidFill>
                <a:latin typeface="+mj-lt"/>
              </a:rPr>
              <a:t> </a:t>
            </a:r>
            <a:r>
              <a:rPr lang="de-CH" altLang="de-DE" sz="2000" b="1" dirty="0">
                <a:solidFill>
                  <a:srgbClr val="004179"/>
                </a:solidFill>
                <a:latin typeface="+mj-lt"/>
              </a:rPr>
              <a:t> </a:t>
            </a:r>
            <a:endParaRPr lang="de-CH" altLang="de-DE" sz="2000" dirty="0">
              <a:latin typeface="+mj-lt"/>
            </a:endParaRPr>
          </a:p>
          <a:p>
            <a:pPr eaLnBrk="1" hangingPunct="1">
              <a:defRPr/>
            </a:pPr>
            <a:r>
              <a:rPr lang="de-CH" altLang="de-DE" sz="800" dirty="0">
                <a:solidFill>
                  <a:srgbClr val="004179"/>
                </a:solidFill>
                <a:latin typeface="+mj-lt"/>
              </a:rPr>
              <a:t> </a:t>
            </a:r>
            <a:endParaRPr lang="de-CH" altLang="de-DE" sz="3200" dirty="0">
              <a:latin typeface="+mj-lt"/>
            </a:endParaRPr>
          </a:p>
          <a:p>
            <a:pPr eaLnBrk="1" hangingPunct="1">
              <a:defRPr/>
            </a:pPr>
            <a:r>
              <a:rPr lang="de-CH" altLang="de-DE" sz="2000" b="1" dirty="0">
                <a:solidFill>
                  <a:srgbClr val="004179"/>
                </a:solidFill>
                <a:latin typeface="+mj-lt"/>
              </a:rPr>
              <a:t>wamag</a:t>
            </a:r>
            <a:r>
              <a:rPr lang="de-CH" altLang="de-DE" sz="2000" dirty="0">
                <a:solidFill>
                  <a:srgbClr val="004179"/>
                </a:solidFill>
                <a:latin typeface="+mj-lt"/>
              </a:rPr>
              <a:t> </a:t>
            </a:r>
            <a:r>
              <a:rPr lang="de-CH" altLang="de-DE" sz="2000" b="1" dirty="0">
                <a:solidFill>
                  <a:srgbClr val="94C11C"/>
                </a:solidFill>
                <a:latin typeface="+mj-lt"/>
              </a:rPr>
              <a:t>| </a:t>
            </a:r>
            <a:r>
              <a:rPr lang="de-CH" altLang="de-DE" sz="2000" dirty="0">
                <a:solidFill>
                  <a:srgbClr val="004179"/>
                </a:solidFill>
                <a:latin typeface="+mj-lt"/>
              </a:rPr>
              <a:t>Walker Management AG</a:t>
            </a:r>
            <a:r>
              <a:rPr lang="de-CH" altLang="de-DE" sz="2000" b="1" dirty="0">
                <a:solidFill>
                  <a:srgbClr val="004179"/>
                </a:solidFill>
                <a:latin typeface="+mj-lt"/>
              </a:rPr>
              <a:t> </a:t>
            </a:r>
            <a:r>
              <a:rPr lang="de-CH" altLang="de-DE" sz="2000" b="1" dirty="0">
                <a:solidFill>
                  <a:srgbClr val="94C11C"/>
                </a:solidFill>
                <a:latin typeface="+mj-lt"/>
              </a:rPr>
              <a:t>|</a:t>
            </a:r>
            <a:r>
              <a:rPr lang="de-CH" altLang="de-DE" sz="2000" b="1" dirty="0">
                <a:solidFill>
                  <a:srgbClr val="004179"/>
                </a:solidFill>
                <a:latin typeface="+mj-lt"/>
              </a:rPr>
              <a:t> </a:t>
            </a:r>
            <a:r>
              <a:rPr lang="de-CH" altLang="de-DE" sz="2000" dirty="0">
                <a:solidFill>
                  <a:srgbClr val="004179"/>
                </a:solidFill>
                <a:latin typeface="+mj-lt"/>
              </a:rPr>
              <a:t>Bahnhofstrasse 7b </a:t>
            </a:r>
            <a:r>
              <a:rPr lang="de-CH" altLang="de-DE" sz="2000" b="1" dirty="0">
                <a:solidFill>
                  <a:srgbClr val="94C11C"/>
                </a:solidFill>
                <a:latin typeface="+mj-lt"/>
              </a:rPr>
              <a:t>| </a:t>
            </a:r>
            <a:r>
              <a:rPr lang="de-CH" altLang="de-DE" sz="2000" dirty="0">
                <a:solidFill>
                  <a:srgbClr val="004179"/>
                </a:solidFill>
                <a:latin typeface="+mj-lt"/>
              </a:rPr>
              <a:t>Stadthof </a:t>
            </a:r>
            <a:r>
              <a:rPr lang="de-CH" altLang="de-DE" sz="2000" b="1" dirty="0">
                <a:solidFill>
                  <a:srgbClr val="94C11C"/>
                </a:solidFill>
                <a:latin typeface="+mj-lt"/>
              </a:rPr>
              <a:t>|</a:t>
            </a:r>
            <a:r>
              <a:rPr lang="de-CH" altLang="de-DE" sz="2000" dirty="0">
                <a:solidFill>
                  <a:srgbClr val="004179"/>
                </a:solidFill>
                <a:latin typeface="+mj-lt"/>
              </a:rPr>
              <a:t> 6210 Sursee </a:t>
            </a:r>
            <a:r>
              <a:rPr lang="de-CH" altLang="de-DE" sz="2000" b="1" dirty="0">
                <a:solidFill>
                  <a:srgbClr val="94C11C"/>
                </a:solidFill>
              </a:rPr>
              <a:t>| </a:t>
            </a:r>
            <a:r>
              <a:rPr lang="de-CH" altLang="de-DE" sz="2000" dirty="0">
                <a:solidFill>
                  <a:srgbClr val="004179"/>
                </a:solidFill>
                <a:latin typeface="+mj-lt"/>
              </a:rPr>
              <a:t>041 926 07 70 </a:t>
            </a:r>
            <a:r>
              <a:rPr lang="de-CH" altLang="de-DE" sz="2000" b="1" dirty="0">
                <a:solidFill>
                  <a:srgbClr val="94C11C"/>
                </a:solidFill>
                <a:latin typeface="+mj-lt"/>
              </a:rPr>
              <a:t>|</a:t>
            </a:r>
            <a:r>
              <a:rPr lang="de-CH" altLang="de-DE" sz="2000" b="1" dirty="0">
                <a:solidFill>
                  <a:srgbClr val="004179"/>
                </a:solidFill>
                <a:latin typeface="+mj-lt"/>
              </a:rPr>
              <a:t> </a:t>
            </a:r>
            <a:r>
              <a:rPr lang="de-CH" altLang="de-DE" sz="2000" dirty="0">
                <a:solidFill>
                  <a:srgbClr val="004179"/>
                </a:solidFill>
                <a:latin typeface="+mj-lt"/>
              </a:rPr>
              <a:t>www.wamag.ch</a:t>
            </a:r>
            <a:r>
              <a:rPr lang="de-CH" altLang="de-DE" sz="2000" b="1" dirty="0">
                <a:solidFill>
                  <a:srgbClr val="004179"/>
                </a:solidFill>
                <a:latin typeface="+mj-lt"/>
              </a:rPr>
              <a:t> </a:t>
            </a:r>
            <a:endParaRPr lang="de-CH" altLang="de-DE" sz="2000" dirty="0">
              <a:latin typeface="+mj-lt"/>
            </a:endParaRPr>
          </a:p>
          <a:p>
            <a:pPr eaLnBrk="1" hangingPunct="1">
              <a:defRPr/>
            </a:pPr>
            <a:endParaRPr lang="de-DE" altLang="de-DE" sz="2400" b="1" dirty="0">
              <a:solidFill>
                <a:srgbClr val="97BF0D"/>
              </a:solidFill>
            </a:endParaRPr>
          </a:p>
        </p:txBody>
      </p:sp>
      <p:sp>
        <p:nvSpPr>
          <p:cNvPr id="19461" name="Textfeld 6">
            <a:extLst>
              <a:ext uri="{FF2B5EF4-FFF2-40B4-BE49-F238E27FC236}">
                <a16:creationId xmlns:a16="http://schemas.microsoft.com/office/drawing/2014/main" id="{CE3B8D57-9493-49F5-817F-2F3AAF9CE7A3}"/>
              </a:ext>
            </a:extLst>
          </p:cNvPr>
          <p:cNvSpPr txBox="1">
            <a:spLocks noChangeArrowheads="1"/>
          </p:cNvSpPr>
          <p:nvPr/>
        </p:nvSpPr>
        <p:spPr bwMode="auto">
          <a:xfrm>
            <a:off x="0" y="-452438"/>
            <a:ext cx="1989138"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de-CH" altLang="de-DE" dirty="0"/>
          </a:p>
          <a:p>
            <a:endParaRPr lang="de-CH" altLang="de-DE" dirty="0"/>
          </a:p>
        </p:txBody>
      </p:sp>
    </p:spTree>
    <p:extLst>
      <p:ext uri="{BB962C8B-B14F-4D97-AF65-F5344CB8AC3E}">
        <p14:creationId xmlns:p14="http://schemas.microsoft.com/office/powerpoint/2010/main" val="78156629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2213</Words>
  <Application>Microsoft Office PowerPoint</Application>
  <PresentationFormat>Bildschirmpräsentation (4:3)</PresentationFormat>
  <Paragraphs>116</Paragraphs>
  <Slides>8</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Wingdings</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efeu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erwin feuz</dc:creator>
  <cp:keywords/>
  <dc:description/>
  <cp:lastModifiedBy>Huber Samuel</cp:lastModifiedBy>
  <cp:revision>1044</cp:revision>
  <cp:lastPrinted>2021-02-16T15:04:44Z</cp:lastPrinted>
  <dcterms:created xsi:type="dcterms:W3CDTF">2017-05-07T22:18:30Z</dcterms:created>
  <dcterms:modified xsi:type="dcterms:W3CDTF">2021-03-03T12:34:36Z</dcterms:modified>
  <cp:category/>
</cp:coreProperties>
</file>