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703" r:id="rId2"/>
  </p:sldIdLst>
  <p:sldSz cx="12192000" cy="6858000"/>
  <p:notesSz cx="9928225" cy="6797675"/>
  <p:custDataLst>
    <p:tags r:id="rId5"/>
  </p:custDataLst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301" userDrawn="1">
          <p15:clr>
            <a:srgbClr val="A4A3A4"/>
          </p15:clr>
        </p15:guide>
        <p15:guide id="6" pos="73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EC"/>
    <a:srgbClr val="F1F0EC"/>
    <a:srgbClr val="FFFFFF"/>
    <a:srgbClr val="DAD7CB"/>
    <a:srgbClr val="E42423"/>
    <a:srgbClr val="D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3" autoAdjust="0"/>
    <p:restoredTop sz="85930" autoAdjust="0"/>
  </p:normalViewPr>
  <p:slideViewPr>
    <p:cSldViewPr showGuides="1">
      <p:cViewPr varScale="1">
        <p:scale>
          <a:sx n="70" d="100"/>
          <a:sy n="70" d="100"/>
        </p:scale>
        <p:origin x="1387" y="58"/>
      </p:cViewPr>
      <p:guideLst>
        <p:guide orient="horz" pos="301"/>
        <p:guide orient="horz" pos="4065"/>
        <p:guide orient="horz" pos="3657"/>
        <p:guide pos="3840"/>
        <p:guide pos="301"/>
        <p:guide pos="7379"/>
      </p:guideLst>
    </p:cSldViewPr>
  </p:slideViewPr>
  <p:outlineViewPr>
    <p:cViewPr>
      <p:scale>
        <a:sx n="33" d="100"/>
        <a:sy n="33" d="100"/>
      </p:scale>
      <p:origin x="0" y="-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082"/>
    </p:cViewPr>
  </p:sorterViewPr>
  <p:notesViewPr>
    <p:cSldViewPr showGuides="1">
      <p:cViewPr varScale="1">
        <p:scale>
          <a:sx n="160" d="100"/>
          <a:sy n="160" d="100"/>
        </p:scale>
        <p:origin x="1816" y="176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0" cy="33988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50A8B77-3F7A-406C-B3C5-AE0343856EFF}" type="datetimeFigureOut">
              <a:rPr lang="de-CH" smtClean="0"/>
              <a:pPr/>
              <a:t>05.02.2021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0" cy="33988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39576C8-B7E5-4EA6-A411-B3433D1F220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0769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0" cy="33988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ACD6687-8F92-4B83-8805-73E1D87FD628}" type="datetimeFigureOut">
              <a:rPr lang="de-CH" smtClean="0"/>
              <a:pPr/>
              <a:t>05.02.2021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0" cy="33988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40DEABC-E20A-417B-B5DF-4BBFD503E1D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0970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Thurgau Tourismus hat zusätzliche Gelder von CHF 150’000.00 vom Kanton erhalten</a:t>
            </a:r>
          </a:p>
          <a:p>
            <a:r>
              <a:rPr lang="de-CH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EABC-E20A-417B-B5DF-4BBFD503E1D2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7042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10" Type="http://schemas.openxmlformats.org/officeDocument/2006/relationships/image" Target="../media/image16.jpeg"/><Relationship Id="rId4" Type="http://schemas.openxmlformats.org/officeDocument/2006/relationships/image" Target="../media/image12.png"/><Relationship Id="rId9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raußen, Gras, Feld, groß enthält.&#10;&#10;Automatisch generierte Beschreibung">
            <a:extLst>
              <a:ext uri="{FF2B5EF4-FFF2-40B4-BE49-F238E27FC236}">
                <a16:creationId xmlns:a16="http://schemas.microsoft.com/office/drawing/2014/main" id="{893DB6A6-7B1F-41C4-A3D2-24B33539C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" r="7903" b="2450"/>
          <a:stretch/>
        </p:blipFill>
        <p:spPr>
          <a:xfrm>
            <a:off x="-4064" y="-3629"/>
            <a:ext cx="12196064" cy="5000553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9688952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3AA11A40-55DC-C54F-984D-01E0BB2C09F6}"/>
              </a:ext>
            </a:extLst>
          </p:cNvPr>
          <p:cNvSpPr/>
          <p:nvPr userDrawn="1"/>
        </p:nvSpPr>
        <p:spPr>
          <a:xfrm>
            <a:off x="191344" y="6021288"/>
            <a:ext cx="1656184" cy="5760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07368" y="5302833"/>
            <a:ext cx="11233633" cy="14385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defRPr sz="5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CH" dirty="0"/>
          </a:p>
        </p:txBody>
      </p:sp>
      <p:pic>
        <p:nvPicPr>
          <p:cNvPr id="10" name="Grafik 9" descr="Ein Bild, das rot, orange, Essen, schwarz enthält.&#10;&#10;Automatisch generierte Beschreibung">
            <a:extLst>
              <a:ext uri="{FF2B5EF4-FFF2-40B4-BE49-F238E27FC236}">
                <a16:creationId xmlns:a16="http://schemas.microsoft.com/office/drawing/2014/main" id="{8EAEBC9E-9F2C-A546-8F08-4C458D6C3F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956">
            <a:off x="8024030" y="4128445"/>
            <a:ext cx="3718744" cy="130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7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2603837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">
                  <p:embed/>
                </p:oleObj>
              </mc:Choice>
              <mc:Fallback>
                <p:oleObj name="think-cell Folie" r:id="rId3" imgW="270" imgH="270" progId="">
                  <p:embed/>
                  <p:pic>
                    <p:nvPicPr>
                      <p:cNvPr id="12" name="Objek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0433" y="2130097"/>
            <a:ext cx="5443200" cy="1272143"/>
          </a:xfrm>
          <a:prstGeom prst="rect">
            <a:avLst/>
          </a:prstGeom>
          <a:noFill/>
        </p:spPr>
        <p:txBody>
          <a:bodyPr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478367" y="2130097"/>
            <a:ext cx="5440611" cy="36992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GB" sz="2400" baseline="0"/>
            </a:lvl1pPr>
          </a:lstStyle>
          <a:p>
            <a:pPr lvl="0"/>
            <a:r>
              <a:rPr lang="en-GB" dirty="0"/>
              <a:t>11.34 cm x 7.71 cm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31DE421A-8F0E-034E-A4A3-1A8E61B73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85055"/>
            <a:ext cx="11235267" cy="622478"/>
          </a:xfrm>
          <a:prstGeom prst="rect">
            <a:avLst/>
          </a:prstGeom>
        </p:spPr>
        <p:txBody>
          <a:bodyPr anchor="t"/>
          <a:lstStyle>
            <a:lvl1pPr>
              <a:defRPr kern="0" spc="40" baseline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306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567896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">
                  <p:embed/>
                </p:oleObj>
              </mc:Choice>
              <mc:Fallback>
                <p:oleObj name="think-cell Folie" r:id="rId3" imgW="270" imgH="270" progId="">
                  <p:embed/>
                  <p:pic>
                    <p:nvPicPr>
                      <p:cNvPr id="11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8367" y="2131200"/>
            <a:ext cx="5443200" cy="451405"/>
          </a:xfrm>
          <a:prstGeom prst="rect">
            <a:avLst/>
          </a:prstGeom>
          <a:noFill/>
        </p:spPr>
        <p:txBody>
          <a:bodyPr anchor="t" anchorCtr="0">
            <a:spAutoFit/>
          </a:bodyPr>
          <a:lstStyle>
            <a:lvl1pPr marL="0" indent="0">
              <a:buNone/>
              <a:defRPr sz="2933" b="1" cap="all" baseline="0">
                <a:latin typeface="Circular" panose="02000503000000020003" pitchFamily="2" charset="77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CH" dirty="0"/>
              <a:t>Titel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0433" y="2131200"/>
            <a:ext cx="5443200" cy="451405"/>
          </a:xfrm>
          <a:prstGeom prst="rect">
            <a:avLst/>
          </a:prstGeom>
          <a:noFill/>
        </p:spPr>
        <p:txBody>
          <a:bodyPr anchor="t" anchorCtr="0">
            <a:spAutoFit/>
          </a:bodyPr>
          <a:lstStyle>
            <a:lvl1pPr marL="0" indent="0">
              <a:buNone/>
              <a:defRPr sz="2933" b="1" cap="all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CH" dirty="0"/>
              <a:t>Titel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70433" y="2554914"/>
            <a:ext cx="5443200" cy="1272143"/>
          </a:xfrm>
          <a:prstGeom prst="rect">
            <a:avLst/>
          </a:prstGeom>
          <a:noFill/>
        </p:spPr>
        <p:txBody>
          <a:bodyPr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78367" y="2554914"/>
            <a:ext cx="5443200" cy="1272143"/>
          </a:xfrm>
          <a:prstGeom prst="rect">
            <a:avLst/>
          </a:prstGeom>
          <a:noFill/>
        </p:spPr>
        <p:txBody>
          <a:bodyPr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97E38A0-6BCA-864D-93AF-17CE8321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85055"/>
            <a:ext cx="11235267" cy="622478"/>
          </a:xfrm>
          <a:prstGeom prst="rect">
            <a:avLst/>
          </a:prstGeom>
        </p:spPr>
        <p:txBody>
          <a:bodyPr anchor="t"/>
          <a:lstStyle>
            <a:lvl1pPr>
              <a:defRPr kern="0" spc="40" baseline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814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582761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">
                  <p:embed/>
                </p:oleObj>
              </mc:Choice>
              <mc:Fallback>
                <p:oleObj name="think-cell Folie" r:id="rId3" imgW="270" imgH="270" progId="">
                  <p:embed/>
                  <p:pic>
                    <p:nvPicPr>
                      <p:cNvPr id="11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70433" y="2606944"/>
            <a:ext cx="5443200" cy="3222323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36000" bIns="72000">
            <a:noAutofit/>
          </a:bodyPr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8367" y="2131200"/>
            <a:ext cx="5443200" cy="489379"/>
          </a:xfrm>
          <a:prstGeom prst="rect">
            <a:avLst/>
          </a:prstGeom>
          <a:solidFill>
            <a:schemeClr val="bg2"/>
          </a:solidFill>
        </p:spPr>
        <p:txBody>
          <a:bodyPr lIns="36000" tIns="36000" anchor="t" anchorCtr="0">
            <a:noAutofit/>
          </a:bodyPr>
          <a:lstStyle>
            <a:lvl1pPr marL="0" indent="0">
              <a:buNone/>
              <a:defRPr sz="2933" b="1" cap="all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CH" dirty="0"/>
              <a:t>Titel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0433" y="2131200"/>
            <a:ext cx="5443200" cy="489379"/>
          </a:xfrm>
          <a:prstGeom prst="rect">
            <a:avLst/>
          </a:prstGeom>
          <a:solidFill>
            <a:schemeClr val="bg2"/>
          </a:solidFill>
        </p:spPr>
        <p:txBody>
          <a:bodyPr lIns="36000" tIns="36000" anchor="t" anchorCtr="0">
            <a:noAutofit/>
          </a:bodyPr>
          <a:lstStyle>
            <a:lvl1pPr marL="0" indent="0">
              <a:buNone/>
              <a:defRPr sz="2933" b="1" cap="all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CH" dirty="0"/>
              <a:t>Titel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78367" y="2606944"/>
            <a:ext cx="5443200" cy="3222323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36000" bIns="72000">
            <a:noAutofit/>
          </a:bodyPr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142353B9-FECF-4941-843F-76B782C9A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85055"/>
            <a:ext cx="11235267" cy="622478"/>
          </a:xfrm>
          <a:prstGeom prst="rect">
            <a:avLst/>
          </a:prstGeom>
        </p:spPr>
        <p:txBody>
          <a:bodyPr anchor="t"/>
          <a:lstStyle>
            <a:lvl1pPr>
              <a:defRPr kern="0" spc="40" baseline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427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k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7706704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">
                  <p:embed/>
                </p:oleObj>
              </mc:Choice>
              <mc:Fallback>
                <p:oleObj name="think-cell Folie" r:id="rId3" imgW="270" imgH="27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/>
          <p:cNvSpPr>
            <a:spLocks noGrp="1"/>
          </p:cNvSpPr>
          <p:nvPr>
            <p:ph type="pic" sz="quarter" idx="11" hasCustomPrompt="1"/>
          </p:nvPr>
        </p:nvSpPr>
        <p:spPr>
          <a:xfrm>
            <a:off x="480000" y="1700803"/>
            <a:ext cx="11232000" cy="36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GB" sz="2400" baseline="0"/>
            </a:lvl1pPr>
          </a:lstStyle>
          <a:p>
            <a:pPr lvl="0"/>
            <a:r>
              <a:rPr lang="en-GB" dirty="0"/>
              <a:t>23.4 cm x 7.5 cm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78367" y="5433632"/>
            <a:ext cx="11235267" cy="45140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933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43CAE844-DF12-C14E-816D-4F042A1D3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85055"/>
            <a:ext cx="11235267" cy="622478"/>
          </a:xfrm>
          <a:prstGeom prst="rect">
            <a:avLst/>
          </a:prstGeom>
        </p:spPr>
        <p:txBody>
          <a:bodyPr anchor="t"/>
          <a:lstStyle>
            <a:lvl1pPr>
              <a:defRPr kern="0" spc="40" baseline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28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-Textk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283015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">
                  <p:embed/>
                </p:oleObj>
              </mc:Choice>
              <mc:Fallback>
                <p:oleObj name="think-cell Folie" r:id="rId3" imgW="270" imgH="27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6"/>
          <p:cNvSpPr>
            <a:spLocks noGrp="1"/>
          </p:cNvSpPr>
          <p:nvPr>
            <p:ph type="pic" sz="quarter" idx="11" hasCustomPrompt="1"/>
          </p:nvPr>
        </p:nvSpPr>
        <p:spPr>
          <a:xfrm>
            <a:off x="479999" y="1699199"/>
            <a:ext cx="11232000" cy="4130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GB" sz="2400" baseline="0"/>
            </a:lvl1pPr>
          </a:lstStyle>
          <a:p>
            <a:pPr lvl="0"/>
            <a:r>
              <a:rPr lang="en-GB" dirty="0"/>
              <a:t>23.4 cm x 8.6 cm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1B53ACFF-97AA-5540-8B3E-83D067801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85055"/>
            <a:ext cx="11235267" cy="622478"/>
          </a:xfrm>
          <a:prstGeom prst="rect">
            <a:avLst/>
          </a:prstGeom>
        </p:spPr>
        <p:txBody>
          <a:bodyPr anchor="t"/>
          <a:lstStyle>
            <a:lvl1pPr>
              <a:defRPr kern="0" spc="40" baseline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5656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FDABFA97-1D75-4749-96E3-43BABA39B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85055"/>
            <a:ext cx="11235267" cy="622478"/>
          </a:xfrm>
          <a:prstGeom prst="rect">
            <a:avLst/>
          </a:prstGeom>
        </p:spPr>
        <p:txBody>
          <a:bodyPr anchor="t"/>
          <a:lstStyle>
            <a:lvl1pPr>
              <a:defRPr kern="0" spc="40" baseline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076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 noChangeAspect="1"/>
          </p:cNvSpPr>
          <p:nvPr>
            <p:ph type="pic" sz="quarter" idx="10"/>
          </p:nvPr>
        </p:nvSpPr>
        <p:spPr>
          <a:xfrm>
            <a:off x="481795" y="2162320"/>
            <a:ext cx="1920000" cy="191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ctr">
              <a:defRPr sz="1867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1F07D017-F929-6942-9DB8-7372002AD7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85055"/>
            <a:ext cx="11235267" cy="622478"/>
          </a:xfrm>
          <a:prstGeom prst="rect">
            <a:avLst/>
          </a:prstGeom>
        </p:spPr>
        <p:txBody>
          <a:bodyPr anchor="t"/>
          <a:lstStyle>
            <a:lvl1pPr>
              <a:defRPr kern="0" spc="40" baseline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13967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7727971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">
                  <p:embed/>
                </p:oleObj>
              </mc:Choice>
              <mc:Fallback>
                <p:oleObj name="think-cell Folie" r:id="rId3" imgW="270" imgH="27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807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 Tourismuskanton B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22" y="1801607"/>
            <a:ext cx="10338149" cy="4336707"/>
          </a:xfrm>
          <a:prstGeom prst="rect">
            <a:avLst/>
          </a:prstGeom>
        </p:spPr>
      </p:pic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2817489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B9EEEC16-859F-3849-A8BA-D3F54F0B3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85055"/>
            <a:ext cx="11235267" cy="622478"/>
          </a:xfrm>
          <a:prstGeom prst="rect">
            <a:avLst/>
          </a:prstGeom>
        </p:spPr>
        <p:txBody>
          <a:bodyPr anchor="t"/>
          <a:lstStyle>
            <a:lvl1pPr>
              <a:defRPr kern="0" spc="40" baseline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218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tinationen_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 userDrawn="1"/>
        </p:nvGrpSpPr>
        <p:grpSpPr>
          <a:xfrm>
            <a:off x="0" y="2443795"/>
            <a:ext cx="12192000" cy="3265086"/>
            <a:chOff x="0" y="2443795"/>
            <a:chExt cx="12192000" cy="3265086"/>
          </a:xfrm>
        </p:grpSpPr>
        <p:grpSp>
          <p:nvGrpSpPr>
            <p:cNvPr id="26" name="Gruppieren 25"/>
            <p:cNvGrpSpPr/>
            <p:nvPr userDrawn="1"/>
          </p:nvGrpSpPr>
          <p:grpSpPr>
            <a:xfrm>
              <a:off x="0" y="2443795"/>
              <a:ext cx="12192000" cy="3265086"/>
              <a:chOff x="0" y="2443795"/>
              <a:chExt cx="12192000" cy="3265086"/>
            </a:xfrm>
          </p:grpSpPr>
          <p:pic>
            <p:nvPicPr>
              <p:cNvPr id="25" name="Grafik 24" descr="05_Destinations_16_9_farbig_2016.png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2443795"/>
                <a:ext cx="12192000" cy="3265086"/>
              </a:xfrm>
              <a:prstGeom prst="rect">
                <a:avLst/>
              </a:prstGeom>
            </p:spPr>
          </p:pic>
          <p:grpSp>
            <p:nvGrpSpPr>
              <p:cNvPr id="23" name="Gruppieren 22"/>
              <p:cNvGrpSpPr/>
              <p:nvPr userDrawn="1"/>
            </p:nvGrpSpPr>
            <p:grpSpPr>
              <a:xfrm>
                <a:off x="1343472" y="2708920"/>
                <a:ext cx="2213071" cy="1010699"/>
                <a:chOff x="1343472" y="2708920"/>
                <a:chExt cx="2213071" cy="1010699"/>
              </a:xfrm>
            </p:grpSpPr>
            <p:pic>
              <p:nvPicPr>
                <p:cNvPr id="6966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1343472" y="2821323"/>
                  <a:ext cx="2155911" cy="898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" name="Grafik 2"/>
                <p:cNvPicPr>
                  <a:picLocks noChangeAspect="1"/>
                </p:cNvPicPr>
                <p:nvPr userDrawn="1"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3176" y="2708920"/>
                  <a:ext cx="2203367" cy="70029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" name="Picture 56" descr="P:\Fotos_Logos_Videos\Logos\Destinationspartner\Jungfrau Region Tourismus\Logo_Jungfrau Region_alle Orte.jpg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404" y="4080247"/>
              <a:ext cx="1962000" cy="856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4" descr="\\HP6300MT01\Daten\Fotos_Logos_Videos\Logos\Destinationspartner\Gstaad\_NEU ab September 2018\Gstaad_4f_CMYK_Print_pos.jpg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6280" y="2967927"/>
              <a:ext cx="2016224" cy="60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1641738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270" imgH="270" progId="">
                  <p:embed/>
                </p:oleObj>
              </mc:Choice>
              <mc:Fallback>
                <p:oleObj name="think-cell Folie" r:id="rId8" imgW="270" imgH="270" progId="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umsplatzhalt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2" name="Picture 33" descr="P:\Fotos_Logos_Videos\Logos\Destinationspartner\Interlaken\TOI_interlaken_neu_2018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134019"/>
            <a:ext cx="1074224" cy="8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el 2">
            <a:extLst>
              <a:ext uri="{FF2B5EF4-FFF2-40B4-BE49-F238E27FC236}">
                <a16:creationId xmlns:a16="http://schemas.microsoft.com/office/drawing/2014/main" id="{F1257D06-97C8-4F40-9C59-36CF4E077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85055"/>
            <a:ext cx="11235267" cy="622478"/>
          </a:xfrm>
          <a:prstGeom prst="rect">
            <a:avLst/>
          </a:prstGeom>
        </p:spPr>
        <p:txBody>
          <a:bodyPr anchor="t"/>
          <a:lstStyle>
            <a:lvl1pPr>
              <a:defRPr kern="0" spc="40" baseline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154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außen, Berg, Gras, Natur enthält.&#10;&#10;Automatisch generierte Beschreibung">
            <a:extLst>
              <a:ext uri="{FF2B5EF4-FFF2-40B4-BE49-F238E27FC236}">
                <a16:creationId xmlns:a16="http://schemas.microsoft.com/office/drawing/2014/main" id="{3B9DA431-F4B7-7241-B817-E27BF9B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3" b="22658"/>
          <a:stretch/>
        </p:blipFill>
        <p:spPr>
          <a:xfrm>
            <a:off x="479424" y="478368"/>
            <a:ext cx="11228481" cy="4584097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8229849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80001" y="5224515"/>
            <a:ext cx="11233633" cy="7148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pic>
        <p:nvPicPr>
          <p:cNvPr id="9" name="Grafik 8" descr="Ein Bild, das rot, orange, Essen, schwarz enthält.&#10;&#10;Automatisch generierte Beschreibung">
            <a:extLst>
              <a:ext uri="{FF2B5EF4-FFF2-40B4-BE49-F238E27FC236}">
                <a16:creationId xmlns:a16="http://schemas.microsoft.com/office/drawing/2014/main" id="{7FC65302-6886-E74B-9265-BB755C54EE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29">
            <a:off x="8568525" y="74405"/>
            <a:ext cx="2770276" cy="969596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679ABCCD-B9D6-CC47-9859-4BE9AF676CA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47528" y="6226603"/>
            <a:ext cx="1513385" cy="163293"/>
          </a:xfrm>
        </p:spPr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848FDD4-CA92-B84C-8102-40DD5E07A7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503712" y="6230382"/>
            <a:ext cx="7291643" cy="180887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87B2B14-AF53-BB44-9B5D-E5C9C10CB7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68336" y="6226602"/>
            <a:ext cx="745298" cy="163293"/>
          </a:xfrm>
        </p:spPr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248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Wasser, draußen, Berg, Natur enthält.&#10;&#10;Automatisch generierte Beschreibung">
            <a:extLst>
              <a:ext uri="{FF2B5EF4-FFF2-40B4-BE49-F238E27FC236}">
                <a16:creationId xmlns:a16="http://schemas.microsoft.com/office/drawing/2014/main" id="{000BD21F-EA6B-4869-8608-53DBD9452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66" y="478368"/>
            <a:ext cx="11228480" cy="4584097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3333974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80001" y="5224515"/>
            <a:ext cx="11233633" cy="7148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pic>
        <p:nvPicPr>
          <p:cNvPr id="9" name="Grafik 8" descr="Ein Bild, das rot, orange, Essen, schwarz enthält.&#10;&#10;Automatisch generierte Beschreibung">
            <a:extLst>
              <a:ext uri="{FF2B5EF4-FFF2-40B4-BE49-F238E27FC236}">
                <a16:creationId xmlns:a16="http://schemas.microsoft.com/office/drawing/2014/main" id="{7FC65302-6886-E74B-9265-BB755C54EE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29">
            <a:off x="8568525" y="74405"/>
            <a:ext cx="2770276" cy="969596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679ABCCD-B9D6-CC47-9859-4BE9AF676CA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47528" y="6226603"/>
            <a:ext cx="1513385" cy="163293"/>
          </a:xfrm>
        </p:spPr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848FDD4-CA92-B84C-8102-40DD5E07A7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503712" y="6230382"/>
            <a:ext cx="7291643" cy="180887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87B2B14-AF53-BB44-9B5D-E5C9C10CB7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68336" y="6226602"/>
            <a:ext cx="745298" cy="163293"/>
          </a:xfrm>
        </p:spPr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08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Wasser, draußen, Berg, Natur enthält.&#10;&#10;Automatisch generierte Beschreibung">
            <a:extLst>
              <a:ext uri="{FF2B5EF4-FFF2-40B4-BE49-F238E27FC236}">
                <a16:creationId xmlns:a16="http://schemas.microsoft.com/office/drawing/2014/main" id="{000BD21F-EA6B-4869-8608-53DBD9452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66" y="478368"/>
            <a:ext cx="11228480" cy="4584097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6755345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80001" y="5224515"/>
            <a:ext cx="11233633" cy="7148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679ABCCD-B9D6-CC47-9859-4BE9AF676CA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47528" y="6226603"/>
            <a:ext cx="1513385" cy="163293"/>
          </a:xfrm>
        </p:spPr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848FDD4-CA92-B84C-8102-40DD5E07A7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503712" y="6230382"/>
            <a:ext cx="7291643" cy="180887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87B2B14-AF53-BB44-9B5D-E5C9C10CB7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68336" y="6226602"/>
            <a:ext cx="745298" cy="163293"/>
          </a:xfrm>
        </p:spPr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2" name="Grafik 11" descr="Ein Bild, das Gras, draußen, Natur, Hügel enthält.&#10;&#10;Automatisch generierte Beschreibung">
            <a:extLst>
              <a:ext uri="{FF2B5EF4-FFF2-40B4-BE49-F238E27FC236}">
                <a16:creationId xmlns:a16="http://schemas.microsoft.com/office/drawing/2014/main" id="{C998C9BE-3922-4B02-9BCF-AA8EED85A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" t="29843" r="46" b="8919"/>
          <a:stretch/>
        </p:blipFill>
        <p:spPr>
          <a:xfrm>
            <a:off x="478365" y="478368"/>
            <a:ext cx="11228481" cy="4584097"/>
          </a:xfrm>
          <a:prstGeom prst="rect">
            <a:avLst/>
          </a:prstGeom>
        </p:spPr>
      </p:pic>
      <p:pic>
        <p:nvPicPr>
          <p:cNvPr id="9" name="Grafik 8" descr="Ein Bild, das rot, orange, Essen, schwarz enthält.&#10;&#10;Automatisch generierte Beschreibung">
            <a:extLst>
              <a:ext uri="{FF2B5EF4-FFF2-40B4-BE49-F238E27FC236}">
                <a16:creationId xmlns:a16="http://schemas.microsoft.com/office/drawing/2014/main" id="{7FC65302-6886-E74B-9265-BB755C54EE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29">
            <a:off x="8568525" y="74405"/>
            <a:ext cx="2770276" cy="9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6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Gras, Feld, groß enthält.&#10;&#10;Automatisch generierte Beschreibung">
            <a:extLst>
              <a:ext uri="{FF2B5EF4-FFF2-40B4-BE49-F238E27FC236}">
                <a16:creationId xmlns:a16="http://schemas.microsoft.com/office/drawing/2014/main" id="{54F35DB1-259F-4F8E-A637-3C796AAC6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" r="7903" b="2450"/>
          <a:stretch/>
        </p:blipFill>
        <p:spPr>
          <a:xfrm>
            <a:off x="484095" y="468104"/>
            <a:ext cx="11223810" cy="4594361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1288207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80001" y="5224515"/>
            <a:ext cx="11233633" cy="7148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pic>
        <p:nvPicPr>
          <p:cNvPr id="9" name="Grafik 8" descr="Ein Bild, das rot, orange, Essen, schwarz enthält.&#10;&#10;Automatisch generierte Beschreibung">
            <a:extLst>
              <a:ext uri="{FF2B5EF4-FFF2-40B4-BE49-F238E27FC236}">
                <a16:creationId xmlns:a16="http://schemas.microsoft.com/office/drawing/2014/main" id="{7FC65302-6886-E74B-9265-BB755C54EE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29">
            <a:off x="8568525" y="74405"/>
            <a:ext cx="2770276" cy="969596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679ABCCD-B9D6-CC47-9859-4BE9AF676CA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47528" y="6226603"/>
            <a:ext cx="1513385" cy="163293"/>
          </a:xfrm>
        </p:spPr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848FDD4-CA92-B84C-8102-40DD5E07A7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503712" y="6230382"/>
            <a:ext cx="7291643" cy="180887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87B2B14-AF53-BB44-9B5D-E5C9C10CB7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68336" y="6226602"/>
            <a:ext cx="745298" cy="163293"/>
          </a:xfrm>
        </p:spPr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766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Gras, draußen, Natur, Hügel enthält.&#10;&#10;Automatisch generierte Beschreibung">
            <a:extLst>
              <a:ext uri="{FF2B5EF4-FFF2-40B4-BE49-F238E27FC236}">
                <a16:creationId xmlns:a16="http://schemas.microsoft.com/office/drawing/2014/main" id="{BBB498F7-FFAC-47B1-A227-60ED32557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" t="29843" r="46" b="8919"/>
          <a:stretch/>
        </p:blipFill>
        <p:spPr>
          <a:xfrm>
            <a:off x="478365" y="478368"/>
            <a:ext cx="11228481" cy="4584097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8204912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80001" y="5224515"/>
            <a:ext cx="11233633" cy="7148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pic>
        <p:nvPicPr>
          <p:cNvPr id="9" name="Grafik 8" descr="Ein Bild, das rot, orange, Essen, schwarz enthält.&#10;&#10;Automatisch generierte Beschreibung">
            <a:extLst>
              <a:ext uri="{FF2B5EF4-FFF2-40B4-BE49-F238E27FC236}">
                <a16:creationId xmlns:a16="http://schemas.microsoft.com/office/drawing/2014/main" id="{7FC65302-6886-E74B-9265-BB755C54EE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29">
            <a:off x="8568525" y="74405"/>
            <a:ext cx="2770276" cy="969596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679ABCCD-B9D6-CC47-9859-4BE9AF676CA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47528" y="6226603"/>
            <a:ext cx="1513385" cy="163293"/>
          </a:xfrm>
        </p:spPr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848FDD4-CA92-B84C-8102-40DD5E07A7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503712" y="6230382"/>
            <a:ext cx="7291643" cy="180887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87B2B14-AF53-BB44-9B5D-E5C9C10CB7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68336" y="6226602"/>
            <a:ext cx="745298" cy="163293"/>
          </a:xfrm>
        </p:spPr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47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Berg, Gras, Pferd enthält.&#10;&#10;Automatisch generierte Beschreibung">
            <a:extLst>
              <a:ext uri="{FF2B5EF4-FFF2-40B4-BE49-F238E27FC236}">
                <a16:creationId xmlns:a16="http://schemas.microsoft.com/office/drawing/2014/main" id="{8D4A4C4F-CD0C-4BB1-BBBF-3611A2FF0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38762" r="9"/>
          <a:stretch/>
        </p:blipFill>
        <p:spPr>
          <a:xfrm>
            <a:off x="478366" y="478368"/>
            <a:ext cx="11228480" cy="4584097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7280721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80001" y="5224515"/>
            <a:ext cx="11233633" cy="7148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pic>
        <p:nvPicPr>
          <p:cNvPr id="9" name="Grafik 8" descr="Ein Bild, das rot, orange, Essen, schwarz enthält.&#10;&#10;Automatisch generierte Beschreibung">
            <a:extLst>
              <a:ext uri="{FF2B5EF4-FFF2-40B4-BE49-F238E27FC236}">
                <a16:creationId xmlns:a16="http://schemas.microsoft.com/office/drawing/2014/main" id="{7FC65302-6886-E74B-9265-BB755C54EE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29">
            <a:off x="8568525" y="74405"/>
            <a:ext cx="2770276" cy="969596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679ABCCD-B9D6-CC47-9859-4BE9AF676CA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47528" y="6226603"/>
            <a:ext cx="1513385" cy="163293"/>
          </a:xfrm>
        </p:spPr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848FDD4-CA92-B84C-8102-40DD5E07A7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503712" y="6230382"/>
            <a:ext cx="7291643" cy="180887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87B2B14-AF53-BB44-9B5D-E5C9C10CB7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68336" y="6226602"/>
            <a:ext cx="745298" cy="163293"/>
          </a:xfrm>
        </p:spPr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783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3E9AE68-1636-3743-B58A-99669155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91" y="2204864"/>
            <a:ext cx="11223743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5259839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">
                  <p:embed/>
                </p:oleObj>
              </mc:Choice>
              <mc:Fallback>
                <p:oleObj name="think-cell Folie" r:id="rId3" imgW="270" imgH="270" progId="">
                  <p:embed/>
                  <p:pic>
                    <p:nvPicPr>
                      <p:cNvPr id="6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407368" y="485055"/>
            <a:ext cx="11235267" cy="622478"/>
          </a:xfrm>
          <a:prstGeom prst="rect">
            <a:avLst/>
          </a:prstGeom>
        </p:spPr>
        <p:txBody>
          <a:bodyPr anchor="t"/>
          <a:lstStyle>
            <a:lvl1pPr>
              <a:defRPr kern="0" spc="40" baseline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8124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5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2016285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">
                  <p:embed/>
                </p:oleObj>
              </mc:Choice>
              <mc:Fallback>
                <p:oleObj name="think-cell Folie" r:id="rId3" imgW="270" imgH="270" progId="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8367" y="2131201"/>
            <a:ext cx="5443444" cy="1272143"/>
          </a:xfrm>
          <a:prstGeom prst="rect">
            <a:avLst/>
          </a:prstGeom>
        </p:spPr>
        <p:txBody>
          <a:bodyPr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270190" y="2131201"/>
            <a:ext cx="5443444" cy="1272143"/>
          </a:xfrm>
          <a:prstGeom prst="rect">
            <a:avLst/>
          </a:prstGeom>
        </p:spPr>
        <p:txBody>
          <a:bodyPr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4ED67BDA-17EB-184E-8CC8-A9C81A12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485055"/>
            <a:ext cx="11235267" cy="622478"/>
          </a:xfrm>
          <a:prstGeom prst="rect">
            <a:avLst/>
          </a:prstGeom>
        </p:spPr>
        <p:txBody>
          <a:bodyPr anchor="t"/>
          <a:lstStyle>
            <a:lvl1pPr>
              <a:defRPr kern="0" spc="40" baseline="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237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791526974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270" imgH="270" progId="">
                  <p:embed/>
                </p:oleObj>
              </mc:Choice>
              <mc:Fallback>
                <p:oleObj name="think-cell Folie" r:id="rId22" imgW="270" imgH="270" progId="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1847528" y="6226603"/>
            <a:ext cx="1513385" cy="16329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aseline="0">
                <a:solidFill>
                  <a:schemeClr val="tx1"/>
                </a:solidFill>
                <a:latin typeface="Circular" panose="02000503000000020003" pitchFamily="2" charset="77"/>
              </a:defRPr>
            </a:lvl1pPr>
          </a:lstStyle>
          <a:p>
            <a:r>
              <a:rPr lang="de-DE" dirty="0"/>
              <a:t>18.11.2020</a:t>
            </a:r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03712" y="6230382"/>
            <a:ext cx="7291643" cy="1808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aseline="0">
                <a:solidFill>
                  <a:schemeClr val="tx1"/>
                </a:solidFill>
                <a:latin typeface="Circular" panose="02000503000000020003" pitchFamily="2" charset="77"/>
              </a:defRPr>
            </a:lvl1pPr>
          </a:lstStyle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8336" y="6226602"/>
            <a:ext cx="745298" cy="16329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aseline="0">
                <a:solidFill>
                  <a:schemeClr val="tx1"/>
                </a:solidFill>
                <a:latin typeface="Circular" panose="02000503000000020003" pitchFamily="2" charset="77"/>
              </a:defRPr>
            </a:lvl1pPr>
          </a:lstStyle>
          <a:p>
            <a:fld id="{F95E241A-9F53-43F9-9495-C1B896FDACE1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F17ABEC-6C85-C44B-BEB3-67E10BCCEBB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" y="6201711"/>
            <a:ext cx="1071170" cy="2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8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6" r:id="rId3"/>
    <p:sldLayoutId id="2147483674" r:id="rId4"/>
    <p:sldLayoutId id="2147483695" r:id="rId5"/>
    <p:sldLayoutId id="2147483693" r:id="rId6"/>
    <p:sldLayoutId id="2147483694" r:id="rId7"/>
    <p:sldLayoutId id="2147483650" r:id="rId8"/>
    <p:sldLayoutId id="2147483652" r:id="rId9"/>
    <p:sldLayoutId id="2147483653" r:id="rId10"/>
    <p:sldLayoutId id="2147483663" r:id="rId11"/>
    <p:sldLayoutId id="2147483675" r:id="rId12"/>
    <p:sldLayoutId id="2147483676" r:id="rId13"/>
    <p:sldLayoutId id="2147483677" r:id="rId14"/>
    <p:sldLayoutId id="2147483654" r:id="rId15"/>
    <p:sldLayoutId id="2147483689" r:id="rId16"/>
    <p:sldLayoutId id="2147483655" r:id="rId17"/>
    <p:sldLayoutId id="2147483678" r:id="rId18"/>
    <p:sldLayoutId id="2147483688" r:id="rId19"/>
  </p:sldLayoutIdLst>
  <p:hf hdr="0" ftr="0"/>
  <p:txStyles>
    <p:titleStyle>
      <a:lvl1pPr algn="l" defTabSz="1219170" rtl="0" eaLnBrk="1" latinLnBrk="0" hangingPunct="1">
        <a:lnSpc>
          <a:spcPts val="5067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Fengardo Neue Black" panose="02000000000000000000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Wingdings 2" panose="05020102010507070707" pitchFamily="18" charset="2"/>
        <a:buNone/>
        <a:defRPr sz="2800" kern="1200">
          <a:solidFill>
            <a:schemeClr val="tx1"/>
          </a:solidFill>
          <a:latin typeface="Circular" panose="02000503000000020003" pitchFamily="2" charset="77"/>
          <a:ea typeface="+mn-ea"/>
          <a:cs typeface="Calibri" pitchFamily="34" charset="0"/>
        </a:defRPr>
      </a:lvl1pPr>
      <a:lvl2pPr marL="237061" indent="-237061" algn="l" defTabSz="1219170" rtl="0" eaLnBrk="1" latinLnBrk="0" hangingPunct="1">
        <a:spcBef>
          <a:spcPts val="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Circular" panose="02000503000000020003" pitchFamily="2" charset="77"/>
          <a:ea typeface="+mn-ea"/>
          <a:cs typeface="Calibri" pitchFamily="34" charset="0"/>
        </a:defRPr>
      </a:lvl2pPr>
      <a:lvl3pPr marL="476239" indent="-239178" algn="l" defTabSz="1219170" rtl="0" eaLnBrk="1" latinLnBrk="0" hangingPunct="1">
        <a:spcBef>
          <a:spcPts val="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Circular" panose="02000503000000020003" pitchFamily="2" charset="77"/>
          <a:ea typeface="+mn-ea"/>
          <a:cs typeface="Calibri" pitchFamily="34" charset="0"/>
        </a:defRPr>
      </a:lvl3pPr>
      <a:lvl4pPr marL="719649" indent="-243411" algn="l" defTabSz="1219170" rtl="0" eaLnBrk="1" latinLnBrk="0" hangingPunct="1">
        <a:spcBef>
          <a:spcPts val="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Circular" panose="02000503000000020003" pitchFamily="2" charset="77"/>
          <a:ea typeface="+mn-ea"/>
          <a:cs typeface="Calibri" pitchFamily="34" charset="0"/>
        </a:defRPr>
      </a:lvl4pPr>
      <a:lvl5pPr marL="967293" indent="-251878" algn="l" defTabSz="1219170" rtl="0" eaLnBrk="1" latinLnBrk="0" hangingPunct="1">
        <a:spcBef>
          <a:spcPts val="0"/>
        </a:spcBef>
        <a:buFont typeface="Wingdings 2" panose="05020102010507070707" pitchFamily="18" charset="2"/>
        <a:buChar char=""/>
        <a:defRPr sz="1600" kern="1200" baseline="0">
          <a:solidFill>
            <a:schemeClr val="tx1"/>
          </a:solidFill>
          <a:latin typeface="Circular" panose="02000503000000020003" pitchFamily="2" charset="77"/>
          <a:ea typeface="+mn-ea"/>
          <a:cs typeface="Calibri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DEFE12F5-16B3-42DD-9A83-214DA2EFE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924802"/>
              </p:ext>
            </p:extLst>
          </p:nvPr>
        </p:nvGraphicFramePr>
        <p:xfrm>
          <a:off x="551384" y="1360264"/>
          <a:ext cx="7560840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478026961"/>
                    </a:ext>
                  </a:extLst>
                </a:gridCol>
                <a:gridCol w="2606978">
                  <a:extLst>
                    <a:ext uri="{9D8B030D-6E8A-4147-A177-3AD203B41FA5}">
                      <a16:colId xmlns:a16="http://schemas.microsoft.com/office/drawing/2014/main" val="2810041567"/>
                    </a:ext>
                  </a:extLst>
                </a:gridCol>
                <a:gridCol w="2577598">
                  <a:extLst>
                    <a:ext uri="{9D8B030D-6E8A-4147-A177-3AD203B41FA5}">
                      <a16:colId xmlns:a16="http://schemas.microsoft.com/office/drawing/2014/main" val="1563251604"/>
                    </a:ext>
                  </a:extLst>
                </a:gridCol>
              </a:tblGrid>
              <a:tr h="15176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ysClr val="windowText" lastClr="000000"/>
                          </a:solidFill>
                        </a:rPr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ysClr val="windowText" lastClr="000000"/>
                          </a:solidFill>
                        </a:rPr>
                        <a:t>Budget Total </a:t>
                      </a:r>
                    </a:p>
                    <a:p>
                      <a:r>
                        <a:rPr lang="de-CH" sz="1200" dirty="0">
                          <a:solidFill>
                            <a:sysClr val="windowText" lastClr="000000"/>
                          </a:solidFill>
                        </a:rPr>
                        <a:t>in 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ysClr val="windowText" lastClr="000000"/>
                          </a:solidFill>
                        </a:rPr>
                        <a:t>Beiträge Kanton und/oder Stadt in CHF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66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/>
                        <a:t>Bern</a:t>
                      </a:r>
                    </a:p>
                  </a:txBody>
                  <a:tcPr>
                    <a:solidFill>
                      <a:srgbClr val="F0F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4.76 Mio.  </a:t>
                      </a:r>
                    </a:p>
                  </a:txBody>
                  <a:tcPr>
                    <a:solidFill>
                      <a:srgbClr val="F0F1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/>
                        <a:t>2.37 Mio. </a:t>
                      </a:r>
                    </a:p>
                  </a:txBody>
                  <a:tcPr>
                    <a:solidFill>
                      <a:srgbClr val="F0F1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3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/>
                        <a:t>Graubünden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12.1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7.16 Mio.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5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/>
                        <a:t>Luzern – Vierwaldstättersee</a:t>
                      </a:r>
                    </a:p>
                  </a:txBody>
                  <a:tcP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16.65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Kanton: 910’000.00  / </a:t>
                      </a:r>
                      <a:br>
                        <a:rPr lang="de-CH" sz="1100" dirty="0"/>
                      </a:br>
                      <a:r>
                        <a:rPr lang="de-CH" sz="1100" dirty="0"/>
                        <a:t>Stadt: 2 Mio.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3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/>
                        <a:t>Wallis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12.45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10 Mio.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35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/>
                        <a:t>Zürich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22.69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1.49 Mio.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59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/>
                        <a:t>Genf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17.5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6.4 Mio.</a:t>
                      </a:r>
                    </a:p>
                    <a:p>
                      <a:r>
                        <a:rPr lang="de-CH" sz="1100" dirty="0"/>
                        <a:t>2/3 Kurtaxen + Werbungstaxe von privat Geschäften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54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/>
                        <a:t>Waadt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7.19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5.5 Mio.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52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/>
                        <a:t>Fribourg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4.13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1.95 Mio.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463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/>
                        <a:t>Basel / Basel Stadt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12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1.9 Mio.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55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/>
                        <a:t>Tessin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13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/>
                        <a:t>6 Mio.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50276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90A4DF63-1AB9-45DD-96B0-C65413CD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04664"/>
            <a:ext cx="11235267" cy="622478"/>
          </a:xfrm>
        </p:spPr>
        <p:txBody>
          <a:bodyPr/>
          <a:lstStyle/>
          <a:p>
            <a:r>
              <a:rPr lang="de-CH" dirty="0"/>
              <a:t>Finanzierung Tourismusregionen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B7B4DA-7CAD-42F1-8728-62FFBBF4B5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5E241A-9F53-43F9-9495-C1B896FDACE1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056447-C155-45C4-BBCD-B7610A8C9C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/>
              <a:t>18.11.2020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1296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E! Präsentationsvorlage 16-9 V1">
  <a:themeElements>
    <a:clrScheme name="BE Tourismus">
      <a:dk1>
        <a:srgbClr val="151515"/>
      </a:dk1>
      <a:lt1>
        <a:srgbClr val="FFFFFF"/>
      </a:lt1>
      <a:dk2>
        <a:srgbClr val="000000"/>
      </a:dk2>
      <a:lt2>
        <a:srgbClr val="EBEBDC"/>
      </a:lt2>
      <a:accent1>
        <a:srgbClr val="DAD7CB"/>
      </a:accent1>
      <a:accent2>
        <a:srgbClr val="CCCCCC"/>
      </a:accent2>
      <a:accent3>
        <a:srgbClr val="999999"/>
      </a:accent3>
      <a:accent4>
        <a:srgbClr val="666666"/>
      </a:accent4>
      <a:accent5>
        <a:srgbClr val="333333"/>
      </a:accent5>
      <a:accent6>
        <a:srgbClr val="E42423"/>
      </a:accent6>
      <a:hlink>
        <a:srgbClr val="D5D5D5"/>
      </a:hlink>
      <a:folHlink>
        <a:srgbClr val="808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77800" indent="-177800">
          <a:buFont typeface="Wingdings 2" panose="05020102010507070707" pitchFamily="18" charset="2"/>
          <a:buChar char=""/>
          <a:defRPr sz="2000" dirty="0" err="1">
            <a:latin typeface="Calibri" pitchFamily="34" charset="0"/>
            <a:cs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E! Präsentationsvorlage 16-9 V1.potx" id="{F94EFD04-449F-4B61-9D59-1E3D4C43B2BA}" vid="{73823B4B-8393-4F7C-A621-690630C9CAA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BE! Präsentationsvorlage 16-9 V1</Template>
  <TotalTime>0</TotalTime>
  <Words>119</Words>
  <Application>Microsoft Office PowerPoint</Application>
  <PresentationFormat>Breitbild</PresentationFormat>
  <Paragraphs>41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Circular</vt:lpstr>
      <vt:lpstr>Fengardo Neue Black</vt:lpstr>
      <vt:lpstr>Wingdings 2</vt:lpstr>
      <vt:lpstr>BE! Präsentationsvorlage 16-9 V1</vt:lpstr>
      <vt:lpstr>think-cell Folie</vt:lpstr>
      <vt:lpstr>Finanzierung Tourismusregionen</vt:lpstr>
    </vt:vector>
  </TitlesOfParts>
  <Company>BE! Tourismus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IT MADE?</dc:title>
  <dc:creator>Lynn Huber</dc:creator>
  <cp:lastModifiedBy>Martine Wittwer</cp:lastModifiedBy>
  <cp:revision>132</cp:revision>
  <cp:lastPrinted>2020-11-18T06:08:43Z</cp:lastPrinted>
  <dcterms:created xsi:type="dcterms:W3CDTF">2019-01-21T12:58:56Z</dcterms:created>
  <dcterms:modified xsi:type="dcterms:W3CDTF">2021-02-05T07:20:52Z</dcterms:modified>
</cp:coreProperties>
</file>